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126" autoAdjust="0"/>
    <p:restoredTop sz="94660"/>
  </p:normalViewPr>
  <p:slideViewPr>
    <p:cSldViewPr>
      <p:cViewPr>
        <p:scale>
          <a:sx n="75" d="100"/>
          <a:sy n="75" d="100"/>
        </p:scale>
        <p:origin x="-1224" y="-1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196B0D47-4BF8-4296-AC36-7F0A77AF94B8}" type="datetimeFigureOut">
              <a:rPr lang="ru-RU"/>
              <a:pPr>
                <a:defRPr/>
              </a:pPr>
              <a:t>15.04.2019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9E7CE855-C252-4B80-9C16-CFA568B6359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BC600DCD-D5C3-4A0B-9244-2B20A0BA3D00}" type="datetimeFigureOut">
              <a:rPr lang="ru-RU"/>
              <a:pPr>
                <a:defRPr/>
              </a:pPr>
              <a:t>15.04.2019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D6655810-A4E2-4410-BB82-B6E420CE9BD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31EFDC21-2E36-4215-8673-D1B47B4FA012}" type="datetimeFigureOut">
              <a:rPr lang="ru-RU"/>
              <a:pPr>
                <a:defRPr/>
              </a:pPr>
              <a:t>15.04.2019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6C7AA240-6B59-4606-A310-51C95C9C799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3A51A7C6-F1F7-44A4-9C62-8DF539674812}" type="datetimeFigureOut">
              <a:rPr lang="ru-RU"/>
              <a:pPr>
                <a:defRPr/>
              </a:pPr>
              <a:t>15.04.2019</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9B0C0DFC-B371-4FC0-B05A-EA7EDDE4F5F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0FC0841-9797-4403-8210-E7DAC65D67BA}" type="datetimeFigureOut">
              <a:rPr lang="ru-RU"/>
              <a:pPr>
                <a:defRPr/>
              </a:pPr>
              <a:t>15.04.2019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4301104-781F-4D4F-8AA1-4297B246AC8E}"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1F4FAA2-99EE-4EDD-A5BE-96176C587B90}" type="datetimeFigureOut">
              <a:rPr lang="ru-RU"/>
              <a:pPr>
                <a:defRPr/>
              </a:pPr>
              <a:t>15.04.2019</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6BD43DC7-9354-4047-9AD6-1AE2E49813C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4528FA20-491F-456C-B6A0-F1DBBB6D13C6}" type="datetimeFigureOut">
              <a:rPr lang="ru-RU"/>
              <a:pPr>
                <a:defRPr/>
              </a:pPr>
              <a:t>15.04.2019</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10A911C4-1267-4984-B92D-B448540360D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9B5C94E0-0422-46A1-A7EA-C82896B3B228}" type="datetimeFigureOut">
              <a:rPr lang="ru-RU"/>
              <a:pPr>
                <a:defRPr/>
              </a:pPr>
              <a:t>15.04.2019</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5E0EE181-60AB-45B5-A286-3A4F186100F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EC7E56FD-4F56-45D8-A05A-365E3A097426}" type="datetimeFigureOut">
              <a:rPr lang="ru-RU"/>
              <a:pPr>
                <a:defRPr/>
              </a:pPr>
              <a:t>15.04.2019</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90A3AE6F-7C76-431D-901B-D1AAC095594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216D6C8-4622-4D15-9A4E-3D6176AAEBA8}" type="datetimeFigureOut">
              <a:rPr lang="ru-RU"/>
              <a:pPr>
                <a:defRPr/>
              </a:pPr>
              <a:t>15.04.2019</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BCDFD781-8AF1-4802-92FC-A020D2D2ECC0}"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8A9D8CFE-22BD-462E-8CA8-2DE26B62AA48}" type="datetimeFigureOut">
              <a:rPr lang="ru-RU"/>
              <a:pPr>
                <a:defRPr/>
              </a:pPr>
              <a:t>15.04.2019</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5D8CCE72-EF89-4605-8BB5-F60DBFE4C28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smtClean="0">
                <a:solidFill>
                  <a:schemeClr val="tx1">
                    <a:shade val="50000"/>
                  </a:schemeClr>
                </a:solidFill>
                <a:latin typeface="+mn-lt"/>
              </a:defRPr>
            </a:lvl1pPr>
          </a:lstStyle>
          <a:p>
            <a:pPr>
              <a:defRPr/>
            </a:pPr>
            <a:fld id="{679D3CD1-932A-412E-855A-57CBE0E5515C}" type="datetimeFigureOut">
              <a:rPr lang="ru-RU"/>
              <a:pPr>
                <a:defRPr/>
              </a:pPr>
              <a:t>15.04.2019</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smtClean="0">
                <a:solidFill>
                  <a:schemeClr val="tx1">
                    <a:shade val="50000"/>
                  </a:schemeClr>
                </a:solidFill>
                <a:latin typeface="+mn-lt"/>
              </a:defRPr>
            </a:lvl1pPr>
          </a:lstStyle>
          <a:p>
            <a:pPr>
              <a:defRPr/>
            </a:pPr>
            <a:fld id="{BEC84EE5-103A-4790-8BF2-76D52D1EECA0}"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71" r:id="rId1"/>
    <p:sldLayoutId id="2147483670" r:id="rId2"/>
    <p:sldLayoutId id="2147483672" r:id="rId3"/>
    <p:sldLayoutId id="2147483669" r:id="rId4"/>
    <p:sldLayoutId id="2147483668" r:id="rId5"/>
    <p:sldLayoutId id="2147483667" r:id="rId6"/>
    <p:sldLayoutId id="2147483666" r:id="rId7"/>
    <p:sldLayoutId id="2147483665" r:id="rId8"/>
    <p:sldLayoutId id="2147483664" r:id="rId9"/>
    <p:sldLayoutId id="2147483663" r:id="rId10"/>
    <p:sldLayoutId id="2147483662" r:id="rId11"/>
  </p:sldLayoutIdLst>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Arial" charset="0"/>
        </a:defRPr>
      </a:lvl2pPr>
      <a:lvl3pPr algn="ctr" rtl="0" fontAlgn="base">
        <a:spcBef>
          <a:spcPct val="0"/>
        </a:spcBef>
        <a:spcAft>
          <a:spcPct val="0"/>
        </a:spcAft>
        <a:defRPr sz="4100" b="1">
          <a:solidFill>
            <a:schemeClr val="tx1"/>
          </a:solidFill>
          <a:latin typeface="Arial" charset="0"/>
        </a:defRPr>
      </a:lvl3pPr>
      <a:lvl4pPr algn="ctr" rtl="0" fontAlgn="base">
        <a:spcBef>
          <a:spcPct val="0"/>
        </a:spcBef>
        <a:spcAft>
          <a:spcPct val="0"/>
        </a:spcAft>
        <a:defRPr sz="4100" b="1">
          <a:solidFill>
            <a:schemeClr val="tx1"/>
          </a:solidFill>
          <a:latin typeface="Arial" charset="0"/>
        </a:defRPr>
      </a:lvl4pPr>
      <a:lvl5pPr algn="ctr" rtl="0" fontAlgn="base">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1381125"/>
            <a:ext cx="8229600" cy="1828800"/>
          </a:xfrm>
        </p:spPr>
        <p:txBody>
          <a:bodyPr/>
          <a:lstStyle/>
          <a:p>
            <a:pPr fontAlgn="auto">
              <a:spcAft>
                <a:spcPts val="0"/>
              </a:spcAft>
              <a:defRPr/>
            </a:pPr>
            <a:r>
              <a:rPr lang="kk-KZ" dirty="0" smtClean="0"/>
              <a:t>Алдын ала дайындау кәсіпорындары</a:t>
            </a:r>
            <a:endParaRPr lang="ru-RU" dirty="0"/>
          </a:p>
        </p:txBody>
      </p:sp>
    </p:spTree>
  </p:cSld>
  <p:clrMapOvr>
    <a:masterClrMapping/>
  </p:clrMapOvr>
  <p:transition>
    <p:wheel spokes="2"/>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463735224_138616218042612846_2.jpg"/>
          <p:cNvPicPr>
            <a:picLocks noGrp="1" noChangeAspect="1"/>
          </p:cNvPicPr>
          <p:nvPr>
            <p:ph idx="1"/>
          </p:nvPr>
        </p:nvPicPr>
        <p:blipFill>
          <a:blip r:embed="rId2"/>
          <a:stretch>
            <a:fillRect/>
          </a:stretch>
        </p:blipFill>
        <p:spPr>
          <a:xfrm>
            <a:off x="0" y="714356"/>
            <a:ext cx="4592477" cy="4708525"/>
          </a:xfrm>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Рисунок 4" descr="images (6).jpg"/>
          <p:cNvPicPr>
            <a:picLocks noChangeAspect="1"/>
          </p:cNvPicPr>
          <p:nvPr/>
        </p:nvPicPr>
        <p:blipFill>
          <a:blip r:embed="rId3"/>
          <a:stretch>
            <a:fillRect/>
          </a:stretch>
        </p:blipFill>
        <p:spPr>
          <a:xfrm>
            <a:off x="4643438" y="1857364"/>
            <a:ext cx="4500562" cy="471490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checke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571744"/>
            <a:ext cx="8229600" cy="1143000"/>
          </a:xfrm>
        </p:spPr>
        <p:txBody>
          <a:bodyPr>
            <a:normAutofit fontScale="90000"/>
          </a:bodyPr>
          <a:lstStyle/>
          <a:p>
            <a:pPr fontAlgn="auto">
              <a:spcAft>
                <a:spcPts val="0"/>
              </a:spcAft>
              <a:defRPr/>
            </a:pPr>
            <a:r>
              <a:rPr lang="kk-KZ" sz="2700" dirty="0" smtClean="0">
                <a:solidFill>
                  <a:schemeClr val="bg1"/>
                </a:solidFill>
              </a:rPr>
              <a:t>Буфеттер</a:t>
            </a:r>
            <a:r>
              <a:rPr lang="kk-KZ" sz="2200" dirty="0" smtClean="0"/>
              <a:t> (ішкі және сыртқы) – кулинарлы өнімдер, жартылай фабрикаттар, әртүрлі тауарлар, сонымен қатар ыстық сусындар сатуға арналған кәсіпорын.</a:t>
            </a:r>
            <a:r>
              <a:rPr lang="ru-RU" dirty="0" smtClean="0"/>
              <a:t/>
            </a:r>
            <a:br>
              <a:rPr lang="ru-RU" dirty="0" smtClean="0"/>
            </a:br>
            <a:r>
              <a:rPr lang="kk-KZ" sz="2200" dirty="0" smtClean="0"/>
              <a:t>Буфеттер қонақүйлерде, спорт кешендерінде, бекеттерде, су жағалауында, құрылыста, транспортты орындарда орналасады. Өздері филиал болып табылатын буфеттер жобада көрсетілуі бойынша орналасады.</a:t>
            </a:r>
            <a:r>
              <a:rPr lang="ru-RU" dirty="0" smtClean="0"/>
              <a:t/>
            </a:r>
            <a:br>
              <a:rPr lang="ru-RU" dirty="0" smtClean="0"/>
            </a:br>
            <a:endParaRPr lang="ru-RU" dirty="0"/>
          </a:p>
        </p:txBody>
      </p:sp>
    </p:spTree>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буфет.jpg"/>
          <p:cNvPicPr>
            <a:picLocks noGrp="1" noChangeAspect="1"/>
          </p:cNvPicPr>
          <p:nvPr>
            <p:ph idx="1"/>
          </p:nvPr>
        </p:nvPicPr>
        <p:blipFill>
          <a:blip r:embed="rId2"/>
          <a:stretch>
            <a:fillRect/>
          </a:stretch>
        </p:blipFill>
        <p:spPr>
          <a:xfrm>
            <a:off x="428596" y="500042"/>
            <a:ext cx="6643734" cy="27146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Рисунок 6" descr="буфед.jpg"/>
          <p:cNvPicPr>
            <a:picLocks noChangeAspect="1"/>
          </p:cNvPicPr>
          <p:nvPr/>
        </p:nvPicPr>
        <p:blipFill>
          <a:blip r:embed="rId3"/>
          <a:stretch>
            <a:fillRect/>
          </a:stretch>
        </p:blipFill>
        <p:spPr>
          <a:xfrm>
            <a:off x="2500298" y="3571876"/>
            <a:ext cx="6336717" cy="298447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357298"/>
            <a:ext cx="8186766" cy="3940180"/>
          </a:xfrm>
        </p:spPr>
        <p:txBody>
          <a:bodyPr>
            <a:normAutofit fontScale="90000"/>
          </a:bodyPr>
          <a:lstStyle/>
          <a:p>
            <a:pPr fontAlgn="auto">
              <a:spcAft>
                <a:spcPts val="0"/>
              </a:spcAft>
              <a:defRPr/>
            </a:pPr>
            <a:r>
              <a:rPr lang="kk-KZ" sz="3600" dirty="0" smtClean="0">
                <a:solidFill>
                  <a:schemeClr val="accent6">
                    <a:lumMod val="50000"/>
                  </a:schemeClr>
                </a:solidFill>
              </a:rPr>
              <a:t>Кулинарлы дүкендер </a:t>
            </a:r>
            <a:r>
              <a:rPr lang="kk-KZ" sz="2700" dirty="0" smtClean="0"/>
              <a:t>– халыққа әр түрлі кулинарлы, кондитерлік өнімдер, жартылай фабрикаттар шығарады. Мұндай дүкендерде әр түрлі тағамдарды жасау, кондитерлі өнімдерді пісіру, жартылай фабрикаттарды пайдалану, жаңа шикізат түрлері жөнінде  консультация беріледі. Кулинарлы және кондитерлі өнімдерді сату көрмесі  өткізіледі, өнімдерге тапсырыс қабылданады. Ірі кулинарлы дүкендерде кафитерия ұйымдастырылады: ыстық сусындар, кондитерлі өнімдер сатылады. Бақылау-кассалық машина арқылы төлемі қабылданады. </a:t>
            </a:r>
            <a:r>
              <a:rPr lang="ru-RU" dirty="0" smtClean="0"/>
              <a:t/>
            </a:r>
            <a:br>
              <a:rPr lang="ru-RU" dirty="0" smtClean="0"/>
            </a:br>
            <a:endParaRPr lang="ru-RU" dirty="0"/>
          </a:p>
        </p:txBody>
      </p:sp>
    </p:spTree>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буф.jpg"/>
          <p:cNvPicPr>
            <a:picLocks noGrp="1" noChangeAspect="1"/>
          </p:cNvPicPr>
          <p:nvPr>
            <p:ph idx="1"/>
          </p:nvPr>
        </p:nvPicPr>
        <p:blipFill>
          <a:blip r:embed="rId2"/>
          <a:stretch>
            <a:fillRect/>
          </a:stretch>
        </p:blipFill>
        <p:spPr>
          <a:xfrm>
            <a:off x="5000628" y="214290"/>
            <a:ext cx="3924834" cy="2643206"/>
          </a:xfrm>
          <a:prstGeom prst="roundRect">
            <a:avLst>
              <a:gd name="adj" fmla="val 4167"/>
            </a:avLst>
          </a:prstGeom>
          <a:solidFill>
            <a:srgbClr val="FFFFFF"/>
          </a:solidFill>
          <a:ln w="76200" cap="sq">
            <a:solidFill>
              <a:srgbClr val="292929"/>
            </a:solidFill>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Рисунок 6" descr="кулин.jpg"/>
          <p:cNvPicPr>
            <a:picLocks noChangeAspect="1"/>
          </p:cNvPicPr>
          <p:nvPr/>
        </p:nvPicPr>
        <p:blipFill>
          <a:blip r:embed="rId3"/>
          <a:stretch>
            <a:fillRect/>
          </a:stretch>
        </p:blipFill>
        <p:spPr>
          <a:xfrm>
            <a:off x="2571736" y="2071678"/>
            <a:ext cx="3643308" cy="264320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Рисунок 7" descr="кулинария.JPG"/>
          <p:cNvPicPr>
            <a:picLocks noChangeAspect="1"/>
          </p:cNvPicPr>
          <p:nvPr/>
        </p:nvPicPr>
        <p:blipFill>
          <a:blip r:embed="rId4"/>
          <a:stretch>
            <a:fillRect/>
          </a:stretch>
        </p:blipFill>
        <p:spPr>
          <a:xfrm>
            <a:off x="0" y="4143332"/>
            <a:ext cx="3881438" cy="271466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cover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285992"/>
            <a:ext cx="4400552" cy="1143000"/>
          </a:xfrm>
        </p:spPr>
        <p:txBody>
          <a:bodyPr>
            <a:normAutofit fontScale="90000"/>
          </a:bodyPr>
          <a:lstStyle/>
          <a:p>
            <a:pPr fontAlgn="auto">
              <a:spcAft>
                <a:spcPts val="0"/>
              </a:spcAft>
              <a:defRPr/>
            </a:pPr>
            <a:r>
              <a:rPr lang="kk-KZ" sz="2200" dirty="0" smtClean="0"/>
              <a:t> Алдын-ала дайындау кәсіпорындары.</a:t>
            </a:r>
            <a:r>
              <a:rPr lang="ru-RU" sz="2200" dirty="0" smtClean="0"/>
              <a:t/>
            </a:r>
            <a:br>
              <a:rPr lang="ru-RU" sz="2200" dirty="0" smtClean="0"/>
            </a:br>
            <a:r>
              <a:rPr lang="kk-KZ" sz="2200" dirty="0" smtClean="0"/>
              <a:t>Алдын-ала дайындау кәсіпорындары – қоғамдық тамақтану кәсіпорындарынан келіп түсетін, дайын суық тамақтар мен жоғары дәрежелі дайын жартылай фабрикаттар мен дайын салқын тағамдар әзірлейтін кішігірім кәсіпорындар. </a:t>
            </a:r>
            <a:endParaRPr lang="ru-RU" sz="2200" dirty="0"/>
          </a:p>
        </p:txBody>
      </p:sp>
      <p:pic>
        <p:nvPicPr>
          <p:cNvPr id="4" name="Содержимое 3" descr="VVOfl0496OA.jpg"/>
          <p:cNvPicPr>
            <a:picLocks noGrp="1" noChangeAspect="1"/>
          </p:cNvPicPr>
          <p:nvPr>
            <p:ph idx="1"/>
          </p:nvPr>
        </p:nvPicPr>
        <p:blipFill>
          <a:blip r:embed="rId2"/>
          <a:stretch>
            <a:fillRect/>
          </a:stretch>
        </p:blipFill>
        <p:spPr>
          <a:xfrm>
            <a:off x="4500562" y="357166"/>
            <a:ext cx="4000528" cy="6072230"/>
          </a:xfrm>
          <a:prstGeom prst="ellipse">
            <a:avLst/>
          </a:prstGeom>
          <a:effectLst>
            <a:softEdge rad="112500"/>
          </a:effec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Содержимое 2"/>
          <p:cNvSpPr>
            <a:spLocks noGrp="1"/>
          </p:cNvSpPr>
          <p:nvPr>
            <p:ph idx="1"/>
          </p:nvPr>
        </p:nvSpPr>
        <p:spPr>
          <a:xfrm>
            <a:off x="571500" y="285750"/>
            <a:ext cx="8072438" cy="5500688"/>
          </a:xfrm>
        </p:spPr>
        <p:txBody>
          <a:bodyPr/>
          <a:lstStyle/>
          <a:p>
            <a:r>
              <a:rPr lang="ru-RU" b="1" smtClean="0"/>
              <a:t>Асхана</a:t>
            </a:r>
            <a:r>
              <a:rPr lang="ru-RU" smtClean="0"/>
              <a:t> - Орналасуына</a:t>
            </a:r>
          </a:p>
          <a:p>
            <a:r>
              <a:rPr lang="ru-RU" smtClean="0"/>
              <a:t>және тұтынушылар контингентіне байланысты: жалпы типті, өндірістік болып бөлінеді. Тағамдар ассортиментіне: салқын тағамдар мен басытқылар, бірінші және екінші ыстық тағамдар, сүт және сүтті өнімдер, ыстық және салқын сусындар, тәтті және ұнды-кондитер өнімдері кіреді. Диеталық асханаларда мәзір кем дегенде диетаның 5-6 түрін қамтуы керек. Асханада жартылай өнімдер мен кулинарлық тағамдардың сатылуы жүзеге асырылады; тамақ жейтін, ішетін үстелі бар бөлек бөлме; осы бөлмедегі жиһаз; қоғамдық тамақтану кәсіпорны.</a:t>
            </a: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ages.jpg"/>
          <p:cNvPicPr>
            <a:picLocks noGrp="1" noChangeAspect="1"/>
          </p:cNvPicPr>
          <p:nvPr>
            <p:ph idx="1"/>
          </p:nvPr>
        </p:nvPicPr>
        <p:blipFill>
          <a:blip r:embed="rId2"/>
          <a:stretch>
            <a:fillRect/>
          </a:stretch>
        </p:blipFill>
        <p:spPr>
          <a:xfrm>
            <a:off x="500034" y="1643050"/>
            <a:ext cx="3500462" cy="4857784"/>
          </a:xfrm>
          <a:solidFill>
            <a:srgbClr val="FFFFFF">
              <a:shade val="85000"/>
            </a:srgbClr>
          </a:solidFill>
          <a:ln w="190500" cap="sq">
            <a:solidFill>
              <a:srgbClr val="FFFFFF"/>
            </a:solidFill>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Без названия.jpg"/>
          <p:cNvPicPr>
            <a:picLocks noChangeAspect="1"/>
          </p:cNvPicPr>
          <p:nvPr/>
        </p:nvPicPr>
        <p:blipFill>
          <a:blip r:embed="rId3"/>
          <a:stretch>
            <a:fillRect/>
          </a:stretch>
        </p:blipFill>
        <p:spPr>
          <a:xfrm>
            <a:off x="4643438" y="1142984"/>
            <a:ext cx="3786214" cy="49292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929718" cy="5869006"/>
          </a:xfrm>
        </p:spPr>
        <p:txBody>
          <a:bodyPr/>
          <a:lstStyle/>
          <a:p>
            <a:pPr fontAlgn="auto">
              <a:spcAft>
                <a:spcPts val="0"/>
              </a:spcAft>
              <a:defRPr/>
            </a:pPr>
            <a:r>
              <a:rPr lang="kk-KZ" sz="2400" dirty="0" smtClean="0">
                <a:solidFill>
                  <a:schemeClr val="tx1"/>
                </a:solidFill>
                <a:effectLst/>
                <a:latin typeface="+mn-lt"/>
              </a:rPr>
              <a:t>Вагон-мейрамханалар</a:t>
            </a:r>
            <a:r>
              <a:rPr lang="kk-KZ" sz="2000" dirty="0" smtClean="0">
                <a:latin typeface="+mn-lt"/>
              </a:rPr>
              <a:t> – </a:t>
            </a:r>
            <a:r>
              <a:rPr lang="kk-KZ" sz="2000" dirty="0" smtClean="0">
                <a:solidFill>
                  <a:schemeClr val="tx1"/>
                </a:solidFill>
                <a:latin typeface="+mn-lt"/>
              </a:rPr>
              <a:t>көбінесе темір жолдарда орналасады. Ол бір күннен аса жолда келе жатқан жолаушыларға қызмет көрсетеді.</a:t>
            </a:r>
            <a:r>
              <a:rPr lang="ru-RU" sz="2000" dirty="0" smtClean="0">
                <a:solidFill>
                  <a:schemeClr val="tx1"/>
                </a:solidFill>
                <a:latin typeface="+mn-lt"/>
              </a:rPr>
              <a:t/>
            </a:r>
            <a:br>
              <a:rPr lang="ru-RU" sz="2000" dirty="0" smtClean="0">
                <a:solidFill>
                  <a:schemeClr val="tx1"/>
                </a:solidFill>
                <a:latin typeface="+mn-lt"/>
              </a:rPr>
            </a:br>
            <a:r>
              <a:rPr lang="ru-RU" sz="2000" dirty="0" err="1" smtClean="0">
                <a:solidFill>
                  <a:schemeClr val="tx1"/>
                </a:solidFill>
                <a:latin typeface="+mn-lt"/>
              </a:rPr>
              <a:t>Вагон-мейрамхананың, әдетте, жолаушылар</a:t>
            </a:r>
            <a:r>
              <a:rPr lang="ru-RU" sz="2000" dirty="0" smtClean="0">
                <a:solidFill>
                  <a:schemeClr val="tx1"/>
                </a:solidFill>
                <a:latin typeface="+mn-lt"/>
              </a:rPr>
              <a:t> </a:t>
            </a:r>
            <a:r>
              <a:rPr lang="ru-RU" sz="2000" dirty="0" err="1" smtClean="0">
                <a:solidFill>
                  <a:schemeClr val="tx1"/>
                </a:solidFill>
                <a:latin typeface="+mn-lt"/>
              </a:rPr>
              <a:t>вагондарына</a:t>
            </a:r>
            <a:r>
              <a:rPr lang="ru-RU" sz="2000" dirty="0" smtClean="0">
                <a:solidFill>
                  <a:schemeClr val="tx1"/>
                </a:solidFill>
                <a:latin typeface="+mn-lt"/>
              </a:rPr>
              <a:t> </a:t>
            </a:r>
            <a:r>
              <a:rPr lang="ru-RU" sz="2000" dirty="0" err="1" smtClean="0">
                <a:solidFill>
                  <a:schemeClr val="tx1"/>
                </a:solidFill>
                <a:latin typeface="+mn-lt"/>
              </a:rPr>
              <a:t>арналған типтік</a:t>
            </a:r>
            <a:r>
              <a:rPr lang="ru-RU" sz="2000" dirty="0" smtClean="0">
                <a:solidFill>
                  <a:schemeClr val="tx1"/>
                </a:solidFill>
                <a:latin typeface="+mn-lt"/>
              </a:rPr>
              <a:t> </a:t>
            </a:r>
            <a:r>
              <a:rPr lang="ru-RU" sz="2000" dirty="0" err="1" smtClean="0">
                <a:solidFill>
                  <a:schemeClr val="tx1"/>
                </a:solidFill>
                <a:latin typeface="+mn-lt"/>
              </a:rPr>
              <a:t>жүріс бөліктері, тежегіш</a:t>
            </a:r>
            <a:r>
              <a:rPr lang="ru-RU" sz="2000" dirty="0" smtClean="0">
                <a:solidFill>
                  <a:schemeClr val="tx1"/>
                </a:solidFill>
                <a:latin typeface="+mn-lt"/>
              </a:rPr>
              <a:t> </a:t>
            </a:r>
            <a:r>
              <a:rPr lang="ru-RU" sz="2000" dirty="0" err="1" smtClean="0">
                <a:solidFill>
                  <a:schemeClr val="tx1"/>
                </a:solidFill>
                <a:latin typeface="+mn-lt"/>
              </a:rPr>
              <a:t>және автотіркеу</a:t>
            </a:r>
            <a:r>
              <a:rPr lang="ru-RU" sz="2000" dirty="0" smtClean="0">
                <a:solidFill>
                  <a:schemeClr val="tx1"/>
                </a:solidFill>
                <a:latin typeface="+mn-lt"/>
              </a:rPr>
              <a:t> </a:t>
            </a:r>
            <a:r>
              <a:rPr lang="ru-RU" sz="2000" dirty="0" err="1" smtClean="0">
                <a:solidFill>
                  <a:schemeClr val="tx1"/>
                </a:solidFill>
                <a:latin typeface="+mn-lt"/>
              </a:rPr>
              <a:t>жабдығы, сондай-ақ үстелдер </a:t>
            </a:r>
            <a:r>
              <a:rPr lang="ru-RU" sz="2000" dirty="0" smtClean="0">
                <a:solidFill>
                  <a:schemeClr val="tx1"/>
                </a:solidFill>
                <a:latin typeface="+mn-lt"/>
              </a:rPr>
              <a:t>мен буфет, ас </a:t>
            </a:r>
            <a:r>
              <a:rPr lang="ru-RU" sz="2000" dirty="0" err="1" smtClean="0">
                <a:solidFill>
                  <a:schemeClr val="tx1"/>
                </a:solidFill>
                <a:latin typeface="+mn-lt"/>
              </a:rPr>
              <a:t>үй және қосалқы үй-жайлар орналасқан </a:t>
            </a:r>
            <a:r>
              <a:rPr lang="ru-RU" sz="2000" dirty="0" smtClean="0">
                <a:solidFill>
                  <a:schemeClr val="tx1"/>
                </a:solidFill>
                <a:latin typeface="+mn-lt"/>
              </a:rPr>
              <a:t>салоны </a:t>
            </a:r>
            <a:r>
              <a:rPr lang="ru-RU" sz="2000" dirty="0" err="1" smtClean="0">
                <a:solidFill>
                  <a:schemeClr val="tx1"/>
                </a:solidFill>
                <a:latin typeface="+mn-lt"/>
              </a:rPr>
              <a:t>болады</a:t>
            </a:r>
            <a:r>
              <a:rPr lang="ru-RU" sz="2000" dirty="0" smtClean="0">
                <a:solidFill>
                  <a:schemeClr val="tx1"/>
                </a:solidFill>
                <a:latin typeface="+mn-lt"/>
              </a:rPr>
              <a:t>. </a:t>
            </a:r>
            <a:r>
              <a:rPr lang="ru-RU" sz="2000" dirty="0" err="1" smtClean="0">
                <a:solidFill>
                  <a:schemeClr val="tx1"/>
                </a:solidFill>
                <a:latin typeface="+mn-lt"/>
              </a:rPr>
              <a:t>Ыстық тамақ дайындауға арналған </a:t>
            </a:r>
            <a:r>
              <a:rPr lang="ru-RU" sz="2000" dirty="0" smtClean="0">
                <a:solidFill>
                  <a:schemeClr val="tx1"/>
                </a:solidFill>
                <a:latin typeface="+mn-lt"/>
              </a:rPr>
              <a:t>ас </a:t>
            </a:r>
            <a:r>
              <a:rPr lang="ru-RU" sz="2000" dirty="0" err="1" smtClean="0">
                <a:solidFill>
                  <a:schemeClr val="tx1"/>
                </a:solidFill>
                <a:latin typeface="+mn-lt"/>
              </a:rPr>
              <a:t>үй бөлімшесі сұйық отын</a:t>
            </a:r>
            <a:r>
              <a:rPr lang="ru-RU" sz="2000" dirty="0" smtClean="0">
                <a:solidFill>
                  <a:schemeClr val="tx1"/>
                </a:solidFill>
                <a:latin typeface="+mn-lt"/>
              </a:rPr>
              <a:t> </a:t>
            </a:r>
            <a:r>
              <a:rPr lang="ru-RU" sz="2000" dirty="0" err="1" smtClean="0">
                <a:solidFill>
                  <a:schemeClr val="tx1"/>
                </a:solidFill>
                <a:latin typeface="+mn-lt"/>
              </a:rPr>
              <a:t>немесе</a:t>
            </a:r>
            <a:r>
              <a:rPr lang="ru-RU" sz="2000" dirty="0" smtClean="0">
                <a:solidFill>
                  <a:schemeClr val="tx1"/>
                </a:solidFill>
                <a:latin typeface="+mn-lt"/>
              </a:rPr>
              <a:t> </a:t>
            </a:r>
            <a:r>
              <a:rPr lang="ru-RU" sz="2000" dirty="0" err="1" smtClean="0">
                <a:solidFill>
                  <a:schemeClr val="tx1"/>
                </a:solidFill>
                <a:latin typeface="+mn-lt"/>
              </a:rPr>
              <a:t>электрмен</a:t>
            </a:r>
            <a:r>
              <a:rPr lang="ru-RU" sz="2000" dirty="0" smtClean="0">
                <a:solidFill>
                  <a:schemeClr val="tx1"/>
                </a:solidFill>
                <a:latin typeface="+mn-lt"/>
              </a:rPr>
              <a:t> </a:t>
            </a:r>
            <a:r>
              <a:rPr lang="ru-RU" sz="2000" dirty="0" err="1" smtClean="0">
                <a:solidFill>
                  <a:schemeClr val="tx1"/>
                </a:solidFill>
                <a:latin typeface="+mn-lt"/>
              </a:rPr>
              <a:t>жылытатын</a:t>
            </a:r>
            <a:r>
              <a:rPr lang="ru-RU" sz="2000" dirty="0" smtClean="0">
                <a:solidFill>
                  <a:schemeClr val="tx1"/>
                </a:solidFill>
                <a:latin typeface="+mn-lt"/>
              </a:rPr>
              <a:t> </a:t>
            </a:r>
            <a:r>
              <a:rPr lang="ru-RU" sz="2000" dirty="0" err="1" smtClean="0">
                <a:solidFill>
                  <a:schemeClr val="tx1"/>
                </a:solidFill>
                <a:latin typeface="+mn-lt"/>
              </a:rPr>
              <a:t>плитамен</a:t>
            </a:r>
            <a:r>
              <a:rPr lang="ru-RU" sz="2000" dirty="0" smtClean="0">
                <a:solidFill>
                  <a:schemeClr val="tx1"/>
                </a:solidFill>
                <a:latin typeface="+mn-lt"/>
              </a:rPr>
              <a:t> </a:t>
            </a:r>
            <a:r>
              <a:rPr lang="ru-RU" sz="2000" dirty="0" err="1" smtClean="0">
                <a:solidFill>
                  <a:schemeClr val="tx1"/>
                </a:solidFill>
                <a:latin typeface="+mn-lt"/>
              </a:rPr>
              <a:t>жабдықталған</a:t>
            </a:r>
            <a:r>
              <a:rPr lang="ru-RU" sz="2000" dirty="0" smtClean="0">
                <a:solidFill>
                  <a:schemeClr val="tx1"/>
                </a:solidFill>
                <a:latin typeface="+mn-lt"/>
              </a:rPr>
              <a:t>. </a:t>
            </a:r>
            <a:r>
              <a:rPr lang="ru-RU" sz="2000" dirty="0" err="1" smtClean="0">
                <a:solidFill>
                  <a:schemeClr val="tx1"/>
                </a:solidFill>
                <a:latin typeface="+mn-lt"/>
              </a:rPr>
              <a:t>Вагон-мейрамханада</a:t>
            </a:r>
            <a:r>
              <a:rPr lang="ru-RU" sz="2000" dirty="0" smtClean="0">
                <a:solidFill>
                  <a:schemeClr val="tx1"/>
                </a:solidFill>
                <a:latin typeface="+mn-lt"/>
              </a:rPr>
              <a:t> </a:t>
            </a:r>
            <a:r>
              <a:rPr lang="ru-RU" sz="2000" dirty="0" err="1" smtClean="0">
                <a:solidFill>
                  <a:schemeClr val="tx1"/>
                </a:solidFill>
                <a:latin typeface="+mn-lt"/>
              </a:rPr>
              <a:t>азық-түлік сақтауға, жартылай</a:t>
            </a:r>
            <a:r>
              <a:rPr lang="ru-RU" sz="2000" dirty="0" smtClean="0">
                <a:solidFill>
                  <a:schemeClr val="tx1"/>
                </a:solidFill>
                <a:latin typeface="+mn-lt"/>
              </a:rPr>
              <a:t> </a:t>
            </a:r>
            <a:r>
              <a:rPr lang="ru-RU" sz="2000" dirty="0" err="1" smtClean="0">
                <a:solidFill>
                  <a:schemeClr val="tx1"/>
                </a:solidFill>
                <a:latin typeface="+mn-lt"/>
              </a:rPr>
              <a:t>фабрикаттарды</a:t>
            </a:r>
            <a:r>
              <a:rPr lang="ru-RU" sz="2000" dirty="0" smtClean="0">
                <a:solidFill>
                  <a:schemeClr val="tx1"/>
                </a:solidFill>
                <a:latin typeface="+mn-lt"/>
              </a:rPr>
              <a:t> </a:t>
            </a:r>
            <a:r>
              <a:rPr lang="ru-RU" sz="2000" dirty="0" err="1" smtClean="0">
                <a:solidFill>
                  <a:schemeClr val="tx1"/>
                </a:solidFill>
                <a:latin typeface="+mn-lt"/>
              </a:rPr>
              <a:t>салқындатуға және мұздатылған тамақтарға арналған тоңазытқыш жабдықтар орнатылған.</a:t>
            </a:r>
            <a:r>
              <a:rPr lang="ru-RU" sz="2000" dirty="0" smtClean="0">
                <a:solidFill>
                  <a:schemeClr val="tx1"/>
                </a:solidFill>
                <a:latin typeface="+mn-lt"/>
              </a:rPr>
              <a:t> Ас </a:t>
            </a:r>
            <a:r>
              <a:rPr lang="ru-RU" sz="2000" dirty="0" err="1" smtClean="0">
                <a:solidFill>
                  <a:schemeClr val="tx1"/>
                </a:solidFill>
                <a:latin typeface="+mn-lt"/>
              </a:rPr>
              <a:t>үй бөлімесі </a:t>
            </a:r>
            <a:r>
              <a:rPr lang="ru-RU" sz="2000" dirty="0" smtClean="0">
                <a:solidFill>
                  <a:schemeClr val="tx1"/>
                </a:solidFill>
                <a:latin typeface="+mn-lt"/>
              </a:rPr>
              <a:t>мен </a:t>
            </a:r>
            <a:r>
              <a:rPr lang="ru-RU" sz="2000" dirty="0" err="1" smtClean="0">
                <a:solidFill>
                  <a:schemeClr val="tx1"/>
                </a:solidFill>
                <a:latin typeface="+mn-lt"/>
              </a:rPr>
              <a:t>жуынатын</a:t>
            </a:r>
            <a:r>
              <a:rPr lang="ru-RU" sz="2000" dirty="0" smtClean="0">
                <a:solidFill>
                  <a:schemeClr val="tx1"/>
                </a:solidFill>
                <a:latin typeface="+mn-lt"/>
              </a:rPr>
              <a:t> </a:t>
            </a:r>
            <a:r>
              <a:rPr lang="ru-RU" sz="2000" dirty="0" err="1" smtClean="0">
                <a:solidFill>
                  <a:schemeClr val="tx1"/>
                </a:solidFill>
                <a:latin typeface="+mn-lt"/>
              </a:rPr>
              <a:t>үй-жайдың бөлек сумен</a:t>
            </a:r>
            <a:r>
              <a:rPr lang="ru-RU" sz="2000" dirty="0" smtClean="0">
                <a:solidFill>
                  <a:schemeClr val="tx1"/>
                </a:solidFill>
                <a:latin typeface="+mn-lt"/>
              </a:rPr>
              <a:t> </a:t>
            </a:r>
            <a:r>
              <a:rPr lang="ru-RU" sz="2000" dirty="0" err="1" smtClean="0">
                <a:solidFill>
                  <a:schemeClr val="tx1"/>
                </a:solidFill>
                <a:latin typeface="+mn-lt"/>
              </a:rPr>
              <a:t>жабдықтау жүйелері көзделген</a:t>
            </a:r>
            <a:r>
              <a:rPr lang="ru-RU" sz="2000" dirty="0" smtClean="0">
                <a:solidFill>
                  <a:schemeClr val="tx1"/>
                </a:solidFill>
                <a:latin typeface="+mn-lt"/>
              </a:rPr>
              <a:t>. </a:t>
            </a:r>
            <a:r>
              <a:rPr lang="ru-RU" sz="2000" dirty="0" err="1" smtClean="0">
                <a:solidFill>
                  <a:schemeClr val="tx1"/>
                </a:solidFill>
                <a:latin typeface="+mn-lt"/>
              </a:rPr>
              <a:t>Вагон-мейрамхана</a:t>
            </a:r>
            <a:r>
              <a:rPr lang="ru-RU" sz="2000" dirty="0" smtClean="0">
                <a:solidFill>
                  <a:schemeClr val="tx1"/>
                </a:solidFill>
                <a:latin typeface="+mn-lt"/>
              </a:rPr>
              <a:t> </a:t>
            </a:r>
            <a:r>
              <a:rPr lang="ru-RU" sz="2000" dirty="0" err="1" smtClean="0">
                <a:solidFill>
                  <a:schemeClr val="tx1"/>
                </a:solidFill>
                <a:latin typeface="+mn-lt"/>
              </a:rPr>
              <a:t>ауа</a:t>
            </a:r>
            <a:r>
              <a:rPr lang="ru-RU" sz="2000" dirty="0" smtClean="0">
                <a:solidFill>
                  <a:schemeClr val="tx1"/>
                </a:solidFill>
                <a:latin typeface="+mn-lt"/>
              </a:rPr>
              <a:t> </a:t>
            </a:r>
            <a:r>
              <a:rPr lang="ru-RU" sz="2000" dirty="0" err="1" smtClean="0">
                <a:solidFill>
                  <a:schemeClr val="tx1"/>
                </a:solidFill>
                <a:latin typeface="+mn-lt"/>
              </a:rPr>
              <a:t>баптау</a:t>
            </a:r>
            <a:r>
              <a:rPr lang="ru-RU" sz="2000" dirty="0" smtClean="0">
                <a:solidFill>
                  <a:schemeClr val="tx1"/>
                </a:solidFill>
                <a:latin typeface="+mn-lt"/>
              </a:rPr>
              <a:t> </a:t>
            </a:r>
            <a:r>
              <a:rPr lang="ru-RU" sz="2000" dirty="0" err="1" smtClean="0">
                <a:solidFill>
                  <a:schemeClr val="tx1"/>
                </a:solidFill>
                <a:latin typeface="+mn-lt"/>
              </a:rPr>
              <a:t>жүйесімен және аралас</a:t>
            </a:r>
            <a:r>
              <a:rPr lang="ru-RU" sz="2000" dirty="0" smtClean="0">
                <a:solidFill>
                  <a:schemeClr val="tx1"/>
                </a:solidFill>
                <a:latin typeface="+mn-lt"/>
              </a:rPr>
              <a:t> </a:t>
            </a:r>
            <a:r>
              <a:rPr lang="ru-RU" sz="2000" dirty="0" err="1" smtClean="0">
                <a:solidFill>
                  <a:schemeClr val="tx1"/>
                </a:solidFill>
                <a:latin typeface="+mn-lt"/>
              </a:rPr>
              <a:t>электр</a:t>
            </a:r>
            <a:r>
              <a:rPr lang="ru-RU" sz="2000" dirty="0" smtClean="0">
                <a:solidFill>
                  <a:schemeClr val="tx1"/>
                </a:solidFill>
                <a:latin typeface="+mn-lt"/>
              </a:rPr>
              <a:t> </a:t>
            </a:r>
            <a:r>
              <a:rPr lang="ru-RU" sz="2000" dirty="0" err="1" smtClean="0">
                <a:solidFill>
                  <a:schemeClr val="tx1"/>
                </a:solidFill>
                <a:latin typeface="+mn-lt"/>
              </a:rPr>
              <a:t>көмір қазандығы </a:t>
            </a:r>
            <a:r>
              <a:rPr lang="ru-RU" sz="2000" dirty="0" smtClean="0">
                <a:solidFill>
                  <a:schemeClr val="tx1"/>
                </a:solidFill>
                <a:latin typeface="+mn-lt"/>
              </a:rPr>
              <a:t>бар </a:t>
            </a:r>
            <a:r>
              <a:rPr lang="ru-RU" sz="2000" dirty="0" err="1" smtClean="0">
                <a:solidFill>
                  <a:schemeClr val="tx1"/>
                </a:solidFill>
                <a:latin typeface="+mn-lt"/>
              </a:rPr>
              <a:t>сумен</a:t>
            </a:r>
            <a:r>
              <a:rPr lang="ru-RU" sz="2000" dirty="0" smtClean="0">
                <a:solidFill>
                  <a:schemeClr val="tx1"/>
                </a:solidFill>
                <a:latin typeface="+mn-lt"/>
              </a:rPr>
              <a:t> </a:t>
            </a:r>
            <a:r>
              <a:rPr lang="ru-RU" sz="2000" dirty="0" err="1" smtClean="0">
                <a:solidFill>
                  <a:schemeClr val="tx1"/>
                </a:solidFill>
                <a:latin typeface="+mn-lt"/>
              </a:rPr>
              <a:t>жылытумен</a:t>
            </a:r>
            <a:r>
              <a:rPr lang="ru-RU" sz="2000" dirty="0" smtClean="0">
                <a:solidFill>
                  <a:schemeClr val="tx1"/>
                </a:solidFill>
                <a:latin typeface="+mn-lt"/>
              </a:rPr>
              <a:t> </a:t>
            </a:r>
            <a:r>
              <a:rPr lang="ru-RU" sz="2000" dirty="0" err="1" smtClean="0">
                <a:solidFill>
                  <a:schemeClr val="tx1"/>
                </a:solidFill>
                <a:latin typeface="+mn-lt"/>
              </a:rPr>
              <a:t>жабдықталған</a:t>
            </a:r>
            <a:r>
              <a:rPr lang="ru-RU" sz="2000" dirty="0" smtClean="0">
                <a:solidFill>
                  <a:schemeClr val="tx1"/>
                </a:solidFill>
                <a:latin typeface="+mn-lt"/>
              </a:rPr>
              <a:t>. </a:t>
            </a:r>
            <a:endParaRPr lang="ru-RU" sz="2000" dirty="0">
              <a:solidFill>
                <a:schemeClr val="tx1"/>
              </a:solidFill>
              <a:latin typeface="+mn-lt"/>
            </a:endParaRPr>
          </a:p>
        </p:txBody>
      </p:sp>
    </p:spTree>
  </p:cSld>
  <p:clrMapOvr>
    <a:masterClrMapping/>
  </p:clrMapOvr>
  <p:transition>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ages (1).jpg"/>
          <p:cNvPicPr>
            <a:picLocks noGrp="1" noChangeAspect="1"/>
          </p:cNvPicPr>
          <p:nvPr>
            <p:ph idx="1"/>
          </p:nvPr>
        </p:nvPicPr>
        <p:blipFill>
          <a:blip r:embed="rId2"/>
          <a:stretch>
            <a:fillRect/>
          </a:stretch>
        </p:blipFill>
        <p:spPr>
          <a:xfrm>
            <a:off x="0" y="1"/>
            <a:ext cx="5572164" cy="1928802"/>
          </a:xfrm>
          <a:prstGeom prst="roundRect">
            <a:avLst>
              <a:gd name="adj" fmla="val 16667"/>
            </a:avLst>
          </a:prstGeom>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Рисунок 4" descr="Без названия (1).jpg"/>
          <p:cNvPicPr>
            <a:picLocks noChangeAspect="1"/>
          </p:cNvPicPr>
          <p:nvPr/>
        </p:nvPicPr>
        <p:blipFill>
          <a:blip r:embed="rId3"/>
          <a:stretch>
            <a:fillRect/>
          </a:stretch>
        </p:blipFill>
        <p:spPr>
          <a:xfrm>
            <a:off x="1785918" y="1714488"/>
            <a:ext cx="5643602" cy="250033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Рисунок 5" descr="vagon-restoran.jpg"/>
          <p:cNvPicPr>
            <a:picLocks noChangeAspect="1"/>
          </p:cNvPicPr>
          <p:nvPr/>
        </p:nvPicPr>
        <p:blipFill>
          <a:blip r:embed="rId4"/>
          <a:stretch>
            <a:fillRect/>
          </a:stretch>
        </p:blipFill>
        <p:spPr>
          <a:xfrm>
            <a:off x="3638550" y="3929066"/>
            <a:ext cx="5505450" cy="257651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2857496"/>
            <a:ext cx="6286544" cy="2000256"/>
          </a:xfrm>
        </p:spPr>
        <p:txBody>
          <a:bodyPr>
            <a:noAutofit/>
          </a:bodyPr>
          <a:lstStyle/>
          <a:p>
            <a:pPr algn="just" fontAlgn="auto">
              <a:spcAft>
                <a:spcPts val="0"/>
              </a:spcAft>
              <a:defRPr/>
            </a:pPr>
            <a:r>
              <a:rPr lang="ru-RU" sz="2800" dirty="0" smtClean="0"/>
              <a:t>Кафе</a:t>
            </a:r>
            <a:r>
              <a:rPr lang="ru-RU" sz="2800" b="0" dirty="0" smtClean="0"/>
              <a:t> </a:t>
            </a:r>
            <a:r>
              <a:rPr lang="ru-RU" sz="2800" b="0" dirty="0" err="1" smtClean="0"/>
              <a:t>шай</a:t>
            </a:r>
            <a:r>
              <a:rPr lang="ru-RU" sz="2800" b="0" dirty="0" smtClean="0"/>
              <a:t>, кофе </a:t>
            </a:r>
            <a:r>
              <a:rPr lang="ru-RU" sz="2800" b="0" dirty="0" err="1" smtClean="0"/>
              <a:t>және салқын сусын</a:t>
            </a:r>
            <a:r>
              <a:rPr lang="ru-RU" sz="2800" b="0" dirty="0" smtClean="0"/>
              <a:t> </a:t>
            </a:r>
            <a:r>
              <a:rPr lang="ru-RU" sz="2800" b="0" dirty="0" err="1" smtClean="0"/>
              <a:t>ішетін</a:t>
            </a:r>
            <a:r>
              <a:rPr lang="ru-RU" sz="2800" b="0" dirty="0" smtClean="0"/>
              <a:t> </a:t>
            </a:r>
            <a:r>
              <a:rPr lang="ru-RU" sz="2800" b="0" dirty="0" err="1" smtClean="0"/>
              <a:t>шағын</a:t>
            </a:r>
            <a:r>
              <a:rPr lang="ru-RU" sz="2800" b="0" dirty="0" smtClean="0"/>
              <a:t> ресторан.</a:t>
            </a:r>
            <a:br>
              <a:rPr lang="ru-RU" sz="2800" b="0" dirty="0" smtClean="0"/>
            </a:br>
            <a:r>
              <a:rPr lang="ru-RU" sz="2800" b="0" dirty="0" smtClean="0"/>
              <a:t>Кафе — </a:t>
            </a:r>
            <a:r>
              <a:rPr lang="ru-RU" sz="2800" b="0" dirty="0" err="1" smtClean="0"/>
              <a:t>тұтынушылардың</a:t>
            </a:r>
            <a:r>
              <a:rPr lang="ru-RU" sz="2800" b="0" dirty="0" smtClean="0"/>
              <a:t> </a:t>
            </a:r>
            <a:r>
              <a:rPr lang="ru-RU" sz="2800" b="0" dirty="0" err="1" smtClean="0"/>
              <a:t>дем</a:t>
            </a:r>
            <a:r>
              <a:rPr lang="ru-RU" sz="2800" b="0" dirty="0" smtClean="0"/>
              <a:t> </a:t>
            </a:r>
            <a:r>
              <a:rPr lang="ru-RU" sz="2800" b="0" dirty="0" err="1" smtClean="0"/>
              <a:t>алатын</a:t>
            </a:r>
            <a:r>
              <a:rPr lang="ru-RU" sz="2800" b="0" dirty="0" smtClean="0"/>
              <a:t>, </a:t>
            </a:r>
            <a:r>
              <a:rPr lang="ru-RU" sz="2800" b="0" dirty="0" err="1" smtClean="0"/>
              <a:t>оларға</a:t>
            </a:r>
            <a:r>
              <a:rPr lang="ru-RU" sz="2800" b="0" dirty="0" smtClean="0"/>
              <a:t> </a:t>
            </a:r>
            <a:r>
              <a:rPr lang="ru-RU" sz="2800" b="0" dirty="0" err="1" smtClean="0"/>
              <a:t>қызмет</a:t>
            </a:r>
            <a:r>
              <a:rPr lang="ru-RU" sz="2800" b="0" dirty="0" smtClean="0"/>
              <a:t> </a:t>
            </a:r>
            <a:r>
              <a:rPr lang="ru-RU" sz="2800" b="0" dirty="0" err="1" smtClean="0"/>
              <a:t>көрсетілетін</a:t>
            </a:r>
            <a:r>
              <a:rPr lang="ru-RU" sz="2800" b="0" dirty="0" smtClean="0"/>
              <a:t>, </a:t>
            </a:r>
            <a:r>
              <a:rPr lang="ru-RU" sz="2800" b="0" dirty="0" err="1" smtClean="0"/>
              <a:t>мейрамханаларға</a:t>
            </a:r>
            <a:r>
              <a:rPr lang="ru-RU" sz="2800" b="0" dirty="0" smtClean="0"/>
              <a:t> </a:t>
            </a:r>
            <a:r>
              <a:rPr lang="ru-RU" sz="2800" b="0" dirty="0" err="1" smtClean="0"/>
              <a:t>қарағанда</a:t>
            </a:r>
            <a:r>
              <a:rPr lang="ru-RU" sz="2800" b="0" dirty="0" smtClean="0"/>
              <a:t> </a:t>
            </a:r>
            <a:r>
              <a:rPr lang="ru-RU" sz="2800" b="0" dirty="0" err="1" smtClean="0"/>
              <a:t>тағам</a:t>
            </a:r>
            <a:r>
              <a:rPr lang="ru-RU" sz="2800" b="0" dirty="0" smtClean="0"/>
              <a:t> </a:t>
            </a:r>
            <a:r>
              <a:rPr lang="ru-RU" sz="2800" b="0" dirty="0" err="1" smtClean="0"/>
              <a:t>ассортименті</a:t>
            </a:r>
            <a:r>
              <a:rPr lang="ru-RU" sz="2800" b="0" dirty="0" smtClean="0"/>
              <a:t> </a:t>
            </a:r>
            <a:r>
              <a:rPr lang="ru-RU" sz="2800" b="0" dirty="0" err="1" smtClean="0"/>
              <a:t>төмендеу</a:t>
            </a:r>
            <a:r>
              <a:rPr lang="ru-RU" sz="2800" b="0" dirty="0" smtClean="0"/>
              <a:t>, </a:t>
            </a:r>
            <a:r>
              <a:rPr lang="ru-RU" sz="2800" b="0" dirty="0" err="1" smtClean="0"/>
              <a:t>арақ</a:t>
            </a:r>
            <a:r>
              <a:rPr lang="ru-RU" sz="2800" b="0" dirty="0" smtClean="0"/>
              <a:t>-шарап, </a:t>
            </a:r>
            <a:r>
              <a:rPr lang="ru-RU" sz="2800" b="0" dirty="0" err="1" smtClean="0"/>
              <a:t>темекі</a:t>
            </a:r>
            <a:r>
              <a:rPr lang="ru-RU" sz="2800" b="0" dirty="0" smtClean="0"/>
              <a:t> </a:t>
            </a:r>
            <a:r>
              <a:rPr lang="ru-RU" sz="2800" b="0" dirty="0" err="1" smtClean="0"/>
              <a:t>және</a:t>
            </a:r>
            <a:r>
              <a:rPr lang="ru-RU" sz="2800" b="0" dirty="0" smtClean="0"/>
              <a:t> кондитер </a:t>
            </a:r>
            <a:r>
              <a:rPr lang="ru-RU" sz="2800" b="0" dirty="0" err="1" smtClean="0"/>
              <a:t>өнімдерін</a:t>
            </a:r>
            <a:r>
              <a:rPr lang="ru-RU" sz="2800" b="0" dirty="0" smtClean="0"/>
              <a:t> </a:t>
            </a:r>
            <a:r>
              <a:rPr lang="ru-RU" sz="2800" b="0" dirty="0" err="1" smtClean="0"/>
              <a:t>сататын</a:t>
            </a:r>
            <a:r>
              <a:rPr lang="ru-RU" sz="2800" b="0" dirty="0" smtClean="0"/>
              <a:t>, </a:t>
            </a:r>
            <a:r>
              <a:rPr lang="ru-RU" sz="2800" b="0" dirty="0" err="1" smtClean="0"/>
              <a:t>дайындалуы</a:t>
            </a:r>
            <a:r>
              <a:rPr lang="ru-RU" sz="2800" b="0" dirty="0" smtClean="0"/>
              <a:t> </a:t>
            </a:r>
            <a:r>
              <a:rPr lang="ru-RU" sz="2800" b="0" dirty="0" err="1" smtClean="0"/>
              <a:t>күрделі</a:t>
            </a:r>
            <a:r>
              <a:rPr lang="ru-RU" sz="2800" b="0" dirty="0" smtClean="0"/>
              <a:t> </a:t>
            </a:r>
            <a:r>
              <a:rPr lang="ru-RU" sz="2800" b="0" dirty="0" err="1" smtClean="0"/>
              <a:t>тағамдар</a:t>
            </a:r>
            <a:r>
              <a:rPr lang="ru-RU" sz="2800" b="0" dirty="0" smtClean="0"/>
              <a:t> </a:t>
            </a:r>
            <a:r>
              <a:rPr lang="ru-RU" sz="2800" b="0" dirty="0" err="1" smtClean="0"/>
              <a:t>пісіретін</a:t>
            </a:r>
            <a:r>
              <a:rPr lang="ru-RU" sz="2800" b="0" dirty="0" smtClean="0"/>
              <a:t>, </a:t>
            </a:r>
            <a:r>
              <a:rPr lang="ru-RU" sz="2800" b="0" dirty="0" err="1" smtClean="0"/>
              <a:t>соның</a:t>
            </a:r>
            <a:r>
              <a:rPr lang="ru-RU" sz="2800" b="0" dirty="0" smtClean="0"/>
              <a:t> </a:t>
            </a:r>
            <a:r>
              <a:rPr lang="ru-RU" sz="2800" b="0" dirty="0" err="1" smtClean="0"/>
              <a:t>ішінде</a:t>
            </a:r>
            <a:r>
              <a:rPr lang="ru-RU" sz="2800" b="0" dirty="0" smtClean="0"/>
              <a:t> </a:t>
            </a:r>
            <a:r>
              <a:rPr lang="ru-RU" sz="2800" b="0" dirty="0" err="1" smtClean="0"/>
              <a:t>тапсырыс</a:t>
            </a:r>
            <a:r>
              <a:rPr lang="ru-RU" sz="2800" b="0" dirty="0" smtClean="0"/>
              <a:t> </a:t>
            </a:r>
            <a:r>
              <a:rPr lang="ru-RU" sz="2800" b="0" dirty="0" err="1" smtClean="0"/>
              <a:t>бойынша</a:t>
            </a:r>
            <a:r>
              <a:rPr lang="ru-RU" sz="2800" b="0" dirty="0" smtClean="0"/>
              <a:t> </a:t>
            </a:r>
            <a:r>
              <a:rPr lang="ru-RU" sz="2800" b="0" dirty="0" err="1" smtClean="0"/>
              <a:t>және</a:t>
            </a:r>
            <a:r>
              <a:rPr lang="ru-RU" sz="2800" b="0" dirty="0" smtClean="0"/>
              <a:t> </a:t>
            </a:r>
            <a:r>
              <a:rPr lang="ru-RU" sz="2800" b="0" dirty="0" err="1" smtClean="0"/>
              <a:t>фирмалық</a:t>
            </a:r>
            <a:r>
              <a:rPr lang="ru-RU" sz="2800" b="0" dirty="0" smtClean="0"/>
              <a:t> </a:t>
            </a:r>
            <a:r>
              <a:rPr lang="ru-RU" sz="2800" b="0" dirty="0" err="1" smtClean="0"/>
              <a:t>тағамдар</a:t>
            </a:r>
            <a:r>
              <a:rPr lang="ru-RU" sz="2800" b="0" dirty="0" smtClean="0"/>
              <a:t> бар </a:t>
            </a:r>
            <a:r>
              <a:rPr lang="ru-RU" sz="2800" b="0" dirty="0" err="1" smtClean="0"/>
              <a:t>тағамдар</a:t>
            </a:r>
            <a:r>
              <a:rPr lang="ru-RU" sz="2800" b="0" dirty="0" smtClean="0"/>
              <a:t> </a:t>
            </a:r>
            <a:r>
              <a:rPr lang="ru-RU" sz="2800" b="0" dirty="0" err="1" smtClean="0"/>
              <a:t>ассортименті</a:t>
            </a:r>
            <a:r>
              <a:rPr lang="ru-RU" sz="2800" b="0" dirty="0" smtClean="0"/>
              <a:t> </a:t>
            </a:r>
            <a:r>
              <a:rPr lang="ru-RU" sz="2800" b="0" dirty="0" err="1" smtClean="0"/>
              <a:t>кең</a:t>
            </a:r>
            <a:r>
              <a:rPr lang="ru-RU" sz="2800" b="0" dirty="0" smtClean="0"/>
              <a:t> </a:t>
            </a:r>
            <a:r>
              <a:rPr lang="ru-RU" sz="2800" b="0" dirty="0" err="1" smtClean="0"/>
              <a:t>қоғамдық</a:t>
            </a:r>
            <a:r>
              <a:rPr lang="ru-RU" sz="2800" b="0" dirty="0" smtClean="0"/>
              <a:t> </a:t>
            </a:r>
            <a:r>
              <a:rPr lang="ru-RU" sz="2800" b="0" dirty="0" err="1" smtClean="0"/>
              <a:t>тамақтандыру</a:t>
            </a:r>
            <a:r>
              <a:rPr lang="ru-RU" sz="2800" b="0" dirty="0" smtClean="0"/>
              <a:t> </a:t>
            </a:r>
            <a:r>
              <a:rPr lang="ru-RU" sz="2800" b="0" dirty="0" err="1" smtClean="0"/>
              <a:t>кәсіпорны</a:t>
            </a:r>
            <a:r>
              <a:rPr lang="ru-RU" sz="2800" b="0" dirty="0" smtClean="0"/>
              <a:t>.</a:t>
            </a:r>
            <a:br>
              <a:rPr lang="ru-RU" sz="2800" b="0" dirty="0" smtClean="0"/>
            </a:br>
            <a:endParaRPr lang="ru-RU" sz="2800" dirty="0"/>
          </a:p>
        </p:txBody>
      </p:sp>
    </p:spTree>
  </p:cSld>
  <p:clrMapOvr>
    <a:masterClrMapping/>
  </p:clrMapOvr>
  <p:transition>
    <p:cover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mages (2).jpg"/>
          <p:cNvPicPr>
            <a:picLocks noChangeAspect="1"/>
          </p:cNvPicPr>
          <p:nvPr/>
        </p:nvPicPr>
        <p:blipFill>
          <a:blip r:embed="rId2"/>
          <a:stretch>
            <a:fillRect/>
          </a:stretch>
        </p:blipFill>
        <p:spPr>
          <a:xfrm>
            <a:off x="5857884" y="285728"/>
            <a:ext cx="2857500" cy="1600200"/>
          </a:xfrm>
          <a:prstGeom prst="rect">
            <a:avLst/>
          </a:prstGeom>
          <a:ln>
            <a:noFill/>
          </a:ln>
          <a:effectLst>
            <a:softEdge rad="112500"/>
          </a:effectLst>
        </p:spPr>
      </p:pic>
      <p:pic>
        <p:nvPicPr>
          <p:cNvPr id="5" name="Рисунок 4" descr="images (4).jpg"/>
          <p:cNvPicPr>
            <a:picLocks noChangeAspect="1"/>
          </p:cNvPicPr>
          <p:nvPr/>
        </p:nvPicPr>
        <p:blipFill>
          <a:blip r:embed="rId3"/>
          <a:stretch>
            <a:fillRect/>
          </a:stretch>
        </p:blipFill>
        <p:spPr>
          <a:xfrm>
            <a:off x="5857884" y="2143116"/>
            <a:ext cx="2857500" cy="1600200"/>
          </a:xfrm>
          <a:prstGeom prst="rect">
            <a:avLst/>
          </a:prstGeom>
          <a:ln>
            <a:noFill/>
          </a:ln>
          <a:effectLst>
            <a:softEdge rad="112500"/>
          </a:effectLst>
        </p:spPr>
      </p:pic>
      <p:pic>
        <p:nvPicPr>
          <p:cNvPr id="6" name="Рисунок 5" descr="Без названия (2).jpg"/>
          <p:cNvPicPr>
            <a:picLocks noChangeAspect="1"/>
          </p:cNvPicPr>
          <p:nvPr/>
        </p:nvPicPr>
        <p:blipFill>
          <a:blip r:embed="rId4"/>
          <a:stretch>
            <a:fillRect/>
          </a:stretch>
        </p:blipFill>
        <p:spPr>
          <a:xfrm>
            <a:off x="5929322" y="4071942"/>
            <a:ext cx="2857520" cy="1743075"/>
          </a:xfrm>
          <a:prstGeom prst="rect">
            <a:avLst/>
          </a:prstGeom>
          <a:ln>
            <a:noFill/>
          </a:ln>
          <a:effectLst>
            <a:softEdge rad="112500"/>
          </a:effectLst>
        </p:spPr>
      </p:pic>
      <p:pic>
        <p:nvPicPr>
          <p:cNvPr id="7" name="Рисунок 6" descr="images (5).jpg"/>
          <p:cNvPicPr>
            <a:picLocks noChangeAspect="1"/>
          </p:cNvPicPr>
          <p:nvPr/>
        </p:nvPicPr>
        <p:blipFill>
          <a:blip r:embed="rId5"/>
          <a:stretch>
            <a:fillRect/>
          </a:stretch>
        </p:blipFill>
        <p:spPr>
          <a:xfrm>
            <a:off x="785786" y="714356"/>
            <a:ext cx="4857784" cy="46434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3116"/>
            <a:ext cx="8401080" cy="2500330"/>
          </a:xfrm>
        </p:spPr>
        <p:txBody>
          <a:bodyPr>
            <a:noAutofit/>
          </a:bodyPr>
          <a:lstStyle/>
          <a:p>
            <a:pPr algn="just" fontAlgn="auto">
              <a:spcAft>
                <a:spcPts val="0"/>
              </a:spcAft>
              <a:defRPr/>
            </a:pPr>
            <a:r>
              <a:rPr lang="ru-RU" sz="3200" dirty="0" err="1" smtClean="0"/>
              <a:t>Дәмхана</a:t>
            </a:r>
            <a:r>
              <a:rPr lang="ru-RU" sz="3200" b="0" dirty="0" err="1" smtClean="0"/>
              <a:t> </a:t>
            </a:r>
            <a:r>
              <a:rPr lang="ru-RU" sz="3200" b="0" dirty="0" smtClean="0"/>
              <a:t>— </a:t>
            </a:r>
            <a:r>
              <a:rPr lang="ru-RU" sz="3200" b="0" dirty="0" err="1" smtClean="0"/>
              <a:t>асханаларда</a:t>
            </a:r>
            <a:r>
              <a:rPr lang="ru-RU" sz="3200" b="0" dirty="0" smtClean="0"/>
              <a:t>, </a:t>
            </a:r>
            <a:r>
              <a:rPr lang="ru-RU" sz="3200" b="0" dirty="0" err="1" smtClean="0"/>
              <a:t>мейрамханаларда</a:t>
            </a:r>
            <a:r>
              <a:rPr lang="ru-RU" sz="3200" b="0" dirty="0" smtClean="0"/>
              <a:t> </a:t>
            </a:r>
            <a:r>
              <a:rPr lang="ru-RU" sz="3200" b="0" dirty="0" err="1" smtClean="0"/>
              <a:t>және </a:t>
            </a:r>
            <a:r>
              <a:rPr lang="ru-RU" sz="3200" b="0" dirty="0" smtClean="0"/>
              <a:t>т.б </a:t>
            </a:r>
            <a:r>
              <a:rPr lang="ru-RU" sz="3200" b="0" dirty="0" err="1" smtClean="0"/>
              <a:t>салқын</a:t>
            </a:r>
            <a:r>
              <a:rPr lang="ru-RU" sz="3200" b="0" dirty="0" smtClean="0"/>
              <a:t> </a:t>
            </a:r>
            <a:r>
              <a:rPr lang="ru-RU" sz="3200" b="0" dirty="0" err="1" smtClean="0"/>
              <a:t>тамақтар</a:t>
            </a:r>
            <a:r>
              <a:rPr lang="ru-RU" sz="3200" b="0" dirty="0" smtClean="0"/>
              <a:t> </a:t>
            </a:r>
            <a:r>
              <a:rPr lang="ru-RU" sz="3200" b="0" dirty="0" err="1" smtClean="0"/>
              <a:t>және сусындар</a:t>
            </a:r>
            <a:r>
              <a:rPr lang="ru-RU" sz="3200" b="0" dirty="0" smtClean="0"/>
              <a:t>, </a:t>
            </a:r>
            <a:r>
              <a:rPr lang="ru-RU" sz="3200" b="0" dirty="0" err="1" smtClean="0"/>
              <a:t>ішімдіктер</a:t>
            </a:r>
            <a:r>
              <a:rPr lang="ru-RU" sz="3200" b="0" dirty="0" smtClean="0"/>
              <a:t> </a:t>
            </a:r>
            <a:r>
              <a:rPr lang="ru-RU" sz="3200" b="0" dirty="0" err="1" smtClean="0"/>
              <a:t>сататын</a:t>
            </a:r>
            <a:r>
              <a:rPr lang="ru-RU" sz="3200" b="0" dirty="0" smtClean="0"/>
              <a:t> </a:t>
            </a:r>
            <a:r>
              <a:rPr lang="ru-RU" sz="3200" b="0" dirty="0" err="1" smtClean="0"/>
              <a:t>үстел немесе</a:t>
            </a:r>
            <a:r>
              <a:rPr lang="ru-RU" sz="3200" b="0" dirty="0" smtClean="0"/>
              <a:t> </a:t>
            </a:r>
            <a:r>
              <a:rPr lang="ru-RU" sz="3200" b="0" dirty="0" err="1" smtClean="0"/>
              <a:t>жеке</a:t>
            </a:r>
            <a:r>
              <a:rPr lang="ru-RU" sz="3200" b="0" dirty="0" smtClean="0"/>
              <a:t> </a:t>
            </a:r>
            <a:r>
              <a:rPr lang="ru-RU" sz="3200" b="0" dirty="0" err="1" smtClean="0"/>
              <a:t>шағын асхана</a:t>
            </a:r>
            <a:r>
              <a:rPr lang="ru-RU" sz="3200" b="0" dirty="0" smtClean="0"/>
              <a:t>; </a:t>
            </a:r>
            <a:r>
              <a:rPr lang="ru-RU" sz="3200" b="0" dirty="0" err="1" smtClean="0"/>
              <a:t>дайындалуы</a:t>
            </a:r>
            <a:r>
              <a:rPr lang="ru-RU" sz="3200" b="0" dirty="0" smtClean="0"/>
              <a:t> </a:t>
            </a:r>
            <a:r>
              <a:rPr lang="ru-RU" sz="3200" b="0" dirty="0" err="1" smtClean="0"/>
              <a:t>жеңіл өнімнің жіберілуі</a:t>
            </a:r>
            <a:r>
              <a:rPr lang="ru-RU" sz="3200" b="0" dirty="0" smtClean="0"/>
              <a:t> мен </a:t>
            </a:r>
            <a:r>
              <a:rPr lang="ru-RU" sz="3200" b="0" dirty="0" err="1" smtClean="0"/>
              <a:t>тұтынушыларға </a:t>
            </a:r>
            <a:r>
              <a:rPr lang="ru-RU" sz="3200" b="0" dirty="0" smtClean="0"/>
              <a:t>тез </a:t>
            </a:r>
            <a:r>
              <a:rPr lang="ru-RU" sz="3200" b="0" dirty="0" err="1" smtClean="0"/>
              <a:t>арада</a:t>
            </a:r>
            <a:r>
              <a:rPr lang="ru-RU" sz="3200" b="0" dirty="0" smtClean="0"/>
              <a:t> </a:t>
            </a:r>
            <a:r>
              <a:rPr lang="ru-RU" sz="3200" b="0" dirty="0" err="1" smtClean="0"/>
              <a:t>қызмет көрсетуді ескеретін</a:t>
            </a:r>
            <a:r>
              <a:rPr lang="ru-RU" sz="3200" b="0" dirty="0" smtClean="0"/>
              <a:t> </a:t>
            </a:r>
            <a:r>
              <a:rPr lang="ru-RU" sz="3200" b="0" dirty="0" err="1" smtClean="0"/>
              <a:t>кәсіпорын</a:t>
            </a:r>
            <a:r>
              <a:rPr lang="ru-RU" sz="3200" b="0" dirty="0" smtClean="0"/>
              <a:t>. </a:t>
            </a:r>
            <a:r>
              <a:rPr lang="ru-RU" sz="3200" b="0" dirty="0" err="1" smtClean="0"/>
              <a:t>Дәмхананың екі</a:t>
            </a:r>
            <a:r>
              <a:rPr lang="ru-RU" sz="3200" b="0" dirty="0" smtClean="0"/>
              <a:t> </a:t>
            </a:r>
            <a:r>
              <a:rPr lang="ru-RU" sz="3200" b="0" dirty="0" err="1" smtClean="0"/>
              <a:t>түрі </a:t>
            </a:r>
            <a:r>
              <a:rPr lang="ru-RU" sz="3200" b="0" dirty="0" smtClean="0"/>
              <a:t>бар: </a:t>
            </a:r>
            <a:r>
              <a:rPr lang="ru-RU" sz="3200" b="0" dirty="0" err="1" smtClean="0"/>
              <a:t>жалпы</a:t>
            </a:r>
            <a:r>
              <a:rPr lang="ru-RU" sz="3200" b="0" dirty="0" smtClean="0"/>
              <a:t> </a:t>
            </a:r>
            <a:r>
              <a:rPr lang="ru-RU" sz="3200" b="0" dirty="0" err="1" smtClean="0"/>
              <a:t>типті</a:t>
            </a:r>
            <a:r>
              <a:rPr lang="ru-RU" sz="3200" b="0" dirty="0" smtClean="0"/>
              <a:t>; </a:t>
            </a:r>
            <a:r>
              <a:rPr lang="ru-RU" sz="3200" b="0" dirty="0" err="1" smtClean="0"/>
              <a:t>арнайы</a:t>
            </a:r>
            <a:r>
              <a:rPr lang="ru-RU" sz="3200" b="0" dirty="0" smtClean="0"/>
              <a:t> </a:t>
            </a:r>
            <a:r>
              <a:rPr lang="ru-RU" sz="3200" b="0" dirty="0" err="1" smtClean="0"/>
              <a:t>типті</a:t>
            </a:r>
            <a:r>
              <a:rPr lang="ru-RU" sz="3200" b="0" dirty="0" smtClean="0"/>
              <a:t>. </a:t>
            </a:r>
            <a:r>
              <a:rPr lang="ru-RU" sz="3200" b="0" dirty="0" err="1" smtClean="0"/>
              <a:t>Арнайы</a:t>
            </a:r>
            <a:r>
              <a:rPr lang="ru-RU" sz="3200" b="0" dirty="0" smtClean="0"/>
              <a:t> </a:t>
            </a:r>
            <a:r>
              <a:rPr lang="ru-RU" sz="3200" b="0" dirty="0" err="1" smtClean="0"/>
              <a:t>типтерге</a:t>
            </a:r>
            <a:r>
              <a:rPr lang="ru-RU" sz="3200" b="0" dirty="0" smtClean="0"/>
              <a:t> — </a:t>
            </a:r>
            <a:r>
              <a:rPr lang="ru-RU" sz="3200" b="0" dirty="0" err="1" smtClean="0"/>
              <a:t>тұшпарахана, самсахана</a:t>
            </a:r>
            <a:r>
              <a:rPr lang="ru-RU" sz="3200" b="0" dirty="0" smtClean="0"/>
              <a:t>, </a:t>
            </a:r>
            <a:r>
              <a:rPr lang="ru-RU" sz="3200" b="0" dirty="0" err="1" smtClean="0"/>
              <a:t>шайхана</a:t>
            </a:r>
            <a:r>
              <a:rPr lang="ru-RU" sz="3200" b="0" dirty="0" smtClean="0"/>
              <a:t>, </a:t>
            </a:r>
            <a:r>
              <a:rPr lang="ru-RU" sz="3200" b="0" dirty="0" err="1" smtClean="0"/>
              <a:t>кәуапхана және </a:t>
            </a:r>
            <a:r>
              <a:rPr lang="ru-RU" sz="3200" b="0" dirty="0" smtClean="0"/>
              <a:t>т.б. </a:t>
            </a:r>
            <a:r>
              <a:rPr lang="ru-RU" sz="3200" b="0" dirty="0" err="1" smtClean="0"/>
              <a:t>жатады</a:t>
            </a:r>
            <a:r>
              <a:rPr lang="ru-RU" sz="3200" b="0" dirty="0" smtClean="0"/>
              <a:t/>
            </a:r>
            <a:br>
              <a:rPr lang="ru-RU" sz="3200" b="0" dirty="0" smtClean="0"/>
            </a:br>
            <a:r>
              <a:rPr lang="ru-RU" sz="2000" b="0" dirty="0" smtClean="0"/>
              <a:t/>
            </a:r>
            <a:br>
              <a:rPr lang="ru-RU" sz="2000" b="0" dirty="0" smtClean="0"/>
            </a:br>
            <a:r>
              <a:rPr lang="ru-RU" sz="2000" b="0" dirty="0" smtClean="0"/>
              <a:t/>
            </a:r>
            <a:br>
              <a:rPr lang="ru-RU" sz="2000" b="0" dirty="0" smtClean="0"/>
            </a:br>
            <a:endParaRPr lang="ru-RU" sz="2000" dirty="0"/>
          </a:p>
        </p:txBody>
      </p:sp>
    </p:spTree>
  </p:cSld>
  <p:clrMapOvr>
    <a:masterClrMapping/>
  </p:clrMapOvr>
  <p:transition>
    <p:rand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TotalTime>
  <Words>67</Words>
  <Application>Microsoft Office PowerPoint</Application>
  <PresentationFormat>Экран (4:3)</PresentationFormat>
  <Paragraphs>2</Paragraphs>
  <Slides>14</Slides>
  <Notes>0</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2</vt:i4>
      </vt:variant>
      <vt:variant>
        <vt:lpstr>Заголовки слайдов</vt:lpstr>
      </vt:variant>
      <vt:variant>
        <vt:i4>14</vt:i4>
      </vt:variant>
    </vt:vector>
  </HeadingPairs>
  <TitlesOfParts>
    <vt:vector size="22" baseType="lpstr">
      <vt:lpstr>Times New Roman</vt:lpstr>
      <vt:lpstr>Arial</vt:lpstr>
      <vt:lpstr>Wingdings 2</vt:lpstr>
      <vt:lpstr>Wingdings</vt:lpstr>
      <vt:lpstr>Wingdings 3</vt:lpstr>
      <vt:lpstr>Calibri</vt:lpstr>
      <vt:lpstr>Апекс</vt:lpstr>
      <vt:lpstr>Апекс</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Алдын ала дайындау кәсіп орындары</dc:title>
  <dc:creator>админ</dc:creator>
  <cp:lastModifiedBy>Ural</cp:lastModifiedBy>
  <cp:revision>5</cp:revision>
  <dcterms:created xsi:type="dcterms:W3CDTF">2018-10-23T19:16:12Z</dcterms:created>
  <dcterms:modified xsi:type="dcterms:W3CDTF">2019-04-15T09:34:44Z</dcterms:modified>
</cp:coreProperties>
</file>