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8" r:id="rId2"/>
    <p:sldId id="256" r:id="rId3"/>
    <p:sldId id="257" r:id="rId4"/>
    <p:sldId id="259" r:id="rId5"/>
    <p:sldId id="260" r:id="rId6"/>
    <p:sldId id="261" r:id="rId7"/>
    <p:sldId id="262" r:id="rId8"/>
    <p:sldId id="263" r:id="rId9"/>
    <p:sldId id="264" r:id="rId1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7" d="100"/>
          <a:sy n="107" d="100"/>
        </p:scale>
        <p:origin x="-84"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4" name="Picture 6" descr="horizon.png"/>
          <p:cNvPicPr>
            <a:picLocks noChangeAspect="1"/>
          </p:cNvPicPr>
          <p:nvPr/>
        </p:nvPicPr>
        <p:blipFill>
          <a:blip r:embed="rId2"/>
          <a:srcRect t="33333"/>
          <a:stretch>
            <a:fillRect/>
          </a:stretch>
        </p:blipFill>
        <p:spPr bwMode="auto">
          <a:xfrm>
            <a:off x="0" y="0"/>
            <a:ext cx="9144000" cy="4572000"/>
          </a:xfrm>
          <a:prstGeom prst="rect">
            <a:avLst/>
          </a:prstGeom>
          <a:noFill/>
          <a:ln w="9525">
            <a:noFill/>
            <a:miter lim="800000"/>
            <a:headEnd/>
            <a:tailEnd/>
          </a:ln>
        </p:spPr>
      </p:pic>
      <p:sp>
        <p:nvSpPr>
          <p:cNvPr id="3" name="Subtitle 2"/>
          <p:cNvSpPr>
            <a:spLocks noGrp="1"/>
          </p:cNvSpPr>
          <p:nvPr>
            <p:ph type="subTitle" idx="1"/>
          </p:nvPr>
        </p:nvSpPr>
        <p:spPr>
          <a:xfrm>
            <a:off x="1219200" y="3886200"/>
            <a:ext cx="6400800" cy="1752600"/>
          </a:xfrm>
        </p:spPr>
        <p:txBody>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ru-RU" smtClean="0"/>
              <a:t>Образец заголовка</a:t>
            </a:r>
            <a:endParaRPr lang="en-US" dirty="0"/>
          </a:p>
        </p:txBody>
      </p:sp>
      <p:sp>
        <p:nvSpPr>
          <p:cNvPr id="5" name="Date Placeholder 3"/>
          <p:cNvSpPr>
            <a:spLocks noGrp="1"/>
          </p:cNvSpPr>
          <p:nvPr>
            <p:ph type="dt" sz="half" idx="10"/>
          </p:nvPr>
        </p:nvSpPr>
        <p:spPr/>
        <p:txBody>
          <a:bodyPr/>
          <a:lstStyle>
            <a:lvl1pPr>
              <a:defRPr/>
            </a:lvl1pPr>
          </a:lstStyle>
          <a:p>
            <a:pPr>
              <a:defRPr/>
            </a:pPr>
            <a:fld id="{17CF3C53-5CFD-4D3D-9EB0-5BEE89FD2770}" type="datetimeFigureOut">
              <a:rPr lang="ru-RU"/>
              <a:pPr>
                <a:defRPr/>
              </a:pPr>
              <a:t>15.04.2019</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CFBA64CD-8245-4379-98AF-9C20D710795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B0EB670-3048-4407-837E-0A6C0BB4B024}" type="datetimeFigureOut">
              <a:rPr lang="ru-RU"/>
              <a:pPr>
                <a:defRPr/>
              </a:pPr>
              <a:t>15.04.2019</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F7321CE-C476-48EA-A25D-17C391D24826}"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839BC03B-5095-4FD1-8B0B-3F688EB260B3}" type="datetimeFigureOut">
              <a:rPr lang="ru-RU"/>
              <a:pPr>
                <a:defRPr/>
              </a:pPr>
              <a:t>15.04.2019</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B1F03F3A-C7FD-46AE-810C-CBB474C228A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8" name="Content Placeholder 7"/>
          <p:cNvSpPr>
            <a:spLocks noGrp="1"/>
          </p:cNvSpPr>
          <p:nvPr>
            <p:ph sz="quarter" idx="13"/>
          </p:nvPr>
        </p:nvSpPr>
        <p:spPr>
          <a:xfrm>
            <a:off x="609600" y="1600200"/>
            <a:ext cx="79248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fld id="{746FFF23-DB22-4AF9-BE1A-FEE393B53177}" type="datetimeFigureOut">
              <a:rPr lang="ru-RU"/>
              <a:pPr>
                <a:defRPr/>
              </a:pPr>
              <a:t>15.04.2019</a:t>
            </a:fld>
            <a:endParaRPr lang="ru-RU"/>
          </a:p>
        </p:txBody>
      </p:sp>
      <p:sp>
        <p:nvSpPr>
          <p:cNvPr id="5" name="Footer Placeholder 4"/>
          <p:cNvSpPr>
            <a:spLocks noGrp="1"/>
          </p:cNvSpPr>
          <p:nvPr>
            <p:ph type="ftr" sz="quarter" idx="15"/>
          </p:nvPr>
        </p:nvSpPr>
        <p:spPr/>
        <p:txBody>
          <a:bodyPr/>
          <a:lstStyle>
            <a:lvl1pPr>
              <a:defRPr/>
            </a:lvl1pPr>
          </a:lstStyle>
          <a:p>
            <a:pPr>
              <a:defRPr/>
            </a:pPr>
            <a:endParaRPr lang="ru-RU"/>
          </a:p>
        </p:txBody>
      </p:sp>
      <p:sp>
        <p:nvSpPr>
          <p:cNvPr id="6" name="Slide Number Placeholder 5"/>
          <p:cNvSpPr>
            <a:spLocks noGrp="1"/>
          </p:cNvSpPr>
          <p:nvPr>
            <p:ph type="sldNum" sz="quarter" idx="16"/>
          </p:nvPr>
        </p:nvSpPr>
        <p:spPr/>
        <p:txBody>
          <a:bodyPr/>
          <a:lstStyle>
            <a:lvl1pPr>
              <a:defRPr/>
            </a:lvl1pPr>
          </a:lstStyle>
          <a:p>
            <a:pPr>
              <a:defRPr/>
            </a:pPr>
            <a:fld id="{372FEFD4-7CF5-466D-B7CA-5E37363851B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609600" y="3462338"/>
            <a:ext cx="7885113" cy="1500187"/>
          </a:xfrm>
        </p:spPr>
        <p:txBody>
          <a:bodyPr anchor="b"/>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B778AC10-6B07-48D4-8AB1-8943BC19DF5E}" type="datetimeFigureOut">
              <a:rPr lang="ru-RU"/>
              <a:pPr>
                <a:defRPr/>
              </a:pPr>
              <a:t>15.04.2019</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43004C46-EB0C-42BA-942B-8E60537269BF}"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5" name="Date Placeholder 3"/>
          <p:cNvSpPr>
            <a:spLocks noGrp="1"/>
          </p:cNvSpPr>
          <p:nvPr>
            <p:ph type="dt" sz="half" idx="15"/>
          </p:nvPr>
        </p:nvSpPr>
        <p:spPr/>
        <p:txBody>
          <a:bodyPr/>
          <a:lstStyle>
            <a:lvl1pPr>
              <a:defRPr/>
            </a:lvl1pPr>
          </a:lstStyle>
          <a:p>
            <a:pPr>
              <a:defRPr/>
            </a:pPr>
            <a:fld id="{4E7C67D8-CBB2-4042-B141-F468E3AD1870}" type="datetimeFigureOut">
              <a:rPr lang="ru-RU"/>
              <a:pPr>
                <a:defRPr/>
              </a:pPr>
              <a:t>15.04.2019</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014EEBAC-3D16-4ECE-8445-AA0C27B3674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600" y="1600199"/>
            <a:ext cx="3733800" cy="574675"/>
          </a:xfrm>
        </p:spPr>
        <p:txBody>
          <a:bodyPr anchor="b"/>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800600" y="1600199"/>
            <a:ext cx="3733800" cy="574675"/>
          </a:xfrm>
        </p:spPr>
        <p:txBody>
          <a:bodyPr anchor="b"/>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3"/>
          <p:cNvSpPr>
            <a:spLocks noGrp="1"/>
          </p:cNvSpPr>
          <p:nvPr>
            <p:ph type="dt" sz="half" idx="15"/>
          </p:nvPr>
        </p:nvSpPr>
        <p:spPr/>
        <p:txBody>
          <a:bodyPr/>
          <a:lstStyle>
            <a:lvl1pPr>
              <a:defRPr/>
            </a:lvl1pPr>
          </a:lstStyle>
          <a:p>
            <a:pPr>
              <a:defRPr/>
            </a:pPr>
            <a:fld id="{CC5AA986-C524-4CB9-9E01-16AD41CD9B98}" type="datetimeFigureOut">
              <a:rPr lang="ru-RU"/>
              <a:pPr>
                <a:defRPr/>
              </a:pPr>
              <a:t>15.04.2019</a:t>
            </a:fld>
            <a:endParaRPr lang="ru-RU"/>
          </a:p>
        </p:txBody>
      </p:sp>
      <p:sp>
        <p:nvSpPr>
          <p:cNvPr id="8" name="Footer Placeholder 4"/>
          <p:cNvSpPr>
            <a:spLocks noGrp="1"/>
          </p:cNvSpPr>
          <p:nvPr>
            <p:ph type="ftr" sz="quarter" idx="16"/>
          </p:nvPr>
        </p:nvSpPr>
        <p:spPr/>
        <p:txBody>
          <a:bodyPr/>
          <a:lstStyle>
            <a:lvl1pPr>
              <a:defRPr/>
            </a:lvl1pPr>
          </a:lstStyle>
          <a:p>
            <a:pPr>
              <a:defRPr/>
            </a:pPr>
            <a:endParaRPr lang="ru-RU"/>
          </a:p>
        </p:txBody>
      </p:sp>
      <p:sp>
        <p:nvSpPr>
          <p:cNvPr id="9" name="Slide Number Placeholder 5"/>
          <p:cNvSpPr>
            <a:spLocks noGrp="1"/>
          </p:cNvSpPr>
          <p:nvPr>
            <p:ph type="sldNum" sz="quarter" idx="17"/>
          </p:nvPr>
        </p:nvSpPr>
        <p:spPr/>
        <p:txBody>
          <a:bodyPr/>
          <a:lstStyle>
            <a:lvl1pPr>
              <a:defRPr/>
            </a:lvl1pPr>
          </a:lstStyle>
          <a:p>
            <a:pPr>
              <a:defRPr/>
            </a:pPr>
            <a:fld id="{F4321B29-4093-4633-96C0-32995E72918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7179F154-3C7A-49A4-B613-89F5EDC3041B}" type="datetimeFigureOut">
              <a:rPr lang="ru-RU"/>
              <a:pPr>
                <a:defRPr/>
              </a:pPr>
              <a:t>15.04.2019</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BD474C66-8487-4407-97C5-4FB8A105B20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C9AEB89-182E-41E8-B5FE-D99D9B14B571}" type="datetimeFigureOut">
              <a:rPr lang="ru-RU"/>
              <a:pPr>
                <a:defRPr/>
              </a:pPr>
              <a:t>15.04.2019</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71719299-E76A-4FA1-B4E8-CC9CFABCE92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a:xfrm>
            <a:off x="612648" y="1447800"/>
            <a:ext cx="2971800" cy="1097280"/>
          </a:xfrm>
        </p:spPr>
        <p:txBody>
          <a:bodyPr/>
          <a:lstStyle>
            <a:lvl1pPr algn="l">
              <a:defRPr sz="1800" b="0" i="0" cap="none" baseline="0">
                <a:solidFill>
                  <a:schemeClr val="tx2"/>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612648" y="2547891"/>
            <a:ext cx="2971800" cy="3167109"/>
          </a:xfrm>
        </p:spPr>
        <p:txBody>
          <a:bodyPr tIns="9144"/>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4"/>
          </p:nvPr>
        </p:nvSpPr>
        <p:spPr/>
        <p:txBody>
          <a:bodyPr/>
          <a:lstStyle>
            <a:lvl1pPr>
              <a:defRPr/>
            </a:lvl1pPr>
          </a:lstStyle>
          <a:p>
            <a:pPr>
              <a:defRPr/>
            </a:pPr>
            <a:fld id="{79DEEE95-89FB-482B-9D25-0FFA9EF08518}" type="datetimeFigureOut">
              <a:rPr lang="ru-RU"/>
              <a:pPr>
                <a:defRPr/>
              </a:pPr>
              <a:t>15.04.2019</a:t>
            </a:fld>
            <a:endParaRPr lang="ru-RU"/>
          </a:p>
        </p:txBody>
      </p:sp>
      <p:sp>
        <p:nvSpPr>
          <p:cNvPr id="6" name="Footer Placeholder 4"/>
          <p:cNvSpPr>
            <a:spLocks noGrp="1"/>
          </p:cNvSpPr>
          <p:nvPr>
            <p:ph type="ftr" sz="quarter" idx="15"/>
          </p:nvPr>
        </p:nvSpPr>
        <p:spPr/>
        <p:txBody>
          <a:bodyPr/>
          <a:lstStyle>
            <a:lvl1pPr>
              <a:defRPr/>
            </a:lvl1pPr>
          </a:lstStyle>
          <a:p>
            <a:pPr>
              <a:defRPr/>
            </a:pPr>
            <a:endParaRPr lang="ru-RU"/>
          </a:p>
        </p:txBody>
      </p:sp>
      <p:sp>
        <p:nvSpPr>
          <p:cNvPr id="7" name="Slide Number Placeholder 5"/>
          <p:cNvSpPr>
            <a:spLocks noGrp="1"/>
          </p:cNvSpPr>
          <p:nvPr>
            <p:ph type="sldNum" sz="quarter" idx="16"/>
          </p:nvPr>
        </p:nvSpPr>
        <p:spPr/>
        <p:txBody>
          <a:bodyPr/>
          <a:lstStyle>
            <a:lvl1pPr>
              <a:defRPr/>
            </a:lvl1pPr>
          </a:lstStyle>
          <a:p>
            <a:pPr>
              <a:defRPr/>
            </a:pPr>
            <a:fld id="{E890820A-A11E-48A7-8BEE-875B9BBE97C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5" name="Picture 10" descr="horizon.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609600" y="1447800"/>
            <a:ext cx="2971800" cy="1097280"/>
          </a:xfrm>
        </p:spPr>
        <p:txBody>
          <a:bodyPr/>
          <a:lstStyle>
            <a:lvl1pPr algn="l">
              <a:defRPr sz="1800" b="0" i="0" cap="none" baseline="0">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609600" y="2547890"/>
            <a:ext cx="2971800" cy="2405109"/>
          </a:xfrm>
        </p:spPr>
        <p:txBody>
          <a:bodyPr tIns="9144"/>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Date Placeholder 4"/>
          <p:cNvSpPr>
            <a:spLocks noGrp="1"/>
          </p:cNvSpPr>
          <p:nvPr>
            <p:ph type="dt" sz="half" idx="10"/>
          </p:nvPr>
        </p:nvSpPr>
        <p:spPr/>
        <p:txBody>
          <a:bodyPr/>
          <a:lstStyle>
            <a:lvl1pPr>
              <a:defRPr/>
            </a:lvl1pPr>
          </a:lstStyle>
          <a:p>
            <a:pPr>
              <a:defRPr/>
            </a:pPr>
            <a:fld id="{3DE10CB1-4FAF-4D09-B648-8BAB7BCA2CD6}" type="datetimeFigureOut">
              <a:rPr lang="ru-RU"/>
              <a:pPr>
                <a:defRPr/>
              </a:pPr>
              <a:t>15.04.2019</a:t>
            </a:fld>
            <a:endParaRPr lang="ru-RU"/>
          </a:p>
        </p:txBody>
      </p:sp>
      <p:sp>
        <p:nvSpPr>
          <p:cNvPr id="7" name="Footer Placeholder 5"/>
          <p:cNvSpPr>
            <a:spLocks noGrp="1"/>
          </p:cNvSpPr>
          <p:nvPr>
            <p:ph type="ftr" sz="quarter" idx="11"/>
          </p:nvPr>
        </p:nvSpPr>
        <p:spPr/>
        <p:txBody>
          <a:bodyPr/>
          <a:lstStyle>
            <a:lvl1pPr>
              <a:defRPr/>
            </a:lvl1pPr>
          </a:lstStyle>
          <a:p>
            <a:pPr>
              <a:defRPr/>
            </a:pPr>
            <a:endParaRPr lang="ru-RU"/>
          </a:p>
        </p:txBody>
      </p:sp>
      <p:sp>
        <p:nvSpPr>
          <p:cNvPr id="8" name="Slide Number Placeholder 6"/>
          <p:cNvSpPr>
            <a:spLocks noGrp="1"/>
          </p:cNvSpPr>
          <p:nvPr>
            <p:ph type="sldNum" sz="quarter" idx="12"/>
          </p:nvPr>
        </p:nvSpPr>
        <p:spPr/>
        <p:txBody>
          <a:bodyPr/>
          <a:lstStyle>
            <a:lvl1pPr>
              <a:defRPr/>
            </a:lvl1pPr>
          </a:lstStyle>
          <a:p>
            <a:pPr>
              <a:defRPr/>
            </a:pPr>
            <a:fld id="{2F13F712-E835-454A-95E7-05E64C48EDC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6" descr="horizon.png"/>
          <p:cNvPicPr>
            <a:picLocks noChangeAspect="1"/>
          </p:cNvPicPr>
          <p:nvPr/>
        </p:nvPicPr>
        <p:blipFill>
          <a:blip r:embed="rId13"/>
          <a:srcRect/>
          <a:stretch>
            <a:fillRect/>
          </a:stretch>
        </p:blipFill>
        <p:spPr bwMode="auto">
          <a:xfrm>
            <a:off x="0" y="0"/>
            <a:ext cx="9144000" cy="6858000"/>
          </a:xfrm>
          <a:prstGeom prst="rect">
            <a:avLst/>
          </a:prstGeom>
          <a:noFill/>
          <a:ln w="9525">
            <a:noFill/>
            <a:miter lim="800000"/>
            <a:headEnd/>
            <a:tailEnd/>
          </a:ln>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fontAlgn="auto">
              <a:spcBef>
                <a:spcPts val="0"/>
              </a:spcBef>
              <a:spcAft>
                <a:spcPts val="0"/>
              </a:spcAft>
              <a:defRPr sz="1000" strike="noStrike" spc="60" baseline="0" smtClean="0">
                <a:solidFill>
                  <a:schemeClr val="tx1"/>
                </a:solidFill>
                <a:latin typeface="+mn-lt"/>
              </a:defRPr>
            </a:lvl1pPr>
          </a:lstStyle>
          <a:p>
            <a:pPr>
              <a:defRPr/>
            </a:pPr>
            <a:fld id="{7ADB33F6-82C1-47C0-B62B-93A6B335DF03}" type="datetimeFigureOut">
              <a:rPr lang="ru-RU"/>
              <a:pPr>
                <a:defRPr/>
              </a:pPr>
              <a:t>15.04.2019</a:t>
            </a:fld>
            <a:endParaRPr lang="ru-RU"/>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fontAlgn="auto">
              <a:spcBef>
                <a:spcPts val="0"/>
              </a:spcBef>
              <a:spcAft>
                <a:spcPts val="0"/>
              </a:spcAft>
              <a:defRPr sz="1000" cap="all" spc="60" baseline="0">
                <a:solidFill>
                  <a:schemeClr val="tx1"/>
                </a:solidFill>
                <a:latin typeface="+mn-lt"/>
              </a:defRPr>
            </a:lvl1pPr>
          </a:lstStyle>
          <a:p>
            <a:pPr>
              <a:defRPr/>
            </a:pPr>
            <a:endParaRPr lang="ru-RU"/>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fontAlgn="auto">
              <a:spcBef>
                <a:spcPts val="0"/>
              </a:spcBef>
              <a:spcAft>
                <a:spcPts val="0"/>
              </a:spcAft>
              <a:defRPr sz="1100" baseline="0" smtClean="0">
                <a:solidFill>
                  <a:schemeClr val="tx1"/>
                </a:solidFill>
                <a:latin typeface="+mn-lt"/>
              </a:defRPr>
            </a:lvl1pPr>
          </a:lstStyle>
          <a:p>
            <a:pPr>
              <a:defRPr/>
            </a:pPr>
            <a:fld id="{4DB0D5F4-F2C0-4AFC-8509-EC3FFE59DFEF}"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804" r:id="rId1"/>
    <p:sldLayoutId id="2147483803" r:id="rId2"/>
    <p:sldLayoutId id="2147483805" r:id="rId3"/>
    <p:sldLayoutId id="2147483802" r:id="rId4"/>
    <p:sldLayoutId id="2147483801" r:id="rId5"/>
    <p:sldLayoutId id="2147483800" r:id="rId6"/>
    <p:sldLayoutId id="2147483799" r:id="rId7"/>
    <p:sldLayoutId id="2147483798" r:id="rId8"/>
    <p:sldLayoutId id="2147483806" r:id="rId9"/>
    <p:sldLayoutId id="2147483797" r:id="rId10"/>
    <p:sldLayoutId id="2147483796" r:id="rId11"/>
  </p:sldLayoutIdLst>
  <p:txStyles>
    <p:titleStyle>
      <a:lvl1pPr algn="l" rtl="0" fontAlgn="base">
        <a:spcBef>
          <a:spcPct val="0"/>
        </a:spcBef>
        <a:spcAft>
          <a:spcPct val="0"/>
        </a:spcAft>
        <a:defRPr sz="3000" kern="1200" cap="all" spc="50">
          <a:solidFill>
            <a:schemeClr val="tx1"/>
          </a:solidFill>
          <a:latin typeface="+mj-lt"/>
          <a:ea typeface="+mj-ea"/>
          <a:cs typeface="+mj-cs"/>
        </a:defRPr>
      </a:lvl1pPr>
      <a:lvl2pPr algn="l" rtl="0" fontAlgn="base">
        <a:spcBef>
          <a:spcPct val="0"/>
        </a:spcBef>
        <a:spcAft>
          <a:spcPct val="0"/>
        </a:spcAft>
        <a:defRPr sz="3000">
          <a:solidFill>
            <a:schemeClr val="tx1"/>
          </a:solidFill>
          <a:latin typeface="Arial Narrow" pitchFamily="34" charset="0"/>
        </a:defRPr>
      </a:lvl2pPr>
      <a:lvl3pPr algn="l" rtl="0" fontAlgn="base">
        <a:spcBef>
          <a:spcPct val="0"/>
        </a:spcBef>
        <a:spcAft>
          <a:spcPct val="0"/>
        </a:spcAft>
        <a:defRPr sz="3000">
          <a:solidFill>
            <a:schemeClr val="tx1"/>
          </a:solidFill>
          <a:latin typeface="Arial Narrow" pitchFamily="34" charset="0"/>
        </a:defRPr>
      </a:lvl3pPr>
      <a:lvl4pPr algn="l" rtl="0" fontAlgn="base">
        <a:spcBef>
          <a:spcPct val="0"/>
        </a:spcBef>
        <a:spcAft>
          <a:spcPct val="0"/>
        </a:spcAft>
        <a:defRPr sz="3000">
          <a:solidFill>
            <a:schemeClr val="tx1"/>
          </a:solidFill>
          <a:latin typeface="Arial Narrow" pitchFamily="34" charset="0"/>
        </a:defRPr>
      </a:lvl4pPr>
      <a:lvl5pPr algn="l" rtl="0" fontAlgn="base">
        <a:spcBef>
          <a:spcPct val="0"/>
        </a:spcBef>
        <a:spcAft>
          <a:spcPct val="0"/>
        </a:spcAft>
        <a:defRPr sz="3000">
          <a:solidFill>
            <a:schemeClr val="tx1"/>
          </a:solidFill>
          <a:latin typeface="Arial Narrow"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rtl="0" fontAlgn="base">
        <a:spcBef>
          <a:spcPct val="20000"/>
        </a:spcBef>
        <a:spcAft>
          <a:spcPts val="600"/>
        </a:spcAft>
        <a:buClr>
          <a:schemeClr val="tx2"/>
        </a:buClr>
        <a:buFont typeface="Arial" charset="0"/>
        <a:buChar char="•"/>
        <a:defRPr sz="1700" kern="1200" spc="30">
          <a:solidFill>
            <a:schemeClr val="tx1"/>
          </a:solidFill>
          <a:latin typeface="+mn-lt"/>
          <a:ea typeface="+mn-ea"/>
          <a:cs typeface="+mn-cs"/>
        </a:defRPr>
      </a:lvl1pPr>
      <a:lvl2pPr marL="742950" indent="-285750" algn="l" rtl="0" fontAlgn="base">
        <a:spcBef>
          <a:spcPct val="20000"/>
        </a:spcBef>
        <a:spcAft>
          <a:spcPts val="600"/>
        </a:spcAft>
        <a:buClr>
          <a:schemeClr val="tx2"/>
        </a:buClr>
        <a:buFont typeface="Arial" charset="0"/>
        <a:buChar char="•"/>
        <a:defRPr sz="1700" kern="1200" spc="30">
          <a:solidFill>
            <a:schemeClr val="tx1"/>
          </a:solidFill>
          <a:latin typeface="+mn-lt"/>
          <a:ea typeface="+mn-ea"/>
          <a:cs typeface="+mn-cs"/>
        </a:defRPr>
      </a:lvl2pPr>
      <a:lvl3pPr marL="1143000" indent="-228600" algn="l" rtl="0" fontAlgn="base">
        <a:spcBef>
          <a:spcPct val="20000"/>
        </a:spcBef>
        <a:spcAft>
          <a:spcPts val="600"/>
        </a:spcAft>
        <a:buClr>
          <a:schemeClr val="tx2"/>
        </a:buClr>
        <a:buFont typeface="Arial" charset="0"/>
        <a:buChar char="•"/>
        <a:defRPr sz="1700" kern="1200" spc="30">
          <a:solidFill>
            <a:schemeClr val="tx1"/>
          </a:solidFill>
          <a:latin typeface="+mn-lt"/>
          <a:ea typeface="+mn-ea"/>
          <a:cs typeface="+mn-cs"/>
        </a:defRPr>
      </a:lvl3pPr>
      <a:lvl4pPr marL="1600200" indent="-228600" algn="l" rtl="0" fontAlgn="base">
        <a:spcBef>
          <a:spcPct val="20000"/>
        </a:spcBef>
        <a:spcAft>
          <a:spcPts val="600"/>
        </a:spcAft>
        <a:buClr>
          <a:schemeClr val="tx2"/>
        </a:buClr>
        <a:buFont typeface="Arial" charset="0"/>
        <a:buChar char="•"/>
        <a:defRPr sz="1700" kern="1200" spc="30">
          <a:solidFill>
            <a:schemeClr val="tx1"/>
          </a:solidFill>
          <a:latin typeface="+mn-lt"/>
          <a:ea typeface="+mn-ea"/>
          <a:cs typeface="+mn-cs"/>
        </a:defRPr>
      </a:lvl4pPr>
      <a:lvl5pPr marL="2057400" indent="-228600" algn="l" rtl="0" fontAlgn="base">
        <a:spcBef>
          <a:spcPct val="20000"/>
        </a:spcBef>
        <a:spcAft>
          <a:spcPts val="600"/>
        </a:spcAft>
        <a:buClr>
          <a:schemeClr val="tx2"/>
        </a:buClr>
        <a:buFont typeface="Arial" charset="0"/>
        <a:buChar char="•"/>
        <a:defRPr sz="1700" kern="1200" spc="3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63713" y="1916113"/>
            <a:ext cx="6769100" cy="1731962"/>
          </a:xfrm>
        </p:spPr>
        <p:txBody>
          <a:bodyPr>
            <a:normAutofit fontScale="90000"/>
          </a:bodyPr>
          <a:lstStyle/>
          <a:p>
            <a:pPr algn="just" fontAlgn="auto">
              <a:spcAft>
                <a:spcPts val="0"/>
              </a:spcAft>
              <a:defRPr/>
            </a:pPr>
            <a:r>
              <a:rPr lang="ru-RU" dirty="0" err="1"/>
              <a:t>Тұтынушыларға</a:t>
            </a:r>
            <a:r>
              <a:rPr lang="ru-RU" dirty="0"/>
              <a:t> </a:t>
            </a:r>
            <a:r>
              <a:rPr lang="ru-RU" dirty="0" err="1"/>
              <a:t>қызмет</a:t>
            </a:r>
            <a:r>
              <a:rPr lang="ru-RU" dirty="0"/>
              <a:t> </a:t>
            </a:r>
            <a:r>
              <a:rPr lang="ru-RU" dirty="0" err="1" smtClean="0"/>
              <a:t>көрсетуге</a:t>
            </a:r>
            <a:r>
              <a:rPr lang="ru-RU" dirty="0" smtClean="0"/>
              <a:t> </a:t>
            </a:r>
            <a:r>
              <a:rPr lang="ru-RU" dirty="0" err="1" smtClean="0"/>
              <a:t>дайындық</a:t>
            </a:r>
            <a:r>
              <a:rPr lang="ru-RU" dirty="0"/>
              <a:t>.</a:t>
            </a:r>
            <a:br>
              <a:rPr lang="ru-RU" dirty="0"/>
            </a:br>
            <a:r>
              <a:rPr lang="ru-RU" dirty="0" err="1"/>
              <a:t>Асхана</a:t>
            </a:r>
            <a:r>
              <a:rPr lang="ru-RU" dirty="0"/>
              <a:t> </a:t>
            </a:r>
            <a:r>
              <a:rPr lang="ru-RU" dirty="0" err="1"/>
              <a:t>приборларын,ыдыстарын</a:t>
            </a:r>
            <a:r>
              <a:rPr lang="ru-RU" dirty="0"/>
              <a:t> </a:t>
            </a:r>
            <a:r>
              <a:rPr lang="ru-RU" dirty="0" err="1"/>
              <a:t>қызмет</a:t>
            </a:r>
            <a:r>
              <a:rPr lang="ru-RU" dirty="0"/>
              <a:t> </a:t>
            </a:r>
            <a:r>
              <a:rPr lang="ru-RU" dirty="0" err="1"/>
              <a:t>көрсетуге</a:t>
            </a:r>
            <a:r>
              <a:rPr lang="ru-RU" dirty="0"/>
              <a:t> </a:t>
            </a:r>
            <a:r>
              <a:rPr lang="ru-RU" dirty="0" err="1"/>
              <a:t>дайындау</a:t>
            </a: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a:spLocks noChangeArrowheads="1"/>
          </p:cNvSpPr>
          <p:nvPr/>
        </p:nvSpPr>
        <p:spPr bwMode="auto">
          <a:xfrm>
            <a:off x="395288" y="620713"/>
            <a:ext cx="8208962" cy="5262562"/>
          </a:xfrm>
          <a:prstGeom prst="rect">
            <a:avLst/>
          </a:prstGeom>
          <a:noFill/>
          <a:ln w="9525">
            <a:noFill/>
            <a:miter lim="800000"/>
            <a:headEnd/>
            <a:tailEnd/>
          </a:ln>
        </p:spPr>
        <p:txBody>
          <a:bodyPr>
            <a:spAutoFit/>
          </a:bodyPr>
          <a:lstStyle/>
          <a:p>
            <a:r>
              <a:rPr lang="ru-RU" sz="2800">
                <a:latin typeface="Arial Narrow" pitchFamily="34" charset="0"/>
              </a:rPr>
              <a:t>Қоғамдық тамақтану кәсіпорындарының кулинариясы» 5 түрге бөлінеді: </a:t>
            </a:r>
          </a:p>
          <a:p>
            <a:endParaRPr lang="ru-RU" sz="2800">
              <a:latin typeface="Arial Narrow" pitchFamily="34" charset="0"/>
            </a:endParaRPr>
          </a:p>
          <a:p>
            <a:pPr algn="ctr"/>
            <a:r>
              <a:rPr lang="ru-RU" sz="2800">
                <a:latin typeface="Arial Narrow" pitchFamily="34" charset="0"/>
              </a:rPr>
              <a:t>Мейрамхана</a:t>
            </a:r>
          </a:p>
          <a:p>
            <a:pPr algn="ctr"/>
            <a:endParaRPr lang="ru-RU" sz="2800">
              <a:latin typeface="Arial Narrow" pitchFamily="34" charset="0"/>
            </a:endParaRPr>
          </a:p>
          <a:p>
            <a:pPr algn="ctr"/>
            <a:r>
              <a:rPr lang="ru-RU" sz="2800">
                <a:latin typeface="Arial Narrow" pitchFamily="34" charset="0"/>
              </a:rPr>
              <a:t>Бар</a:t>
            </a:r>
          </a:p>
          <a:p>
            <a:pPr algn="ctr"/>
            <a:endParaRPr lang="ru-RU" sz="2800">
              <a:latin typeface="Arial Narrow" pitchFamily="34" charset="0"/>
            </a:endParaRPr>
          </a:p>
          <a:p>
            <a:pPr algn="ctr"/>
            <a:r>
              <a:rPr lang="ru-RU" sz="2800">
                <a:latin typeface="Arial Narrow" pitchFamily="34" charset="0"/>
              </a:rPr>
              <a:t>Кафе</a:t>
            </a:r>
          </a:p>
          <a:p>
            <a:pPr algn="ctr"/>
            <a:endParaRPr lang="ru-RU" sz="2800">
              <a:latin typeface="Arial Narrow" pitchFamily="34" charset="0"/>
            </a:endParaRPr>
          </a:p>
          <a:p>
            <a:pPr algn="ctr"/>
            <a:r>
              <a:rPr lang="ru-RU" sz="2800">
                <a:latin typeface="Arial Narrow" pitchFamily="34" charset="0"/>
              </a:rPr>
              <a:t>Асхана</a:t>
            </a:r>
          </a:p>
          <a:p>
            <a:pPr algn="ctr"/>
            <a:endParaRPr lang="ru-RU" sz="2800">
              <a:latin typeface="Arial Narrow" pitchFamily="34" charset="0"/>
            </a:endParaRPr>
          </a:p>
          <a:p>
            <a:pPr algn="ctr"/>
            <a:r>
              <a:rPr lang="ru-RU" sz="2800">
                <a:latin typeface="Arial Narrow" pitchFamily="34" charset="0"/>
              </a:rPr>
              <a:t>Дәмхана.</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barn(inVertical)">
                                      <p:cBhvr>
                                        <p:cTn id="14" dur="500"/>
                                        <p:tgtEl>
                                          <p:spTgt spid="5">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barn(inVertical)">
                                      <p:cBhvr>
                                        <p:cTn id="19" dur="500"/>
                                        <p:tgtEl>
                                          <p:spTgt spid="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barn(inVertical)">
                                      <p:cBhvr>
                                        <p:cTn id="24" dur="500"/>
                                        <p:tgtEl>
                                          <p:spTgt spid="5">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animEffect transition="in" filter="barn(inVertical)">
                                      <p:cBhvr>
                                        <p:cTn id="29" dur="500"/>
                                        <p:tgtEl>
                                          <p:spTgt spid="5">
                                            <p:txEl>
                                              <p:pRg st="8" end="8"/>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5">
                                            <p:txEl>
                                              <p:pRg st="10" end="10"/>
                                            </p:txEl>
                                          </p:spTgt>
                                        </p:tgtEl>
                                        <p:attrNameLst>
                                          <p:attrName>style.visibility</p:attrName>
                                        </p:attrNameLst>
                                      </p:cBhvr>
                                      <p:to>
                                        <p:strVal val="visible"/>
                                      </p:to>
                                    </p:set>
                                    <p:animEffect transition="in" filter="barn(inVertical)">
                                      <p:cBhvr>
                                        <p:cTn id="34"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539750" y="750888"/>
            <a:ext cx="7848600" cy="3786187"/>
          </a:xfrm>
          <a:prstGeom prst="rect">
            <a:avLst/>
          </a:prstGeom>
          <a:noFill/>
          <a:ln w="9525">
            <a:noFill/>
            <a:miter lim="800000"/>
            <a:headEnd/>
            <a:tailEnd/>
          </a:ln>
        </p:spPr>
        <p:txBody>
          <a:bodyPr>
            <a:spAutoFit/>
          </a:bodyPr>
          <a:lstStyle/>
          <a:p>
            <a:r>
              <a:rPr lang="ru-RU" sz="2400">
                <a:latin typeface="Arial Narrow" pitchFamily="34" charset="0"/>
              </a:rPr>
              <a:t>Асхана –қоғамдық тамақтанудың бәріне ортақ қол жететін кәсіпорын.</a:t>
            </a:r>
          </a:p>
          <a:p>
            <a:endParaRPr lang="ru-RU" sz="2400">
              <a:latin typeface="Arial Narrow" pitchFamily="34" charset="0"/>
            </a:endParaRPr>
          </a:p>
          <a:p>
            <a:r>
              <a:rPr lang="ru-RU" sz="2400">
                <a:latin typeface="Arial Narrow" pitchFamily="34" charset="0"/>
              </a:rPr>
              <a:t>Асхана – қоғамдық тамақтанудың ең жақсы тараған түрі. Негізгі мақсаты – халыққа өз тағамдарын дайындау, тұтынушы өтініші бойынша толық рацион: таңғы ас, түскі ас, кешкі ас немесе жартысы ұсынылады. Асханаларда түстіктер үйге босатылады, тапсырыс қабылдайды, жартылай фабрикаттар мен кулинарлы өнімдер сатылады.</a:t>
            </a:r>
          </a:p>
          <a:p>
            <a:endParaRPr lang="ru-RU" sz="2400">
              <a:latin typeface="Arial Narrow"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2">
                                            <p:txEl>
                                              <p:pRg st="0" end="0"/>
                                            </p:txEl>
                                          </p:spTgt>
                                        </p:tgtEl>
                                        <p:attrNameLst>
                                          <p:attrName>style.color</p:attrName>
                                        </p:attrNameLst>
                                      </p:cBhvr>
                                      <p:to>
                                        <p:clrVal>
                                          <a:schemeClr val="accent2"/>
                                        </p:clrVal>
                                      </p:to>
                                    </p:set>
                                    <p:set>
                                      <p:cBhvr>
                                        <p:cTn id="7" dur="500" fill="hold"/>
                                        <p:tgtEl>
                                          <p:spTgt spid="2">
                                            <p:txEl>
                                              <p:pRg st="0" end="0"/>
                                            </p:txEl>
                                          </p:spTgt>
                                        </p:tgtEl>
                                        <p:attrNameLst>
                                          <p:attrName>fillcolor</p:attrName>
                                        </p:attrNameLst>
                                      </p:cBhvr>
                                      <p:to>
                                        <p:clrVal>
                                          <a:schemeClr val="accent2"/>
                                        </p:clrVal>
                                      </p:to>
                                    </p:set>
                                    <p:set>
                                      <p:cBhvr>
                                        <p:cTn id="8" dur="500" fill="hold"/>
                                        <p:tgtEl>
                                          <p:spTgt spid="2">
                                            <p:txEl>
                                              <p:pRg st="0" end="0"/>
                                            </p:txEl>
                                          </p:spTgt>
                                        </p:tgtEl>
                                        <p:attrNameLst>
                                          <p:attrName>fill.type</p:attrName>
                                        </p:attrNameLst>
                                      </p:cBhvr>
                                      <p:to>
                                        <p:strVal val="solid"/>
                                      </p:to>
                                    </p:set>
                                  </p:childTnLst>
                                </p:cTn>
                              </p:par>
                              <p:par>
                                <p:cTn id="9" presetID="16" presetClass="emph" presetSubtype="0" fill="hold" nodeType="withEffect">
                                  <p:stCondLst>
                                    <p:cond delay="0"/>
                                  </p:stCondLst>
                                  <p:iterate type="lt">
                                    <p:tmPct val="4000"/>
                                  </p:iterate>
                                  <p:childTnLst>
                                    <p:set>
                                      <p:cBhvr override="childStyle">
                                        <p:cTn id="10" dur="500" fill="hold"/>
                                        <p:tgtEl>
                                          <p:spTgt spid="2">
                                            <p:txEl>
                                              <p:pRg st="2" end="2"/>
                                            </p:txEl>
                                          </p:spTgt>
                                        </p:tgtEl>
                                        <p:attrNameLst>
                                          <p:attrName>style.color</p:attrName>
                                        </p:attrNameLst>
                                      </p:cBhvr>
                                      <p:to>
                                        <p:clrVal>
                                          <a:schemeClr val="accent2"/>
                                        </p:clrVal>
                                      </p:to>
                                    </p:set>
                                    <p:set>
                                      <p:cBhvr>
                                        <p:cTn id="11" dur="500" fill="hold"/>
                                        <p:tgtEl>
                                          <p:spTgt spid="2">
                                            <p:txEl>
                                              <p:pRg st="2" end="2"/>
                                            </p:txEl>
                                          </p:spTgt>
                                        </p:tgtEl>
                                        <p:attrNameLst>
                                          <p:attrName>fillcolor</p:attrName>
                                        </p:attrNameLst>
                                      </p:cBhvr>
                                      <p:to>
                                        <p:clrVal>
                                          <a:schemeClr val="accent2"/>
                                        </p:clrVal>
                                      </p:to>
                                    </p:set>
                                    <p:set>
                                      <p:cBhvr>
                                        <p:cTn id="12" dur="500" fill="hold"/>
                                        <p:tgtEl>
                                          <p:spTgt spid="2">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533400" y="981075"/>
            <a:ext cx="7848600" cy="3138488"/>
          </a:xfrm>
          <a:prstGeom prst="rect">
            <a:avLst/>
          </a:prstGeom>
          <a:noFill/>
          <a:ln w="9525">
            <a:noFill/>
            <a:miter lim="800000"/>
            <a:headEnd/>
            <a:tailEnd/>
          </a:ln>
        </p:spPr>
        <p:txBody>
          <a:bodyPr>
            <a:spAutoFit/>
          </a:bodyPr>
          <a:lstStyle/>
          <a:p>
            <a:pPr algn="ctr"/>
            <a:r>
              <a:rPr lang="ru-RU" sz="3200" b="1">
                <a:latin typeface="Arial Narrow" pitchFamily="34" charset="0"/>
              </a:rPr>
              <a:t>Асханалар бөлінеді:</a:t>
            </a:r>
          </a:p>
          <a:p>
            <a:endParaRPr lang="ru-RU">
              <a:latin typeface="Arial Narrow" pitchFamily="34" charset="0"/>
            </a:endParaRPr>
          </a:p>
          <a:p>
            <a:endParaRPr lang="ru-RU" sz="2800">
              <a:latin typeface="Arial Narrow" pitchFamily="34" charset="0"/>
            </a:endParaRPr>
          </a:p>
          <a:p>
            <a:r>
              <a:rPr lang="ru-RU" sz="2400">
                <a:latin typeface="Arial Narrow" pitchFamily="34" charset="0"/>
              </a:rPr>
              <a:t>Өнім ассортименті бойынша – ортақ типті және дәмдік тұтынушы </a:t>
            </a:r>
          </a:p>
          <a:p>
            <a:endParaRPr lang="ru-RU" sz="2400">
              <a:latin typeface="Arial Narrow" pitchFamily="34" charset="0"/>
            </a:endParaRPr>
          </a:p>
          <a:p>
            <a:r>
              <a:rPr lang="ru-RU" sz="2400">
                <a:latin typeface="Arial Narrow" pitchFamily="34" charset="0"/>
              </a:rPr>
              <a:t>Контингенті бойынша: мектептік, студенттік және тағы басқа;</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 calcmode="lin" valueType="num">
                                      <p:cBhvr>
                                        <p:cTn id="32"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33" dur="5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34"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Прямоугольник 1"/>
          <p:cNvSpPr>
            <a:spLocks noChangeArrowheads="1"/>
          </p:cNvSpPr>
          <p:nvPr/>
        </p:nvSpPr>
        <p:spPr bwMode="auto">
          <a:xfrm>
            <a:off x="361950" y="350838"/>
            <a:ext cx="8569325" cy="5940425"/>
          </a:xfrm>
          <a:prstGeom prst="rect">
            <a:avLst/>
          </a:prstGeom>
          <a:noFill/>
          <a:ln w="9525">
            <a:noFill/>
            <a:miter lim="800000"/>
            <a:headEnd/>
            <a:tailEnd/>
          </a:ln>
        </p:spPr>
        <p:txBody>
          <a:bodyPr>
            <a:spAutoFit/>
          </a:bodyPr>
          <a:lstStyle/>
          <a:p>
            <a:r>
              <a:rPr lang="ru-RU" sz="2000" b="1">
                <a:latin typeface="Arial Narrow" pitchFamily="34" charset="0"/>
              </a:rPr>
              <a:t>Асхана приборларын, ыдыстарын қызмет көрсетуге дайындау.</a:t>
            </a:r>
          </a:p>
          <a:p>
            <a:endParaRPr lang="ru-RU" sz="2000" b="1">
              <a:latin typeface="Arial Narrow" pitchFamily="34" charset="0"/>
            </a:endParaRPr>
          </a:p>
          <a:p>
            <a:r>
              <a:rPr lang="ru-RU" sz="2000" b="1">
                <a:latin typeface="Arial Narrow" pitchFamily="34" charset="0"/>
              </a:rPr>
              <a:t>Мейрамхана ашылуына екі сағат қалғанға дейін кәсіпорын іші тазаланады, үстел-орындықтар орындарына қойылады. Даяшылардың бригадирі сервировка жасауға қажетті заттарды дайындайды. Ол үстелдердің санын және қызмет көрсету түрін (банкет немесе мереке) есепке алады. Кейбір мейрамханаларда асхана заттарын кезекші даяшы алады. Бұл асханалық заттарды ала сала оның сыртқы түріне көңіл аударылады. Өйткені, үстел жапқыштар мен майлықтар таза, үтіктелген, крахмалданған болу керек. ал ыдыстар - ешбір сынықсыз, суреттері бірдей, шытынамаған болуы тиіс.</a:t>
            </a:r>
          </a:p>
          <a:p>
            <a:endParaRPr lang="ru-RU" sz="2000" b="1">
              <a:latin typeface="Arial Narrow" pitchFamily="34" charset="0"/>
            </a:endParaRPr>
          </a:p>
          <a:p>
            <a:r>
              <a:rPr lang="ru-RU" sz="2000" b="1">
                <a:latin typeface="Arial Narrow" pitchFamily="34" charset="0"/>
              </a:rPr>
              <a:t>Артық приборлар сервантқа жиналады. Ыңғайлы болу үшін даяшылар сервант ішін таза ұстаулары керек: үстіңгі бөліктерінде приборлар сақталады, себебі олар жиі ауыстырылып тұрады, ортаңғы бөлікте – тарелкалар, ал астыңғы бөлігінде – асханалық заттар тұрады. Бірінші және екінші тағамға арналған ыдыстардың жартысы қозғалмалы құрылғыда сақталады.</a:t>
            </a: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Прямоугольник 1"/>
          <p:cNvSpPr>
            <a:spLocks noChangeArrowheads="1"/>
          </p:cNvSpPr>
          <p:nvPr/>
        </p:nvSpPr>
        <p:spPr bwMode="auto">
          <a:xfrm>
            <a:off x="330200" y="620713"/>
            <a:ext cx="8497888" cy="4708525"/>
          </a:xfrm>
          <a:prstGeom prst="rect">
            <a:avLst/>
          </a:prstGeom>
          <a:noFill/>
          <a:ln w="9525">
            <a:noFill/>
            <a:miter lim="800000"/>
            <a:headEnd/>
            <a:tailEnd/>
          </a:ln>
        </p:spPr>
        <p:txBody>
          <a:bodyPr>
            <a:spAutoFit/>
          </a:bodyPr>
          <a:lstStyle/>
          <a:p>
            <a:r>
              <a:rPr lang="ru-RU" sz="2000">
                <a:latin typeface="Arial Narrow" pitchFamily="34" charset="0"/>
              </a:rPr>
              <a:t>Ыдыстар залға үш қатарлы арбалар арқылы тасылады.</a:t>
            </a:r>
          </a:p>
          <a:p>
            <a:r>
              <a:rPr lang="ru-RU" sz="2000">
                <a:latin typeface="Arial Narrow" pitchFamily="34" charset="0"/>
              </a:rPr>
              <a:t>Сервировка жасалмас бұрын даяшы ең алдымен ыдыстың сапасына қарайды, қалай жуылғанын, сынықтардың жоқтығына көз жеткізеді. Дұрыс жуылмаған ыдыстар, қайралмаған пышақтар міндетті түрде ауыстырылады.</a:t>
            </a:r>
          </a:p>
          <a:p>
            <a:r>
              <a:rPr lang="ru-RU" sz="2000">
                <a:latin typeface="Arial Narrow" pitchFamily="34" charset="0"/>
              </a:rPr>
              <a:t>Майлықтың көмегімен ыдыстың шанын сүрте отырып:</a:t>
            </a:r>
          </a:p>
          <a:p>
            <a:r>
              <a:rPr lang="ru-RU" sz="2000">
                <a:latin typeface="Arial Narrow" pitchFamily="34" charset="0"/>
              </a:rPr>
              <a:t>- тарелканы шетінен сол қолмен ұстап, екінші қолмен айналдыра сүртеді</a:t>
            </a:r>
          </a:p>
          <a:p>
            <a:r>
              <a:rPr lang="ru-RU" sz="2000">
                <a:latin typeface="Arial Narrow" pitchFamily="34" charset="0"/>
              </a:rPr>
              <a:t>- майлықтың шетімен рюмка мен бокалдарды сол қолмен астыңғы жағынан ұстап, ал оң қолдың бас бармағымен рюмканың іш жағын, қалған саусақтармен сыртқы жағын сүртеді.</a:t>
            </a:r>
          </a:p>
          <a:p>
            <a:r>
              <a:rPr lang="ru-RU" sz="2000">
                <a:latin typeface="Arial Narrow" pitchFamily="34" charset="0"/>
              </a:rPr>
              <a:t>- Жіңішке бокалдарды ерекше абайлап сүрту керек.</a:t>
            </a:r>
          </a:p>
          <a:p>
            <a:r>
              <a:rPr lang="ru-RU" sz="2000">
                <a:latin typeface="Arial Narrow" pitchFamily="34" charset="0"/>
              </a:rPr>
              <a:t>Егер бокал су іздері қалып қалса, онда сүртпес бұрын, сумен жуып, орамалмен сүрту қажет.</a:t>
            </a:r>
          </a:p>
          <a:p>
            <a:r>
              <a:rPr lang="ru-RU" sz="2000">
                <a:latin typeface="Arial Narrow" pitchFamily="34" charset="0"/>
              </a:rPr>
              <a:t>Пышақтарды (бірнешеуін) орамал арқылы сол қолмен алып, оң қолмен жылтырағанша сүртеді. Өткір жағын теріс бағытта ұстаған абзал. Тазаланған пышақтар майлықтар жайылған подносқа немесе сервантқа қойылады.</a:t>
            </a: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Прямоугольник 1"/>
          <p:cNvSpPr>
            <a:spLocks noChangeArrowheads="1"/>
          </p:cNvSpPr>
          <p:nvPr/>
        </p:nvSpPr>
        <p:spPr bwMode="auto">
          <a:xfrm>
            <a:off x="323850" y="750888"/>
            <a:ext cx="8351838" cy="5264150"/>
          </a:xfrm>
          <a:prstGeom prst="rect">
            <a:avLst/>
          </a:prstGeom>
          <a:noFill/>
          <a:ln w="9525">
            <a:noFill/>
            <a:miter lim="800000"/>
            <a:headEnd/>
            <a:tailEnd/>
          </a:ln>
        </p:spPr>
        <p:txBody>
          <a:bodyPr>
            <a:spAutoFit/>
          </a:bodyPr>
          <a:lstStyle/>
          <a:p>
            <a:r>
              <a:rPr lang="ru-RU" sz="2400">
                <a:latin typeface="Arial Narrow" pitchFamily="34" charset="0"/>
              </a:rPr>
              <a:t>Шанышқы мен үлкен қасықтарпышақтар сияқты сүртіледі. Жуу кезінде ыдыста тағам қалдықтары қалмағанына көз жеткізу қажет (шанышқының араларында).</a:t>
            </a:r>
          </a:p>
          <a:p>
            <a:endParaRPr lang="ru-RU" sz="2400">
              <a:latin typeface="Arial Narrow" pitchFamily="34" charset="0"/>
            </a:endParaRPr>
          </a:p>
          <a:p>
            <a:r>
              <a:rPr lang="ru-RU" sz="2400">
                <a:latin typeface="Arial Narrow" pitchFamily="34" charset="0"/>
              </a:rPr>
              <a:t>Тарелкаларды, приборларды майлық салып, абайлап орналастырып, үстінен тағы бір майлық төсеп, реттеп қояды.</a:t>
            </a:r>
          </a:p>
          <a:p>
            <a:endParaRPr lang="ru-RU" sz="2400">
              <a:latin typeface="Arial Narrow" pitchFamily="34" charset="0"/>
            </a:endParaRPr>
          </a:p>
          <a:p>
            <a:r>
              <a:rPr lang="ru-RU" sz="2400">
                <a:latin typeface="Arial Narrow" pitchFamily="34" charset="0"/>
              </a:rPr>
              <a:t>Әрбір үстелге тарелка, прибор, фужер, рюмкалардан бөлек тұз, бұрыш салуға арнайы ыдыстар, гүл қойылған ваза, ал кешенді түстіктер кезінде қағаз майлықтар қойылады.</a:t>
            </a:r>
          </a:p>
          <a:p>
            <a:endParaRPr lang="ru-RU" sz="2400">
              <a:latin typeface="Arial Narrow" pitchFamily="34" charset="0"/>
            </a:endParaRPr>
          </a:p>
          <a:p>
            <a:r>
              <a:rPr lang="ru-RU" sz="2400">
                <a:latin typeface="Arial Narrow" pitchFamily="34" charset="0"/>
              </a:rPr>
              <a:t>Приборларда «тұз» , «бұрыш» деп жазылып тұру керек. Олардың үнемі құрғақ болуын даяшы қадағалайды.</a:t>
            </a: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Прямоугольник 1"/>
          <p:cNvSpPr>
            <a:spLocks noChangeArrowheads="1"/>
          </p:cNvSpPr>
          <p:nvPr/>
        </p:nvSpPr>
        <p:spPr bwMode="auto">
          <a:xfrm>
            <a:off x="42863" y="765175"/>
            <a:ext cx="9159875" cy="4092575"/>
          </a:xfrm>
          <a:prstGeom prst="rect">
            <a:avLst/>
          </a:prstGeom>
          <a:noFill/>
          <a:ln w="9525">
            <a:noFill/>
            <a:miter lim="800000"/>
            <a:headEnd/>
            <a:tailEnd/>
          </a:ln>
        </p:spPr>
        <p:txBody>
          <a:bodyPr>
            <a:spAutoFit/>
          </a:bodyPr>
          <a:lstStyle/>
          <a:p>
            <a:r>
              <a:rPr lang="ru-RU" sz="2000">
                <a:latin typeface="Arial Narrow" pitchFamily="34" charset="0"/>
              </a:rPr>
              <a:t>Тұз және бұрыш салуға арналған фарфордан жасалған ыдыстар күнде майлықтармен сүртіледі.</a:t>
            </a:r>
          </a:p>
          <a:p>
            <a:endParaRPr lang="ru-RU" sz="2000">
              <a:latin typeface="Arial Narrow" pitchFamily="34" charset="0"/>
            </a:endParaRPr>
          </a:p>
          <a:p>
            <a:r>
              <a:rPr lang="ru-RU" sz="2000">
                <a:latin typeface="Arial Narrow" pitchFamily="34" charset="0"/>
              </a:rPr>
              <a:t>Приборға өте көп мөлшерде тұза салуға болмайды, себебі тұз тез ылғалданады. Тұздың ылғалдануын болдырмау үшін, приборға күріш салып қою керек. Ал ашық приборлар қолданған кезде оларды күнделікті толтырып отыру керек. Прибордың шеттері сүртіліп, тұздың шеті тегістеледі. Ал бұрыш приборын жартылай ғана толтырады. Егер бұрыш бірнеше күн тұрып қалса, онда ол қолданысқа жарамайды.</a:t>
            </a:r>
          </a:p>
          <a:p>
            <a:endParaRPr lang="ru-RU" sz="2000">
              <a:latin typeface="Arial Narrow" pitchFamily="34" charset="0"/>
            </a:endParaRPr>
          </a:p>
          <a:p>
            <a:r>
              <a:rPr lang="ru-RU" sz="2000">
                <a:latin typeface="Arial Narrow" pitchFamily="34" charset="0"/>
              </a:rPr>
              <a:t>Қыша (грчица) сақтаудың да өз құпиялары бар: кеуіп кетпес үшін, оған бірнеше тамшы сүт қосу керек.темекі қалдықтарын тастауға арналған темекі салғыштар ерекше күтімді қажет етеді: бұларды да фарфор ыдыстар сияқты сүртеді.</a:t>
            </a:r>
          </a:p>
          <a:p>
            <a:endParaRPr lang="ru-RU" sz="2000">
              <a:latin typeface="Arial Narrow" pitchFamily="34" charset="0"/>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Прямоугольник 1"/>
          <p:cNvSpPr>
            <a:spLocks noChangeArrowheads="1"/>
          </p:cNvSpPr>
          <p:nvPr/>
        </p:nvSpPr>
        <p:spPr bwMode="auto">
          <a:xfrm>
            <a:off x="827088" y="1484313"/>
            <a:ext cx="7705725" cy="2308225"/>
          </a:xfrm>
          <a:prstGeom prst="rect">
            <a:avLst/>
          </a:prstGeom>
          <a:noFill/>
          <a:ln w="9525">
            <a:noFill/>
            <a:miter lim="800000"/>
            <a:headEnd/>
            <a:tailEnd/>
          </a:ln>
        </p:spPr>
        <p:txBody>
          <a:bodyPr>
            <a:spAutoFit/>
          </a:bodyPr>
          <a:lstStyle/>
          <a:p>
            <a:r>
              <a:rPr lang="ru-RU" sz="2400">
                <a:latin typeface="Arial Narrow" pitchFamily="34" charset="0"/>
              </a:rPr>
              <a:t>Даяшы да үнемі көкөніс майы мен сірке қышқылы (уксус) болуы керек. Оларды келушілердің өтініші бойынша ғана береді. Дәмдеуіштер құйылған бөтелкелерді толтырмайды. Басқа сұйықтықтардан ажырату үшін сірке қышқылына шарап құйылады. Қарайып кеткен көкөніс майына аз мөлшерде тұз қосады.</a:t>
            </a:r>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Горизонт">
  <a:themeElements>
    <a:clrScheme name="Горизонт">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Горизонт">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Горизонт">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28</TotalTime>
  <Words>508</Words>
  <Application>Microsoft Office PowerPoint</Application>
  <PresentationFormat>Экран (4:3)</PresentationFormat>
  <Paragraphs>47</Paragraphs>
  <Slides>9</Slides>
  <Notes>0</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4</vt:i4>
      </vt:variant>
      <vt:variant>
        <vt:lpstr>Заголовки слайдов</vt:lpstr>
      </vt:variant>
      <vt:variant>
        <vt:i4>9</vt:i4>
      </vt:variant>
    </vt:vector>
  </HeadingPairs>
  <TitlesOfParts>
    <vt:vector size="16" baseType="lpstr">
      <vt:lpstr>Arial Narrow</vt:lpstr>
      <vt:lpstr>Arial</vt:lpstr>
      <vt:lpstr>Calibri</vt:lpstr>
      <vt:lpstr>Горизонт</vt:lpstr>
      <vt:lpstr>Горизонт</vt:lpstr>
      <vt:lpstr>Горизонт</vt:lpstr>
      <vt:lpstr>Горизонт</vt:lpstr>
      <vt:lpstr>ТҰТЫНУШЫЛАРҒА ҚЫЗМЕТ КӨРСЕТУГЕ ДАЙЫНДЫҚ. АСХАНА ПРИБОРЛАРЫН,ЫДЫСТАРЫН ҚЫЗМЕТ КӨРСЕТУГЕ ДАЙЫНДАУ </vt:lpstr>
      <vt:lpstr>Слайд 2</vt:lpstr>
      <vt:lpstr>Слайд 3</vt:lpstr>
      <vt:lpstr>Слайд 4</vt:lpstr>
      <vt:lpstr>Слайд 5</vt:lpstr>
      <vt:lpstr>Слайд 6</vt:lpstr>
      <vt:lpstr>Слайд 7</vt:lpstr>
      <vt:lpstr>Слайд 8</vt:lpstr>
      <vt:lpstr>Слайд 9</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Тұтынушыларға қызмет көрсетуге дайындық. Асхана приборларын,ыдыстарын қызмет көрсетуге дайындау</dc:title>
  <dc:creator>aser</dc:creator>
  <cp:lastModifiedBy>Ural</cp:lastModifiedBy>
  <cp:revision>5</cp:revision>
  <dcterms:created xsi:type="dcterms:W3CDTF">2018-12-03T08:27:01Z</dcterms:created>
  <dcterms:modified xsi:type="dcterms:W3CDTF">2019-04-15T09:42:40Z</dcterms:modified>
</cp:coreProperties>
</file>