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58" r:id="rId5"/>
    <p:sldId id="259"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varScale="1">
        <p:scale>
          <a:sx n="70" d="100"/>
          <a:sy n="70" d="100"/>
        </p:scale>
        <p:origin x="-34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en-US"/>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Дата 3"/>
          <p:cNvSpPr>
            <a:spLocks noGrp="1"/>
          </p:cNvSpPr>
          <p:nvPr>
            <p:ph type="dt" sz="half" idx="10"/>
          </p:nvPr>
        </p:nvSpPr>
        <p:spPr/>
        <p:txBody>
          <a:bodyPr/>
          <a:lstStyle>
            <a:lvl1pPr>
              <a:defRPr/>
            </a:lvl1pPr>
          </a:lstStyle>
          <a:p>
            <a:pPr>
              <a:defRPr/>
            </a:pPr>
            <a:fld id="{4962C047-57C5-407B-9200-AC452415EBA0}" type="datetimeFigureOut">
              <a:rPr lang="en-US"/>
              <a:pPr>
                <a:defRPr/>
              </a:pPr>
              <a:t>5/29/2014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8CD5BFC6-22A0-49F7-8F45-6444D185127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3E6DF439-0FEC-4784-B9DE-A959EC2917B4}" type="datetimeFigureOut">
              <a:rPr lang="en-US"/>
              <a:pPr>
                <a:defRPr/>
              </a:pPr>
              <a:t>5/29/2014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F72D4E52-34AE-49F5-B8D0-0833755C18A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7EDA3CDB-8343-4208-84BD-F690039804FA}" type="datetimeFigureOut">
              <a:rPr lang="en-US"/>
              <a:pPr>
                <a:defRPr/>
              </a:pPr>
              <a:t>5/29/2014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E312FEAB-3A42-4D80-9166-7992EE2E6BF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6609E0BF-BD1B-4F41-8A7B-BD433310AA43}" type="datetimeFigureOut">
              <a:rPr lang="en-US"/>
              <a:pPr>
                <a:defRPr/>
              </a:pPr>
              <a:t>5/29/2014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D03CA8C4-F37E-4F1B-BDE0-20F41325360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en-US"/>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5DC9317-8B9D-4E8F-BCBF-E0A0630495FD}" type="datetimeFigureOut">
              <a:rPr lang="en-US"/>
              <a:pPr>
                <a:defRPr/>
              </a:pPr>
              <a:t>5/29/2014</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5B73D433-98B4-463C-8707-E9EA7CADF15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3"/>
          <p:cNvSpPr>
            <a:spLocks noGrp="1"/>
          </p:cNvSpPr>
          <p:nvPr>
            <p:ph type="dt" sz="half" idx="10"/>
          </p:nvPr>
        </p:nvSpPr>
        <p:spPr/>
        <p:txBody>
          <a:bodyPr/>
          <a:lstStyle>
            <a:lvl1pPr>
              <a:defRPr/>
            </a:lvl1pPr>
          </a:lstStyle>
          <a:p>
            <a:pPr>
              <a:defRPr/>
            </a:pPr>
            <a:fld id="{5E1E197B-D2BB-4C92-AD77-AB23827C0445}" type="datetimeFigureOut">
              <a:rPr lang="en-US"/>
              <a:pPr>
                <a:defRPr/>
              </a:pPr>
              <a:t>5/29/2014</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78AC17ED-1F9F-41C6-8719-81196072113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3"/>
          <p:cNvSpPr>
            <a:spLocks noGrp="1"/>
          </p:cNvSpPr>
          <p:nvPr>
            <p:ph type="dt" sz="half" idx="10"/>
          </p:nvPr>
        </p:nvSpPr>
        <p:spPr/>
        <p:txBody>
          <a:bodyPr/>
          <a:lstStyle>
            <a:lvl1pPr>
              <a:defRPr/>
            </a:lvl1pPr>
          </a:lstStyle>
          <a:p>
            <a:pPr>
              <a:defRPr/>
            </a:pPr>
            <a:fld id="{09CF3498-15C9-4F38-A721-D26654422CB8}" type="datetimeFigureOut">
              <a:rPr lang="en-US"/>
              <a:pPr>
                <a:defRPr/>
              </a:pPr>
              <a:t>5/29/2014</a:t>
            </a:fld>
            <a:endParaRPr lang="en-US"/>
          </a:p>
        </p:txBody>
      </p:sp>
      <p:sp>
        <p:nvSpPr>
          <p:cNvPr id="8" name="Нижний колонтитул 4"/>
          <p:cNvSpPr>
            <a:spLocks noGrp="1"/>
          </p:cNvSpPr>
          <p:nvPr>
            <p:ph type="ftr" sz="quarter" idx="11"/>
          </p:nvPr>
        </p:nvSpPr>
        <p:spPr/>
        <p:txBody>
          <a:bodyPr/>
          <a:lstStyle>
            <a:lvl1pPr>
              <a:defRPr/>
            </a:lvl1pPr>
          </a:lstStyle>
          <a:p>
            <a:pPr>
              <a:defRPr/>
            </a:pPr>
            <a:endParaRPr lang="en-US"/>
          </a:p>
        </p:txBody>
      </p:sp>
      <p:sp>
        <p:nvSpPr>
          <p:cNvPr id="9" name="Номер слайда 5"/>
          <p:cNvSpPr>
            <a:spLocks noGrp="1"/>
          </p:cNvSpPr>
          <p:nvPr>
            <p:ph type="sldNum" sz="quarter" idx="12"/>
          </p:nvPr>
        </p:nvSpPr>
        <p:spPr/>
        <p:txBody>
          <a:bodyPr/>
          <a:lstStyle>
            <a:lvl1pPr>
              <a:defRPr/>
            </a:lvl1pPr>
          </a:lstStyle>
          <a:p>
            <a:pPr>
              <a:defRPr/>
            </a:pPr>
            <a:fld id="{F24CA3B1-E686-4630-AC3F-4FAC8ECB732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3"/>
          <p:cNvSpPr>
            <a:spLocks noGrp="1"/>
          </p:cNvSpPr>
          <p:nvPr>
            <p:ph type="dt" sz="half" idx="10"/>
          </p:nvPr>
        </p:nvSpPr>
        <p:spPr/>
        <p:txBody>
          <a:bodyPr/>
          <a:lstStyle>
            <a:lvl1pPr>
              <a:defRPr/>
            </a:lvl1pPr>
          </a:lstStyle>
          <a:p>
            <a:pPr>
              <a:defRPr/>
            </a:pPr>
            <a:fld id="{AC9B7911-E427-4431-9D6F-EDB5EE55ADB4}" type="datetimeFigureOut">
              <a:rPr lang="en-US"/>
              <a:pPr>
                <a:defRPr/>
              </a:pPr>
              <a:t>5/29/2014</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CB4C9B11-EBE8-437D-8ED0-733D375D0BE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0B85270-57EB-4DA8-B2F9-B3855C26F737}" type="datetimeFigureOut">
              <a:rPr lang="en-US"/>
              <a:pPr>
                <a:defRPr/>
              </a:pPr>
              <a:t>5/29/2014</a:t>
            </a:fld>
            <a:endParaRPr lang="en-US"/>
          </a:p>
        </p:txBody>
      </p:sp>
      <p:sp>
        <p:nvSpPr>
          <p:cNvPr id="3" name="Нижний колонтитул 4"/>
          <p:cNvSpPr>
            <a:spLocks noGrp="1"/>
          </p:cNvSpPr>
          <p:nvPr>
            <p:ph type="ftr" sz="quarter" idx="11"/>
          </p:nvPr>
        </p:nvSpPr>
        <p:spPr/>
        <p:txBody>
          <a:bodyPr/>
          <a:lstStyle>
            <a:lvl1pPr>
              <a:defRPr/>
            </a:lvl1pPr>
          </a:lstStyle>
          <a:p>
            <a:pPr>
              <a:defRPr/>
            </a:pPr>
            <a:endParaRPr lang="en-US"/>
          </a:p>
        </p:txBody>
      </p:sp>
      <p:sp>
        <p:nvSpPr>
          <p:cNvPr id="4" name="Номер слайда 5"/>
          <p:cNvSpPr>
            <a:spLocks noGrp="1"/>
          </p:cNvSpPr>
          <p:nvPr>
            <p:ph type="sldNum" sz="quarter" idx="12"/>
          </p:nvPr>
        </p:nvSpPr>
        <p:spPr/>
        <p:txBody>
          <a:bodyPr/>
          <a:lstStyle>
            <a:lvl1pPr>
              <a:defRPr/>
            </a:lvl1pPr>
          </a:lstStyle>
          <a:p>
            <a:pPr>
              <a:defRPr/>
            </a:pPr>
            <a:fld id="{CFDC7FEF-21E5-4020-BC3F-65564C5F156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en-US"/>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E007E15-F158-4A46-8DA2-C96ECBA9EAD0}" type="datetimeFigureOut">
              <a:rPr lang="en-US"/>
              <a:pPr>
                <a:defRPr/>
              </a:pPr>
              <a:t>5/29/2014</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F4EA074D-B34A-462E-86E8-489C1BF3E02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en-US"/>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EF34E2D-6278-4233-8983-6766C77F3B53}" type="datetimeFigureOut">
              <a:rPr lang="en-US"/>
              <a:pPr>
                <a:defRPr/>
              </a:pPr>
              <a:t>5/29/2014</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DCF085E9-853A-4DF3-A606-BF6E0CE4B58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01BA626-5C79-421F-8244-2058A40D3B1F}" type="datetimeFigureOut">
              <a:rPr lang="en-US"/>
              <a:pPr>
                <a:defRPr/>
              </a:pPr>
              <a:t>5/29/2014</a:t>
            </a:fld>
            <a:endParaRPr lang="en-US"/>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F19E18AF-6F6B-4648-9944-A0D1B3DF22C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kk.wikipedia.org/w/index.php?title=%D0%98%D0%BD%D0%B4%D1%83%D1%81%D1%82%D1%80%D0%B8%D0%B0%D0%BB%D0%B4%D1%8B_%D2%9B%D0%BE%D2%93%D0%B0%D0%BC&amp;action=edit&amp;redlink=1" TargetMode="External"/><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kk.wikipedia.org/w/index.php?title=%D0%A0%D1%83%D1%85%D0%B0%D0%BD%D0%B8&amp;action=edit&amp;redlink=1" TargetMode="External"/><Relationship Id="rId3" Type="http://schemas.openxmlformats.org/officeDocument/2006/relationships/hyperlink" Target="http://kk.wikipedia.org/w/index.php?title=%D0%90%D0%B4%D0%B0%D0%BC%D0%B7%D0%B0%D1%82_%D1%82%D0%B0%D1%80%D0%B8%D1%85%D1%8B%D0%BD%D1%8B%D2%A3&amp;action=edit&amp;redlink=1" TargetMode="External"/><Relationship Id="rId7" Type="http://schemas.openxmlformats.org/officeDocument/2006/relationships/hyperlink" Target="http://kk.wikipedia.org/w/index.php?title=%D2%9A%D0%B0%D1%83%D1%8B%D0%BC%D0%B4%D1%8B%D2%9B&amp;action=edit&amp;redlink=1" TargetMode="External"/><Relationship Id="rId2" Type="http://schemas.openxmlformats.org/officeDocument/2006/relationships/audio" Target="../media/audio8.wav"/><Relationship Id="rId1" Type="http://schemas.openxmlformats.org/officeDocument/2006/relationships/slideLayout" Target="../slideLayouts/slideLayout2.xml"/><Relationship Id="rId6" Type="http://schemas.openxmlformats.org/officeDocument/2006/relationships/hyperlink" Target="http://kk.wikipedia.org/w/index.php?title=%D0%9C%D0%BE%D1%80%D0%B0%D0%BB%D1%8C%D0%B4%D1%96%D0%BA&amp;action=edit&amp;redlink=1" TargetMode="External"/><Relationship Id="rId11" Type="http://schemas.openxmlformats.org/officeDocument/2006/relationships/hyperlink" Target="http://kk.wikipedia.org/w/index.php?title=%D0%98%D0%BD%D0%B4%D1%83%D1%81%D1%82%D1%80%D0%B8%D0%B0%D0%BB%D0%B4%D1%8B_%D2%9B%D0%BE%D2%93%D0%B0%D0%BC&amp;action=edit&amp;redlink=1" TargetMode="External"/><Relationship Id="rId5" Type="http://schemas.openxmlformats.org/officeDocument/2006/relationships/hyperlink" Target="http://kk.wikipedia.org/w/index.php?title=%D0%A1%D0%BE%D1%86%D0%B8%D1%83%D0%BC%D0%BD%D1%8B%D2%A3&amp;action=edit&amp;redlink=1" TargetMode="External"/><Relationship Id="rId10" Type="http://schemas.openxmlformats.org/officeDocument/2006/relationships/hyperlink" Target="http://kk.wikipedia.org/w/index.php?title=%D0%91%D0%B0%D1%82%D1%8B%D1%81_%D0%B5%D0%BB%D0%B4%D0%B5%D1%80%D1%96&amp;action=edit&amp;redlink=1" TargetMode="External"/><Relationship Id="rId4" Type="http://schemas.openxmlformats.org/officeDocument/2006/relationships/hyperlink" Target="http://kk.wikipedia.org/wiki/%D0%9A%D0%B0%D0%BF%D0%B8%D1%82%D0%B0%D0%BB" TargetMode="External"/><Relationship Id="rId9" Type="http://schemas.openxmlformats.org/officeDocument/2006/relationships/hyperlink" Target="http://kk.wikipedia.org/w/index.php?title=%D0%90%D0%BD%D0%B0%D1%85%D1%80%D0%BE%D0%BD%D0%B8%D0%B7%D0%BC%D0%B3%D0%B5&amp;action=edit&amp;redlink=1"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kk.wikipedia.org/wiki/%D0%A1%D0%BE%D2%93%D1%8B%D1%81" TargetMode="External"/><Relationship Id="rId7" Type="http://schemas.openxmlformats.org/officeDocument/2006/relationships/image" Target="../media/image4.jpeg"/><Relationship Id="rId2" Type="http://schemas.openxmlformats.org/officeDocument/2006/relationships/audio" Target="../media/audio9.wav"/><Relationship Id="rId1" Type="http://schemas.openxmlformats.org/officeDocument/2006/relationships/slideLayout" Target="../slideLayouts/slideLayout2.xml"/><Relationship Id="rId6" Type="http://schemas.openxmlformats.org/officeDocument/2006/relationships/hyperlink" Target="http://kk.wikipedia.org/w/index.php?title=%D0%9F%D0%BE%D0%B7%D0%B8%D1%82%D0%B8%D0%B2%D0%B8%D0%B7%D0%BC%D0%BD%D1%96%D2%A3&amp;action=edit&amp;redlink=1" TargetMode="External"/><Relationship Id="rId5" Type="http://schemas.openxmlformats.org/officeDocument/2006/relationships/hyperlink" Target="http://kk.wikipedia.org/w/index.php?title=%D0%A4%D0%B8%D0%BB%D0%BE%D1%81%D0%BE%D1%84%D0%B8%D1%8F%D0%BB%D1%8B%D2%9B_%D0%B0%D2%93%D1%8B%D0%BC%D0%B4%D0%B0%D1%80%D0%B4%D1%8B%D2%A3&amp;action=edit&amp;redlink=1" TargetMode="External"/><Relationship Id="rId4" Type="http://schemas.openxmlformats.org/officeDocument/2006/relationships/hyperlink" Target="http://kk.wikipedia.org/w/index.php?title=%D0%98%D0%BD%D0%B4%D1%83%D1%81%D1%82%D1%80%D0%B8%D0%B0%D0%BB%D0%B4%D1%8B_%D2%9B%D0%BE%D2%93%D0%B0%D0%BC&amp;action=edit&amp;redlink=1"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kk.wikipedia.org/w/index.php?title=%D0%AD%D0%BC%D0%BF%D0%B8%D1%80%D0%B8%D0%BA%D0%B0%D0%BB%D1%8B%D2%9B&amp;action=edit&amp;redlink=1" TargetMode="External"/><Relationship Id="rId2" Type="http://schemas.openxmlformats.org/officeDocument/2006/relationships/audio" Target="../media/audio10.wav"/><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hyperlink" Target="http://kk.wikipedia.org/w/index.php?title=%D0%94%D0%B8%D0%BD%D0%B0%D0%BC%D0%B8%D0%BA%D0%B0%D1%81%D1%8B%D0%BD&amp;action=edit&amp;redlink=1" TargetMode="External"/><Relationship Id="rId7" Type="http://schemas.openxmlformats.org/officeDocument/2006/relationships/image" Target="../media/image6.jpeg"/><Relationship Id="rId2" Type="http://schemas.openxmlformats.org/officeDocument/2006/relationships/audio" Target="../media/audio11.wav"/><Relationship Id="rId1" Type="http://schemas.openxmlformats.org/officeDocument/2006/relationships/slideLayout" Target="../slideLayouts/slideLayout2.xml"/><Relationship Id="rId6" Type="http://schemas.openxmlformats.org/officeDocument/2006/relationships/hyperlink" Target="http://kk.wikipedia.org/wiki/%D0%AD%D0%B2%D0%BE%D0%BB%D1%8E%D1%86%D0%B8%D1%8F" TargetMode="External"/><Relationship Id="rId5" Type="http://schemas.openxmlformats.org/officeDocument/2006/relationships/hyperlink" Target="http://kk.wikipedia.org/w/index.php?title=%D0%A2%D0%B5%D1%85%D0%BD%D0%B8%D0%BA%D0%B0%D0%BB%D1%8B%D2%9B&amp;action=edit&amp;redlink=1" TargetMode="External"/><Relationship Id="rId4" Type="http://schemas.openxmlformats.org/officeDocument/2006/relationships/hyperlink" Target="http://kk.wikipedia.org/w/index.php?title=%D0%98%D0%BD%D1%82%D0%B5%D0%BB%D0%BB%D0%B5%D0%BA%D1%82%D1%83%D0%B0%D0%BB%D0%B4%D1%8B%D2%9B&amp;action=edit&amp;redlink=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kk.wikipedia.org/w/index.php?title=%D0%94%D3%99%D1%81%D1%82%D2%AF%D1%80%D0%BB%D1%96%D0%BB%D1%96%D0%BA%D0%BA%D0%B5&amp;action=edit&amp;redlink=1" TargetMode="External"/><Relationship Id="rId7" Type="http://schemas.openxmlformats.org/officeDocument/2006/relationships/hyperlink" Target="http://kk.wikipedia.org/wiki/%D0%9F%D0%BE%D0%B7%D0%B8%D1%82%D0%B8%D0%B2%D0%B8%D0%B7%D0%BC" TargetMode="External"/><Relationship Id="rId2" Type="http://schemas.openxmlformats.org/officeDocument/2006/relationships/audio" Target="../media/audio12.wav"/><Relationship Id="rId1" Type="http://schemas.openxmlformats.org/officeDocument/2006/relationships/slideLayout" Target="../slideLayouts/slideLayout2.xml"/><Relationship Id="rId6" Type="http://schemas.openxmlformats.org/officeDocument/2006/relationships/hyperlink" Target="http://kk.wikipedia.org/wiki/%D0%94%D0%B8%D1%81%D0%BA%D1%83%D1%80%D1%81" TargetMode="External"/><Relationship Id="rId5" Type="http://schemas.openxmlformats.org/officeDocument/2006/relationships/hyperlink" Target="http://kk.wikipedia.org/w/index.php?title=%D0%9D%D0%B0%D2%9B%D1%82%D1%8B_%D2%93%D1%8B%D0%BB%D1%8B%D0%BC%D0%B4%D0%B0%D1%80%D0%B4%D1%8B%D2%A3&amp;action=edit&amp;redlink=1" TargetMode="External"/><Relationship Id="rId4" Type="http://schemas.openxmlformats.org/officeDocument/2006/relationships/hyperlink" Target="http://kk.wikipedia.org/w/index.php?title=%D0%98%D0%BD%D0%B4%D1%83%D1%81%D1%82%D1%80%D0%B8%D0%B0%D0%BB%D0%B4%D1%8B%D2%9B%D2%9B%D0%B0&amp;action=edit&amp;redlink=1" TargetMode="External"/></Relationships>
</file>

<file path=ppt/slides/_rels/slide18.xml.rels><?xml version="1.0" encoding="UTF-8" standalone="yes"?>
<Relationships xmlns="http://schemas.openxmlformats.org/package/2006/relationships"><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3.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kk.wikipedia.org/w/index.php?title=%D0%A4%D0%B8%D0%BB%D0%BE%D1%81%D0%BE%D1%84%D1%8B&amp;action=edit&amp;redlink=1" TargetMode="External"/><Relationship Id="rId2" Type="http://schemas.openxmlformats.org/officeDocument/2006/relationships/audio" Target="../media/audio2.wav"/><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hyperlink" Target="http://kk.wikipedia.org/wiki/%D0%A1%D1%83%D1%80%D0%B5%D1%82:Auguste_Comte.jpg" TargetMode="External"/><Relationship Id="rId4" Type="http://schemas.openxmlformats.org/officeDocument/2006/relationships/hyperlink" Target="http://kk.wikipedia.org/wiki/%D0%A1%D0%BE%D1%86%D0%B8%D0%BE%D0%BB%D0%BE%D0%B3%D0%B8%D1%8F" TargetMode="External"/></Relationships>
</file>

<file path=ppt/slides/_rels/slide20.xml.rels><?xml version="1.0" encoding="UTF-8" standalone="yes"?>
<Relationships xmlns="http://schemas.openxmlformats.org/package/2006/relationships"><Relationship Id="rId2" Type="http://schemas.openxmlformats.org/officeDocument/2006/relationships/audio" Target="../media/audio14.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kk.wikipedia.org/w/index.php?title=1830_%E2%80%93_42&amp;action=edit&amp;redlink=1" TargetMode="External"/><Relationship Id="rId3" Type="http://schemas.openxmlformats.org/officeDocument/2006/relationships/hyperlink" Target="http://kk.wikipedia.org/w/index.php?title=1820_%E2%80%93_26&amp;action=edit&amp;redlink=1" TargetMode="External"/><Relationship Id="rId7" Type="http://schemas.openxmlformats.org/officeDocument/2006/relationships/hyperlink" Target="http://kk.wikipedia.org/wiki/1822" TargetMode="External"/><Relationship Id="rId2" Type="http://schemas.openxmlformats.org/officeDocument/2006/relationships/audio" Target="../media/audio4.wav"/><Relationship Id="rId1" Type="http://schemas.openxmlformats.org/officeDocument/2006/relationships/slideLayout" Target="../slideLayouts/slideLayout2.xml"/><Relationship Id="rId6" Type="http://schemas.openxmlformats.org/officeDocument/2006/relationships/hyperlink" Target="http://kk.wikipedia.org/wiki/1820" TargetMode="External"/><Relationship Id="rId5" Type="http://schemas.openxmlformats.org/officeDocument/2006/relationships/hyperlink" Target="http://kk.wikipedia.org/w/index.php?title=%D3%98%D0%BB%D0%B5%D1%83%D0%BC%D0%B5%D1%82%D1%96%D0%BA_%D1%80%D0%B5%D1%84%D0%BE%D1%80%D0%BC%D0%B0%D0%BB%D0%B0%D1%80%D0%B4%D1%8B%D2%A3&amp;action=edit&amp;redlink=1" TargetMode="External"/><Relationship Id="rId4" Type="http://schemas.openxmlformats.org/officeDocument/2006/relationships/hyperlink" Target="http://kk.wikipedia.org/w/index.php?title=%D0%95%D1%83%D1%80%D0%BE%D0%BF%D0%B0%D0%BB%D1%8B%D2%9B_%D2%9B%D0%BE%D2%93%D0%B0%D0%BC&amp;action=edit&amp;redlink=1" TargetMode="External"/><Relationship Id="rId9" Type="http://schemas.openxmlformats.org/officeDocument/2006/relationships/hyperlink" Target="http://kk.wikipedia.org/w/index.php?title=1851_%E2%80%93_54&amp;action=edit&amp;redlink=1" TargetMode="External"/></Relationships>
</file>

<file path=ppt/slides/_rels/slide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6.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7.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rgbClr val="FF3399">
                <a:alpha val="17000"/>
              </a:srgbClr>
            </a:gs>
            <a:gs pos="25000">
              <a:srgbClr val="FF6633"/>
            </a:gs>
            <a:gs pos="50000">
              <a:srgbClr val="FFFF00"/>
            </a:gs>
            <a:gs pos="75000">
              <a:srgbClr val="01A78F"/>
            </a:gs>
            <a:gs pos="100000">
              <a:srgbClr val="3366FF"/>
            </a:gs>
          </a:gsLst>
          <a:lin ang="5400000" scaled="0"/>
          <a:tileRect r="-100000" b="-100000"/>
        </a:grad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71600" y="1066800"/>
            <a:ext cx="6400800" cy="2895600"/>
          </a:xfrm>
          <a:solidFill>
            <a:schemeClr val="bg1">
              <a:alpha val="0"/>
            </a:schemeClr>
          </a:solidFill>
          <a:effectLst>
            <a:outerShdw blurRad="50800" dist="38100" dir="8100000" algn="tr" rotWithShape="0">
              <a:prstClr val="black">
                <a:alpha val="40000"/>
              </a:prstClr>
            </a:outerShdw>
          </a:effectLst>
        </p:spPr>
        <p:txBody>
          <a:bodyPr rtlCol="0">
            <a:noAutofit/>
          </a:bodyPr>
          <a:lstStyle/>
          <a:p>
            <a:pPr fontAlgn="auto">
              <a:spcAft>
                <a:spcPts val="0"/>
              </a:spcAft>
              <a:buFont typeface="Arial" pitchFamily="34" charset="0"/>
              <a:buNone/>
              <a:defRPr/>
            </a:pPr>
            <a:r>
              <a:rPr lang="kk-KZ" sz="4800" dirty="0" smtClean="0">
                <a:solidFill>
                  <a:srgbClr val="92D050"/>
                </a:solidFill>
                <a:latin typeface="Times New Roman" pitchFamily="18" charset="0"/>
                <a:cs typeface="Times New Roman" pitchFamily="18" charset="0"/>
              </a:rPr>
              <a:t>О. Конттың әлеуметтанушылық тұжырымдамасы</a:t>
            </a:r>
            <a:endParaRPr lang="en-US" sz="4800" dirty="0">
              <a:solidFill>
                <a:srgbClr val="92D050"/>
              </a:solidFill>
              <a:latin typeface="Times New Roman" pitchFamily="18" charset="0"/>
              <a:cs typeface="Times New Roman" pitchFamily="18" charset="0"/>
            </a:endParaRPr>
          </a:p>
        </p:txBody>
      </p:sp>
    </p:spTree>
  </p:cSld>
  <p:clrMapOvr>
    <a:masterClrMapping/>
  </p:clrMapOvr>
  <p:transition spd="slow">
    <p:wedge/>
    <p:sndAc>
      <p:stSnd>
        <p:snd r:embed="rId2" name="drumroll.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40000">
              <a:srgbClr val="FC9FCB">
                <a:alpha val="99000"/>
              </a:srgbClr>
            </a:gs>
            <a:gs pos="13000">
              <a:srgbClr val="F8B049"/>
            </a:gs>
            <a:gs pos="21001">
              <a:srgbClr val="F8B049"/>
            </a:gs>
            <a:gs pos="63000">
              <a:srgbClr val="FEE7F2"/>
            </a:gs>
            <a:gs pos="67000">
              <a:srgbClr val="F952A0"/>
            </a:gs>
            <a:gs pos="69000">
              <a:srgbClr val="C50849"/>
            </a:gs>
            <a:gs pos="82001">
              <a:srgbClr val="B43E85"/>
            </a:gs>
            <a:gs pos="100000">
              <a:srgbClr val="F8B049"/>
            </a:gs>
          </a:gsLst>
          <a:lin ang="2700000" scaled="1"/>
          <a:tileRect/>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1">
            <a:schemeClr val="accent3"/>
          </a:lnRef>
          <a:fillRef idx="2">
            <a:schemeClr val="accent3"/>
          </a:fillRef>
          <a:effectRef idx="1">
            <a:schemeClr val="accent3"/>
          </a:effectRef>
          <a:fontRef idx="minor">
            <a:schemeClr val="dk1"/>
          </a:fontRef>
        </p:style>
        <p:txBody>
          <a:bodyPr rtlCol="0">
            <a:normAutofit fontScale="85000" lnSpcReduction="20000"/>
          </a:bodyPr>
          <a:lstStyle/>
          <a:p>
            <a:pPr fontAlgn="auto">
              <a:spcAft>
                <a:spcPts val="0"/>
              </a:spcAft>
              <a:buFont typeface="Arial" pitchFamily="34" charset="0"/>
              <a:buChar char="•"/>
              <a:defRPr/>
            </a:pPr>
            <a:r>
              <a:rPr lang="kk-KZ" dirty="0"/>
              <a:t/>
            </a:r>
            <a:br>
              <a:rPr lang="kk-KZ" dirty="0"/>
            </a:br>
            <a:r>
              <a:rPr lang="kk-KZ" sz="3400" dirty="0">
                <a:latin typeface="Times New Roman" pitchFamily="18" charset="0"/>
                <a:cs typeface="Times New Roman" pitchFamily="18" charset="0"/>
              </a:rPr>
              <a:t>Ғылымдардың дамуы, бір кезеңнен екінші кезеңге өтуі ретпен болады, бірақ бір уақытта болмайды. Бұл арада басшылыққа алатын бір қағида – ғылымға қарапайымнан күрделіге, төменнен жоғарыға қарай даму тән. Объект қарапайым болған сайын одан алынатын позитивтік (яғни, оң, жағымды – А.И.) білім жеңілірек, тезірек болды. Осыған орай позитивтік әдіс алғаш рет математика, физика, астрономия, химия, биология ғылымдарына қолданған. Ал, әлеуметтану жағымды, оң білімнің ең жоғарғы шыңы, өйткені ол құбылыстарды, процестерді зерттегенді “позитивтік” әдістерге сүйенеді. Позитивтік әдіс теориялық әлеуметтік талдауларда бақылау, салыстыру, эксперимент, т.б. арқылы эмпирикалық (яғни, тәжірибелік) факторларға сүйенеді.</a:t>
            </a:r>
            <a:br>
              <a:rPr lang="kk-KZ" sz="3400" dirty="0">
                <a:latin typeface="Times New Roman" pitchFamily="18" charset="0"/>
                <a:cs typeface="Times New Roman" pitchFamily="18" charset="0"/>
              </a:rPr>
            </a:br>
            <a:r>
              <a:rPr lang="kk-KZ" dirty="0"/>
              <a:t/>
            </a:r>
            <a:br>
              <a:rPr lang="kk-KZ" dirty="0"/>
            </a:br>
            <a:endParaRPr lang="en-US" dirty="0"/>
          </a:p>
        </p:txBody>
      </p:sp>
    </p:spTree>
  </p:cSld>
  <p:clrMapOvr>
    <a:masterClrMapping/>
  </p:clrMapOvr>
  <p:transition spd="slow">
    <p:strips dir="ld"/>
    <p:sndAc>
      <p:stSnd>
        <p:snd r:embed="rId2" name="chimes.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14000">
              <a:srgbClr val="FC9FCB">
                <a:alpha val="3000"/>
              </a:srgbClr>
            </a:gs>
            <a:gs pos="13000">
              <a:srgbClr val="F8B049"/>
            </a:gs>
            <a:gs pos="21001">
              <a:srgbClr val="F8B049"/>
            </a:gs>
            <a:gs pos="63000">
              <a:srgbClr val="FEE7F2"/>
            </a:gs>
            <a:gs pos="67000">
              <a:srgbClr val="F952A0"/>
            </a:gs>
            <a:gs pos="69000">
              <a:srgbClr val="C50849"/>
            </a:gs>
            <a:gs pos="82001">
              <a:srgbClr val="B43E85"/>
            </a:gs>
            <a:gs pos="100000">
              <a:srgbClr val="F8B049"/>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495800" y="0"/>
            <a:ext cx="4648200" cy="6858000"/>
          </a:xfrm>
        </p:spPr>
        <p:style>
          <a:lnRef idx="3">
            <a:schemeClr val="lt1"/>
          </a:lnRef>
          <a:fillRef idx="1">
            <a:schemeClr val="accent3"/>
          </a:fillRef>
          <a:effectRef idx="1">
            <a:schemeClr val="accent3"/>
          </a:effectRef>
          <a:fontRef idx="minor">
            <a:schemeClr val="lt1"/>
          </a:fontRef>
        </p:style>
        <p:txBody>
          <a:bodyPr rtlCol="0">
            <a:normAutofit fontScale="85000" lnSpcReduction="10000"/>
          </a:bodyPr>
          <a:lstStyle/>
          <a:p>
            <a:pPr fontAlgn="auto">
              <a:spcAft>
                <a:spcPts val="0"/>
              </a:spcAft>
              <a:buFont typeface="Arial" pitchFamily="34" charset="0"/>
              <a:buChar char="•"/>
              <a:defRPr/>
            </a:pPr>
            <a:r>
              <a:rPr lang="kk-KZ" dirty="0">
                <a:solidFill>
                  <a:srgbClr val="FFFF00"/>
                </a:solidFill>
                <a:latin typeface="Times New Roman" pitchFamily="18" charset="0"/>
                <a:cs typeface="Times New Roman" pitchFamily="18" charset="0"/>
              </a:rPr>
              <a:t>Әлеуметтанудың шығуына екінші бір үлкен себеп болған оқиға, ол О.Конттың өзі ашқан еңбектің бөлінуі және оны кооперациялау туралы заң болды. Бұл фактілердің адамзат қоғамының тарихында үлкен маңызы болды, өйткені бір жағынан осылардың негізінде қоғамда әлеуметтік және маманданған топтар пайда болды, қоғамда </a:t>
            </a:r>
            <a:r>
              <a:rPr lang="kk-KZ" dirty="0" smtClean="0">
                <a:solidFill>
                  <a:srgbClr val="FFFF00"/>
                </a:solidFill>
                <a:latin typeface="Times New Roman" pitchFamily="18" charset="0"/>
                <a:cs typeface="Times New Roman" pitchFamily="18" charset="0"/>
              </a:rPr>
              <a:t>адамдардың </a:t>
            </a:r>
            <a:r>
              <a:rPr lang="kk-KZ" dirty="0">
                <a:solidFill>
                  <a:srgbClr val="FFFF00"/>
                </a:solidFill>
                <a:latin typeface="Times New Roman" pitchFamily="18" charset="0"/>
                <a:cs typeface="Times New Roman" pitchFamily="18" charset="0"/>
              </a:rPr>
              <a:t>әл-ауқаты, материалдық тұрмыс жағдайы біршама жақсара бастады.</a:t>
            </a:r>
            <a:endParaRPr lang="en-US" dirty="0">
              <a:solidFill>
                <a:srgbClr val="FFFF00"/>
              </a:solidFill>
              <a:latin typeface="Times New Roman" pitchFamily="18" charset="0"/>
              <a:cs typeface="Times New Roman" pitchFamily="18" charset="0"/>
            </a:endParaRPr>
          </a:p>
          <a:p>
            <a:pPr fontAlgn="auto">
              <a:spcAft>
                <a:spcPts val="0"/>
              </a:spcAft>
              <a:buFont typeface="Arial" pitchFamily="34" charset="0"/>
              <a:buChar char="•"/>
              <a:defRPr/>
            </a:pPr>
            <a:endParaRPr lang="en-US" dirty="0">
              <a:solidFill>
                <a:srgbClr val="FFFF00"/>
              </a:solidFill>
              <a:latin typeface="Times New Roman" pitchFamily="18" charset="0"/>
              <a:cs typeface="Times New Roman" pitchFamily="18" charset="0"/>
            </a:endParaRPr>
          </a:p>
        </p:txBody>
      </p:sp>
      <p:pic>
        <p:nvPicPr>
          <p:cNvPr id="23555" name="Picture 2" descr="F:\Новая папка\1355767459_1-auguste-comte-1798-1857-granger.jpg"/>
          <p:cNvPicPr>
            <a:picLocks noChangeAspect="1" noChangeArrowheads="1"/>
          </p:cNvPicPr>
          <p:nvPr/>
        </p:nvPicPr>
        <p:blipFill>
          <a:blip r:embed="rId3"/>
          <a:srcRect/>
          <a:stretch>
            <a:fillRect/>
          </a:stretch>
        </p:blipFill>
        <p:spPr bwMode="auto">
          <a:xfrm>
            <a:off x="-228600" y="0"/>
            <a:ext cx="4724400" cy="6858000"/>
          </a:xfrm>
          <a:prstGeom prst="rect">
            <a:avLst/>
          </a:prstGeom>
          <a:noFill/>
          <a:ln w="9525">
            <a:noFill/>
            <a:miter lim="800000"/>
            <a:headEnd/>
            <a:tailEnd/>
          </a:ln>
        </p:spPr>
      </p:pic>
    </p:spTree>
  </p:cSld>
  <p:clrMapOvr>
    <a:masterClrMapping/>
  </p:clrMapOvr>
  <p:transition spd="slow">
    <p:dissolve/>
    <p:sndAc>
      <p:stSnd>
        <p:snd r:embed="rId2" name="suction.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55000">
              <a:srgbClr val="03D4A8">
                <a:alpha val="0"/>
              </a:srgbClr>
            </a:gs>
            <a:gs pos="25000">
              <a:srgbClr val="21D6E0"/>
            </a:gs>
            <a:gs pos="75000">
              <a:srgbClr val="0087E6"/>
            </a:gs>
            <a:gs pos="100000">
              <a:srgbClr val="005CB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990600" y="381001"/>
            <a:ext cx="7467600" cy="1752599"/>
          </a:xfrm>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rtlCol="0">
            <a:normAutofit/>
          </a:bodyPr>
          <a:lstStyle/>
          <a:p>
            <a:pPr algn="ctr" fontAlgn="auto">
              <a:spcAft>
                <a:spcPts val="0"/>
              </a:spcAft>
              <a:buFont typeface="Arial" pitchFamily="34" charset="0"/>
              <a:buNone/>
              <a:defRPr/>
            </a:pPr>
            <a:r>
              <a:rPr lang="kk-KZ" b="1" i="1" dirty="0" smtClean="0">
                <a:latin typeface="Times New Roman" pitchFamily="18" charset="0"/>
                <a:cs typeface="Times New Roman" pitchFamily="18" charset="0"/>
              </a:rPr>
              <a:t> </a:t>
            </a:r>
            <a:r>
              <a:rPr lang="kk-KZ" b="1" i="1" dirty="0">
                <a:latin typeface="Times New Roman" pitchFamily="18" charset="0"/>
                <a:cs typeface="Times New Roman" pitchFamily="18" charset="0"/>
              </a:rPr>
              <a:t>Конт қоғамдық өмірді талдаудың үш </a:t>
            </a:r>
            <a:r>
              <a:rPr lang="kk-KZ" b="1" i="1" dirty="0" smtClean="0">
                <a:latin typeface="Times New Roman" pitchFamily="18" charset="0"/>
                <a:cs typeface="Times New Roman" pitchFamily="18" charset="0"/>
              </a:rPr>
              <a:t>әдісін жасады</a:t>
            </a:r>
            <a:endParaRPr lang="en-US" b="1" i="1" dirty="0">
              <a:latin typeface="Times New Roman" pitchFamily="18" charset="0"/>
              <a:cs typeface="Times New Roman" pitchFamily="18" charset="0"/>
            </a:endParaRPr>
          </a:p>
        </p:txBody>
      </p:sp>
      <p:sp>
        <p:nvSpPr>
          <p:cNvPr id="5" name="Стрелка вправо 4"/>
          <p:cNvSpPr/>
          <p:nvPr/>
        </p:nvSpPr>
        <p:spPr>
          <a:xfrm>
            <a:off x="304800" y="1905000"/>
            <a:ext cx="3810000" cy="2590800"/>
          </a:xfrm>
          <a:prstGeom prst="rightArrow">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kk-KZ" sz="4400" dirty="0">
                <a:solidFill>
                  <a:srgbClr val="FFFF00"/>
                </a:solidFill>
                <a:latin typeface="Times New Roman" pitchFamily="18" charset="0"/>
                <a:cs typeface="Times New Roman" pitchFamily="18" charset="0"/>
              </a:rPr>
              <a:t> </a:t>
            </a:r>
            <a:r>
              <a:rPr lang="kk-KZ" sz="4400" b="1" i="1" dirty="0">
                <a:solidFill>
                  <a:schemeClr val="tx1">
                    <a:lumMod val="75000"/>
                    <a:lumOff val="25000"/>
                  </a:schemeClr>
                </a:solidFill>
                <a:latin typeface="Times New Roman" pitchFamily="18" charset="0"/>
                <a:cs typeface="Times New Roman" pitchFamily="18" charset="0"/>
              </a:rPr>
              <a:t>бақылау</a:t>
            </a:r>
            <a:endParaRPr lang="en-US" sz="4400" b="1" i="1" dirty="0">
              <a:solidFill>
                <a:schemeClr val="tx1">
                  <a:lumMod val="75000"/>
                  <a:lumOff val="25000"/>
                </a:schemeClr>
              </a:solidFill>
              <a:latin typeface="Times New Roman" pitchFamily="18" charset="0"/>
              <a:cs typeface="Times New Roman" pitchFamily="18" charset="0"/>
            </a:endParaRPr>
          </a:p>
        </p:txBody>
      </p:sp>
      <p:sp>
        <p:nvSpPr>
          <p:cNvPr id="6" name="Стрелка вправо 5"/>
          <p:cNvSpPr/>
          <p:nvPr/>
        </p:nvSpPr>
        <p:spPr>
          <a:xfrm flipH="1">
            <a:off x="4953000" y="1905000"/>
            <a:ext cx="3962400" cy="2590800"/>
          </a:xfrm>
          <a:prstGeom prst="rightArrow">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kk-KZ" sz="3600" b="1" i="1" dirty="0">
                <a:solidFill>
                  <a:schemeClr val="tx2">
                    <a:lumMod val="75000"/>
                  </a:schemeClr>
                </a:solidFill>
              </a:rPr>
              <a:t>әлеуметтік тәжірибе</a:t>
            </a:r>
            <a:endParaRPr lang="en-US" sz="3600" b="1" i="1" dirty="0">
              <a:solidFill>
                <a:schemeClr val="tx2">
                  <a:lumMod val="75000"/>
                </a:schemeClr>
              </a:solidFill>
              <a:latin typeface="Times New Roman" pitchFamily="18" charset="0"/>
              <a:cs typeface="Times New Roman" pitchFamily="18" charset="0"/>
            </a:endParaRPr>
          </a:p>
        </p:txBody>
      </p:sp>
      <p:sp>
        <p:nvSpPr>
          <p:cNvPr id="7" name="Стрелка вверх 6"/>
          <p:cNvSpPr/>
          <p:nvPr/>
        </p:nvSpPr>
        <p:spPr>
          <a:xfrm>
            <a:off x="2895600" y="3276600"/>
            <a:ext cx="3276600" cy="3581400"/>
          </a:xfrm>
          <a:prstGeom prst="upArrow">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kk-KZ" sz="1600" b="1" i="1" u="sng" dirty="0">
                <a:solidFill>
                  <a:srgbClr val="FF0000"/>
                </a:solidFill>
                <a:latin typeface="Times New Roman" pitchFamily="18" charset="0"/>
                <a:cs typeface="Times New Roman" pitchFamily="18" charset="0"/>
                <a:hlinkClick r:id="rId3" tooltip="Индустриалды қоғам (мұндай бет жоқ)"/>
              </a:rPr>
              <a:t>индустриалды </a:t>
            </a:r>
            <a:r>
              <a:rPr lang="kk-KZ" sz="1600" b="1" i="1" u="sng" dirty="0">
                <a:solidFill>
                  <a:srgbClr val="FF0000"/>
                </a:solidFill>
                <a:latin typeface="Times New Roman" pitchFamily="18" charset="0"/>
                <a:cs typeface="Times New Roman" pitchFamily="18" charset="0"/>
                <a:hlinkClick r:id="rId3" tooltip="Индустриалды қоғам (мұндай бет жоқ)"/>
              </a:rPr>
              <a:t>қоғам</a:t>
            </a:r>
            <a:endParaRPr lang="en-US" sz="1600" b="1" i="1" u="sng" dirty="0">
              <a:solidFill>
                <a:srgbClr val="FF0000"/>
              </a:solidFill>
              <a:latin typeface="Times New Roman" pitchFamily="18" charset="0"/>
              <a:cs typeface="Times New Roman" pitchFamily="18" charset="0"/>
            </a:endParaRPr>
          </a:p>
        </p:txBody>
      </p:sp>
    </p:spTree>
  </p:cSld>
  <p:clrMapOvr>
    <a:masterClrMapping/>
  </p:clrMapOvr>
  <p:transition spd="slow">
    <p:strips dir="rd"/>
    <p:sndAc>
      <p:stSnd>
        <p:snd r:embed="rId2"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76000">
              <a:srgbClr val="03D4A8">
                <a:alpha val="0"/>
              </a:srgbClr>
            </a:gs>
            <a:gs pos="25000">
              <a:srgbClr val="21D6E0"/>
            </a:gs>
            <a:gs pos="75000">
              <a:srgbClr val="0087E6"/>
            </a:gs>
            <a:gs pos="100000">
              <a:srgbClr val="005CBF"/>
            </a:gs>
          </a:gsLst>
          <a:path path="circle">
            <a:fillToRect l="100000" t="100000"/>
          </a:path>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85800"/>
            <a:ext cx="8229600" cy="5440363"/>
          </a:xfrm>
          <a:scene3d>
            <a:camera prst="perspectiveLeft"/>
            <a:lightRig rig="threePt" dir="t"/>
          </a:scene3d>
        </p:spPr>
        <p:txBody>
          <a:bodyPr rtlCol="0">
            <a:normAutofit/>
          </a:bodyPr>
          <a:lstStyle/>
          <a:p>
            <a:pPr fontAlgn="auto">
              <a:spcAft>
                <a:spcPts val="0"/>
              </a:spcAft>
              <a:buFont typeface="Arial" pitchFamily="34" charset="0"/>
              <a:buNone/>
              <a:defRPr/>
            </a:pPr>
            <a:r>
              <a:rPr lang="kk-KZ" sz="2800" dirty="0" smtClean="0">
                <a:latin typeface="Times New Roman" pitchFamily="18" charset="0"/>
                <a:cs typeface="Times New Roman" pitchFamily="18" charset="0"/>
              </a:rPr>
              <a:t>    Конт</a:t>
            </a:r>
            <a:r>
              <a:rPr lang="kk-KZ" sz="2800" dirty="0">
                <a:latin typeface="Times New Roman" pitchFamily="18" charset="0"/>
                <a:cs typeface="Times New Roman" pitchFamily="18" charset="0"/>
              </a:rPr>
              <a:t> </a:t>
            </a:r>
            <a:r>
              <a:rPr lang="kk-KZ" sz="2800" dirty="0">
                <a:latin typeface="Times New Roman" pitchFamily="18" charset="0"/>
                <a:cs typeface="Times New Roman" pitchFamily="18" charset="0"/>
                <a:hlinkClick r:id="rId3" tooltip="Адамзат тарихының (мұндай бет жоқ)"/>
              </a:rPr>
              <a:t>адамзат тарихының</a:t>
            </a:r>
            <a:r>
              <a:rPr lang="kk-KZ" sz="2800" dirty="0">
                <a:latin typeface="Times New Roman" pitchFamily="18" charset="0"/>
                <a:cs typeface="Times New Roman" pitchFamily="18" charset="0"/>
              </a:rPr>
              <a:t> негізгі үрдістеріне сәйкес </a:t>
            </a:r>
            <a:r>
              <a:rPr lang="kk-KZ" sz="2800" dirty="0">
                <a:latin typeface="Times New Roman" pitchFamily="18" charset="0"/>
                <a:cs typeface="Times New Roman" pitchFamily="18" charset="0"/>
                <a:hlinkClick r:id="rId4" tooltip="Капитал"/>
              </a:rPr>
              <a:t>капитал</a:t>
            </a:r>
            <a:r>
              <a:rPr lang="kk-KZ" sz="2800" dirty="0">
                <a:latin typeface="Times New Roman" pitchFamily="18" charset="0"/>
                <a:cs typeface="Times New Roman" pitchFamily="18" charset="0"/>
              </a:rPr>
              <a:t> мен биліктің капиталистерде шоғырлану процесін оң бағалады. </a:t>
            </a:r>
            <a:r>
              <a:rPr lang="kk-KZ" sz="2800" dirty="0">
                <a:latin typeface="Times New Roman" pitchFamily="18" charset="0"/>
                <a:cs typeface="Times New Roman" pitchFamily="18" charset="0"/>
                <a:hlinkClick r:id="rId5" tooltip="Социумның (мұндай бет жоқ)"/>
              </a:rPr>
              <a:t>Социумның</a:t>
            </a:r>
            <a:r>
              <a:rPr lang="kk-KZ" sz="2800" dirty="0">
                <a:latin typeface="Times New Roman" pitchFamily="18" charset="0"/>
                <a:cs typeface="Times New Roman" pitchFamily="18" charset="0"/>
              </a:rPr>
              <a:t> даму шамасы бойынша қауымдық тәртіппен бірге рухани тәртіп, </a:t>
            </a:r>
            <a:r>
              <a:rPr lang="kk-KZ" sz="2800" dirty="0">
                <a:latin typeface="Times New Roman" pitchFamily="18" charset="0"/>
                <a:cs typeface="Times New Roman" pitchFamily="18" charset="0"/>
                <a:hlinkClick r:id="rId6" tooltip="Моральдік (мұндай бет жоқ)"/>
              </a:rPr>
              <a:t>моральдік</a:t>
            </a:r>
            <a:r>
              <a:rPr lang="kk-KZ" sz="2800" dirty="0">
                <a:latin typeface="Times New Roman" pitchFamily="18" charset="0"/>
                <a:cs typeface="Times New Roman" pitchFamily="18" charset="0"/>
              </a:rPr>
              <a:t> ізгіліктер тәртібі орнығады. </a:t>
            </a:r>
            <a:r>
              <a:rPr lang="kk-KZ" sz="2800" dirty="0">
                <a:latin typeface="Times New Roman" pitchFamily="18" charset="0"/>
                <a:cs typeface="Times New Roman" pitchFamily="18" charset="0"/>
                <a:hlinkClick r:id="rId7" tooltip="Қауымдық (мұндай бет жоқ)"/>
              </a:rPr>
              <a:t>Қауымдық</a:t>
            </a:r>
            <a:r>
              <a:rPr lang="kk-KZ" sz="2800" dirty="0">
                <a:latin typeface="Times New Roman" pitchFamily="18" charset="0"/>
                <a:cs typeface="Times New Roman" pitchFamily="18" charset="0"/>
              </a:rPr>
              <a:t> және </a:t>
            </a:r>
            <a:r>
              <a:rPr lang="kk-KZ" sz="2800" dirty="0">
                <a:latin typeface="Times New Roman" pitchFamily="18" charset="0"/>
                <a:cs typeface="Times New Roman" pitchFamily="18" charset="0"/>
                <a:hlinkClick r:id="rId8" tooltip="Рухани (мұндай бет жоқ)"/>
              </a:rPr>
              <a:t>рухани</a:t>
            </a:r>
            <a:r>
              <a:rPr lang="kk-KZ" sz="2800" dirty="0">
                <a:latin typeface="Times New Roman" pitchFamily="18" charset="0"/>
                <a:cs typeface="Times New Roman" pitchFamily="18" charset="0"/>
              </a:rPr>
              <a:t> тәртіптің ұлғаюымен соғыстар </a:t>
            </a:r>
            <a:r>
              <a:rPr lang="kk-KZ" sz="2800" dirty="0">
                <a:latin typeface="Times New Roman" pitchFamily="18" charset="0"/>
                <a:cs typeface="Times New Roman" pitchFamily="18" charset="0"/>
                <a:hlinkClick r:id="rId9" tooltip="Анахронизмге (мұндай бет жоқ)"/>
              </a:rPr>
              <a:t>анахронизмге</a:t>
            </a:r>
            <a:r>
              <a:rPr lang="kk-KZ" sz="2800" dirty="0">
                <a:latin typeface="Times New Roman" pitchFamily="18" charset="0"/>
                <a:cs typeface="Times New Roman" pitchFamily="18" charset="0"/>
              </a:rPr>
              <a:t> (ескіліктің қалдығы) айналады және </a:t>
            </a:r>
            <a:r>
              <a:rPr lang="kk-KZ" sz="2800" dirty="0">
                <a:latin typeface="Times New Roman" pitchFamily="18" charset="0"/>
                <a:cs typeface="Times New Roman" pitchFamily="18" charset="0"/>
                <a:hlinkClick r:id="rId10" tooltip="Батыс елдері (мұндай бет жоқ)"/>
              </a:rPr>
              <a:t>Батыс елдері</a:t>
            </a:r>
            <a:r>
              <a:rPr lang="kk-KZ" sz="2800" dirty="0">
                <a:latin typeface="Times New Roman" pitchFamily="18" charset="0"/>
                <a:cs typeface="Times New Roman" pitchFamily="18" charset="0"/>
              </a:rPr>
              <a:t> </a:t>
            </a:r>
            <a:r>
              <a:rPr lang="kk-KZ" sz="2800" dirty="0">
                <a:latin typeface="Times New Roman" pitchFamily="18" charset="0"/>
                <a:cs typeface="Times New Roman" pitchFamily="18" charset="0"/>
                <a:hlinkClick r:id="rId11" tooltip="Индустриалды қоғам (мұндай бет жоқ)"/>
              </a:rPr>
              <a:t>индустриалды қоғам</a:t>
            </a:r>
            <a:r>
              <a:rPr lang="kk-KZ" sz="2800" dirty="0">
                <a:latin typeface="Times New Roman" pitchFamily="18" charset="0"/>
                <a:cs typeface="Times New Roman" pitchFamily="18" charset="0"/>
              </a:rPr>
              <a:t> дамуы бойынша басқа елдерді жаулап алу саясатынан бас тартуы керек, оларға өз өркениетін күштеп таңбауы тиіс</a:t>
            </a:r>
            <a:endParaRPr lang="en-US" sz="2800" dirty="0">
              <a:latin typeface="Times New Roman" pitchFamily="18" charset="0"/>
              <a:cs typeface="Times New Roman" pitchFamily="18" charset="0"/>
            </a:endParaRPr>
          </a:p>
        </p:txBody>
      </p:sp>
    </p:spTree>
  </p:cSld>
  <p:clrMapOvr>
    <a:masterClrMapping/>
  </p:clrMapOvr>
  <p:transition spd="slow">
    <p:wedge/>
    <p:sndAc>
      <p:stSnd>
        <p:snd r:embed="rId2" name="coin.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C9FCB">
                <a:alpha val="11000"/>
              </a:srgbClr>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6626" name="Содержимое 2"/>
          <p:cNvSpPr>
            <a:spLocks noGrp="1"/>
          </p:cNvSpPr>
          <p:nvPr>
            <p:ph idx="1"/>
          </p:nvPr>
        </p:nvSpPr>
        <p:spPr>
          <a:xfrm>
            <a:off x="0" y="228600"/>
            <a:ext cx="5791200" cy="6400800"/>
          </a:xfrm>
        </p:spPr>
        <p:txBody>
          <a:bodyPr/>
          <a:lstStyle/>
          <a:p>
            <a:pPr>
              <a:buFont typeface="Arial" charset="0"/>
              <a:buNone/>
            </a:pPr>
            <a:r>
              <a:rPr lang="kk-KZ" sz="2000" smtClean="0">
                <a:latin typeface="Times New Roman" pitchFamily="18" charset="0"/>
                <a:cs typeface="Times New Roman" pitchFamily="18" charset="0"/>
              </a:rPr>
              <a:t>     Конттың пайымдауынша, индустриалды қоғамда </a:t>
            </a:r>
            <a:r>
              <a:rPr lang="kk-KZ" sz="2000" smtClean="0">
                <a:latin typeface="Times New Roman" pitchFamily="18" charset="0"/>
                <a:cs typeface="Times New Roman" pitchFamily="18" charset="0"/>
                <a:hlinkClick r:id="rId3" tooltip="Соғыс"/>
              </a:rPr>
              <a:t>соғыс</a:t>
            </a:r>
            <a:r>
              <a:rPr lang="kk-KZ" sz="2000" smtClean="0">
                <a:latin typeface="Times New Roman" pitchFamily="18" charset="0"/>
                <a:cs typeface="Times New Roman" pitchFamily="18" charset="0"/>
              </a:rPr>
              <a:t> маңызды рөл ойнамайды. Соғыс ретке келтірілген еңбекке адамдарды зорлықпен көндіру, ірі мемлекеттер құру құралы ретінде қажет. Соғыс еңбекке үйрету және мемлекетті қалыптастыру тәрізді екі жақты тарихи миссияны орындады. Индустриалды қоғамда еңбекті ғылыми ұйымдастыру маңызды рөл атқарады. Әрбір адам өзінің қабілеттеріне сәйкес лайықты орнын алып, қоғамдық әділеттілік орнайды (қараңыз </a:t>
            </a:r>
            <a:r>
              <a:rPr lang="kk-KZ" sz="2000" smtClean="0">
                <a:latin typeface="Times New Roman" pitchFamily="18" charset="0"/>
                <a:cs typeface="Times New Roman" pitchFamily="18" charset="0"/>
                <a:hlinkClick r:id="rId4" tooltip="Индустриалды қоғам (мұндай бет жоқ)"/>
              </a:rPr>
              <a:t>Индустриалды қоғам</a:t>
            </a:r>
            <a:r>
              <a:rPr lang="kk-KZ" sz="2000" smtClean="0">
                <a:latin typeface="Times New Roman" pitchFamily="18" charset="0"/>
                <a:cs typeface="Times New Roman" pitchFamily="18" charset="0"/>
              </a:rPr>
              <a:t>). Батыс әлеміндегі ықпалды </a:t>
            </a:r>
            <a:r>
              <a:rPr lang="kk-KZ" sz="2000" smtClean="0">
                <a:latin typeface="Times New Roman" pitchFamily="18" charset="0"/>
                <a:cs typeface="Times New Roman" pitchFamily="18" charset="0"/>
                <a:hlinkClick r:id="rId5" tooltip="Философиялық ағымдардың (мұндай бет жоқ)"/>
              </a:rPr>
              <a:t>философиялық ағымдардың</a:t>
            </a:r>
            <a:r>
              <a:rPr lang="kk-KZ" sz="2000" smtClean="0">
                <a:latin typeface="Times New Roman" pitchFamily="18" charset="0"/>
                <a:cs typeface="Times New Roman" pitchFamily="18" charset="0"/>
              </a:rPr>
              <a:t> бірі </a:t>
            </a:r>
            <a:r>
              <a:rPr lang="kk-KZ" sz="2000" smtClean="0">
                <a:latin typeface="Times New Roman" pitchFamily="18" charset="0"/>
                <a:cs typeface="Times New Roman" pitchFamily="18" charset="0"/>
                <a:hlinkClick r:id="rId6" tooltip="Позитивизмнің (мұндай бет жоқ)"/>
              </a:rPr>
              <a:t>позитивизмнің</a:t>
            </a:r>
            <a:r>
              <a:rPr lang="kk-KZ" sz="2000" smtClean="0">
                <a:latin typeface="Times New Roman" pitchFamily="18" charset="0"/>
                <a:cs typeface="Times New Roman" pitchFamily="18" charset="0"/>
              </a:rPr>
              <a:t> негізін қалаушы Конт философияны ғылымға тән сипаттардан азат ету туралы идеяны көтерді және дәлелді білімге арқа сүйеді. </a:t>
            </a:r>
            <a:endParaRPr lang="en-US" sz="2000" smtClean="0">
              <a:latin typeface="Times New Roman" pitchFamily="18" charset="0"/>
              <a:cs typeface="Times New Roman" pitchFamily="18" charset="0"/>
            </a:endParaRPr>
          </a:p>
        </p:txBody>
      </p:sp>
      <p:pic>
        <p:nvPicPr>
          <p:cNvPr id="26627" name="Picture 2" descr="F:\Новая папка\7_Kont.jpg"/>
          <p:cNvPicPr>
            <a:picLocks noChangeAspect="1" noChangeArrowheads="1"/>
          </p:cNvPicPr>
          <p:nvPr/>
        </p:nvPicPr>
        <p:blipFill>
          <a:blip r:embed="rId7"/>
          <a:srcRect/>
          <a:stretch>
            <a:fillRect/>
          </a:stretch>
        </p:blipFill>
        <p:spPr bwMode="auto">
          <a:xfrm>
            <a:off x="5715000" y="228600"/>
            <a:ext cx="3276600" cy="5791200"/>
          </a:xfrm>
          <a:prstGeom prst="rect">
            <a:avLst/>
          </a:prstGeom>
          <a:noFill/>
          <a:ln w="9525">
            <a:noFill/>
            <a:miter lim="800000"/>
            <a:headEnd/>
            <a:tailEnd/>
          </a:ln>
        </p:spPr>
      </p:pic>
    </p:spTree>
  </p:cSld>
  <p:clrMapOvr>
    <a:masterClrMapping/>
  </p:clrMapOvr>
  <p:transition spd="slow">
    <p:cover dir="u"/>
    <p:sndAc>
      <p:stSnd>
        <p:snd r:embed="rId2" name="camera.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3399"/>
            </a:gs>
            <a:gs pos="25000">
              <a:srgbClr val="FF6633"/>
            </a:gs>
            <a:gs pos="50000">
              <a:srgbClr val="FFFF00"/>
            </a:gs>
            <a:gs pos="75000">
              <a:srgbClr val="01A78F"/>
            </a:gs>
            <a:gs pos="100000">
              <a:srgbClr val="3366FF"/>
            </a:gs>
          </a:gsLst>
          <a:lin ang="540000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304800"/>
            <a:ext cx="5562600" cy="5821363"/>
          </a:xfrm>
          <a:effectLst>
            <a:innerShdw blurRad="63500" dist="50800" dir="18900000">
              <a:prstClr val="black">
                <a:alpha val="50000"/>
              </a:prstClr>
            </a:innerShdw>
          </a:effectLst>
          <a:scene3d>
            <a:camera prst="perspectiveContrastingRightFacing"/>
            <a:lightRig rig="threePt" dir="t"/>
          </a:scene3d>
        </p:spPr>
        <p:style>
          <a:lnRef idx="1">
            <a:schemeClr val="accent1"/>
          </a:lnRef>
          <a:fillRef idx="2">
            <a:schemeClr val="accent1"/>
          </a:fillRef>
          <a:effectRef idx="1">
            <a:schemeClr val="accent1"/>
          </a:effectRef>
          <a:fontRef idx="minor">
            <a:schemeClr val="dk1"/>
          </a:fontRef>
        </p:style>
        <p:txBody>
          <a:bodyPr rtlCol="0">
            <a:normAutofit/>
          </a:bodyPr>
          <a:lstStyle/>
          <a:p>
            <a:pPr fontAlgn="auto">
              <a:spcAft>
                <a:spcPts val="0"/>
              </a:spcAft>
              <a:buFont typeface="Arial" pitchFamily="34" charset="0"/>
              <a:buNone/>
              <a:defRPr/>
            </a:pPr>
            <a:r>
              <a:rPr lang="kk-KZ" dirty="0" smtClean="0">
                <a:latin typeface="Times New Roman" pitchFamily="18" charset="0"/>
                <a:cs typeface="Times New Roman" pitchFamily="18" charset="0"/>
              </a:rPr>
              <a:t>   Конттың </a:t>
            </a:r>
            <a:r>
              <a:rPr lang="kk-KZ" dirty="0">
                <a:latin typeface="Times New Roman" pitchFamily="18" charset="0"/>
                <a:cs typeface="Times New Roman" pitchFamily="18" charset="0"/>
              </a:rPr>
              <a:t>пікірінше, </a:t>
            </a:r>
            <a:r>
              <a:rPr lang="kk-KZ" b="1" dirty="0">
                <a:latin typeface="Times New Roman" pitchFamily="18" charset="0"/>
                <a:cs typeface="Times New Roman" pitchFamily="18" charset="0"/>
              </a:rPr>
              <a:t>білімді мынандай жағдайда позитивті деп санауға болады:</a:t>
            </a:r>
            <a:r>
              <a:rPr lang="kk-KZ" dirty="0">
                <a:latin typeface="Times New Roman" pitchFamily="18" charset="0"/>
                <a:cs typeface="Times New Roman" pitchFamily="18" charset="0"/>
              </a:rPr>
              <a:t> 1) нақты, дәл және анық болғанда; 2) </a:t>
            </a:r>
            <a:r>
              <a:rPr lang="kk-KZ" dirty="0">
                <a:latin typeface="Times New Roman" pitchFamily="18" charset="0"/>
                <a:cs typeface="Times New Roman" pitchFamily="18" charset="0"/>
                <a:hlinkClick r:id="rId3" tooltip="Эмпирикалық (мұндай бет жоқ)"/>
              </a:rPr>
              <a:t>эмпирикалық</a:t>
            </a:r>
            <a:r>
              <a:rPr lang="kk-KZ" dirty="0">
                <a:latin typeface="Times New Roman" pitchFamily="18" charset="0"/>
                <a:cs typeface="Times New Roman" pitchFamily="18" charset="0"/>
              </a:rPr>
              <a:t> бақылау процесінде алынғанда</a:t>
            </a:r>
            <a:endParaRPr lang="en-US" dirty="0">
              <a:latin typeface="Times New Roman" pitchFamily="18" charset="0"/>
              <a:cs typeface="Times New Roman" pitchFamily="18" charset="0"/>
            </a:endParaRPr>
          </a:p>
        </p:txBody>
      </p:sp>
      <p:pic>
        <p:nvPicPr>
          <p:cNvPr id="27651" name="Picture 2" descr="F:\Новая папка\images (1).jpg"/>
          <p:cNvPicPr>
            <a:picLocks noChangeAspect="1" noChangeArrowheads="1"/>
          </p:cNvPicPr>
          <p:nvPr/>
        </p:nvPicPr>
        <p:blipFill>
          <a:blip r:embed="rId4"/>
          <a:srcRect/>
          <a:stretch>
            <a:fillRect/>
          </a:stretch>
        </p:blipFill>
        <p:spPr bwMode="auto">
          <a:xfrm>
            <a:off x="5029200" y="838200"/>
            <a:ext cx="3810000" cy="4483100"/>
          </a:xfrm>
          <a:prstGeom prst="rect">
            <a:avLst/>
          </a:prstGeom>
          <a:noFill/>
          <a:ln w="9525">
            <a:noFill/>
            <a:miter lim="800000"/>
            <a:headEnd/>
            <a:tailEnd/>
          </a:ln>
        </p:spPr>
      </p:pic>
    </p:spTree>
  </p:cSld>
  <p:clrMapOvr>
    <a:masterClrMapping/>
  </p:clrMapOvr>
  <p:transition spd="slow">
    <p:comb/>
    <p:sndAc>
      <p:stSnd>
        <p:snd r:embed="rId2" name="type.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76000">
              <a:srgbClr val="FF3399">
                <a:alpha val="22000"/>
              </a:srgbClr>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3886200"/>
            <a:ext cx="8534400" cy="2743200"/>
          </a:xfrm>
        </p:spPr>
        <p:txBody>
          <a:bodyPr rtlCol="0">
            <a:normAutofit fontScale="85000" lnSpcReduction="10000"/>
          </a:bodyPr>
          <a:lstStyle/>
          <a:p>
            <a:pPr fontAlgn="auto">
              <a:spcAft>
                <a:spcPts val="0"/>
              </a:spcAft>
              <a:buFont typeface="Arial" pitchFamily="34" charset="0"/>
              <a:buNone/>
              <a:defRPr/>
            </a:pPr>
            <a:r>
              <a:rPr lang="kk-KZ" dirty="0" smtClean="0"/>
              <a:t>   </a:t>
            </a:r>
            <a:r>
              <a:rPr lang="kk-KZ" dirty="0">
                <a:solidFill>
                  <a:schemeClr val="tx1">
                    <a:lumMod val="85000"/>
                    <a:lumOff val="15000"/>
                  </a:schemeClr>
                </a:solidFill>
                <a:latin typeface="Times New Roman" pitchFamily="18" charset="0"/>
                <a:cs typeface="Times New Roman" pitchFamily="18" charset="0"/>
              </a:rPr>
              <a:t> </a:t>
            </a:r>
            <a:r>
              <a:rPr lang="kk-KZ" b="1" dirty="0">
                <a:solidFill>
                  <a:schemeClr val="tx1">
                    <a:lumMod val="85000"/>
                    <a:lumOff val="15000"/>
                  </a:schemeClr>
                </a:solidFill>
                <a:latin typeface="Times New Roman" pitchFamily="18" charset="0"/>
                <a:cs typeface="Times New Roman" pitchFamily="18" charset="0"/>
              </a:rPr>
              <a:t>Философия “ғылым падишасы”</a:t>
            </a:r>
            <a:r>
              <a:rPr lang="kk-KZ" dirty="0">
                <a:solidFill>
                  <a:schemeClr val="tx1">
                    <a:lumMod val="85000"/>
                    <a:lumOff val="15000"/>
                  </a:schemeClr>
                </a:solidFill>
                <a:latin typeface="Times New Roman" pitchFamily="18" charset="0"/>
                <a:cs typeface="Times New Roman" pitchFamily="18" charset="0"/>
              </a:rPr>
              <a:t> – астамшыл ғылым болуға ұмтылмай, нақтылы ғылым болуы тиіс. Бұл идеяларға Конт қоғам тарихын, әлеуметтік өзгерістер </a:t>
            </a:r>
            <a:r>
              <a:rPr lang="kk-KZ" dirty="0">
                <a:solidFill>
                  <a:schemeClr val="tx1">
                    <a:lumMod val="85000"/>
                    <a:lumOff val="15000"/>
                  </a:schemeClr>
                </a:solidFill>
                <a:latin typeface="Times New Roman" pitchFamily="18" charset="0"/>
                <a:cs typeface="Times New Roman" pitchFamily="18" charset="0"/>
                <a:hlinkClick r:id="rId3" tooltip="Динамикасын (мұндай бет жоқ)"/>
              </a:rPr>
              <a:t>динамикасын</a:t>
            </a:r>
            <a:r>
              <a:rPr lang="kk-KZ" dirty="0">
                <a:solidFill>
                  <a:schemeClr val="tx1">
                    <a:lumMod val="85000"/>
                    <a:lumOff val="15000"/>
                  </a:schemeClr>
                </a:solidFill>
                <a:latin typeface="Times New Roman" pitchFamily="18" charset="0"/>
                <a:cs typeface="Times New Roman" pitchFamily="18" charset="0"/>
              </a:rPr>
              <a:t> талдау нәтижесінде келеді. Ол өз зерттеулерін қорытындылай келе,</a:t>
            </a:r>
            <a:r>
              <a:rPr lang="kk-KZ" dirty="0">
                <a:solidFill>
                  <a:schemeClr val="tx1">
                    <a:lumMod val="85000"/>
                    <a:lumOff val="15000"/>
                  </a:schemeClr>
                </a:solidFill>
                <a:latin typeface="Times New Roman" pitchFamily="18" charset="0"/>
                <a:cs typeface="Times New Roman" pitchFamily="18" charset="0"/>
                <a:hlinkClick r:id="rId4" tooltip="Интеллектуалдық (мұндай бет жоқ)"/>
              </a:rPr>
              <a:t>интеллектуалдық</a:t>
            </a:r>
            <a:r>
              <a:rPr lang="kk-KZ" dirty="0">
                <a:solidFill>
                  <a:schemeClr val="tx1">
                    <a:lumMod val="85000"/>
                    <a:lumOff val="15000"/>
                  </a:schemeClr>
                </a:solidFill>
                <a:latin typeface="Times New Roman" pitchFamily="18" charset="0"/>
                <a:cs typeface="Times New Roman" pitchFamily="18" charset="0"/>
              </a:rPr>
              <a:t> және </a:t>
            </a:r>
            <a:r>
              <a:rPr lang="kk-KZ" dirty="0">
                <a:solidFill>
                  <a:schemeClr val="tx1">
                    <a:lumMod val="85000"/>
                    <a:lumOff val="15000"/>
                  </a:schemeClr>
                </a:solidFill>
                <a:latin typeface="Times New Roman" pitchFamily="18" charset="0"/>
                <a:cs typeface="Times New Roman" pitchFamily="18" charset="0"/>
                <a:hlinkClick r:id="rId5" tooltip="Техникалық (мұндай бет жоқ)"/>
              </a:rPr>
              <a:t>техникалық</a:t>
            </a:r>
            <a:r>
              <a:rPr lang="kk-KZ" dirty="0">
                <a:solidFill>
                  <a:schemeClr val="tx1">
                    <a:lumMod val="85000"/>
                    <a:lumOff val="15000"/>
                  </a:schemeClr>
                </a:solidFill>
                <a:latin typeface="Times New Roman" pitchFamily="18" charset="0"/>
                <a:cs typeface="Times New Roman" pitchFamily="18" charset="0"/>
              </a:rPr>
              <a:t> қос </a:t>
            </a:r>
            <a:r>
              <a:rPr lang="kk-KZ" dirty="0">
                <a:solidFill>
                  <a:schemeClr val="tx1">
                    <a:lumMod val="85000"/>
                    <a:lumOff val="15000"/>
                  </a:schemeClr>
                </a:solidFill>
                <a:latin typeface="Times New Roman" pitchFamily="18" charset="0"/>
                <a:cs typeface="Times New Roman" pitchFamily="18" charset="0"/>
                <a:hlinkClick r:id="rId6" tooltip="Эволюция"/>
              </a:rPr>
              <a:t>эволюция</a:t>
            </a:r>
            <a:r>
              <a:rPr lang="kk-KZ" dirty="0">
                <a:solidFill>
                  <a:schemeClr val="tx1">
                    <a:lumMod val="85000"/>
                    <a:lumOff val="15000"/>
                  </a:schemeClr>
                </a:solidFill>
                <a:latin typeface="Times New Roman" pitchFamily="18" charset="0"/>
                <a:cs typeface="Times New Roman" pitchFamily="18" charset="0"/>
              </a:rPr>
              <a:t> заңын тұжырымдады</a:t>
            </a:r>
            <a:endParaRPr lang="en-US" dirty="0">
              <a:solidFill>
                <a:schemeClr val="tx1">
                  <a:lumMod val="85000"/>
                  <a:lumOff val="15000"/>
                </a:schemeClr>
              </a:solidFill>
              <a:latin typeface="Times New Roman" pitchFamily="18" charset="0"/>
              <a:cs typeface="Times New Roman" pitchFamily="18" charset="0"/>
            </a:endParaRPr>
          </a:p>
        </p:txBody>
      </p:sp>
      <p:pic>
        <p:nvPicPr>
          <p:cNvPr id="28675" name="Picture 2" descr="F:\Новая папка\загруженное.jpg"/>
          <p:cNvPicPr>
            <a:picLocks noChangeAspect="1" noChangeArrowheads="1"/>
          </p:cNvPicPr>
          <p:nvPr/>
        </p:nvPicPr>
        <p:blipFill>
          <a:blip r:embed="rId7"/>
          <a:srcRect/>
          <a:stretch>
            <a:fillRect/>
          </a:stretch>
        </p:blipFill>
        <p:spPr bwMode="auto">
          <a:xfrm>
            <a:off x="914400" y="0"/>
            <a:ext cx="7010400" cy="3886200"/>
          </a:xfrm>
          <a:prstGeom prst="rect">
            <a:avLst/>
          </a:prstGeom>
          <a:noFill/>
          <a:ln w="9525">
            <a:noFill/>
            <a:miter lim="800000"/>
            <a:headEnd/>
            <a:tailEnd/>
          </a:ln>
        </p:spPr>
      </p:pic>
    </p:spTree>
  </p:cSld>
  <p:clrMapOvr>
    <a:masterClrMapping/>
  </p:clrMapOvr>
  <p:transition spd="slow">
    <p:plus/>
    <p:sndAc>
      <p:stSnd>
        <p:snd r:embed="rId2" name="push.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75000">
              <a:srgbClr val="FC9FCB">
                <a:alpha val="22000"/>
              </a:srgbClr>
            </a:gs>
            <a:gs pos="13000">
              <a:srgbClr val="F8B049"/>
            </a:gs>
            <a:gs pos="21001">
              <a:srgbClr val="F8B049"/>
            </a:gs>
            <a:gs pos="63000">
              <a:srgbClr val="FEE7F2"/>
            </a:gs>
            <a:gs pos="67000">
              <a:srgbClr val="F952A0"/>
            </a:gs>
            <a:gs pos="69000">
              <a:srgbClr val="C50849"/>
            </a:gs>
            <a:gs pos="82001">
              <a:srgbClr val="B43E85"/>
            </a:gs>
            <a:gs pos="100000">
              <a:srgbClr val="F8B049"/>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04800"/>
            <a:ext cx="8686800" cy="6172200"/>
          </a:xfrm>
          <a:scene3d>
            <a:camera prst="perspectiveLeft"/>
            <a:lightRig rig="threePt" dir="t"/>
          </a:scene3d>
        </p:spPr>
        <p:style>
          <a:lnRef idx="1">
            <a:schemeClr val="dk1"/>
          </a:lnRef>
          <a:fillRef idx="2">
            <a:schemeClr val="dk1"/>
          </a:fillRef>
          <a:effectRef idx="1">
            <a:schemeClr val="dk1"/>
          </a:effectRef>
          <a:fontRef idx="minor">
            <a:schemeClr val="dk1"/>
          </a:fontRef>
        </p:style>
        <p:txBody>
          <a:bodyPr rtlCol="0">
            <a:normAutofit fontScale="92500" lnSpcReduction="20000"/>
          </a:bodyPr>
          <a:lstStyle/>
          <a:p>
            <a:pPr fontAlgn="auto">
              <a:spcAft>
                <a:spcPts val="0"/>
              </a:spcAft>
              <a:buFont typeface="Arial" pitchFamily="34" charset="0"/>
              <a:buNone/>
              <a:defRPr/>
            </a:pPr>
            <a:r>
              <a:rPr lang="kk-KZ" dirty="0" smtClean="0">
                <a:latin typeface="Times New Roman" pitchFamily="18" charset="0"/>
                <a:cs typeface="Times New Roman" pitchFamily="18" charset="0"/>
              </a:rPr>
              <a:t>    Тұтас </a:t>
            </a:r>
            <a:r>
              <a:rPr lang="kk-KZ" dirty="0">
                <a:latin typeface="Times New Roman" pitchFamily="18" charset="0"/>
                <a:cs typeface="Times New Roman" pitchFamily="18" charset="0"/>
              </a:rPr>
              <a:t>алғанда бірі-біріне сәйкес келетін </a:t>
            </a:r>
            <a:r>
              <a:rPr lang="kk-KZ" b="1" dirty="0">
                <a:latin typeface="Times New Roman" pitchFamily="18" charset="0"/>
                <a:cs typeface="Times New Roman" pitchFamily="18" charset="0"/>
              </a:rPr>
              <a:t>интеллектуалдық дамудың 3 деңгейін</a:t>
            </a:r>
            <a:r>
              <a:rPr lang="kk-KZ" dirty="0">
                <a:latin typeface="Times New Roman" pitchFamily="18" charset="0"/>
                <a:cs typeface="Times New Roman" pitchFamily="18" charset="0"/>
              </a:rPr>
              <a:t> және</a:t>
            </a:r>
            <a:r>
              <a:rPr lang="kk-KZ" b="1" dirty="0">
                <a:latin typeface="Times New Roman" pitchFamily="18" charset="0"/>
                <a:cs typeface="Times New Roman" pitchFamily="18" charset="0"/>
              </a:rPr>
              <a:t>техникалық дамудың 3 кезеңін</a:t>
            </a:r>
            <a:r>
              <a:rPr lang="kk-KZ" dirty="0">
                <a:latin typeface="Times New Roman" pitchFamily="18" charset="0"/>
                <a:cs typeface="Times New Roman" pitchFamily="18" charset="0"/>
              </a:rPr>
              <a:t> анықтады. Теологиялық – </a:t>
            </a:r>
            <a:r>
              <a:rPr lang="kk-KZ" dirty="0">
                <a:latin typeface="Times New Roman" pitchFamily="18" charset="0"/>
                <a:cs typeface="Times New Roman" pitchFamily="18" charset="0"/>
                <a:hlinkClick r:id="rId3" tooltip="Дәстүрлілікке (мұндай бет жоқ)"/>
              </a:rPr>
              <a:t>дәстүрлілікке</a:t>
            </a:r>
            <a:r>
              <a:rPr lang="kk-KZ" dirty="0">
                <a:latin typeface="Times New Roman" pitchFamily="18" charset="0"/>
                <a:cs typeface="Times New Roman" pitchFamily="18" charset="0"/>
              </a:rPr>
              <a:t>, метафизикалық – </a:t>
            </a:r>
            <a:r>
              <a:rPr lang="kk-KZ" dirty="0">
                <a:latin typeface="Times New Roman" pitchFamily="18" charset="0"/>
                <a:cs typeface="Times New Roman" pitchFamily="18" charset="0"/>
                <a:hlinkClick r:id="rId4" tooltip="Индустриалдыққа (мұндай бет жоқ)"/>
              </a:rPr>
              <a:t>индустриалдыққа</a:t>
            </a:r>
            <a:r>
              <a:rPr lang="kk-KZ" dirty="0">
                <a:latin typeface="Times New Roman" pitchFamily="18" charset="0"/>
                <a:cs typeface="Times New Roman" pitchFamily="18" charset="0"/>
              </a:rPr>
              <a:t> дейінгіге, позитивті – индустриалдыққа сәйкес келеді. Конттың ойынша, индустриалды қоғамға өту позитивті білімнің қарқынды дамуымен, </a:t>
            </a:r>
            <a:r>
              <a:rPr lang="kk-KZ" dirty="0">
                <a:latin typeface="Times New Roman" pitchFamily="18" charset="0"/>
                <a:cs typeface="Times New Roman" pitchFamily="18" charset="0"/>
                <a:hlinkClick r:id="rId5" tooltip="Нақты ғылымдардың (мұндай бет жоқ)"/>
              </a:rPr>
              <a:t>нақты ғылымдардың</a:t>
            </a:r>
            <a:r>
              <a:rPr lang="kk-KZ" dirty="0">
                <a:latin typeface="Times New Roman" pitchFamily="18" charset="0"/>
                <a:cs typeface="Times New Roman" pitchFamily="18" charset="0"/>
              </a:rPr>
              <a:t> басымдылығы арқылы жүреді. Конт позитивизмі философияның мәні мен міндетін және оның ғылымға қатынасын айқындау төңірегінде дәйекті пайымдау (</a:t>
            </a:r>
            <a:r>
              <a:rPr lang="kk-KZ" dirty="0">
                <a:latin typeface="Times New Roman" pitchFamily="18" charset="0"/>
                <a:cs typeface="Times New Roman" pitchFamily="18" charset="0"/>
                <a:hlinkClick r:id="rId6" tooltip="Дискурс"/>
              </a:rPr>
              <a:t>дискурс</a:t>
            </a:r>
            <a:r>
              <a:rPr lang="kk-KZ" dirty="0">
                <a:latin typeface="Times New Roman" pitchFamily="18" charset="0"/>
                <a:cs typeface="Times New Roman" pitchFamily="18" charset="0"/>
              </a:rPr>
              <a:t>) бастаған философияның дамуындағы жаңа ағым,</a:t>
            </a:r>
            <a:r>
              <a:rPr lang="kk-KZ" dirty="0">
                <a:latin typeface="Times New Roman" pitchFamily="18" charset="0"/>
                <a:cs typeface="Times New Roman" pitchFamily="18" charset="0"/>
                <a:hlinkClick r:id="rId7" tooltip="Позитивизм"/>
              </a:rPr>
              <a:t>позитивизм</a:t>
            </a:r>
            <a:r>
              <a:rPr lang="kk-KZ" dirty="0">
                <a:latin typeface="Times New Roman" pitchFamily="18" charset="0"/>
                <a:cs typeface="Times New Roman" pitchFamily="18" charset="0"/>
              </a:rPr>
              <a:t> философиясының қалыптасуындағы бастама болып табылады</a:t>
            </a:r>
            <a:endParaRPr lang="en-US" dirty="0">
              <a:latin typeface="Times New Roman" pitchFamily="18" charset="0"/>
              <a:cs typeface="Times New Roman" pitchFamily="18" charset="0"/>
            </a:endParaRPr>
          </a:p>
          <a:p>
            <a:pPr fontAlgn="auto">
              <a:spcAft>
                <a:spcPts val="0"/>
              </a:spcAft>
              <a:buFont typeface="Arial" pitchFamily="34" charset="0"/>
              <a:buChar char="•"/>
              <a:defRPr/>
            </a:pPr>
            <a:endParaRPr lang="en-US" dirty="0">
              <a:latin typeface="Times New Roman" pitchFamily="18" charset="0"/>
              <a:cs typeface="Times New Roman" pitchFamily="18" charset="0"/>
            </a:endParaRPr>
          </a:p>
        </p:txBody>
      </p:sp>
    </p:spTree>
  </p:cSld>
  <p:clrMapOvr>
    <a:masterClrMapping/>
  </p:clrMapOvr>
  <p:transition spd="slow">
    <p:push dir="d"/>
    <p:sndAc>
      <p:stSnd>
        <p:snd r:embed="rId2" name="cashreg.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75000">
              <a:srgbClr val="FC9FCB">
                <a:alpha val="22000"/>
              </a:srgbClr>
            </a:gs>
            <a:gs pos="13000">
              <a:srgbClr val="F8B049"/>
            </a:gs>
            <a:gs pos="21001">
              <a:srgbClr val="F8B049"/>
            </a:gs>
            <a:gs pos="63000">
              <a:srgbClr val="FEE7F2"/>
            </a:gs>
            <a:gs pos="67000">
              <a:srgbClr val="F952A0"/>
            </a:gs>
            <a:gs pos="69000">
              <a:srgbClr val="C50849"/>
            </a:gs>
            <a:gs pos="82001">
              <a:srgbClr val="B43E85"/>
            </a:gs>
            <a:gs pos="100000">
              <a:srgbClr val="F8B049"/>
            </a:gs>
          </a:gsLst>
          <a:path path="circle">
            <a:fillToRect l="100000" t="100000"/>
          </a:path>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381000" y="381000"/>
            <a:ext cx="8991600" cy="6172200"/>
          </a:xfrm>
          <a:ln>
            <a:noFill/>
          </a:ln>
          <a:effectLst>
            <a:outerShdw blurRad="190500" dist="228600" dir="2700000" algn="ctr">
              <a:srgbClr val="000000">
                <a:alpha val="30000"/>
              </a:srgbClr>
            </a:outerShdw>
            <a:reflection blurRad="6350" stA="50000" endA="300" endPos="90000" dir="5400000" sy="-100000" algn="bl" rotWithShape="0"/>
          </a:effectLst>
          <a:scene3d>
            <a:camera prst="perspectiveLeft"/>
            <a:lightRig rig="glow" dir="t">
              <a:rot lat="0" lon="0" rev="4800000"/>
            </a:lightRig>
          </a:scene3d>
          <a:sp3d prstMaterial="matte">
            <a:bevelT w="127000" h="63500" prst="angle"/>
          </a:sp3d>
        </p:spPr>
        <p:style>
          <a:lnRef idx="1">
            <a:schemeClr val="accent5"/>
          </a:lnRef>
          <a:fillRef idx="3">
            <a:schemeClr val="accent5"/>
          </a:fillRef>
          <a:effectRef idx="2">
            <a:schemeClr val="accent5"/>
          </a:effectRef>
          <a:fontRef idx="minor">
            <a:schemeClr val="lt1"/>
          </a:fontRef>
        </p:style>
        <p:txBody>
          <a:bodyPr rtlCol="0">
            <a:normAutofit/>
          </a:bodyPr>
          <a:lstStyle/>
          <a:p>
            <a:pPr fontAlgn="auto">
              <a:spcAft>
                <a:spcPts val="0"/>
              </a:spcAft>
              <a:buFont typeface="Arial" pitchFamily="34" charset="0"/>
              <a:buNone/>
              <a:defRPr/>
            </a:pPr>
            <a:r>
              <a:rPr lang="kk-KZ" dirty="0" smtClean="0"/>
              <a:t>   </a:t>
            </a:r>
            <a:r>
              <a:rPr lang="kk-KZ" dirty="0" smtClean="0">
                <a:latin typeface="Times New Roman" pitchFamily="18" charset="0"/>
                <a:cs typeface="Times New Roman" pitchFamily="18" charset="0"/>
              </a:rPr>
              <a:t>Сондай-ақ тұлғалар мен әлеуметтік топтардың мүдделерін барынша үйлестіре білуде қоғамдағы гармонияның ерекше рөл атқаратынында жазды.Саяси өкімет билігінің маңыздылығы сонда,әлеуметтік  субьектілердің мүдделерін ақылмен дұрыс үйлестіріп отыруы тиіс. Бұдан Конт саясаткерлердің бедел алатынын пайымдады. Қоғам гармониясынан Конт оның тұрақтылығының негізгі жағдайын, әр сословиенің, әр халықтың, әр адамның қалыпты мүмкіндігін байқады.   </a:t>
            </a:r>
            <a:endParaRPr lang="en-US" dirty="0">
              <a:latin typeface="Times New Roman" pitchFamily="18" charset="0"/>
              <a:cs typeface="Times New Roman" pitchFamily="18" charset="0"/>
            </a:endParaRPr>
          </a:p>
        </p:txBody>
      </p:sp>
    </p:spTree>
  </p:cSld>
  <p:clrMapOvr>
    <a:masterClrMapping/>
  </p:clrMapOvr>
  <p:transition spd="slow">
    <p:cover dir="ru"/>
    <p:sndAc>
      <p:stSnd>
        <p:snd r:embed="rId2" name="wind.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1000">
              <a:srgbClr val="FC9FCB">
                <a:alpha val="0"/>
              </a:srgbClr>
            </a:gs>
            <a:gs pos="13000">
              <a:srgbClr val="F8B049"/>
            </a:gs>
            <a:gs pos="21001">
              <a:srgbClr val="F8B049"/>
            </a:gs>
            <a:gs pos="63000">
              <a:srgbClr val="FEE7F2"/>
            </a:gs>
            <a:gs pos="67000">
              <a:srgbClr val="F952A0"/>
            </a:gs>
            <a:gs pos="69000">
              <a:srgbClr val="C50849"/>
            </a:gs>
            <a:gs pos="82001">
              <a:srgbClr val="B43E85"/>
            </a:gs>
            <a:gs pos="100000">
              <a:srgbClr val="F8B049"/>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 name="Улыбающееся лицо 3"/>
          <p:cNvSpPr/>
          <p:nvPr/>
        </p:nvSpPr>
        <p:spPr>
          <a:xfrm>
            <a:off x="304800" y="304800"/>
            <a:ext cx="8610600" cy="6096000"/>
          </a:xfrm>
          <a:prstGeom prst="smileyFace">
            <a:avLst/>
          </a:prstGeom>
          <a:ln w="34925">
            <a:solidFill>
              <a:srgbClr val="FFFFFF"/>
            </a:solidFill>
          </a:ln>
          <a:effectLst>
            <a:glow rad="101600">
              <a:schemeClr val="accent6">
                <a:satMod val="175000"/>
                <a:alpha val="40000"/>
              </a:schemeClr>
            </a:glow>
            <a:innerShdw blurRad="63500" dist="50800" dir="5400000">
              <a:prstClr val="black">
                <a:alpha val="50000"/>
              </a:prstClr>
            </a:innerShdw>
          </a:effectLst>
          <a:scene3d>
            <a:camera prst="perspectiveFront" fov="2700000">
              <a:rot lat="19086000" lon="19067999" rev="3108000"/>
            </a:camera>
            <a:lightRig rig="threePt" dir="t">
              <a:rot lat="0" lon="0" rev="0"/>
            </a:lightRig>
          </a:scene3d>
          <a:sp3d extrusionH="38100" prstMaterial="clear">
            <a:bevelT w="260350" h="50800" prst="convex"/>
            <a:bevelB prst="softRound"/>
          </a:sp3d>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r>
              <a:rPr lang="kk-KZ" sz="2800" dirty="0">
                <a:latin typeface="Times New Roman" pitchFamily="18" charset="0"/>
                <a:cs typeface="Times New Roman" pitchFamily="18" charset="0"/>
              </a:rPr>
              <a:t>Орындаған: Сабырова Б.Д</a:t>
            </a:r>
          </a:p>
          <a:p>
            <a:pPr algn="ctr" fontAlgn="auto">
              <a:spcBef>
                <a:spcPts val="0"/>
              </a:spcBef>
              <a:spcAft>
                <a:spcPts val="0"/>
              </a:spcAft>
              <a:defRPr/>
            </a:pPr>
            <a:r>
              <a:rPr lang="kk-KZ" sz="2800" dirty="0">
                <a:latin typeface="Times New Roman" pitchFamily="18" charset="0"/>
                <a:cs typeface="Times New Roman" pitchFamily="18" charset="0"/>
              </a:rPr>
              <a:t>Тексерген : Ахметова Л.С</a:t>
            </a:r>
            <a:endParaRPr lang="en-US" sz="2800" dirty="0">
              <a:latin typeface="Times New Roman" pitchFamily="18" charset="0"/>
              <a:cs typeface="Times New Roman" pitchFamily="18" charset="0"/>
            </a:endParaRPr>
          </a:p>
        </p:txBody>
      </p:sp>
    </p:spTree>
  </p:cSld>
  <p:clrMapOvr>
    <a:masterClrMapping/>
  </p:clrMapOvr>
  <p:transition spd="slow">
    <p:split dir="in"/>
    <p:sndAc>
      <p:stSnd>
        <p:snd r:embed="rId2" name="explod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43000">
              <a:srgbClr val="FC9FCB">
                <a:alpha val="32000"/>
              </a:srgbClr>
            </a:gs>
            <a:gs pos="13000">
              <a:srgbClr val="F8B049"/>
            </a:gs>
            <a:gs pos="21001">
              <a:srgbClr val="F8B049"/>
            </a:gs>
            <a:gs pos="63000">
              <a:srgbClr val="FEE7F2"/>
            </a:gs>
            <a:gs pos="67000">
              <a:srgbClr val="F952A0"/>
            </a:gs>
            <a:gs pos="69000">
              <a:srgbClr val="C50849"/>
            </a:gs>
            <a:gs pos="82001">
              <a:srgbClr val="B43E85"/>
            </a:gs>
            <a:gs pos="100000">
              <a:srgbClr val="F8B049"/>
            </a:gs>
          </a:gsLst>
          <a:lin ang="30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1066800"/>
            <a:ext cx="5029200" cy="5410199"/>
          </a:xfrm>
          <a:scene3d>
            <a:camera prst="perspectiveHeroicExtremeRightFacing"/>
            <a:lightRig rig="threePt" dir="t"/>
          </a:scene3d>
        </p:spPr>
        <p:txBody>
          <a:bodyPr rtlCol="0">
            <a:normAutofit/>
          </a:bodyPr>
          <a:lstStyle/>
          <a:p>
            <a:pPr fontAlgn="auto">
              <a:spcAft>
                <a:spcPts val="0"/>
              </a:spcAft>
              <a:buFont typeface="Arial" pitchFamily="34" charset="0"/>
              <a:buNone/>
              <a:defRPr/>
            </a:pPr>
            <a:r>
              <a:rPr lang="kk-KZ" sz="3600" b="1" dirty="0">
                <a:latin typeface="Times New Roman" pitchFamily="18" charset="0"/>
                <a:cs typeface="Times New Roman" pitchFamily="18" charset="0"/>
              </a:rPr>
              <a:t>Конт Огюст</a:t>
            </a:r>
            <a:r>
              <a:rPr lang="kk-KZ" sz="3600" dirty="0">
                <a:latin typeface="Times New Roman" pitchFamily="18" charset="0"/>
                <a:cs typeface="Times New Roman" pitchFamily="18" charset="0"/>
              </a:rPr>
              <a:t> </a:t>
            </a:r>
            <a:r>
              <a:rPr lang="kk-KZ" sz="3600" dirty="0" smtClean="0">
                <a:latin typeface="Times New Roman" pitchFamily="18" charset="0"/>
                <a:cs typeface="Times New Roman" pitchFamily="18" charset="0"/>
              </a:rPr>
              <a:t>(1798 –1857</a:t>
            </a:r>
            <a:r>
              <a:rPr lang="kk-KZ" sz="3600" dirty="0">
                <a:latin typeface="Times New Roman" pitchFamily="18" charset="0"/>
                <a:cs typeface="Times New Roman" pitchFamily="18" charset="0"/>
              </a:rPr>
              <a:t>) – француз </a:t>
            </a:r>
            <a:r>
              <a:rPr lang="kk-KZ" sz="3600" dirty="0" smtClean="0">
                <a:latin typeface="Times New Roman" pitchFamily="18" charset="0"/>
                <a:cs typeface="Times New Roman" pitchFamily="18" charset="0"/>
                <a:hlinkClick r:id="rId3" tooltip="Философы (мұндай бет жоқ)"/>
              </a:rPr>
              <a:t>философы</a:t>
            </a:r>
            <a:r>
              <a:rPr lang="kk-KZ" sz="3600" dirty="0" smtClean="0">
                <a:latin typeface="Times New Roman" pitchFamily="18" charset="0"/>
                <a:cs typeface="Times New Roman" pitchFamily="18" charset="0"/>
              </a:rPr>
              <a:t>,</a:t>
            </a:r>
            <a:endParaRPr lang="en-US" sz="3600" dirty="0" smtClean="0">
              <a:latin typeface="Times New Roman" pitchFamily="18" charset="0"/>
              <a:cs typeface="Times New Roman" pitchFamily="18" charset="0"/>
            </a:endParaRPr>
          </a:p>
          <a:p>
            <a:pPr fontAlgn="auto">
              <a:spcAft>
                <a:spcPts val="0"/>
              </a:spcAft>
              <a:buFont typeface="Arial" pitchFamily="34" charset="0"/>
              <a:buNone/>
              <a:defRPr/>
            </a:pPr>
            <a:r>
              <a:rPr lang="kk-KZ" sz="3600" dirty="0" smtClean="0">
                <a:latin typeface="Times New Roman" pitchFamily="18" charset="0"/>
                <a:cs typeface="Times New Roman" pitchFamily="18" charset="0"/>
                <a:hlinkClick r:id="rId4" tooltip="Социология"/>
              </a:rPr>
              <a:t>социологияның</a:t>
            </a:r>
            <a:r>
              <a:rPr lang="kk-KZ" sz="3600" dirty="0">
                <a:latin typeface="Times New Roman" pitchFamily="18" charset="0"/>
                <a:cs typeface="Times New Roman" pitchFamily="18" charset="0"/>
              </a:rPr>
              <a:t> негізін қалаушылардың бірі. </a:t>
            </a:r>
            <a:endParaRPr lang="en-US" sz="3600" dirty="0">
              <a:latin typeface="Times New Roman" pitchFamily="18" charset="0"/>
              <a:cs typeface="Times New Roman" pitchFamily="18" charset="0"/>
            </a:endParaRPr>
          </a:p>
        </p:txBody>
      </p:sp>
      <p:pic>
        <p:nvPicPr>
          <p:cNvPr id="14339" name="Рисунок 3" descr="http://upload.wikimedia.org/wikipedia/commons/thumb/b/b3/Auguste_Comte.jpg/220px-Auguste_Comte.jpg">
            <a:hlinkClick r:id="rId5"/>
          </p:cNvPr>
          <p:cNvPicPr>
            <a:picLocks noChangeAspect="1" noChangeArrowheads="1"/>
          </p:cNvPicPr>
          <p:nvPr/>
        </p:nvPicPr>
        <p:blipFill>
          <a:blip r:embed="rId6"/>
          <a:srcRect/>
          <a:stretch>
            <a:fillRect/>
          </a:stretch>
        </p:blipFill>
        <p:spPr bwMode="auto">
          <a:xfrm>
            <a:off x="4648200" y="533400"/>
            <a:ext cx="4191000" cy="5334000"/>
          </a:xfrm>
          <a:prstGeom prst="rect">
            <a:avLst/>
          </a:prstGeom>
          <a:noFill/>
          <a:ln w="9525">
            <a:noFill/>
            <a:miter lim="800000"/>
            <a:headEnd/>
            <a:tailEnd/>
          </a:ln>
        </p:spPr>
      </p:pic>
    </p:spTree>
  </p:cSld>
  <p:clrMapOvr>
    <a:masterClrMapping/>
  </p:clrMapOvr>
  <p:transition spd="slow">
    <p:dissolve/>
    <p:sndAc>
      <p:stSnd>
        <p:snd r:embed="rId2" name="suction.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84000">
              <a:srgbClr val="FF3399">
                <a:alpha val="5000"/>
              </a:srgbClr>
            </a:gs>
            <a:gs pos="25000">
              <a:srgbClr val="FF6633"/>
            </a:gs>
            <a:gs pos="50000">
              <a:srgbClr val="FFFF00"/>
            </a:gs>
            <a:gs pos="75000">
              <a:srgbClr val="01A78F"/>
            </a:gs>
            <a:gs pos="100000">
              <a:srgbClr val="3366FF"/>
            </a:gs>
          </a:gsLst>
          <a:lin ang="5400000" scaled="0"/>
          <a:tileRect r="-100000" b="-10000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752600"/>
            <a:ext cx="9144000" cy="4373563"/>
          </a:xfrm>
          <a:effectLst>
            <a:outerShdw blurRad="190500" dist="228600" dir="2700000" algn="ctr">
              <a:srgbClr val="000000">
                <a:alpha val="30000"/>
              </a:srgbClr>
            </a:outerShdw>
            <a:reflection blurRad="6350" stA="50000" endA="295" endPos="92000" dist="101600" dir="5400000" sy="-100000" algn="bl" rotWithShape="0"/>
          </a:effectLst>
          <a:scene3d>
            <a:camera prst="perspectiveContrastingRightFacing"/>
            <a:lightRig rig="glow" dir="t">
              <a:rot lat="0" lon="0" rev="4800000"/>
            </a:lightRig>
          </a:scene3d>
          <a:sp3d prstMaterial="matte">
            <a:bevelT w="127000" h="63500"/>
          </a:sp3d>
        </p:spPr>
        <p:txBody>
          <a:bodyPr rtlCol="0">
            <a:normAutofit/>
          </a:bodyPr>
          <a:lstStyle/>
          <a:p>
            <a:pPr algn="ctr" fontAlgn="auto">
              <a:spcAft>
                <a:spcPts val="0"/>
              </a:spcAft>
              <a:buFont typeface="Arial" pitchFamily="34" charset="0"/>
              <a:buNone/>
              <a:defRPr/>
            </a:pPr>
            <a:r>
              <a:rPr lang="kk-KZ" sz="5400" b="1" dirty="0" smtClean="0">
                <a:solidFill>
                  <a:schemeClr val="accent3">
                    <a:lumMod val="75000"/>
                  </a:schemeClr>
                </a:solidFill>
                <a:latin typeface="Times New Roman" pitchFamily="18" charset="0"/>
                <a:cs typeface="Times New Roman" pitchFamily="18" charset="0"/>
              </a:rPr>
              <a:t>НАЗАРЛАРЫҢЫЗҒА  РАХМЕТ!!!</a:t>
            </a:r>
            <a:endParaRPr lang="en-US" sz="5400" b="1" dirty="0">
              <a:solidFill>
                <a:schemeClr val="accent3">
                  <a:lumMod val="75000"/>
                </a:schemeClr>
              </a:solidFill>
              <a:latin typeface="Times New Roman" pitchFamily="18" charset="0"/>
              <a:cs typeface="Times New Roman" pitchFamily="18" charset="0"/>
            </a:endParaRPr>
          </a:p>
        </p:txBody>
      </p:sp>
    </p:spTree>
  </p:cSld>
  <p:clrMapOvr>
    <a:masterClrMapping/>
  </p:clrMapOvr>
  <p:transition spd="slow">
    <p:newsflash/>
    <p:sndAc>
      <p:stSnd>
        <p:snd r:embed="rId2" name="applaus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24000">
              <a:srgbClr val="FC9FCB">
                <a:alpha val="0"/>
              </a:srgbClr>
            </a:gs>
            <a:gs pos="13000">
              <a:srgbClr val="F8B049"/>
            </a:gs>
            <a:gs pos="21001">
              <a:srgbClr val="F8B049"/>
            </a:gs>
            <a:gs pos="63000">
              <a:srgbClr val="FEE7F2"/>
            </a:gs>
            <a:gs pos="67000">
              <a:srgbClr val="F952A0"/>
            </a:gs>
            <a:gs pos="69000">
              <a:srgbClr val="C50849"/>
            </a:gs>
            <a:gs pos="82001">
              <a:srgbClr val="B43E85"/>
            </a:gs>
            <a:gs pos="100000">
              <a:srgbClr val="F8B049"/>
            </a:gs>
          </a:gsLst>
          <a:lin ang="30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a:ln>
            <a:noFill/>
          </a:ln>
          <a:effectLst>
            <a:outerShdw blurRad="50800" dist="38100" dir="16200000" rotWithShape="0">
              <a:prstClr val="black">
                <a:alpha val="40000"/>
              </a:prstClr>
            </a:outerShdw>
          </a:effectLst>
          <a:scene3d>
            <a:camera prst="orthographicFront">
              <a:rot lat="0" lon="0" rev="0"/>
            </a:camera>
            <a:lightRig rig="balanced" dir="t">
              <a:rot lat="0" lon="0" rev="8700000"/>
            </a:lightRig>
          </a:scene3d>
          <a:sp3d>
            <a:bevelT w="190500" h="38100" prst="artDeco"/>
          </a:sp3d>
        </p:spPr>
        <p:style>
          <a:lnRef idx="1">
            <a:schemeClr val="accent3"/>
          </a:lnRef>
          <a:fillRef idx="3">
            <a:schemeClr val="accent3"/>
          </a:fillRef>
          <a:effectRef idx="2">
            <a:schemeClr val="accent3"/>
          </a:effectRef>
          <a:fontRef idx="minor">
            <a:schemeClr val="lt1"/>
          </a:fontRef>
        </p:style>
        <p:txBody>
          <a:bodyPr rtlCol="0">
            <a:noAutofit/>
          </a:bodyPr>
          <a:lstStyle/>
          <a:p>
            <a:pPr fontAlgn="auto">
              <a:spcAft>
                <a:spcPts val="0"/>
              </a:spcAft>
              <a:buFont typeface="Arial" pitchFamily="34" charset="0"/>
              <a:buChar char="•"/>
              <a:defRPr/>
            </a:pPr>
            <a:r>
              <a:rPr lang="kk-KZ" sz="4000" dirty="0">
                <a:latin typeface="Times New Roman" pitchFamily="18" charset="0"/>
                <a:cs typeface="Times New Roman" pitchFamily="18" charset="0"/>
              </a:rPr>
              <a:t>Әлеуметтану ХІХ ғасырдың 30-40 жылдары өз алдына дербес ғылым болып қалыптасты. Жоғарыда көрсетілгендей, оның негізін салушы француз </a:t>
            </a:r>
            <a:r>
              <a:rPr lang="kk-KZ" sz="4000" dirty="0" smtClean="0">
                <a:latin typeface="Times New Roman" pitchFamily="18" charset="0"/>
                <a:cs typeface="Times New Roman" pitchFamily="18" charset="0"/>
              </a:rPr>
              <a:t>оқымыстысы </a:t>
            </a:r>
            <a:r>
              <a:rPr lang="kk-KZ" sz="4000" dirty="0">
                <a:latin typeface="Times New Roman" pitchFamily="18" charset="0"/>
                <a:cs typeface="Times New Roman" pitchFamily="18" charset="0"/>
              </a:rPr>
              <a:t>Огюст Конт </a:t>
            </a:r>
            <a:r>
              <a:rPr lang="kk-KZ" sz="4000" dirty="0" smtClean="0">
                <a:latin typeface="Times New Roman" pitchFamily="18" charset="0"/>
                <a:cs typeface="Times New Roman" pitchFamily="18" charset="0"/>
              </a:rPr>
              <a:t>болды</a:t>
            </a:r>
            <a:r>
              <a:rPr lang="kk-KZ" sz="4000" dirty="0">
                <a:latin typeface="Times New Roman" pitchFamily="18" charset="0"/>
                <a:cs typeface="Times New Roman" pitchFamily="18" charset="0"/>
              </a:rPr>
              <a:t>. Оның әлеуметтану тұжырымдамасының негізінде қоғам дамуының сатыларға жіктелуі туралы идея жатыр.</a:t>
            </a:r>
            <a:br>
              <a:rPr lang="kk-KZ" sz="4000" dirty="0">
                <a:latin typeface="Times New Roman" pitchFamily="18" charset="0"/>
                <a:cs typeface="Times New Roman" pitchFamily="18" charset="0"/>
              </a:rPr>
            </a:br>
            <a:r>
              <a:rPr lang="kk-KZ" sz="4000" dirty="0"/>
              <a:t/>
            </a:r>
            <a:br>
              <a:rPr lang="kk-KZ" sz="4000" dirty="0"/>
            </a:br>
            <a:endParaRPr lang="en-US" sz="4000" dirty="0"/>
          </a:p>
        </p:txBody>
      </p:sp>
    </p:spTree>
  </p:cSld>
  <p:clrMapOvr>
    <a:masterClrMapping/>
  </p:clrMapOvr>
  <p:transition spd="slow">
    <p:pull dir="lu"/>
    <p:sndAc>
      <p:stSnd>
        <p:snd r:embed="rId2"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C9FCB">
                <a:alpha val="0"/>
              </a:srgbClr>
            </a:gs>
            <a:gs pos="13000">
              <a:srgbClr val="F8B049"/>
            </a:gs>
            <a:gs pos="21001">
              <a:srgbClr val="F8B049"/>
            </a:gs>
            <a:gs pos="63000">
              <a:srgbClr val="FEE7F2"/>
            </a:gs>
            <a:gs pos="67000">
              <a:srgbClr val="F952A0"/>
            </a:gs>
            <a:gs pos="69000">
              <a:srgbClr val="C50849"/>
            </a:gs>
            <a:gs pos="82001">
              <a:srgbClr val="B43E85"/>
            </a:gs>
            <a:gs pos="100000">
              <a:srgbClr val="F8B049"/>
            </a:gs>
          </a:gsLst>
          <a:lin ang="30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152400"/>
            <a:ext cx="8839200" cy="6477000"/>
          </a:xfrm>
          <a:effectLst>
            <a:outerShdw blurRad="50800" dist="38100" dir="2700000" algn="tl" rotWithShape="0">
              <a:prstClr val="black">
                <a:alpha val="40000"/>
              </a:prstClr>
            </a:outerShdw>
          </a:effectLst>
        </p:spPr>
        <p:txBody>
          <a:bodyPr rtlCol="0">
            <a:normAutofit/>
          </a:bodyPr>
          <a:lstStyle/>
          <a:p>
            <a:pPr algn="ctr" fontAlgn="auto">
              <a:spcAft>
                <a:spcPts val="0"/>
              </a:spcAft>
              <a:buFont typeface="Arial" pitchFamily="34" charset="0"/>
              <a:buChar char="•"/>
              <a:defRPr/>
            </a:pPr>
            <a:r>
              <a:rPr lang="kk-KZ" dirty="0">
                <a:solidFill>
                  <a:srgbClr val="002060"/>
                </a:solidFill>
                <a:latin typeface="Times New Roman" pitchFamily="18" charset="0"/>
                <a:cs typeface="Times New Roman" pitchFamily="18" charset="0"/>
              </a:rPr>
              <a:t>Конт Огюсттың философиялық көзқарасының дамуы </a:t>
            </a:r>
            <a:r>
              <a:rPr lang="kk-KZ" b="1" dirty="0">
                <a:solidFill>
                  <a:srgbClr val="002060"/>
                </a:solidFill>
                <a:latin typeface="Times New Roman" pitchFamily="18" charset="0"/>
                <a:cs typeface="Times New Roman" pitchFamily="18" charset="0"/>
              </a:rPr>
              <a:t>3 </a:t>
            </a:r>
            <a:r>
              <a:rPr lang="kk-KZ" b="1" dirty="0" smtClean="0">
                <a:solidFill>
                  <a:srgbClr val="002060"/>
                </a:solidFill>
                <a:latin typeface="Times New Roman" pitchFamily="18" charset="0"/>
                <a:cs typeface="Times New Roman" pitchFamily="18" charset="0"/>
              </a:rPr>
              <a:t>кезеңге бөлінеді</a:t>
            </a:r>
          </a:p>
          <a:p>
            <a:pPr algn="ctr" fontAlgn="auto">
              <a:spcAft>
                <a:spcPts val="0"/>
              </a:spcAft>
              <a:buFont typeface="Arial" pitchFamily="34" charset="0"/>
              <a:buNone/>
              <a:defRPr/>
            </a:pPr>
            <a:endParaRPr lang="kk-KZ" b="1" dirty="0" smtClean="0">
              <a:solidFill>
                <a:srgbClr val="002060"/>
              </a:solidFill>
              <a:latin typeface="Times New Roman" pitchFamily="18" charset="0"/>
              <a:cs typeface="Times New Roman" pitchFamily="18" charset="0"/>
            </a:endParaRPr>
          </a:p>
          <a:p>
            <a:pPr algn="ctr" fontAlgn="auto">
              <a:spcAft>
                <a:spcPts val="0"/>
              </a:spcAft>
              <a:buFont typeface="Arial" pitchFamily="34" charset="0"/>
              <a:buChar char="•"/>
              <a:defRPr/>
            </a:pPr>
            <a:r>
              <a:rPr lang="kk-KZ" sz="2000" dirty="0">
                <a:latin typeface="Times New Roman" pitchFamily="18" charset="0"/>
                <a:cs typeface="Times New Roman" pitchFamily="18" charset="0"/>
              </a:rPr>
              <a:t>Б</a:t>
            </a:r>
            <a:r>
              <a:rPr lang="kk-KZ" sz="2000" dirty="0" smtClean="0">
                <a:latin typeface="Times New Roman" pitchFamily="18" charset="0"/>
                <a:cs typeface="Times New Roman" pitchFamily="18" charset="0"/>
              </a:rPr>
              <a:t>ірінші </a:t>
            </a:r>
            <a:r>
              <a:rPr lang="kk-KZ" sz="2000" dirty="0">
                <a:latin typeface="Times New Roman" pitchFamily="18" charset="0"/>
                <a:cs typeface="Times New Roman" pitchFamily="18" charset="0"/>
              </a:rPr>
              <a:t>кезеңде (</a:t>
            </a:r>
            <a:r>
              <a:rPr lang="kk-KZ" sz="2000" dirty="0">
                <a:latin typeface="Times New Roman" pitchFamily="18" charset="0"/>
                <a:cs typeface="Times New Roman" pitchFamily="18" charset="0"/>
                <a:hlinkClick r:id="rId3" tooltip="1820 – 26 (мұндай бет жоқ)"/>
              </a:rPr>
              <a:t>1820 – 26</a:t>
            </a:r>
            <a:r>
              <a:rPr lang="kk-KZ" sz="2000" dirty="0">
                <a:latin typeface="Times New Roman" pitchFamily="18" charset="0"/>
                <a:cs typeface="Times New Roman" pitchFamily="18" charset="0"/>
              </a:rPr>
              <a:t>) Конт Огюст </a:t>
            </a:r>
            <a:r>
              <a:rPr lang="kk-KZ" sz="2000" dirty="0">
                <a:latin typeface="Times New Roman" pitchFamily="18" charset="0"/>
                <a:cs typeface="Times New Roman" pitchFamily="18" charset="0"/>
                <a:hlinkClick r:id="rId4" tooltip="Еуропалық қоғам (мұндай бет жоқ)"/>
              </a:rPr>
              <a:t>еуропалық қоғам</a:t>
            </a:r>
            <a:r>
              <a:rPr lang="kk-KZ" sz="2000" dirty="0">
                <a:latin typeface="Times New Roman" pitchFamily="18" charset="0"/>
                <a:cs typeface="Times New Roman" pitchFamily="18" charset="0"/>
              </a:rPr>
              <a:t> дамуының негізгі кезеңдерін суреттеп, </a:t>
            </a:r>
            <a:r>
              <a:rPr lang="kk-KZ" sz="2000" dirty="0">
                <a:latin typeface="Times New Roman" pitchFamily="18" charset="0"/>
                <a:cs typeface="Times New Roman" pitchFamily="18" charset="0"/>
                <a:hlinkClick r:id="rId5" tooltip="Әлеуметік реформалардың (мұндай бет жоқ)"/>
              </a:rPr>
              <a:t>әлеуметік реформалардың</a:t>
            </a:r>
            <a:r>
              <a:rPr lang="kk-KZ" sz="2000" dirty="0">
                <a:latin typeface="Times New Roman" pitchFamily="18" charset="0"/>
                <a:cs typeface="Times New Roman" pitchFamily="18" charset="0"/>
              </a:rPr>
              <a:t> мүмкіндігі мен оларды іске асырудың тәсілдерін ой елегінен өткізді. Бұл ойлар Конттың </a:t>
            </a:r>
            <a:r>
              <a:rPr lang="kk-KZ" sz="2000" b="1" dirty="0">
                <a:latin typeface="Times New Roman" pitchFamily="18" charset="0"/>
                <a:cs typeface="Times New Roman" pitchFamily="18" charset="0"/>
              </a:rPr>
              <a:t>“Әлеуметтік философия топтамасы”</a:t>
            </a:r>
            <a:r>
              <a:rPr lang="kk-KZ" sz="2000" dirty="0">
                <a:latin typeface="Times New Roman" pitchFamily="18" charset="0"/>
                <a:cs typeface="Times New Roman" pitchFamily="18" charset="0"/>
              </a:rPr>
              <a:t>, </a:t>
            </a:r>
            <a:r>
              <a:rPr lang="kk-KZ" sz="2000" b="1" dirty="0">
                <a:latin typeface="Times New Roman" pitchFamily="18" charset="0"/>
                <a:cs typeface="Times New Roman" pitchFamily="18" charset="0"/>
              </a:rPr>
              <a:t>“Өткендегі қазіргі заман элементтеріне жалпы баға”</a:t>
            </a:r>
            <a:r>
              <a:rPr lang="kk-KZ" sz="2000" dirty="0">
                <a:latin typeface="Times New Roman" pitchFamily="18" charset="0"/>
                <a:cs typeface="Times New Roman" pitchFamily="18" charset="0"/>
              </a:rPr>
              <a:t> (</a:t>
            </a:r>
            <a:r>
              <a:rPr lang="kk-KZ" sz="2000" dirty="0">
                <a:latin typeface="Times New Roman" pitchFamily="18" charset="0"/>
                <a:cs typeface="Times New Roman" pitchFamily="18" charset="0"/>
                <a:hlinkClick r:id="rId6" tooltip="1820"/>
              </a:rPr>
              <a:t>1820</a:t>
            </a:r>
            <a:r>
              <a:rPr lang="kk-KZ" sz="2000" dirty="0">
                <a:latin typeface="Times New Roman" pitchFamily="18" charset="0"/>
                <a:cs typeface="Times New Roman" pitchFamily="18" charset="0"/>
              </a:rPr>
              <a:t>), </a:t>
            </a:r>
            <a:r>
              <a:rPr lang="kk-KZ" sz="2000" b="1" dirty="0">
                <a:latin typeface="Times New Roman" pitchFamily="18" charset="0"/>
                <a:cs typeface="Times New Roman" pitchFamily="18" charset="0"/>
              </a:rPr>
              <a:t>“Қоғамды қайта ұйымдастыру үшін қажетті жұмыс жоспары”</a:t>
            </a:r>
            <a:r>
              <a:rPr lang="kk-KZ" sz="2000" dirty="0">
                <a:latin typeface="Times New Roman" pitchFamily="18" charset="0"/>
                <a:cs typeface="Times New Roman" pitchFamily="18" charset="0"/>
              </a:rPr>
              <a:t> (</a:t>
            </a:r>
            <a:r>
              <a:rPr lang="kk-KZ" sz="2000" dirty="0">
                <a:latin typeface="Times New Roman" pitchFamily="18" charset="0"/>
                <a:cs typeface="Times New Roman" pitchFamily="18" charset="0"/>
                <a:hlinkClick r:id="rId7" tooltip="1822"/>
              </a:rPr>
              <a:t>1822</a:t>
            </a:r>
            <a:r>
              <a:rPr lang="kk-KZ" sz="2000" dirty="0">
                <a:latin typeface="Times New Roman" pitchFamily="18" charset="0"/>
                <a:cs typeface="Times New Roman" pitchFamily="18" charset="0"/>
              </a:rPr>
              <a:t>), т.б. еңбектерінде қарастырылды</a:t>
            </a:r>
            <a:r>
              <a:rPr lang="kk-KZ" sz="2000" dirty="0" smtClean="0">
                <a:latin typeface="Times New Roman" pitchFamily="18" charset="0"/>
                <a:cs typeface="Times New Roman" pitchFamily="18" charset="0"/>
              </a:rPr>
              <a:t>.</a:t>
            </a:r>
          </a:p>
          <a:p>
            <a:pPr algn="ctr" fontAlgn="auto">
              <a:spcAft>
                <a:spcPts val="0"/>
              </a:spcAft>
              <a:buFont typeface="Arial" pitchFamily="34" charset="0"/>
              <a:buChar char="•"/>
              <a:defRPr/>
            </a:pPr>
            <a:endParaRPr lang="kk-KZ" sz="1700" dirty="0">
              <a:solidFill>
                <a:srgbClr val="002060"/>
              </a:solidFill>
              <a:latin typeface="Times New Roman" pitchFamily="18" charset="0"/>
              <a:cs typeface="Times New Roman" pitchFamily="18" charset="0"/>
            </a:endParaRPr>
          </a:p>
          <a:p>
            <a:pPr algn="ctr" fontAlgn="auto">
              <a:spcAft>
                <a:spcPts val="0"/>
              </a:spcAft>
              <a:buFont typeface="Arial" pitchFamily="34" charset="0"/>
              <a:buChar char="•"/>
              <a:defRPr/>
            </a:pPr>
            <a:r>
              <a:rPr lang="kk-KZ" sz="2000" dirty="0">
                <a:latin typeface="Times New Roman" pitchFamily="18" charset="0"/>
                <a:cs typeface="Times New Roman" pitchFamily="18" charset="0"/>
              </a:rPr>
              <a:t>Екінші кезеңде (</a:t>
            </a:r>
            <a:r>
              <a:rPr lang="kk-KZ" sz="2000" dirty="0">
                <a:latin typeface="Times New Roman" pitchFamily="18" charset="0"/>
                <a:cs typeface="Times New Roman" pitchFamily="18" charset="0"/>
                <a:hlinkClick r:id="rId8" tooltip="1830 – 42 (мұндай бет жоқ)"/>
              </a:rPr>
              <a:t>1830 – 42</a:t>
            </a:r>
            <a:r>
              <a:rPr lang="kk-KZ" sz="2000" dirty="0">
                <a:latin typeface="Times New Roman" pitchFamily="18" charset="0"/>
                <a:cs typeface="Times New Roman" pitchFamily="18" charset="0"/>
              </a:rPr>
              <a:t>) Конт өз идеяларын дамыта отырып, қоғам туралы ғылым ретіндегі социологияның негізгі ережелерін тұжырымдайды (</a:t>
            </a:r>
            <a:r>
              <a:rPr lang="kk-KZ" sz="2000" b="1" dirty="0">
                <a:latin typeface="Times New Roman" pitchFamily="18" charset="0"/>
                <a:cs typeface="Times New Roman" pitchFamily="18" charset="0"/>
              </a:rPr>
              <a:t>“Позитивті философия курсы”</a:t>
            </a:r>
            <a:r>
              <a:rPr lang="kk-KZ" sz="2000" dirty="0">
                <a:latin typeface="Times New Roman" pitchFamily="18" charset="0"/>
                <a:cs typeface="Times New Roman" pitchFamily="18" charset="0"/>
              </a:rPr>
              <a:t>). </a:t>
            </a:r>
            <a:endParaRPr lang="kk-KZ" sz="2000" dirty="0" smtClean="0">
              <a:latin typeface="Times New Roman" pitchFamily="18" charset="0"/>
              <a:cs typeface="Times New Roman" pitchFamily="18" charset="0"/>
            </a:endParaRPr>
          </a:p>
          <a:p>
            <a:pPr algn="ctr" fontAlgn="auto">
              <a:spcAft>
                <a:spcPts val="0"/>
              </a:spcAft>
              <a:buFont typeface="Arial" pitchFamily="34" charset="0"/>
              <a:buChar char="•"/>
              <a:defRPr/>
            </a:pPr>
            <a:endParaRPr lang="kk-KZ" sz="2000" dirty="0" smtClean="0">
              <a:latin typeface="Times New Roman" pitchFamily="18" charset="0"/>
              <a:cs typeface="Times New Roman" pitchFamily="18" charset="0"/>
            </a:endParaRPr>
          </a:p>
          <a:p>
            <a:pPr algn="ctr" fontAlgn="auto">
              <a:spcAft>
                <a:spcPts val="0"/>
              </a:spcAft>
              <a:buFont typeface="Arial" pitchFamily="34" charset="0"/>
              <a:buChar char="•"/>
              <a:defRPr/>
            </a:pPr>
            <a:r>
              <a:rPr lang="kk-KZ" sz="2000" dirty="0">
                <a:latin typeface="Times New Roman" pitchFamily="18" charset="0"/>
                <a:cs typeface="Times New Roman" pitchFamily="18" charset="0"/>
              </a:rPr>
              <a:t>Үшінші кезеңде (</a:t>
            </a:r>
            <a:r>
              <a:rPr lang="kk-KZ" sz="2000" dirty="0">
                <a:latin typeface="Times New Roman" pitchFamily="18" charset="0"/>
                <a:cs typeface="Times New Roman" pitchFamily="18" charset="0"/>
                <a:hlinkClick r:id="rId9" tooltip="1851 – 54 (мұндай бет жоқ)"/>
              </a:rPr>
              <a:t>1851 – 54</a:t>
            </a:r>
            <a:r>
              <a:rPr lang="kk-KZ" sz="2000" dirty="0">
                <a:latin typeface="Times New Roman" pitchFamily="18" charset="0"/>
                <a:cs typeface="Times New Roman" pitchFamily="18" charset="0"/>
              </a:rPr>
              <a:t>) адамзат тарихының бірлігі туралы идеясын қалыптастырып, негізгі ойларын дәйекті дәлелдермен дамытады (</a:t>
            </a:r>
            <a:r>
              <a:rPr lang="kk-KZ" sz="2000" b="1" dirty="0">
                <a:latin typeface="Times New Roman" pitchFamily="18" charset="0"/>
                <a:cs typeface="Times New Roman" pitchFamily="18" charset="0"/>
              </a:rPr>
              <a:t>“Позитивті саясат жүйесі”</a:t>
            </a:r>
            <a:r>
              <a:rPr lang="kk-KZ" sz="2000" dirty="0">
                <a:latin typeface="Times New Roman" pitchFamily="18" charset="0"/>
                <a:cs typeface="Times New Roman" pitchFamily="18" charset="0"/>
              </a:rPr>
              <a:t>). </a:t>
            </a:r>
            <a:endParaRPr lang="en-US" sz="2000" dirty="0">
              <a:solidFill>
                <a:srgbClr val="002060"/>
              </a:solidFill>
              <a:latin typeface="Times New Roman" pitchFamily="18" charset="0"/>
              <a:cs typeface="Times New Roman" pitchFamily="18" charset="0"/>
            </a:endParaRPr>
          </a:p>
        </p:txBody>
      </p:sp>
    </p:spTree>
  </p:cSld>
  <p:clrMapOvr>
    <a:masterClrMapping/>
  </p:clrMapOvr>
  <p:transition spd="slow">
    <p:diamond/>
    <p:sndAc>
      <p:stSnd>
        <p:snd r:embed="rId2"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31000">
              <a:srgbClr val="FC9FCB">
                <a:alpha val="0"/>
              </a:srgbClr>
            </a:gs>
            <a:gs pos="13000">
              <a:srgbClr val="F8B049"/>
            </a:gs>
            <a:gs pos="21001">
              <a:srgbClr val="F8B049"/>
            </a:gs>
            <a:gs pos="63000">
              <a:srgbClr val="FEE7F2"/>
            </a:gs>
            <a:gs pos="67000">
              <a:srgbClr val="F952A0"/>
            </a:gs>
            <a:gs pos="69000">
              <a:srgbClr val="C50849"/>
            </a:gs>
            <a:gs pos="82001">
              <a:srgbClr val="B43E85"/>
            </a:gs>
            <a:gs pos="100000">
              <a:srgbClr val="F8B049"/>
            </a:gs>
          </a:gsLst>
          <a:lin ang="30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90600"/>
            <a:ext cx="8229600" cy="5135563"/>
          </a:xfrm>
          <a:effectLst>
            <a:outerShdw blurRad="149987" dist="250190" dir="8460000" algn="ctr">
              <a:srgbClr val="000000">
                <a:alpha val="28000"/>
              </a:srgbClr>
            </a:outerShdw>
            <a:softEdge rad="63500"/>
          </a:effectLst>
          <a:scene3d>
            <a:camera prst="isometricOffAxis1Right"/>
            <a:lightRig rig="contrasting" dir="t">
              <a:rot lat="0" lon="0" rev="1500000"/>
            </a:lightRig>
          </a:scene3d>
          <a:sp3d prstMaterial="metal">
            <a:bevelT w="88900" h="88900"/>
          </a:sp3d>
        </p:spPr>
        <p:txBody>
          <a:bodyPr rtlCol="0">
            <a:normAutofit lnSpcReduction="10000"/>
          </a:bodyPr>
          <a:lstStyle/>
          <a:p>
            <a:pPr fontAlgn="auto">
              <a:spcAft>
                <a:spcPts val="0"/>
              </a:spcAft>
              <a:buFont typeface="Arial" pitchFamily="34" charset="0"/>
              <a:buNone/>
              <a:defRPr/>
            </a:pPr>
            <a:r>
              <a:rPr lang="kk-KZ" dirty="0"/>
              <a:t/>
            </a:r>
            <a:br>
              <a:rPr lang="kk-KZ" dirty="0"/>
            </a:br>
            <a:r>
              <a:rPr lang="kk-KZ" sz="3000" dirty="0">
                <a:latin typeface="Times New Roman" pitchFamily="18" charset="0"/>
                <a:cs typeface="Times New Roman" pitchFamily="18" charset="0"/>
              </a:rPr>
              <a:t>Жалпы, О.Конттың тұжырымдамасы бойынша, әрбір қоғамды ақыл-сана, жалпы идея басқарады деген идеалистік ой жатыр. Сондықтан О.Конт жалпы қоғамның дамуын адамдардың интеллектуальды ақыл-ойының, санасының бір ізділікпен дәйекті дамуының үш кезеңі, яғни теологиялық метафизикалық және позитивистік сатыларын тұжырымдау арқылы түсіндіреді.</a:t>
            </a:r>
            <a:br>
              <a:rPr lang="kk-KZ" sz="3000" dirty="0">
                <a:latin typeface="Times New Roman" pitchFamily="18" charset="0"/>
                <a:cs typeface="Times New Roman" pitchFamily="18" charset="0"/>
              </a:rPr>
            </a:br>
            <a:endParaRPr lang="en-US" sz="3000" dirty="0">
              <a:latin typeface="Times New Roman" pitchFamily="18" charset="0"/>
              <a:cs typeface="Times New Roman" pitchFamily="18" charset="0"/>
            </a:endParaRPr>
          </a:p>
        </p:txBody>
      </p:sp>
    </p:spTree>
  </p:cSld>
  <p:clrMapOvr>
    <a:masterClrMapping/>
  </p:clrMapOvr>
  <p:transition spd="slow">
    <p:zoom dir="in"/>
    <p:sndAc>
      <p:stSnd>
        <p:snd r:embed="rId2" name="suction.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23000">
              <a:srgbClr val="FC9FCB">
                <a:alpha val="0"/>
              </a:srgbClr>
            </a:gs>
            <a:gs pos="13000">
              <a:srgbClr val="F8B049"/>
            </a:gs>
            <a:gs pos="21001">
              <a:srgbClr val="F8B049"/>
            </a:gs>
            <a:gs pos="63000">
              <a:srgbClr val="FEE7F2"/>
            </a:gs>
            <a:gs pos="67000">
              <a:srgbClr val="F952A0"/>
            </a:gs>
            <a:gs pos="69000">
              <a:srgbClr val="C50849"/>
            </a:gs>
            <a:gs pos="82001">
              <a:srgbClr val="B43E85"/>
            </a:gs>
            <a:gs pos="100000">
              <a:srgbClr val="F8B049"/>
            </a:gs>
          </a:gsLst>
          <a:lin ang="2700000" scaled="1"/>
          <a:tileRect/>
        </a:gradFill>
        <a:effectLst/>
      </p:bgPr>
    </p:bg>
    <p:spTree>
      <p:nvGrpSpPr>
        <p:cNvPr id="1" name=""/>
        <p:cNvGrpSpPr/>
        <p:nvPr/>
      </p:nvGrpSpPr>
      <p:grpSpPr>
        <a:xfrm>
          <a:off x="0" y="0"/>
          <a:ext cx="0" cy="0"/>
          <a:chOff x="0" y="0"/>
          <a:chExt cx="0" cy="0"/>
        </a:xfrm>
      </p:grpSpPr>
      <p:sp>
        <p:nvSpPr>
          <p:cNvPr id="4" name="Скругленный прямоугольник 3"/>
          <p:cNvSpPr/>
          <p:nvPr/>
        </p:nvSpPr>
        <p:spPr>
          <a:xfrm>
            <a:off x="304800" y="533400"/>
            <a:ext cx="8534400" cy="5181600"/>
          </a:xfrm>
          <a:prstGeom prst="roundRect">
            <a:avLst/>
          </a:prstGeom>
          <a:scene3d>
            <a:camera prst="perspectiveRelaxedModerately"/>
            <a:lightRig rig="threePt" dir="t"/>
          </a:scene3d>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kk-KZ" sz="3200" dirty="0">
                <a:solidFill>
                  <a:srgbClr val="FF0000"/>
                </a:solidFill>
                <a:latin typeface="Times New Roman" pitchFamily="18" charset="0"/>
                <a:cs typeface="Times New Roman" pitchFamily="18" charset="0"/>
              </a:rPr>
              <a:t>Бірінші, яғни теологиялық сатыда адам қандай да бір құбылыс, процесс, зат болмасын, оларды діни тұрғыдан түсіндіруге тырысты, оларға табиғат пен өмірге байланысты жоқ ғажайып, абстарктілі ұғымдарды қолданды.</a:t>
            </a:r>
            <a:br>
              <a:rPr lang="kk-KZ" sz="3200" dirty="0">
                <a:solidFill>
                  <a:srgbClr val="FF0000"/>
                </a:solidFill>
                <a:latin typeface="Times New Roman" pitchFamily="18" charset="0"/>
                <a:cs typeface="Times New Roman" pitchFamily="18" charset="0"/>
              </a:rPr>
            </a:br>
            <a:endParaRPr lang="en-US" sz="3200" dirty="0">
              <a:solidFill>
                <a:srgbClr val="FF0000"/>
              </a:solidFill>
              <a:latin typeface="Times New Roman" pitchFamily="18" charset="0"/>
              <a:cs typeface="Times New Roman" pitchFamily="18" charset="0"/>
            </a:endParaRPr>
          </a:p>
        </p:txBody>
      </p:sp>
    </p:spTree>
  </p:cSld>
  <p:clrMapOvr>
    <a:masterClrMapping/>
  </p:clrMapOvr>
  <p:transition>
    <p:wheel spokes="8"/>
    <p:sndAc>
      <p:stSnd>
        <p:snd r:embed="rId2" name="breez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3399">
                <a:alpha val="22000"/>
              </a:srgbClr>
            </a:gs>
            <a:gs pos="25000">
              <a:srgbClr val="FF6633"/>
            </a:gs>
            <a:gs pos="50000">
              <a:srgbClr val="FFFF00"/>
            </a:gs>
            <a:gs pos="75000">
              <a:srgbClr val="01A78F"/>
            </a:gs>
            <a:gs pos="100000">
              <a:srgbClr val="3366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 name="Овал 3"/>
          <p:cNvSpPr/>
          <p:nvPr/>
        </p:nvSpPr>
        <p:spPr>
          <a:xfrm>
            <a:off x="304800" y="609600"/>
            <a:ext cx="8534400" cy="5562600"/>
          </a:xfrm>
          <a:prstGeom prst="ellipse">
            <a:avLst/>
          </a:prstGeom>
          <a:ln>
            <a:noFill/>
          </a:ln>
          <a:effectLst>
            <a:outerShdw blurRad="44450" dist="27940" dir="5400000" algn="ctr">
              <a:srgbClr val="000000">
                <a:alpha val="32000"/>
              </a:srgbClr>
            </a:outerShdw>
            <a:reflection blurRad="6350" stA="50000" endA="300" endPos="90000" dir="5400000" sy="-100000" algn="bl" rotWithShape="0"/>
          </a:effectLst>
          <a:scene3d>
            <a:camera prst="perspectiveBelow"/>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kk-KZ" sz="2000" dirty="0">
                <a:latin typeface="Times New Roman" pitchFamily="18" charset="0"/>
                <a:cs typeface="Times New Roman" pitchFamily="18" charset="0"/>
              </a:rPr>
              <a:t>Екінші, яғни метафизикалық сатыда адам табиғаттан, өмірден тыс абстрактілі ұғымдардан бас тартты, ендігі жерде құбылыстарды, процесс, олардың мәні мен себебін философиялық абстракциялы ұғымдардың негізінде түсіндіруге тырысты. Бұл кезеңнің басты қызметі – ол қандай да бір затты, құбылысты, процесті алмайық, оларды сын тұрғысынан өткізіп қарауды қажет етеді. Сөйтіп екінші кезең адамның интеллектуалды дамуының ғылыми түрін, яғни позитивизмді дайындады.</a:t>
            </a:r>
            <a:br>
              <a:rPr lang="kk-KZ" sz="2000" dirty="0">
                <a:latin typeface="Times New Roman" pitchFamily="18" charset="0"/>
                <a:cs typeface="Times New Roman" pitchFamily="18" charset="0"/>
              </a:rPr>
            </a:br>
            <a:r>
              <a:rPr lang="kk-KZ" sz="2000" dirty="0">
                <a:latin typeface="Times New Roman" pitchFamily="18" charset="0"/>
                <a:cs typeface="Times New Roman" pitchFamily="18" charset="0"/>
              </a:rPr>
              <a:t/>
            </a:r>
            <a:br>
              <a:rPr lang="kk-KZ" sz="2000" dirty="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spTree>
  </p:cSld>
  <p:clrMapOvr>
    <a:masterClrMapping/>
  </p:clrMapOvr>
  <p:transition spd="slow">
    <p:wheel/>
    <p:sndAc>
      <p:stSnd>
        <p:snd r:embed="rId2" name="hamm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3000">
              <a:srgbClr val="CCCCFF"/>
            </a:gs>
            <a:gs pos="17999">
              <a:srgbClr val="99CCFF"/>
            </a:gs>
            <a:gs pos="36000">
              <a:srgbClr val="9966FF"/>
            </a:gs>
            <a:gs pos="61000">
              <a:srgbClr val="CC99FF"/>
            </a:gs>
            <a:gs pos="82001">
              <a:srgbClr val="99CCFF"/>
            </a:gs>
            <a:gs pos="100000">
              <a:srgbClr val="CCCC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 name="Выноска-облако 3"/>
          <p:cNvSpPr/>
          <p:nvPr/>
        </p:nvSpPr>
        <p:spPr>
          <a:xfrm>
            <a:off x="304800" y="304800"/>
            <a:ext cx="8686800" cy="5334000"/>
          </a:xfrm>
          <a:prstGeom prst="cloudCallou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kk-KZ" sz="2400" dirty="0">
                <a:latin typeface="Times New Roman" pitchFamily="18" charset="0"/>
                <a:cs typeface="Times New Roman" pitchFamily="18" charset="0"/>
              </a:rPr>
              <a:t>Ал, үшінші, яғни позитивистік кезеңде адам құбылыс, процесттердің, заттардың абстрактылы мәндері мен мазмұндарынан, себептерінен бас тартады. Ол тек қана құбылыстарды бақылап, олардың арасындағы тұрақты байланыс пен қатынастарды белгілеп отырды.</a:t>
            </a:r>
            <a:br>
              <a:rPr lang="kk-KZ" sz="2400" dirty="0">
                <a:latin typeface="Times New Roman" pitchFamily="18" charset="0"/>
                <a:cs typeface="Times New Roman" pitchFamily="18" charset="0"/>
              </a:rPr>
            </a:br>
            <a:r>
              <a:rPr lang="kk-KZ" sz="2400" dirty="0">
                <a:latin typeface="Times New Roman" pitchFamily="18" charset="0"/>
                <a:cs typeface="Times New Roman" pitchFamily="18" charset="0"/>
              </a:rPr>
              <a:t/>
            </a:r>
            <a:br>
              <a:rPr lang="kk-KZ" sz="2400" dirty="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spTree>
  </p:cSld>
  <p:clrMapOvr>
    <a:masterClrMapping/>
  </p:clrMapOvr>
  <p:transition spd="slow">
    <p:zoom/>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40000">
              <a:srgbClr val="FC9FCB">
                <a:alpha val="99000"/>
              </a:srgbClr>
            </a:gs>
            <a:gs pos="13000">
              <a:srgbClr val="F8B049"/>
            </a:gs>
            <a:gs pos="21001">
              <a:srgbClr val="F8B049"/>
            </a:gs>
            <a:gs pos="63000">
              <a:srgbClr val="FEE7F2"/>
            </a:gs>
            <a:gs pos="67000">
              <a:srgbClr val="F952A0"/>
            </a:gs>
            <a:gs pos="69000">
              <a:srgbClr val="C50849"/>
            </a:gs>
            <a:gs pos="82001">
              <a:srgbClr val="B43E85"/>
            </a:gs>
            <a:gs pos="100000">
              <a:srgbClr val="F8B04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7356" y="688570"/>
            <a:ext cx="4260727" cy="5410094"/>
          </a:xfrm>
          <a:ln>
            <a:noFill/>
          </a:ln>
          <a:effectLst>
            <a:outerShdw blurRad="44450" dist="27940" dir="5400000" algn="ctr">
              <a:srgbClr val="000000">
                <a:alpha val="32000"/>
              </a:srgbClr>
            </a:outerShdw>
          </a:effectLst>
          <a:scene3d>
            <a:camera prst="perspectiveBelow"/>
            <a:lightRig rig="balanced" dir="t">
              <a:rot lat="0" lon="0" rev="8700000"/>
            </a:lightRig>
          </a:scene3d>
          <a:sp3d>
            <a:bevelT w="190500" h="38100"/>
          </a:sp3d>
        </p:spPr>
        <p:style>
          <a:lnRef idx="1">
            <a:schemeClr val="accent6"/>
          </a:lnRef>
          <a:fillRef idx="2">
            <a:schemeClr val="accent6"/>
          </a:fillRef>
          <a:effectRef idx="1">
            <a:schemeClr val="accent6"/>
          </a:effectRef>
          <a:fontRef idx="minor">
            <a:schemeClr val="dk1"/>
          </a:fontRef>
        </p:style>
        <p:txBody>
          <a:bodyPr rtlCol="0">
            <a:normAutofit/>
          </a:bodyPr>
          <a:lstStyle/>
          <a:p>
            <a:pPr fontAlgn="auto">
              <a:spcAft>
                <a:spcPts val="0"/>
              </a:spcAft>
              <a:buFont typeface="Arial" pitchFamily="34" charset="0"/>
              <a:buChar char="•"/>
              <a:defRPr/>
            </a:pPr>
            <a:r>
              <a:rPr lang="kk-KZ" sz="2800" b="1" dirty="0">
                <a:solidFill>
                  <a:srgbClr val="FF0000"/>
                </a:solidFill>
                <a:latin typeface="Times New Roman" pitchFamily="18" charset="0"/>
                <a:cs typeface="Times New Roman" pitchFamily="18" charset="0"/>
              </a:rPr>
              <a:t>О.Конттың пікірінше, ғылым позитивтік сипатта болуы керек, ол үшін нақтылы фактілерді оқып, үйрену қажет. Нақтылы фактілер –бұл әлеуметтік құбылыстар мен процесттер.</a:t>
            </a:r>
            <a:endParaRPr lang="en-US" sz="2800" b="1" dirty="0">
              <a:solidFill>
                <a:srgbClr val="FF0000"/>
              </a:solidFill>
              <a:latin typeface="Times New Roman" pitchFamily="18" charset="0"/>
              <a:cs typeface="Times New Roman" pitchFamily="18" charset="0"/>
            </a:endParaRPr>
          </a:p>
        </p:txBody>
      </p:sp>
      <p:pic>
        <p:nvPicPr>
          <p:cNvPr id="21507" name="Picture 2" descr="F:\Новая папка\1976.jpg"/>
          <p:cNvPicPr>
            <a:picLocks noChangeAspect="1" noChangeArrowheads="1"/>
          </p:cNvPicPr>
          <p:nvPr/>
        </p:nvPicPr>
        <p:blipFill>
          <a:blip r:embed="rId3"/>
          <a:srcRect/>
          <a:stretch>
            <a:fillRect/>
          </a:stretch>
        </p:blipFill>
        <p:spPr bwMode="auto">
          <a:xfrm>
            <a:off x="4953000" y="1219200"/>
            <a:ext cx="3733800" cy="4570413"/>
          </a:xfrm>
          <a:prstGeom prst="rect">
            <a:avLst/>
          </a:prstGeom>
          <a:noFill/>
          <a:ln w="9525">
            <a:noFill/>
            <a:miter lim="800000"/>
            <a:headEnd/>
            <a:tailEnd/>
          </a:ln>
        </p:spPr>
      </p:pic>
    </p:spTree>
  </p:cSld>
  <p:clrMapOvr>
    <a:masterClrMapping/>
  </p:clrMapOvr>
  <p:transition spd="slow">
    <p:split/>
    <p:sndAc>
      <p:stSnd>
        <p:snd r:embed="rId2" name="laser.wav"/>
      </p:stSnd>
    </p:sndAc>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388</Words>
  <Application>Microsoft Office PowerPoint</Application>
  <PresentationFormat>Экран (4:3)</PresentationFormat>
  <Paragraphs>17</Paragraphs>
  <Slides>20</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20</vt:i4>
      </vt:variant>
    </vt:vector>
  </HeadingPairs>
  <TitlesOfParts>
    <vt:vector size="24" baseType="lpstr">
      <vt:lpstr>Calibri</vt:lpstr>
      <vt:lpstr>Arial</vt:lpstr>
      <vt:lpstr>Times New Roman</vt: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GULZIYA</dc:creator>
  <cp:lastModifiedBy>User</cp:lastModifiedBy>
  <cp:revision>18</cp:revision>
  <dcterms:created xsi:type="dcterms:W3CDTF">2014-04-06T07:57:16Z</dcterms:created>
  <dcterms:modified xsi:type="dcterms:W3CDTF">2014-05-29T08:22:24Z</dcterms:modified>
</cp:coreProperties>
</file>