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3" r:id="rId9"/>
    <p:sldId id="270" r:id="rId10"/>
    <p:sldId id="271" r:id="rId11"/>
    <p:sldId id="272" r:id="rId12"/>
    <p:sldId id="268" r:id="rId13"/>
    <p:sldId id="269" r:id="rId14"/>
    <p:sldId id="274" r:id="rId15"/>
    <p:sldId id="275" r:id="rId16"/>
    <p:sldId id="273" r:id="rId17"/>
    <p:sldId id="262" r:id="rId18"/>
    <p:sldId id="267" r:id="rId19"/>
    <p:sldId id="26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03224-2CBF-4EBC-AE1C-4C08907CEA99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4589E-A707-4DED-B796-0C8993234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BFEA8-531D-41DE-BD17-A98A1ED7E3D4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AD939-F6DB-4FD9-800E-487AA411C8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609D9-40A9-4E7F-8BBB-2E4EA73954FD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BE569-79DD-4D68-897D-5BD6DF54C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E617C-91FD-4F9A-A0AC-D25D239E7179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D0469-E42D-4588-A05A-230F72F39A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B647B-79FE-4A4D-881D-6785E3D352D7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38799-FDE1-462A-85F0-22549A238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E62C7-E2AD-452F-AD10-262C62FF4DC9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B6A39-21A8-4D45-90F4-5E47D7CC9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1B768-EC99-4B4C-A161-D706C61F4B34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29092-22D6-44B0-9703-7BF6CBA2D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97C85-DB86-4114-920E-3F2C53263721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46BA5-11DB-41DF-BAC9-1D48BD83BF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29AFB-CDFF-44D8-A608-4BA9C4FA5D7B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1CDF9-57B6-4269-A7CC-991C982BA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10CFD-0760-49C3-ADD2-4C67CE530BE7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75619-5168-44EC-AA00-C3BE62A10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BFDA6-0E0F-4EED-965C-BED557BC6892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134E7-C298-4399-B0F8-A96AE1759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B2B91D-AEAA-47C4-B342-51E629041826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FBCFED-4674-4671-8B2C-9DFD79B4E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60"/>
          <p:cNvGrpSpPr>
            <a:grpSpLocks/>
          </p:cNvGrpSpPr>
          <p:nvPr/>
        </p:nvGrpSpPr>
        <p:grpSpPr bwMode="auto">
          <a:xfrm>
            <a:off x="-33338" y="0"/>
            <a:ext cx="9177338" cy="6858000"/>
            <a:chOff x="-33595" y="0"/>
            <a:chExt cx="9177595" cy="6857999"/>
          </a:xfrm>
        </p:grpSpPr>
        <p:grpSp>
          <p:nvGrpSpPr>
            <p:cNvPr id="1032" name="Group 182"/>
            <p:cNvGrpSpPr>
              <a:grpSpLocks/>
            </p:cNvGrpSpPr>
            <p:nvPr/>
          </p:nvGrpSpPr>
          <p:grpSpPr bwMode="auto"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</p:grpSp>
        <p:grpSp>
          <p:nvGrpSpPr>
            <p:cNvPr id="1033" name="Group 189"/>
            <p:cNvGrpSpPr>
              <a:grpSpLocks/>
            </p:cNvGrpSpPr>
            <p:nvPr/>
          </p:nvGrpSpPr>
          <p:grpSpPr bwMode="auto"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</p:grpSp>
        <p:grpSp>
          <p:nvGrpSpPr>
            <p:cNvPr id="1034" name="Group 200"/>
            <p:cNvGrpSpPr>
              <a:grpSpLocks/>
            </p:cNvGrpSpPr>
            <p:nvPr/>
          </p:nvGrpSpPr>
          <p:grpSpPr bwMode="auto"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Trebuchet MS" pitchFamily="34" charset="0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Trebuchet MS" pitchFamily="34" charset="0"/>
          <a:cs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Trebuchet MS" pitchFamily="34" charset="0"/>
          <a:cs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Trebuchet MS" pitchFamily="34" charset="0"/>
          <a:cs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Trebuchet MS" pitchFamily="34" charset="0"/>
          <a:cs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143000" y="1571625"/>
            <a:ext cx="7116763" cy="1470025"/>
          </a:xfrm>
        </p:spPr>
        <p:txBody>
          <a:bodyPr/>
          <a:lstStyle/>
          <a:p>
            <a:pPr eaLnBrk="1" hangingPunct="1"/>
            <a:r>
              <a:rPr lang="ru-RU" smtClean="0"/>
              <a:t>Молодежная культура</a:t>
            </a:r>
            <a:r>
              <a:rPr lang="kk-KZ" smtClean="0"/>
              <a:t>: проблемы и перспективы развития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Наряду с рок- и поп-музыкой элементами молодежной культуры выступают также сленг (жаргон), одежда, обувь, внешний вид, манеры поведения, способы развлечения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Сленг, или молодежная речь, отличается от общепринятого литературного языка специальной и небольшой по объему лексикой, а также повышенной экспрессивностью и эмоциональностью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. Одежда и обувь включают в первую очередь кроссовки, джинсы и куртку. Во внешнем виде большое значение придается прическе, длине волос: у хиппи они длинные, у панков — короткие и покрашены в яркие цвета.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Все элементы культуры несут символическую нагрузку, они означают общность и единение носителей культуры и подчеркивают ее выделенность и обособленность от общей культуры.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Молодежная культура является</a:t>
            </a:r>
            <a:r>
              <a:rPr lang="ru-RU" b="1" smtClean="0"/>
              <a:t> субкультурой</a:t>
            </a:r>
            <a:r>
              <a:rPr lang="ru-RU" smtClean="0"/>
              <a:t>, существующей наряду с другими. Она представляет собой довольно аморфное образование, охватывающее студенческую, творческую, рабочую, сельскую молодежь, разного рода маргиналов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Часть из них составляют поклонники (фанаты) какой-либо спортивной команды — футбольной, хоккейной, баскетбольной и т.д. На какое-то время одна из ведущих групп становится лидером, уступая затем свое лидерство другой: после битников и хиппи появились панки, затем рокеры, металлисты и т.д.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В целом роль и значение молодежной культуры, ее влияние на общую культуру остаются локальными. Они не сравнимы с ролью и влиянием массовой культуры. Однако на определенных исторических этапах роль и влияние молодежной культуры могут резко возрастать как по своим масштабам, так и по своему значению.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Контркультура выступила с полным отрицанием всей западной цивилизации и господствующей культуры. По мнению ее сторонников, в самом начале западная цивилизация имела две тенденции развития, одну из которых символизировал Орфей (Дионис, Нарцисс), а вторую — Прометей (Аполлон, Гермес).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Одним из примечательных явлений контркультуры стали</a:t>
            </a:r>
            <a:r>
              <a:rPr lang="ru-RU" b="1" smtClean="0"/>
              <a:t> «хиппи», </a:t>
            </a:r>
            <a:r>
              <a:rPr lang="ru-RU" smtClean="0"/>
              <a:t>стиль жизни и поведение которых по-особому ярко показывали некоторые характерные черты всего движения. Протест против существующего общества и культуры принял у них форму бегства от этой жизни и культуры.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Молодежная культура является переходным этапом в жизни молодежи. Вместе с завершением процесса социализации и включением во взрослую жизнь молодые люди становятся либо потребителями массовой культуры, либо отдают предпочтение высокой культуре, в той или иной мере сохраняя верность некоторым элементам молодежной культуры.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Молодежная культура относится к числу особо сложных явлений. Об этом свидетельствует тот факт, что до недавнего времени само ее существование подвергалось сомнению. В наши дни число сомневающихся в ее наличии стало незначительным, однако связанные с ней проблемы и сложности остались.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Исходными пунктами при изучении молодежной культуры выступают понятия молодости и молодежи.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Молодость</a:t>
            </a:r>
            <a:r>
              <a:rPr lang="ru-RU" smtClean="0"/>
              <a:t> — это длительная фаза или этап жизни, в течение которого каждый человек переходит от детства к взрослости. Содержанием этого перехода является процесс социализации.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Молодежь представляет собой социально-демографическую группу, объединяющие признаки которой — возраст, социальный статус и социально-психологические свойства.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b="1" smtClean="0"/>
              <a:t>Молодежная культура</a:t>
            </a:r>
            <a:r>
              <a:rPr lang="ru-RU" sz="2400" smtClean="0"/>
              <a:t> является одним из следствий процесса социализации вообще и культурной в особенности. Ее социально-пси- хологические истоки находятся в стремлении молодого человека и молодежи в целом к самосознанию, самоутверждению, самовыражению и самореализации.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Основные виды и формы</a:t>
            </a:r>
            <a:r>
              <a:rPr lang="ru-RU" smtClean="0"/>
              <a:t> молодежной культуры обусловлены миром чувств и эмоций.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Центральное место в ней занимает</a:t>
            </a:r>
            <a:r>
              <a:rPr lang="ru-RU" sz="2400" b="1" smtClean="0"/>
              <a:t> музыка,</a:t>
            </a:r>
            <a:r>
              <a:rPr lang="ru-RU" sz="2400" smtClean="0"/>
              <a:t> поскольку именно она обладает наиболее сильным эмоциональным воздействием. Только музыка способна наиболее глубоко выражать чувства. Она наполняет жизнь поэзией, заражает энергией, меняет и поднимает настроение. Музыка может становиться главным средством общения. Она является лучшим способом самовыражения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. Главными жанрами при этом выступают рок- и поп-музыка, а вся культура часто называется рок-культурой. Рок-музыка в массовой культуре действительно выходит за рамки искусства и становится стилем или образом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25</TotalTime>
  <Words>527</Words>
  <Application>Microsoft Office PowerPoint</Application>
  <PresentationFormat>Экран (4:3)</PresentationFormat>
  <Paragraphs>19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Verdana</vt:lpstr>
      <vt:lpstr>Wingdings 2</vt:lpstr>
      <vt:lpstr>Calibri</vt:lpstr>
      <vt:lpstr>Тема1</vt:lpstr>
      <vt:lpstr>Тема1</vt:lpstr>
      <vt:lpstr>Молодежная культура: проблемы и перспективы развития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Молодежная культура: проблемы и перспективы развития</dc:title>
  <dc:creator>123</dc:creator>
  <cp:lastModifiedBy>User</cp:lastModifiedBy>
  <cp:revision>4</cp:revision>
  <dcterms:created xsi:type="dcterms:W3CDTF">2014-03-22T12:06:54Z</dcterms:created>
  <dcterms:modified xsi:type="dcterms:W3CDTF">2014-05-20T10:52:50Z</dcterms:modified>
</cp:coreProperties>
</file>