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0" r:id="rId3"/>
    <p:sldId id="283" r:id="rId4"/>
    <p:sldId id="265" r:id="rId5"/>
    <p:sldId id="269" r:id="rId6"/>
    <p:sldId id="267" r:id="rId7"/>
    <p:sldId id="271" r:id="rId8"/>
    <p:sldId id="272" r:id="rId9"/>
    <p:sldId id="274" r:id="rId10"/>
    <p:sldId id="275" r:id="rId11"/>
    <p:sldId id="279" r:id="rId12"/>
    <p:sldId id="280" r:id="rId13"/>
    <p:sldId id="281" r:id="rId14"/>
    <p:sldId id="282" r:id="rId15"/>
    <p:sldId id="278" r:id="rId16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araon" initials="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2" autoAdjust="0"/>
    <p:restoredTop sz="94633" autoAdjust="0"/>
  </p:normalViewPr>
  <p:slideViewPr>
    <p:cSldViewPr>
      <p:cViewPr varScale="1">
        <p:scale>
          <a:sx n="71" d="100"/>
          <a:sy n="71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11-18T18:13:29.031" idx="1">
    <p:pos x="-416" y="306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E52AEE6-82A9-4F84-A334-6E19AA0894A8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A5EA42-6383-4B04-AF8A-361E75EC6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746FC0C-7A7F-4CED-9F48-63A9E2575F21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4AA337-5370-4E01-B2B9-43D2A5B9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60FA3D-6B7D-4183-998B-8D7790CE04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8918E-ACCC-4518-B633-0EF417966999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D0BAA-5463-4942-87C0-5C5C9BBC1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D7EDD-D2E9-40D9-A2C4-360286623EE6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431F-0930-49B9-9F92-473054BC8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EC370-CDBB-411C-9D17-0BBB39F7F53D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63C1B-D228-4B4F-B54D-3290BD999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3F15-6348-4358-8304-8777A7FDFA8C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E6547-FAB6-47B9-BE0D-A5D0CA1DE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3DCF9-A0C6-4E3A-A150-AA9C280CD540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C4B93-FF25-416F-85A0-C14EA62DE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443DB-32D4-4607-A3A1-D150C3FB89FD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2BE6E-8498-4ED6-B867-0C885E0E7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DC26-67CB-4F13-A554-CDE3B4594D9C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34ECE-35C9-4A90-B45A-5D5FC5588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CD75-CA0B-4162-8F00-D1BC6EBC086F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2D4E7-75D4-4AE2-AD9B-D1299C57C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6993F-0112-439D-8F87-CD8934710AD5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60AC5-B229-470C-A5DB-406F67992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D914-21F4-43CE-81D1-E1218DCAFA00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DD55C-4180-4040-90CA-63DA6CE33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849D9-9F2E-4B5F-93D3-F12047E84933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DD442-3B0A-470C-988E-BDB6E13D4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D9770DAA-1A1A-419F-AE17-0046B40E7BE3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1AD2AC78-BA62-4495-A6D8-B931E52A6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7" r:id="rId2"/>
    <p:sldLayoutId id="2147483739" r:id="rId3"/>
    <p:sldLayoutId id="2147483736" r:id="rId4"/>
    <p:sldLayoutId id="2147483735" r:id="rId5"/>
    <p:sldLayoutId id="2147483734" r:id="rId6"/>
    <p:sldLayoutId id="2147483740" r:id="rId7"/>
    <p:sldLayoutId id="2147483741" r:id="rId8"/>
    <p:sldLayoutId id="2147483742" r:id="rId9"/>
    <p:sldLayoutId id="2147483733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реальность или миф?</a:t>
            </a:r>
            <a:endParaRPr lang="ru-RU" sz="28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1989138"/>
            <a:ext cx="8077200" cy="150018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7400" dirty="0" smtClean="0"/>
              <a:t>Апокалипсис 2012 года</a:t>
            </a:r>
          </a:p>
        </p:txBody>
      </p:sp>
      <p:pic>
        <p:nvPicPr>
          <p:cNvPr id="4" name="Рисунок 3" descr="Метеори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42852"/>
            <a:ext cx="7643834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438" y="549275"/>
            <a:ext cx="7772400" cy="914400"/>
          </a:xfrm>
        </p:spPr>
        <p:txBody>
          <a:bodyPr wrap="square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satMod val="150000"/>
                  </a:schemeClr>
                </a:solidFill>
              </a:rPr>
              <a:t>Солнечная активность</a:t>
            </a:r>
            <a:br>
              <a:rPr lang="ru-RU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571625"/>
            <a:ext cx="7772400" cy="4572000"/>
          </a:xfrm>
        </p:spPr>
        <p:txBody>
          <a:bodyPr rtlCol="0">
            <a:normAutofit fontScale="92500" lnSpcReduction="2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/>
              <a:t>Согласно расчетам через 7,9 </a:t>
            </a:r>
            <a:r>
              <a:rPr lang="ru-RU" dirty="0" err="1" smtClean="0"/>
              <a:t>млрд</a:t>
            </a:r>
            <a:r>
              <a:rPr lang="ru-RU" dirty="0" smtClean="0"/>
              <a:t> лет Солнце превратится в красный сверхгигант, увеличив свой размер в 170 раз, поглотив при этом Меркурий.  На нашем небе Солнце будет выглядеть как красный шар, занимающий половину небесной сферы. В результате температура на Земле повысится, начнется интенсивное испарение океанов, из-за чего увеличится непрозрачность атмосферы, что вызовет так называемый парниковый эффект: Земля станет очень горячей.</a:t>
            </a:r>
          </a:p>
        </p:txBody>
      </p:sp>
      <p:pic>
        <p:nvPicPr>
          <p:cNvPr id="25603" name="Рисунок 4" descr="Всышки на слнц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"/>
            <a:ext cx="1905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satMod val="150000"/>
                  </a:schemeClr>
                </a:solidFill>
              </a:rPr>
              <a:t>Гамма вспышки</a:t>
            </a:r>
          </a:p>
        </p:txBody>
      </p:sp>
      <p:sp>
        <p:nvSpPr>
          <p:cNvPr id="26626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/>
              <a:t>В различных точках небесной сферы наблюдаются объекты, которые вспыхивают в гамма-диапазоне  с длительностью вспышек от долей секунды до нескольких минут с энергией излучения в гамма-диапазоне порядка 1050–1052 эрг!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Механизм вспышек-слияние двух нейтронных звезд.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Такие пары нейтронных звезд есть и внутри нашей Галактики. Подсчитано, что в нашей Галактике одно слияние пары происходит каждые 2-3 млн лет. Сейчас надежно установлено наличие трех таких пар. Если одна из них (PSR B2127+11C) начнет сливаться, то последствия этого для Земли будут очень серьезны, правда, более чем через 220 млн лет. 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Прежде всего сильное гамма-излучение уничтожит озоновый слой атмосферы Земли. Но главное в том, что при вспышке образуются энергичные космические частицы, которые, достигнув атмосферы Земли, будут создавать вторичные космические частицы. Эти частицы дойдут до поверхности Земли и даже глубже, превратив ее в радиоактивное кладбище.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928662" y="214290"/>
            <a:ext cx="7772400" cy="914400"/>
          </a:xfrm>
        </p:spPr>
        <p:txBody>
          <a:bodyPr wrap="square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satMod val="150000"/>
                  </a:schemeClr>
                </a:solidFill>
              </a:rPr>
              <a:t>Смена магнитных полюсов Земли</a:t>
            </a:r>
          </a:p>
        </p:txBody>
      </p:sp>
      <p:pic>
        <p:nvPicPr>
          <p:cNvPr id="27650" name="Picture 4" descr="Perehod_Boreev_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57338"/>
            <a:ext cx="3744913" cy="3887787"/>
          </a:xfrm>
        </p:spPr>
      </p:pic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4429125" y="785813"/>
            <a:ext cx="471487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Считается, что магнитное поле нашей планеты генерируется потоками расплавленного железа, окружающего ядро Земли. Были обнаружены завихрения в этих потоках  которые могут заставить их поменять направление своего движения. Правда в ближайшее время это не произойдет. Но когда случится , последствия могут оказаться катастрофическими. Мощные потоки солнечной радиации, нагреют ее верхние слои и вызовут глобальные изменения климата. Другими словами, в момент смены полюсов произойдет резкое ослабление магнитного поля: это приведет к скачкообразному повышению уровня солнечной радиации и космические лучи убьют все живое. По геомагнитным данным полюса  на Земле совершают рокировку в среднем раз в 500 тысяч лет.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Глобальное потепление.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3500438" y="857250"/>
            <a:ext cx="6343650" cy="6000750"/>
          </a:xfrm>
        </p:spPr>
        <p:txBody>
          <a:bodyPr/>
          <a:lstStyle/>
          <a:p>
            <a:pPr eaLnBrk="1" hangingPunct="1"/>
            <a:r>
              <a:rPr lang="ru-RU" sz="2800" smtClean="0"/>
              <a:t>Оценки полученные по климатическим моделям МГЭИК </a:t>
            </a:r>
          </a:p>
          <a:p>
            <a:pPr eaLnBrk="1" hangingPunct="1"/>
            <a:r>
              <a:rPr lang="ru-RU" sz="2800" smtClean="0"/>
              <a:t>при ООН свидетельствуют что </a:t>
            </a:r>
          </a:p>
          <a:p>
            <a:pPr eaLnBrk="1" hangingPunct="1"/>
            <a:r>
              <a:rPr lang="ru-RU" sz="2800" smtClean="0"/>
              <a:t>в ХХ</a:t>
            </a:r>
            <a:r>
              <a:rPr lang="en-US" sz="2800" smtClean="0"/>
              <a:t>I</a:t>
            </a:r>
            <a:r>
              <a:rPr lang="ru-RU" sz="2800" smtClean="0"/>
              <a:t> средняя температура поверхности Земли может </a:t>
            </a:r>
          </a:p>
          <a:p>
            <a:pPr eaLnBrk="1" hangingPunct="1"/>
            <a:r>
              <a:rPr lang="ru-RU" sz="2800" smtClean="0"/>
              <a:t>повысится от 1.1 до 6.4 </a:t>
            </a:r>
            <a:r>
              <a:rPr lang="ru-RU" sz="2800" baseline="30000" smtClean="0"/>
              <a:t>0</a:t>
            </a:r>
            <a:r>
              <a:rPr lang="ru-RU" sz="2800" smtClean="0"/>
              <a:t>С. Катастрофическим по тем же данным, для человечества будет повышение на 2.97</a:t>
            </a:r>
            <a:r>
              <a:rPr lang="ru-RU" sz="2800" baseline="30000" smtClean="0"/>
              <a:t> 0</a:t>
            </a:r>
            <a:r>
              <a:rPr lang="ru-RU" sz="2800" smtClean="0"/>
              <a:t>С .</a:t>
            </a:r>
          </a:p>
          <a:p>
            <a:pPr eaLnBrk="1" hangingPunct="1"/>
            <a:r>
              <a:rPr lang="ru-RU" sz="2800" smtClean="0"/>
              <a:t>Глобальное потепление не </a:t>
            </a:r>
          </a:p>
          <a:p>
            <a:pPr eaLnBrk="1" hangingPunct="1"/>
            <a:r>
              <a:rPr lang="ru-RU" sz="2800" smtClean="0"/>
              <a:t>означает потепления на всей планете</a:t>
            </a:r>
            <a:r>
              <a:rPr lang="ru-RU" smtClean="0"/>
              <a:t>. </a:t>
            </a:r>
          </a:p>
        </p:txBody>
      </p:sp>
      <p:pic>
        <p:nvPicPr>
          <p:cNvPr id="28675" name="Picture 2" descr="C:\Documents and Settings\учитель\Рабочий стол\%D0%9F%D0%B0%D0%BB%D1%8C%D0%BC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3571875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Экология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698625"/>
            <a:ext cx="4040188" cy="715963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9699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2459038"/>
            <a:ext cx="8329613" cy="3959225"/>
          </a:xfrm>
        </p:spPr>
        <p:txBody>
          <a:bodyPr/>
          <a:lstStyle/>
          <a:p>
            <a:pPr eaLnBrk="1" hangingPunct="1"/>
            <a:r>
              <a:rPr lang="ru-RU" smtClean="0"/>
              <a:t>Экологические проблемы:</a:t>
            </a:r>
          </a:p>
          <a:p>
            <a:pPr eaLnBrk="1" hangingPunct="1"/>
            <a:r>
              <a:rPr lang="ru-RU" smtClean="0"/>
              <a:t>Загрязнение окружающей среды</a:t>
            </a:r>
          </a:p>
          <a:p>
            <a:pPr eaLnBrk="1" hangingPunct="1"/>
            <a:r>
              <a:rPr lang="ru-RU" smtClean="0"/>
              <a:t>Вырубка лесов</a:t>
            </a:r>
          </a:p>
          <a:p>
            <a:pPr eaLnBrk="1" hangingPunct="1"/>
            <a:r>
              <a:rPr lang="ru-RU" smtClean="0"/>
              <a:t>Эрозия почвы</a:t>
            </a:r>
          </a:p>
          <a:p>
            <a:pPr eaLnBrk="1" hangingPunct="1"/>
            <a:r>
              <a:rPr lang="ru-RU" smtClean="0"/>
              <a:t>Рост численности населения</a:t>
            </a:r>
          </a:p>
          <a:p>
            <a:pPr eaLnBrk="1" hangingPunct="1"/>
            <a:r>
              <a:rPr lang="ru-RU" smtClean="0"/>
              <a:t>Все эти факторы целиком зависят от деятельности человека. Осознанность данной проблемы мировыми лидерами позволяет надеется, что вероятность окончания жизни на Земле по этой причине минимальна.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642938"/>
            <a:ext cx="4041775" cy="639762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Через год после смерти последней пчелы умрет все человечество.  Эйнштейн</a:t>
            </a:r>
            <a:endParaRPr lang="ru-RU" dirty="0"/>
          </a:p>
        </p:txBody>
      </p:sp>
      <p:sp>
        <p:nvSpPr>
          <p:cNvPr id="29701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2449513"/>
            <a:ext cx="4041775" cy="39512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2" name="Picture 2" descr="C:\Documents and Settings\учитель\Рабочий стол\be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1785938"/>
            <a:ext cx="33305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85750"/>
            <a:ext cx="7772400" cy="914400"/>
          </a:xfrm>
        </p:spPr>
        <p:txBody>
          <a:bodyPr wrap="square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Выводы.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785813" y="1357313"/>
            <a:ext cx="7772400" cy="4572000"/>
          </a:xfrm>
        </p:spPr>
        <p:txBody>
          <a:bodyPr/>
          <a:lstStyle/>
          <a:p>
            <a:pPr eaLnBrk="1" hangingPunct="1"/>
            <a:r>
              <a:rPr lang="ru-RU" smtClean="0"/>
              <a:t>По результатам исследования, мы пришли к заключению, что угроза существованию жизни на Земле в 2012 году крайне мало вероятна.  Никаких оснований для апокалипсического фатализма нет. </a:t>
            </a:r>
          </a:p>
          <a:p>
            <a:pPr eaLnBrk="1" hangingPunct="1"/>
            <a:r>
              <a:rPr lang="ru-RU" smtClean="0"/>
              <a:t>Наибольшую опасность представляют космические «пришельцы»: кометы и астероиды. Но человечество уже достигло достаточно высокого уровня науки и технологии, чтобы предугадать опасность.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Актуальность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6386" name="Содержимое 4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/>
              <a:t>Весь мир объят тревогой! Ежедневные сообщения, пестрящие картинами о  все возрастающем числе катастроф только подогревают интерес к предсказаниям всевозможных прорицателей. Бурные общественные споры вызвал легендарный календарь майя, который «заканчивается» в 2012 году. 2012 год-это конец света или нет?  Этой проблеме было посвящено данное исследование.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428868"/>
            <a:ext cx="7772400" cy="121444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satMod val="150000"/>
                  </a:schemeClr>
                </a:solidFill>
              </a:rPr>
              <a:t>- так выглядит</a:t>
            </a:r>
            <a:br>
              <a:rPr lang="ru-RU" sz="24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satMod val="150000"/>
                  </a:schemeClr>
                </a:solidFill>
              </a:rPr>
              <a:t>календарь майя.</a:t>
            </a:r>
            <a:endParaRPr lang="ru-RU" sz="2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6" name="Содержимое 5" descr="Майя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5" y="0"/>
            <a:ext cx="5500688" cy="51435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Гипотеза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2012 год: конец света отменяется!</a:t>
            </a:r>
          </a:p>
          <a:p>
            <a:pPr eaLnBrk="1" hangingPunct="1"/>
            <a:r>
              <a:rPr lang="ru-RU" smtClean="0"/>
              <a:t>Опровержение предположения о грядущем конце света в 2012 году.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satMod val="150000"/>
                  </a:schemeClr>
                </a:solidFill>
              </a:rPr>
              <a:t> </a:t>
            </a:r>
            <a:r>
              <a:rPr lang="ru-RU" sz="3000" dirty="0" smtClean="0">
                <a:solidFill>
                  <a:schemeClr val="accent1">
                    <a:satMod val="150000"/>
                  </a:schemeClr>
                </a:solidFill>
              </a:rPr>
              <a:t>Что может стать причиной конца человечества?</a:t>
            </a:r>
            <a:br>
              <a:rPr lang="ru-RU" sz="30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sz="3000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857250" y="1857375"/>
            <a:ext cx="7772400" cy="4572000"/>
          </a:xfrm>
        </p:spPr>
        <p:txBody>
          <a:bodyPr/>
          <a:lstStyle/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Столкновение с гигантским астероидом.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Техногенная катастрофа ,связанная с ядерным реактором.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Применение ядерного оружия.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Появление опасного высоко патагенного вируса.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Увеличение светимости солнца.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Смена магнитных полюсов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Глобальное потепление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800" smtClean="0"/>
              <a:t>Плохая экология</a:t>
            </a:r>
          </a:p>
          <a:p>
            <a:pPr marL="1211263" indent="-1143000"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85813" y="928688"/>
            <a:ext cx="7772400" cy="5357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ru-RU" sz="3400" smtClean="0"/>
              <a:t>Как  будет протекать конец света при столкновении Земли с астероидом?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ru-RU" sz="2200" smtClean="0"/>
              <a:t>Если астероид упадёт в океан, в месте падения образуется гигантская воронка, от которой в разных направлениях будет расходиться цунами. Это будет первая волна</a:t>
            </a:r>
            <a:r>
              <a:rPr lang="ru-RU" sz="2200" smtClean="0">
                <a:latin typeface="Arial" charset="0"/>
              </a:rPr>
              <a:t>. </a:t>
            </a:r>
            <a:r>
              <a:rPr lang="ru-RU" sz="2200" smtClean="0"/>
              <a:t>Сама воронка схлопнется через полминуты, и этот процесс вызовёт вторую волну цунами, в несколько раз менее мощную, но от этого не менее разрушительную. </a:t>
            </a:r>
            <a:br>
              <a:rPr lang="ru-RU" sz="2200" smtClean="0"/>
            </a:b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smtClean="0"/>
              <a:t>Если астероид упадет на сушу, то пыль поднимется  в высокие слои атмосферы и закроет Солнце. Это приведет к тому, что через 3-4 месяца температура на поверхности Земли упадет до 50 градусов ниже нуля. Резкое понижение температуры грунта и земной атмосферы, а также отравление воздуха ядовитыми кометными газами (цианом, угарным газом и др.) станет причиной массового вымирания почти всего живого на Земле. </a:t>
            </a:r>
            <a:endParaRPr lang="ru-RU" sz="22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Техногенные катастрофы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571500"/>
            <a:ext cx="7772400" cy="4572000"/>
          </a:xfrm>
        </p:spPr>
        <p:txBody>
          <a:bodyPr rtlCol="0">
            <a:normAutofit fontScale="92500" lnSpcReduction="10000"/>
          </a:bodyPr>
          <a:lstStyle/>
          <a:p>
            <a:pPr marL="438912" indent="-32004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sz="2800" dirty="0" smtClean="0"/>
              <a:t>Следующая версия конца света связана с человеческим фактором, и поэтому  наиболее вероятная. Конец света, в случае техногенной катастрофы в сейсмоопасном районе мог бы проходить по следующему сценарию. Катастрофа вызывает сильное землетрясение в близлежащем районе. Такое землетрясение само по себе могло бы изменить скорость вращения Земли вокруг своей оси. Сильное изменение скорости вращения планеты приводит к смене магнитных полюсов. Во время смены полюсов "защитный экран" от космического излучения, которым является магнитное поле Земли на время пропадает, и всё находящееся на поверхности погибает.</a:t>
            </a:r>
          </a:p>
          <a:p>
            <a:pPr marL="438912" indent="-32004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smtClean="0">
                <a:solidFill>
                  <a:schemeClr val="accent1">
                    <a:satMod val="150000"/>
                  </a:schemeClr>
                </a:solidFill>
              </a:rPr>
              <a:t>Проблема ядерной войны.</a:t>
            </a:r>
            <a:endParaRPr lang="ru-RU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684213" y="908050"/>
            <a:ext cx="7731125" cy="5092700"/>
          </a:xfrm>
        </p:spPr>
        <p:txBody>
          <a:bodyPr/>
          <a:lstStyle/>
          <a:p>
            <a:pPr eaLnBrk="1" hangingPunct="1"/>
            <a:r>
              <a:rPr lang="ru-RU" sz="1400" smtClean="0"/>
              <a:t>Зоны радиоактивного заражения по степени опасности принято делить на следующие четыре зоны:</a:t>
            </a:r>
          </a:p>
          <a:p>
            <a:pPr eaLnBrk="1" hangingPunct="1"/>
            <a:r>
              <a:rPr lang="ru-RU" sz="1400" smtClean="0"/>
              <a:t>зона А - умеренного заражения площадью 70-80 % от площади всего следа взрыва. Уровень радиации на внешней границе зоны через 1 час после взрыва составляет 8 Р/ч;</a:t>
            </a:r>
          </a:p>
          <a:p>
            <a:pPr eaLnBrk="1" hangingPunct="1"/>
            <a:r>
              <a:rPr lang="ru-RU" sz="1400" smtClean="0"/>
              <a:t>зона Б - сильного заражения, на долю которой приходится примерно 10 % площади радиоактивного следа, уровень радиации 80 Р/ч;</a:t>
            </a:r>
          </a:p>
          <a:p>
            <a:pPr eaLnBrk="1" hangingPunct="1"/>
            <a:r>
              <a:rPr lang="ru-RU" sz="1400" smtClean="0"/>
              <a:t>зона В - опасного заражения. Она занимает примерно 8-10% площади следа облака взрыва; уровень радиации 240 Р/ч;</a:t>
            </a:r>
          </a:p>
          <a:p>
            <a:pPr eaLnBrk="1" hangingPunct="1"/>
            <a:r>
              <a:rPr lang="ru-RU" sz="1400" smtClean="0"/>
              <a:t>зона Г - чрезвычайно опасного заражения. Ее площадь составляет 2-3% площади следа облака взрыва. Уровень радиации 800 Р/ч. </a:t>
            </a:r>
          </a:p>
        </p:txBody>
      </p:sp>
      <p:pic>
        <p:nvPicPr>
          <p:cNvPr id="23555" name="Рисунок 3" descr="терро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4133850"/>
            <a:ext cx="3227388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chemeClr val="accent1">
                    <a:satMod val="150000"/>
                  </a:schemeClr>
                </a:solidFill>
              </a:rPr>
              <a:t>Распространение высоко </a:t>
            </a:r>
            <a:r>
              <a:rPr lang="ru-RU" sz="3000" dirty="0" err="1" smtClean="0">
                <a:solidFill>
                  <a:schemeClr val="accent1">
                    <a:satMod val="150000"/>
                  </a:schemeClr>
                </a:solidFill>
              </a:rPr>
              <a:t>патагенного</a:t>
            </a:r>
            <a:r>
              <a:rPr lang="ru-RU" sz="3000" dirty="0" smtClean="0">
                <a:solidFill>
                  <a:schemeClr val="accent1">
                    <a:satMod val="150000"/>
                  </a:schemeClr>
                </a:solidFill>
              </a:rPr>
              <a:t> смертельного вируса.</a:t>
            </a:r>
            <a:br>
              <a:rPr lang="ru-RU" sz="30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sz="3000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500063" y="2286000"/>
            <a:ext cx="7072312" cy="4572000"/>
          </a:xfrm>
        </p:spPr>
        <p:txBody>
          <a:bodyPr/>
          <a:lstStyle/>
          <a:p>
            <a:pPr eaLnBrk="1" hangingPunct="1"/>
            <a:r>
              <a:rPr lang="ru-RU" sz="1800" smtClean="0"/>
              <a:t> </a:t>
            </a:r>
            <a:r>
              <a:rPr lang="ru-RU" sz="2400" smtClean="0"/>
              <a:t>Эта причина для наступления конца человечества крайне мало вероятна, но от своей загадочности все более страшна.</a:t>
            </a:r>
            <a:br>
              <a:rPr lang="ru-RU" sz="24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4579" name="Рисунок 3" descr="дн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357688"/>
            <a:ext cx="87868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378</TotalTime>
  <Words>809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</vt:lpstr>
      <vt:lpstr>Corbel</vt:lpstr>
      <vt:lpstr>Wingdings 2</vt:lpstr>
      <vt:lpstr>Wingdings</vt:lpstr>
      <vt:lpstr>Wingdings 3</vt:lpstr>
      <vt:lpstr>Calibri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Правда или миф?</dc:title>
  <dc:creator>Faraon</dc:creator>
  <cp:lastModifiedBy>User</cp:lastModifiedBy>
  <cp:revision>38</cp:revision>
  <dcterms:created xsi:type="dcterms:W3CDTF">2009-11-18T14:49:26Z</dcterms:created>
  <dcterms:modified xsi:type="dcterms:W3CDTF">2014-05-20T10:51:58Z</dcterms:modified>
</cp:coreProperties>
</file>