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6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315" r:id="rId14"/>
    <p:sldId id="269" r:id="rId15"/>
    <p:sldId id="295" r:id="rId16"/>
    <p:sldId id="296" r:id="rId17"/>
    <p:sldId id="297" r:id="rId18"/>
    <p:sldId id="283" r:id="rId19"/>
    <p:sldId id="284" r:id="rId20"/>
    <p:sldId id="285" r:id="rId21"/>
    <p:sldId id="286" r:id="rId22"/>
    <p:sldId id="287" r:id="rId23"/>
    <p:sldId id="290" r:id="rId24"/>
    <p:sldId id="288" r:id="rId25"/>
    <p:sldId id="289" r:id="rId26"/>
    <p:sldId id="298" r:id="rId27"/>
    <p:sldId id="292" r:id="rId28"/>
    <p:sldId id="291" r:id="rId29"/>
    <p:sldId id="294" r:id="rId30"/>
    <p:sldId id="293" r:id="rId31"/>
    <p:sldId id="300" r:id="rId32"/>
    <p:sldId id="299" r:id="rId33"/>
    <p:sldId id="301" r:id="rId34"/>
    <p:sldId id="302" r:id="rId35"/>
    <p:sldId id="303" r:id="rId36"/>
    <p:sldId id="304" r:id="rId37"/>
    <p:sldId id="305" r:id="rId38"/>
    <p:sldId id="306" r:id="rId39"/>
    <p:sldId id="308" r:id="rId40"/>
    <p:sldId id="309" r:id="rId41"/>
    <p:sldId id="307" r:id="rId42"/>
    <p:sldId id="311" r:id="rId43"/>
    <p:sldId id="310" r:id="rId44"/>
    <p:sldId id="312" r:id="rId45"/>
    <p:sldId id="280" r:id="rId46"/>
    <p:sldId id="281" r:id="rId47"/>
    <p:sldId id="314" r:id="rId48"/>
    <p:sldId id="316" r:id="rId49"/>
    <p:sldId id="313" r:id="rId50"/>
    <p:sldId id="318" r:id="rId51"/>
    <p:sldId id="317" r:id="rId52"/>
    <p:sldId id="320" r:id="rId53"/>
    <p:sldId id="321" r:id="rId54"/>
    <p:sldId id="322" r:id="rId55"/>
    <p:sldId id="324" r:id="rId56"/>
    <p:sldId id="323" r:id="rId57"/>
    <p:sldId id="325" r:id="rId58"/>
    <p:sldId id="326" r:id="rId59"/>
    <p:sldId id="327" r:id="rId60"/>
    <p:sldId id="328" r:id="rId61"/>
    <p:sldId id="330" r:id="rId62"/>
    <p:sldId id="331" r:id="rId6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p:scale>
          <a:sx n="50" d="100"/>
          <a:sy n="50" d="100"/>
        </p:scale>
        <p:origin x="-1086"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DF0DE1-78CF-49D1-A0B9-F93F3399A537}" type="datetimeFigureOut">
              <a:rPr lang="ru-RU" smtClean="0"/>
              <a:pPr/>
              <a:t>05.11.2014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94FB10-6A66-4DD6-8FF1-CEEF3F1F83C2}"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0D94FB10-6A66-4DD6-8FF1-CEEF3F1F83C2}" type="slidenum">
              <a:rPr lang="ru-RU" smtClean="0"/>
              <a:pPr/>
              <a:t>10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Заголовок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0" name="Дата 9"/>
          <p:cNvSpPr>
            <a:spLocks noGrp="1"/>
          </p:cNvSpPr>
          <p:nvPr>
            <p:ph type="dt" sz="half" idx="10"/>
          </p:nvPr>
        </p:nvSpPr>
        <p:spPr>
          <a:xfrm>
            <a:off x="5562600" y="6509004"/>
            <a:ext cx="3002280" cy="274320"/>
          </a:xfrm>
        </p:spPr>
        <p:txBody>
          <a:bodyPr vert="horz" rtlCol="0"/>
          <a:lstStyle>
            <a:extLst/>
          </a:lstStyle>
          <a:p>
            <a:fld id="{5B106E36-FD25-4E2D-B0AA-010F637433A0}" type="datetimeFigureOut">
              <a:rPr lang="ru-RU" smtClean="0"/>
              <a:pPr/>
              <a:t>05.11.2014</a:t>
            </a:fld>
            <a:endParaRPr lang="ru-RU"/>
          </a:p>
        </p:txBody>
      </p:sp>
      <p:sp>
        <p:nvSpPr>
          <p:cNvPr id="11" name="Номер слайда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2" name="Нижний колонтитул 11"/>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05.11.2014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lvl1pPr algn="l">
              <a:defRPr/>
            </a:lvl1pPr>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05.11.2014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05.11.2014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8" name="Дата 7"/>
          <p:cNvSpPr>
            <a:spLocks noGrp="1"/>
          </p:cNvSpPr>
          <p:nvPr>
            <p:ph type="dt" sz="half" idx="10"/>
          </p:nvPr>
        </p:nvSpPr>
        <p:spPr>
          <a:xfrm>
            <a:off x="5562600" y="6513670"/>
            <a:ext cx="3002280" cy="274320"/>
          </a:xfrm>
        </p:spPr>
        <p:txBody>
          <a:bodyPr vert="horz" rtlCol="0"/>
          <a:lstStyle>
            <a:extLst/>
          </a:lstStyle>
          <a:p>
            <a:fld id="{5B106E36-FD25-4E2D-B0AA-010F637433A0}" type="datetimeFigureOut">
              <a:rPr lang="ru-RU" smtClean="0"/>
              <a:pPr/>
              <a:t>05.11.2014</a:t>
            </a:fld>
            <a:endParaRPr lang="ru-RU"/>
          </a:p>
        </p:txBody>
      </p:sp>
      <p:sp>
        <p:nvSpPr>
          <p:cNvPr id="9" name="Номер слайда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05.11.2014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a:xfrm>
            <a:off x="8641080" y="6514568"/>
            <a:ext cx="464288" cy="274320"/>
          </a:xfrm>
        </p:spPr>
        <p:txBody>
          <a:bodyPr/>
          <a:lstStyle>
            <a:extLst/>
          </a:lstStyle>
          <a:p>
            <a:fld id="{725C68B6-61C2-468F-89AB-4B9F7531AA68}" type="slidenum">
              <a:rPr lang="ru-RU" smtClean="0"/>
              <a:pPr/>
              <a:t>‹#›</a:t>
            </a:fld>
            <a:endParaRPr lang="ru-RU"/>
          </a:p>
        </p:txBody>
      </p:sp>
      <p:sp>
        <p:nvSpPr>
          <p:cNvPr id="10" name="Прямоугольник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Прямоугольник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Прямоугольник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Заголовок 1"/>
          <p:cNvSpPr>
            <a:spLocks noGrp="1"/>
          </p:cNvSpPr>
          <p:nvPr>
            <p:ph type="title"/>
          </p:nvPr>
        </p:nvSpPr>
        <p:spPr>
          <a:xfrm>
            <a:off x="457200" y="251948"/>
            <a:ext cx="8229600"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05.11.2014</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a:xfrm>
            <a:off x="8641080" y="6514568"/>
            <a:ext cx="464288" cy="274320"/>
          </a:xfrm>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05.11.2014</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5B106E36-FD25-4E2D-B0AA-010F637433A0}" type="datetimeFigureOut">
              <a:rPr lang="ru-RU" smtClean="0"/>
              <a:pPr/>
              <a:t>05.11.2014</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оугольник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963136" y="304800"/>
            <a:ext cx="3931920" cy="762000"/>
          </a:xfrm>
        </p:spPr>
        <p:txBody>
          <a:bodyPr anchor="b"/>
          <a:lstStyle>
            <a:lvl1pPr marL="0" algn="r">
              <a:buNone/>
              <a:defRPr sz="2000" b="1"/>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9" name="Дата 8"/>
          <p:cNvSpPr>
            <a:spLocks noGrp="1"/>
          </p:cNvSpPr>
          <p:nvPr>
            <p:ph type="dt" sz="half" idx="10"/>
          </p:nvPr>
        </p:nvSpPr>
        <p:spPr>
          <a:xfrm>
            <a:off x="5562600" y="6513670"/>
            <a:ext cx="3002280" cy="274320"/>
          </a:xfrm>
        </p:spPr>
        <p:txBody>
          <a:bodyPr vert="horz" rtlCol="0"/>
          <a:lstStyle>
            <a:extLst/>
          </a:lstStyle>
          <a:p>
            <a:fld id="{5B106E36-FD25-4E2D-B0AA-010F637433A0}" type="datetimeFigureOut">
              <a:rPr lang="ru-RU" smtClean="0"/>
              <a:pPr/>
              <a:t>05.11.2014</a:t>
            </a:fld>
            <a:endParaRPr lang="ru-RU"/>
          </a:p>
        </p:txBody>
      </p:sp>
      <p:sp>
        <p:nvSpPr>
          <p:cNvPr id="10" name="Номер слайда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1" name="Нижний колонтитул 10"/>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0443" y="4724400"/>
            <a:ext cx="5486400" cy="664536"/>
          </a:xfrm>
        </p:spPr>
        <p:txBody>
          <a:bodyPr anchor="b"/>
          <a:lstStyle>
            <a:lvl1pPr marL="0" algn="r">
              <a:buNone/>
              <a:defRPr sz="2000" b="1"/>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13" name="Рисунок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8" name="Дата 7"/>
          <p:cNvSpPr>
            <a:spLocks noGrp="1"/>
          </p:cNvSpPr>
          <p:nvPr>
            <p:ph type="dt" sz="half" idx="10"/>
          </p:nvPr>
        </p:nvSpPr>
        <p:spPr>
          <a:xfrm>
            <a:off x="5562600" y="6509004"/>
            <a:ext cx="3002280" cy="274320"/>
          </a:xfrm>
        </p:spPr>
        <p:txBody>
          <a:bodyPr vert="horz" rtlCol="0"/>
          <a:lstStyle>
            <a:extLst/>
          </a:lstStyle>
          <a:p>
            <a:fld id="{5B106E36-FD25-4E2D-B0AA-010F637433A0}" type="datetimeFigureOut">
              <a:rPr lang="ru-RU" smtClean="0"/>
              <a:pPr/>
              <a:t>05.11.2014</a:t>
            </a:fld>
            <a:endParaRPr lang="ru-RU"/>
          </a:p>
        </p:txBody>
      </p:sp>
      <p:sp>
        <p:nvSpPr>
          <p:cNvPr id="9" name="Номер слайда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Нижний колонтитул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ru-RU"/>
          </a:p>
        </p:txBody>
      </p:sp>
      <p:sp>
        <p:nvSpPr>
          <p:cNvPr id="14" name="Дата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5B106E36-FD25-4E2D-B0AA-010F637433A0}" type="datetimeFigureOut">
              <a:rPr lang="ru-RU" smtClean="0"/>
              <a:pPr/>
              <a:t>05.11.2014</a:t>
            </a:fld>
            <a:endParaRPr lang="ru-RU"/>
          </a:p>
        </p:txBody>
      </p:sp>
      <p:sp>
        <p:nvSpPr>
          <p:cNvPr id="23" name="Номер слайда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725C68B6-61C2-468F-89AB-4B9F7531AA68}" type="slidenum">
              <a:rPr lang="ru-RU" smtClean="0"/>
              <a:pPr/>
              <a:t>‹#›</a:t>
            </a:fld>
            <a:endParaRPr lang="ru-RU"/>
          </a:p>
        </p:txBody>
      </p:sp>
      <p:sp>
        <p:nvSpPr>
          <p:cNvPr id="22" name="Заголовок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gizmod.ru/2012/11/07/golograficheskij-mikroskop-iz-veb-kamery-i-lazera/" TargetMode="Externa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hyperlink" Target="http://altamisoft.ru/article/image_analysis/" TargetMode="External"/><Relationship Id="rId2" Type="http://schemas.openxmlformats.org/officeDocument/2006/relationships/hyperlink" Target="http://altamisoft.ru/article/image_processing/" TargetMode="Externa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hyperlink" Target="http://ru.wikipedia.org/wiki/%D0%A3%D1%81%D1%82%D1%80%D0%BE%D0%B9%D1%81%D1%82%D0%B2%D0%BE" TargetMode="External"/><Relationship Id="rId2" Type="http://schemas.openxmlformats.org/officeDocument/2006/relationships/hyperlink" Target="http://ru.wikipedia.org/wiki/%D0%93%D1%80%D0%B5%D1%87%D0%B5%D1%81%D0%BA%D0%B8%D0%B9_%D1%8F%D0%B7%D1%8B%D0%BA" TargetMode="External"/><Relationship Id="rId1" Type="http://schemas.openxmlformats.org/officeDocument/2006/relationships/slideLayout" Target="../slideLayouts/slideLayout2.xml"/><Relationship Id="rId4" Type="http://schemas.openxmlformats.org/officeDocument/2006/relationships/hyperlink" Target="http://ru.wikipedia.org/wiki/%D0%A2%D0%B5%D0%BC%D0%BF%D0%B5%D1%80%D0%B0%D1%82%D1%83%D1%80%D0%B0"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jpeg"/></Relationships>
</file>

<file path=ppt/slides/_rels/slide47.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hyperlink" Target="https://ru.wikipedia.org/wiki/%D0%98%D0%BD%D0%B5%D1%80%D1%82%D0%BD%D1%8B%D0%B9_%D0%B3%D0%B0%D0%B7" TargetMode="Externa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8" Type="http://schemas.openxmlformats.org/officeDocument/2006/relationships/hyperlink" Target="https://ru.wikipedia.org/wiki/%D0%9F%D0%BE%D0%B3%D0%BB%D0%BE%D1%89%D0%B5%D0%BD%D0%B8%D0%B5_%D0%B8%D0%B7%D0%BB%D1%83%D1%87%D0%B5%D0%BD%D0%B8%D1%8F" TargetMode="External"/><Relationship Id="rId3" Type="http://schemas.openxmlformats.org/officeDocument/2006/relationships/hyperlink" Target="https://ru.wikipedia.org/wiki/%D0%98%D0%B7%D0%BB%D1%83%D1%87%D0%B5%D0%BD%D0%B8%D0%B5" TargetMode="External"/><Relationship Id="rId7" Type="http://schemas.openxmlformats.org/officeDocument/2006/relationships/hyperlink" Target="https://ru.wikipedia.org/wiki/%D0%9F%D0%BB%D0%B0%D1%82%D0%B8%D0%BD%D0%B0" TargetMode="External"/><Relationship Id="rId2" Type="http://schemas.openxmlformats.org/officeDocument/2006/relationships/hyperlink" Target="https://ru.wikipedia.org/wiki/%D0%94%D1%80%D0%B5%D0%B2%D0%BD%D0%B5%D0%B3%D1%80%D0%B5%D1%87%D0%B5%D1%81%D0%BA%D0%B8%D0%B9_%D1%8F%D0%B7%D1%8B%D0%BA" TargetMode="External"/><Relationship Id="rId1" Type="http://schemas.openxmlformats.org/officeDocument/2006/relationships/slideLayout" Target="../slideLayouts/slideLayout7.xml"/><Relationship Id="rId6" Type="http://schemas.openxmlformats.org/officeDocument/2006/relationships/hyperlink" Target="https://ru.wikipedia.org/wiki/%D0%AD%D0%BD%D0%B5%D1%80%D0%B3%D0%B8%D1%8F" TargetMode="External"/><Relationship Id="rId5" Type="http://schemas.openxmlformats.org/officeDocument/2006/relationships/hyperlink" Target="https://ru.wikipedia.org/wiki/%D0%AD%D0%BB%D0%B5%D0%BA%D1%82%D1%80%D0%BE%D0%BC%D0%B0%D0%B3%D0%BD%D0%B8%D1%82%D0%BD%D0%BE%D0%B5_%D0%B8%D0%B7%D0%BB%D1%83%D1%87%D0%B5%D0%BD%D0%B8%D0%B5" TargetMode="External"/><Relationship Id="rId4" Type="http://schemas.openxmlformats.org/officeDocument/2006/relationships/hyperlink" Target="https://ru.wikipedia.org/wiki/%D0%98%D0%BD%D1%84%D1%80%D0%B0%D0%BA%D1%80%D0%B0%D1%81%D0%BD%D0%BE%D0%B5_%D0%B8%D0%B7%D0%BB%D1%83%D1%87%D0%B5%D0%BD%D0%B8%D0%B5" TargetMode="External"/><Relationship Id="rId9" Type="http://schemas.openxmlformats.org/officeDocument/2006/relationships/hyperlink" Target="https://ru.wikipedia.org/wiki/%D0%AD%D0%BB%D0%B5%D0%BA%D1%82%D1%80%D0%B8%D1%87%D0%B5%D1%81%D0%BA%D0%BE%D0%B5_%D1%81%D0%BE%D0%BF%D1%80%D0%BE%D1%82%D0%B8%D0%B2%D0%BB%D0%B5%D0%BD%D0%B8%D0%B5" TargetMode="External"/></Relationships>
</file>

<file path=ppt/slides/_rels/slide5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hyperlink" Target="https://ru.wikipedia.org/wiki/%D0%A2%D0%B5%D0%BF%D0%BB%D0%BE%D0%B2%D0%BE%D0%B5_%D0%B8%D0%B7%D0%BB%D1%83%D1%87%D0%B5%D0%BD%D0%B8%D0%B5" TargetMode="External"/><Relationship Id="rId2" Type="http://schemas.openxmlformats.org/officeDocument/2006/relationships/hyperlink" Target="https://ru.wikipedia.org/wiki/%D0%A2%D0%B5%D0%BC%D0%BF%D0%B5%D1%80%D0%B0%D1%82%D1%83%D1%80%D0%B0" TargetMode="External"/><Relationship Id="rId1" Type="http://schemas.openxmlformats.org/officeDocument/2006/relationships/slideLayout" Target="../slideLayouts/slideLayout7.xml"/><Relationship Id="rId5" Type="http://schemas.openxmlformats.org/officeDocument/2006/relationships/hyperlink" Target="https://ru.wikipedia.org/wiki/%D0%92%D0%B8%D0%B4%D0%B8%D0%BC%D0%BE%D0%B5_%D0%B8%D0%B7%D0%BB%D1%83%D1%87%D0%B5%D0%BD%D0%B8%D0%B5" TargetMode="External"/><Relationship Id="rId4" Type="http://schemas.openxmlformats.org/officeDocument/2006/relationships/hyperlink" Target="https://ru.wikipedia.org/wiki/%D0%98%D0%BD%D1%84%D1%80%D0%B0%D0%BA%D1%80%D0%B0%D1%81%D0%BD%D0%BE%D0%B5_%D0%B8%D0%B7%D0%BB%D1%83%D1%87%D0%B5%D0%BD%D0%B8%D0%B5" TargetMode="External"/></Relationships>
</file>

<file path=ppt/slides/_rels/slide5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ctrTitle"/>
          </p:nvPr>
        </p:nvSpPr>
        <p:spPr>
          <a:xfrm>
            <a:off x="464234" y="381001"/>
            <a:ext cx="8229600" cy="3405190"/>
          </a:xfrm>
        </p:spPr>
        <p:txBody>
          <a:bodyPr anchor="t" anchorCtr="0">
            <a:noAutofit/>
          </a:bodyPr>
          <a:lstStyle/>
          <a:p>
            <a:pPr algn="ctr"/>
            <a:r>
              <a:rPr lang="ru-RU" sz="5400" b="1" dirty="0" smtClean="0">
                <a:solidFill>
                  <a:srgbClr val="FF0000"/>
                </a:solidFill>
              </a:rPr>
              <a:t>Аппаратура для обнаружения и измерения</a:t>
            </a:r>
            <a:endParaRPr lang="ru-RU" sz="5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1948"/>
            <a:ext cx="8229600" cy="676722"/>
          </a:xfrm>
        </p:spPr>
        <p:txBody>
          <a:bodyPr>
            <a:normAutofit/>
          </a:bodyPr>
          <a:lstStyle/>
          <a:p>
            <a:pPr algn="l"/>
            <a:r>
              <a:rPr lang="ru-RU" sz="2800" dirty="0" smtClean="0">
                <a:solidFill>
                  <a:srgbClr val="FF0000"/>
                </a:solidFill>
              </a:rPr>
              <a:t>Оптические микроскопы</a:t>
            </a:r>
            <a:endParaRPr lang="ru-RU" sz="2800" dirty="0">
              <a:solidFill>
                <a:srgbClr val="FF0000"/>
              </a:solidFill>
            </a:endParaRPr>
          </a:p>
        </p:txBody>
      </p:sp>
      <p:sp>
        <p:nvSpPr>
          <p:cNvPr id="3" name="Текст 2"/>
          <p:cNvSpPr>
            <a:spLocks noGrp="1"/>
          </p:cNvSpPr>
          <p:nvPr>
            <p:ph type="body" idx="1"/>
          </p:nvPr>
        </p:nvSpPr>
        <p:spPr>
          <a:xfrm>
            <a:off x="457200" y="1071546"/>
            <a:ext cx="4040188" cy="2214577"/>
          </a:xfrm>
        </p:spPr>
        <p:txBody>
          <a:bodyPr anchor="t" anchorCtr="0"/>
          <a:lstStyle/>
          <a:p>
            <a:pPr>
              <a:buFont typeface="Wingdings" pitchFamily="2" charset="2"/>
              <a:buChar char="Ø"/>
            </a:pPr>
            <a:r>
              <a:rPr lang="ru-RU" sz="1800" dirty="0" smtClean="0">
                <a:solidFill>
                  <a:srgbClr val="FFFF00"/>
                </a:solidFill>
              </a:rPr>
              <a:t>Конфокальный микроскоп</a:t>
            </a:r>
          </a:p>
          <a:p>
            <a:pPr>
              <a:buFont typeface="Wingdings" pitchFamily="2" charset="2"/>
              <a:buChar char="Ø"/>
            </a:pPr>
            <a:endParaRPr lang="ru-RU" sz="1800" dirty="0" smtClean="0">
              <a:solidFill>
                <a:srgbClr val="FFFF00"/>
              </a:solidFill>
            </a:endParaRPr>
          </a:p>
          <a:p>
            <a:pPr>
              <a:buFont typeface="Wingdings" pitchFamily="2" charset="2"/>
              <a:buChar char="Ø"/>
            </a:pPr>
            <a:r>
              <a:rPr lang="ru-RU" sz="1800" dirty="0" err="1" smtClean="0">
                <a:solidFill>
                  <a:srgbClr val="FFFF00"/>
                </a:solidFill>
              </a:rPr>
              <a:t>Ближнепольный</a:t>
            </a:r>
            <a:r>
              <a:rPr lang="ru-RU" sz="1800" dirty="0" smtClean="0">
                <a:solidFill>
                  <a:srgbClr val="FFFF00"/>
                </a:solidFill>
              </a:rPr>
              <a:t> оптический микроскоп</a:t>
            </a:r>
          </a:p>
          <a:p>
            <a:pPr>
              <a:buFont typeface="Wingdings" pitchFamily="2" charset="2"/>
              <a:buChar char="Ø"/>
            </a:pPr>
            <a:endParaRPr lang="ru-RU" sz="1800" dirty="0" smtClean="0">
              <a:solidFill>
                <a:srgbClr val="FFFF00"/>
              </a:solidFill>
            </a:endParaRPr>
          </a:p>
          <a:p>
            <a:pPr>
              <a:buFont typeface="Wingdings" pitchFamily="2" charset="2"/>
              <a:buChar char="Ø"/>
            </a:pPr>
            <a:r>
              <a:rPr lang="ru-RU" sz="1800" dirty="0" err="1" smtClean="0">
                <a:solidFill>
                  <a:srgbClr val="FFFF00"/>
                </a:solidFill>
              </a:rPr>
              <a:t>Двухфотонный</a:t>
            </a:r>
            <a:r>
              <a:rPr lang="ru-RU" sz="1800" dirty="0" smtClean="0">
                <a:solidFill>
                  <a:srgbClr val="FFFF00"/>
                </a:solidFill>
              </a:rPr>
              <a:t> лазерный микроскоп</a:t>
            </a:r>
          </a:p>
          <a:p>
            <a:pPr>
              <a:buFont typeface="Arial" pitchFamily="34" charset="0"/>
              <a:buChar char="•"/>
            </a:pPr>
            <a:endParaRPr lang="ru-RU" sz="1800" dirty="0"/>
          </a:p>
        </p:txBody>
      </p:sp>
      <p:sp>
        <p:nvSpPr>
          <p:cNvPr id="4" name="Текст 3"/>
          <p:cNvSpPr>
            <a:spLocks noGrp="1"/>
          </p:cNvSpPr>
          <p:nvPr>
            <p:ph type="body" sz="half" idx="3"/>
          </p:nvPr>
        </p:nvSpPr>
        <p:spPr/>
        <p:txBody>
          <a:bodyPr/>
          <a:lstStyle/>
          <a:p>
            <a:r>
              <a:rPr lang="ru-RU" dirty="0" smtClean="0">
                <a:solidFill>
                  <a:srgbClr val="FF0000"/>
                </a:solidFill>
              </a:rPr>
              <a:t>Сканирующий зондовый микроскоп</a:t>
            </a:r>
            <a:endParaRPr lang="ru-RU" dirty="0">
              <a:solidFill>
                <a:srgbClr val="FF0000"/>
              </a:solidFill>
            </a:endParaRPr>
          </a:p>
        </p:txBody>
      </p:sp>
      <p:sp>
        <p:nvSpPr>
          <p:cNvPr id="5" name="Содержимое 4"/>
          <p:cNvSpPr>
            <a:spLocks noGrp="1"/>
          </p:cNvSpPr>
          <p:nvPr>
            <p:ph sz="quarter" idx="2"/>
          </p:nvPr>
        </p:nvSpPr>
        <p:spPr>
          <a:xfrm>
            <a:off x="457200" y="3143248"/>
            <a:ext cx="4040188" cy="3160715"/>
          </a:xfrm>
        </p:spPr>
        <p:txBody>
          <a:bodyPr>
            <a:normAutofit/>
          </a:bodyPr>
          <a:lstStyle/>
          <a:p>
            <a:pPr>
              <a:buNone/>
            </a:pPr>
            <a:r>
              <a:rPr lang="ru-RU" sz="2400" dirty="0" smtClean="0">
                <a:solidFill>
                  <a:srgbClr val="FF0000"/>
                </a:solidFill>
              </a:rPr>
              <a:t>Электронные микроскопы:</a:t>
            </a:r>
          </a:p>
          <a:p>
            <a:pPr>
              <a:buNone/>
            </a:pPr>
            <a:endParaRPr lang="ru-RU" sz="2400" dirty="0" smtClean="0">
              <a:solidFill>
                <a:srgbClr val="FF0000"/>
              </a:solidFill>
            </a:endParaRPr>
          </a:p>
          <a:p>
            <a:pPr>
              <a:buFont typeface="Wingdings" pitchFamily="2" charset="2"/>
              <a:buChar char="Ø"/>
            </a:pPr>
            <a:r>
              <a:rPr lang="ru-RU" sz="2400" dirty="0" smtClean="0">
                <a:solidFill>
                  <a:srgbClr val="FFFF00"/>
                </a:solidFill>
              </a:rPr>
              <a:t>Просвечивающий электронный микроскоп</a:t>
            </a:r>
          </a:p>
          <a:p>
            <a:pPr>
              <a:buFont typeface="Wingdings" pitchFamily="2" charset="2"/>
              <a:buChar char="Ø"/>
            </a:pPr>
            <a:endParaRPr lang="ru-RU" sz="2400" dirty="0" smtClean="0">
              <a:solidFill>
                <a:srgbClr val="FFFF00"/>
              </a:solidFill>
            </a:endParaRPr>
          </a:p>
          <a:p>
            <a:pPr>
              <a:buFont typeface="Wingdings" pitchFamily="2" charset="2"/>
              <a:buChar char="Ø"/>
            </a:pPr>
            <a:r>
              <a:rPr lang="ru-RU" sz="2400" dirty="0" smtClean="0">
                <a:solidFill>
                  <a:srgbClr val="FFFF00"/>
                </a:solidFill>
              </a:rPr>
              <a:t>Растровый электронный микроскоп</a:t>
            </a:r>
            <a:endParaRPr lang="ru-RU" sz="2400" dirty="0">
              <a:solidFill>
                <a:srgbClr val="FFFF00"/>
              </a:solidFill>
            </a:endParaRPr>
          </a:p>
        </p:txBody>
      </p:sp>
      <p:sp>
        <p:nvSpPr>
          <p:cNvPr id="6" name="Содержимое 5"/>
          <p:cNvSpPr>
            <a:spLocks noGrp="1"/>
          </p:cNvSpPr>
          <p:nvPr>
            <p:ph sz="quarter" idx="4"/>
          </p:nvPr>
        </p:nvSpPr>
        <p:spPr>
          <a:xfrm>
            <a:off x="5214942" y="2714620"/>
            <a:ext cx="3471858" cy="3589343"/>
          </a:xfrm>
        </p:spPr>
        <p:txBody>
          <a:bodyPr/>
          <a:lstStyle/>
          <a:p>
            <a:r>
              <a:rPr lang="ru-RU" dirty="0" smtClean="0">
                <a:solidFill>
                  <a:srgbClr val="FFFF00"/>
                </a:solidFill>
              </a:rPr>
              <a:t>Сканирующий атомно-силовой микроскоп</a:t>
            </a:r>
          </a:p>
          <a:p>
            <a:endParaRPr lang="ru-RU" dirty="0" smtClean="0">
              <a:solidFill>
                <a:srgbClr val="FFFF00"/>
              </a:solidFill>
            </a:endParaRPr>
          </a:p>
          <a:p>
            <a:r>
              <a:rPr lang="ru-RU" dirty="0" smtClean="0">
                <a:solidFill>
                  <a:srgbClr val="FFFF00"/>
                </a:solidFill>
              </a:rPr>
              <a:t>Сканирующий туннельный микроскоп</a:t>
            </a:r>
            <a:endParaRPr lang="ru-RU" dirty="0">
              <a:solidFill>
                <a:srgbClr val="FFFF00"/>
              </a:solidFill>
            </a:endParaRPr>
          </a:p>
        </p:txBody>
      </p:sp>
      <p:sp>
        <p:nvSpPr>
          <p:cNvPr id="7" name="Выгнутая вправо стрелка 6"/>
          <p:cNvSpPr/>
          <p:nvPr/>
        </p:nvSpPr>
        <p:spPr>
          <a:xfrm>
            <a:off x="4857752" y="642918"/>
            <a:ext cx="731520" cy="714380"/>
          </a:xfrm>
          <a:prstGeom prst="curvedLef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ru-RU">
              <a:solidFill>
                <a:schemeClr val="tx1"/>
              </a:solidFill>
            </a:endParaRPr>
          </a:p>
        </p:txBody>
      </p:sp>
      <p:sp>
        <p:nvSpPr>
          <p:cNvPr id="8" name="Выгнутая вправо стрелка 7"/>
          <p:cNvSpPr/>
          <p:nvPr/>
        </p:nvSpPr>
        <p:spPr>
          <a:xfrm>
            <a:off x="4500562" y="3286124"/>
            <a:ext cx="731520" cy="785818"/>
          </a:xfrm>
          <a:prstGeom prst="curvedLef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ru-RU">
              <a:solidFill>
                <a:schemeClr val="tx1"/>
              </a:solidFill>
            </a:endParaRPr>
          </a:p>
        </p:txBody>
      </p:sp>
      <p:sp>
        <p:nvSpPr>
          <p:cNvPr id="9" name="Выгнутая вправо стрелка 8"/>
          <p:cNvSpPr/>
          <p:nvPr/>
        </p:nvSpPr>
        <p:spPr>
          <a:xfrm>
            <a:off x="6786578" y="1857364"/>
            <a:ext cx="731520" cy="857256"/>
          </a:xfrm>
          <a:prstGeom prst="curvedLef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ru-RU">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25"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8" dur="1000" fill="hold"/>
                                        <p:tgtEl>
                                          <p:spTgt spid="7"/>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down)">
                                      <p:cBhvr>
                                        <p:cTn id="27" dur="580">
                                          <p:stCondLst>
                                            <p:cond delay="0"/>
                                          </p:stCondLst>
                                        </p:cTn>
                                        <p:tgtEl>
                                          <p:spTgt spid="3">
                                            <p:txEl>
                                              <p:pRg st="0" end="0"/>
                                            </p:txEl>
                                          </p:spTgt>
                                        </p:tgtEl>
                                      </p:cBhvr>
                                    </p:animEffect>
                                    <p:anim calcmode="lin" valueType="num">
                                      <p:cBhvr>
                                        <p:cTn id="2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33" dur="26">
                                          <p:stCondLst>
                                            <p:cond delay="650"/>
                                          </p:stCondLst>
                                        </p:cTn>
                                        <p:tgtEl>
                                          <p:spTgt spid="3">
                                            <p:txEl>
                                              <p:pRg st="0" end="0"/>
                                            </p:txEl>
                                          </p:spTgt>
                                        </p:tgtEl>
                                      </p:cBhvr>
                                      <p:to x="100000" y="60000"/>
                                    </p:animScale>
                                    <p:animScale>
                                      <p:cBhvr>
                                        <p:cTn id="34" dur="166" decel="50000">
                                          <p:stCondLst>
                                            <p:cond delay="676"/>
                                          </p:stCondLst>
                                        </p:cTn>
                                        <p:tgtEl>
                                          <p:spTgt spid="3">
                                            <p:txEl>
                                              <p:pRg st="0" end="0"/>
                                            </p:txEl>
                                          </p:spTgt>
                                        </p:tgtEl>
                                      </p:cBhvr>
                                      <p:to x="100000" y="100000"/>
                                    </p:animScale>
                                    <p:animScale>
                                      <p:cBhvr>
                                        <p:cTn id="35" dur="26">
                                          <p:stCondLst>
                                            <p:cond delay="1312"/>
                                          </p:stCondLst>
                                        </p:cTn>
                                        <p:tgtEl>
                                          <p:spTgt spid="3">
                                            <p:txEl>
                                              <p:pRg st="0" end="0"/>
                                            </p:txEl>
                                          </p:spTgt>
                                        </p:tgtEl>
                                      </p:cBhvr>
                                      <p:to x="100000" y="80000"/>
                                    </p:animScale>
                                    <p:animScale>
                                      <p:cBhvr>
                                        <p:cTn id="36" dur="166" decel="50000">
                                          <p:stCondLst>
                                            <p:cond delay="1338"/>
                                          </p:stCondLst>
                                        </p:cTn>
                                        <p:tgtEl>
                                          <p:spTgt spid="3">
                                            <p:txEl>
                                              <p:pRg st="0" end="0"/>
                                            </p:txEl>
                                          </p:spTgt>
                                        </p:tgtEl>
                                      </p:cBhvr>
                                      <p:to x="100000" y="100000"/>
                                    </p:animScale>
                                    <p:animScale>
                                      <p:cBhvr>
                                        <p:cTn id="37" dur="26">
                                          <p:stCondLst>
                                            <p:cond delay="1642"/>
                                          </p:stCondLst>
                                        </p:cTn>
                                        <p:tgtEl>
                                          <p:spTgt spid="3">
                                            <p:txEl>
                                              <p:pRg st="0" end="0"/>
                                            </p:txEl>
                                          </p:spTgt>
                                        </p:tgtEl>
                                      </p:cBhvr>
                                      <p:to x="100000" y="90000"/>
                                    </p:animScale>
                                    <p:animScale>
                                      <p:cBhvr>
                                        <p:cTn id="38" dur="166" decel="50000">
                                          <p:stCondLst>
                                            <p:cond delay="1668"/>
                                          </p:stCondLst>
                                        </p:cTn>
                                        <p:tgtEl>
                                          <p:spTgt spid="3">
                                            <p:txEl>
                                              <p:pRg st="0" end="0"/>
                                            </p:txEl>
                                          </p:spTgt>
                                        </p:tgtEl>
                                      </p:cBhvr>
                                      <p:to x="100000" y="100000"/>
                                    </p:animScale>
                                    <p:animScale>
                                      <p:cBhvr>
                                        <p:cTn id="39" dur="26">
                                          <p:stCondLst>
                                            <p:cond delay="1808"/>
                                          </p:stCondLst>
                                        </p:cTn>
                                        <p:tgtEl>
                                          <p:spTgt spid="3">
                                            <p:txEl>
                                              <p:pRg st="0" end="0"/>
                                            </p:txEl>
                                          </p:spTgt>
                                        </p:tgtEl>
                                      </p:cBhvr>
                                      <p:to x="100000" y="95000"/>
                                    </p:animScale>
                                    <p:animScale>
                                      <p:cBhvr>
                                        <p:cTn id="40" dur="166" decel="50000">
                                          <p:stCondLst>
                                            <p:cond delay="1834"/>
                                          </p:stCondLst>
                                        </p:cTn>
                                        <p:tgtEl>
                                          <p:spTgt spid="3">
                                            <p:txEl>
                                              <p:pRg st="0" end="0"/>
                                            </p:txEl>
                                          </p:spTgt>
                                        </p:tgtEl>
                                      </p:cBhvr>
                                      <p:to x="100000" y="100000"/>
                                    </p:animScale>
                                  </p:childTnLst>
                                </p:cTn>
                              </p:par>
                            </p:childTnLst>
                          </p:cTn>
                        </p:par>
                      </p:childTnLst>
                    </p:cTn>
                  </p:par>
                  <p:par>
                    <p:cTn id="41" fill="hold">
                      <p:stCondLst>
                        <p:cond delay="indefinite"/>
                      </p:stCondLst>
                      <p:childTnLst>
                        <p:par>
                          <p:cTn id="42" fill="hold">
                            <p:stCondLst>
                              <p:cond delay="0"/>
                            </p:stCondLst>
                            <p:childTnLst>
                              <p:par>
                                <p:cTn id="43" presetID="26" presetClass="entr" presetSubtype="0" fill="hold" grpId="0" nodeType="clickEffect">
                                  <p:stCondLst>
                                    <p:cond delay="0"/>
                                  </p:stCondLst>
                                  <p:childTnLst>
                                    <p:set>
                                      <p:cBhvr>
                                        <p:cTn id="44" dur="1" fill="hold">
                                          <p:stCondLst>
                                            <p:cond delay="0"/>
                                          </p:stCondLst>
                                        </p:cTn>
                                        <p:tgtEl>
                                          <p:spTgt spid="3">
                                            <p:txEl>
                                              <p:pRg st="2" end="2"/>
                                            </p:txEl>
                                          </p:spTgt>
                                        </p:tgtEl>
                                        <p:attrNameLst>
                                          <p:attrName>style.visibility</p:attrName>
                                        </p:attrNameLst>
                                      </p:cBhvr>
                                      <p:to>
                                        <p:strVal val="visible"/>
                                      </p:to>
                                    </p:set>
                                    <p:animEffect transition="in" filter="wipe(down)">
                                      <p:cBhvr>
                                        <p:cTn id="45" dur="580">
                                          <p:stCondLst>
                                            <p:cond delay="0"/>
                                          </p:stCondLst>
                                        </p:cTn>
                                        <p:tgtEl>
                                          <p:spTgt spid="3">
                                            <p:txEl>
                                              <p:pRg st="2" end="2"/>
                                            </p:txEl>
                                          </p:spTgt>
                                        </p:tgtEl>
                                      </p:cBhvr>
                                    </p:animEffect>
                                    <p:anim calcmode="lin" valueType="num">
                                      <p:cBhvr>
                                        <p:cTn id="46"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51" dur="26">
                                          <p:stCondLst>
                                            <p:cond delay="650"/>
                                          </p:stCondLst>
                                        </p:cTn>
                                        <p:tgtEl>
                                          <p:spTgt spid="3">
                                            <p:txEl>
                                              <p:pRg st="2" end="2"/>
                                            </p:txEl>
                                          </p:spTgt>
                                        </p:tgtEl>
                                      </p:cBhvr>
                                      <p:to x="100000" y="60000"/>
                                    </p:animScale>
                                    <p:animScale>
                                      <p:cBhvr>
                                        <p:cTn id="52" dur="166" decel="50000">
                                          <p:stCondLst>
                                            <p:cond delay="676"/>
                                          </p:stCondLst>
                                        </p:cTn>
                                        <p:tgtEl>
                                          <p:spTgt spid="3">
                                            <p:txEl>
                                              <p:pRg st="2" end="2"/>
                                            </p:txEl>
                                          </p:spTgt>
                                        </p:tgtEl>
                                      </p:cBhvr>
                                      <p:to x="100000" y="100000"/>
                                    </p:animScale>
                                    <p:animScale>
                                      <p:cBhvr>
                                        <p:cTn id="53" dur="26">
                                          <p:stCondLst>
                                            <p:cond delay="1312"/>
                                          </p:stCondLst>
                                        </p:cTn>
                                        <p:tgtEl>
                                          <p:spTgt spid="3">
                                            <p:txEl>
                                              <p:pRg st="2" end="2"/>
                                            </p:txEl>
                                          </p:spTgt>
                                        </p:tgtEl>
                                      </p:cBhvr>
                                      <p:to x="100000" y="80000"/>
                                    </p:animScale>
                                    <p:animScale>
                                      <p:cBhvr>
                                        <p:cTn id="54" dur="166" decel="50000">
                                          <p:stCondLst>
                                            <p:cond delay="1338"/>
                                          </p:stCondLst>
                                        </p:cTn>
                                        <p:tgtEl>
                                          <p:spTgt spid="3">
                                            <p:txEl>
                                              <p:pRg st="2" end="2"/>
                                            </p:txEl>
                                          </p:spTgt>
                                        </p:tgtEl>
                                      </p:cBhvr>
                                      <p:to x="100000" y="100000"/>
                                    </p:animScale>
                                    <p:animScale>
                                      <p:cBhvr>
                                        <p:cTn id="55" dur="26">
                                          <p:stCondLst>
                                            <p:cond delay="1642"/>
                                          </p:stCondLst>
                                        </p:cTn>
                                        <p:tgtEl>
                                          <p:spTgt spid="3">
                                            <p:txEl>
                                              <p:pRg st="2" end="2"/>
                                            </p:txEl>
                                          </p:spTgt>
                                        </p:tgtEl>
                                      </p:cBhvr>
                                      <p:to x="100000" y="90000"/>
                                    </p:animScale>
                                    <p:animScale>
                                      <p:cBhvr>
                                        <p:cTn id="56" dur="166" decel="50000">
                                          <p:stCondLst>
                                            <p:cond delay="1668"/>
                                          </p:stCondLst>
                                        </p:cTn>
                                        <p:tgtEl>
                                          <p:spTgt spid="3">
                                            <p:txEl>
                                              <p:pRg st="2" end="2"/>
                                            </p:txEl>
                                          </p:spTgt>
                                        </p:tgtEl>
                                      </p:cBhvr>
                                      <p:to x="100000" y="100000"/>
                                    </p:animScale>
                                    <p:animScale>
                                      <p:cBhvr>
                                        <p:cTn id="57" dur="26">
                                          <p:stCondLst>
                                            <p:cond delay="1808"/>
                                          </p:stCondLst>
                                        </p:cTn>
                                        <p:tgtEl>
                                          <p:spTgt spid="3">
                                            <p:txEl>
                                              <p:pRg st="2" end="2"/>
                                            </p:txEl>
                                          </p:spTgt>
                                        </p:tgtEl>
                                      </p:cBhvr>
                                      <p:to x="100000" y="95000"/>
                                    </p:animScale>
                                    <p:animScale>
                                      <p:cBhvr>
                                        <p:cTn id="58" dur="166" decel="50000">
                                          <p:stCondLst>
                                            <p:cond delay="1834"/>
                                          </p:stCondLst>
                                        </p:cTn>
                                        <p:tgtEl>
                                          <p:spTgt spid="3">
                                            <p:txEl>
                                              <p:pRg st="2" end="2"/>
                                            </p:txEl>
                                          </p:spTgt>
                                        </p:tgtEl>
                                      </p:cBhvr>
                                      <p:to x="100000" y="100000"/>
                                    </p:animScale>
                                  </p:childTnLst>
                                </p:cTn>
                              </p:par>
                            </p:childTnLst>
                          </p:cTn>
                        </p:par>
                      </p:childTnLst>
                    </p:cTn>
                  </p:par>
                  <p:par>
                    <p:cTn id="59" fill="hold">
                      <p:stCondLst>
                        <p:cond delay="indefinite"/>
                      </p:stCondLst>
                      <p:childTnLst>
                        <p:par>
                          <p:cTn id="60" fill="hold">
                            <p:stCondLst>
                              <p:cond delay="0"/>
                            </p:stCondLst>
                            <p:childTnLst>
                              <p:par>
                                <p:cTn id="61" presetID="26" presetClass="entr" presetSubtype="0" fill="hold" grpId="0" nodeType="clickEffect">
                                  <p:stCondLst>
                                    <p:cond delay="0"/>
                                  </p:stCondLst>
                                  <p:childTnLst>
                                    <p:set>
                                      <p:cBhvr>
                                        <p:cTn id="62" dur="1" fill="hold">
                                          <p:stCondLst>
                                            <p:cond delay="0"/>
                                          </p:stCondLst>
                                        </p:cTn>
                                        <p:tgtEl>
                                          <p:spTgt spid="3">
                                            <p:txEl>
                                              <p:pRg st="4" end="4"/>
                                            </p:txEl>
                                          </p:spTgt>
                                        </p:tgtEl>
                                        <p:attrNameLst>
                                          <p:attrName>style.visibility</p:attrName>
                                        </p:attrNameLst>
                                      </p:cBhvr>
                                      <p:to>
                                        <p:strVal val="visible"/>
                                      </p:to>
                                    </p:set>
                                    <p:animEffect transition="in" filter="wipe(down)">
                                      <p:cBhvr>
                                        <p:cTn id="63" dur="580">
                                          <p:stCondLst>
                                            <p:cond delay="0"/>
                                          </p:stCondLst>
                                        </p:cTn>
                                        <p:tgtEl>
                                          <p:spTgt spid="3">
                                            <p:txEl>
                                              <p:pRg st="4" end="4"/>
                                            </p:txEl>
                                          </p:spTgt>
                                        </p:tgtEl>
                                      </p:cBhvr>
                                    </p:animEffect>
                                    <p:anim calcmode="lin" valueType="num">
                                      <p:cBhvr>
                                        <p:cTn id="64"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69" dur="26">
                                          <p:stCondLst>
                                            <p:cond delay="650"/>
                                          </p:stCondLst>
                                        </p:cTn>
                                        <p:tgtEl>
                                          <p:spTgt spid="3">
                                            <p:txEl>
                                              <p:pRg st="4" end="4"/>
                                            </p:txEl>
                                          </p:spTgt>
                                        </p:tgtEl>
                                      </p:cBhvr>
                                      <p:to x="100000" y="60000"/>
                                    </p:animScale>
                                    <p:animScale>
                                      <p:cBhvr>
                                        <p:cTn id="70" dur="166" decel="50000">
                                          <p:stCondLst>
                                            <p:cond delay="676"/>
                                          </p:stCondLst>
                                        </p:cTn>
                                        <p:tgtEl>
                                          <p:spTgt spid="3">
                                            <p:txEl>
                                              <p:pRg st="4" end="4"/>
                                            </p:txEl>
                                          </p:spTgt>
                                        </p:tgtEl>
                                      </p:cBhvr>
                                      <p:to x="100000" y="100000"/>
                                    </p:animScale>
                                    <p:animScale>
                                      <p:cBhvr>
                                        <p:cTn id="71" dur="26">
                                          <p:stCondLst>
                                            <p:cond delay="1312"/>
                                          </p:stCondLst>
                                        </p:cTn>
                                        <p:tgtEl>
                                          <p:spTgt spid="3">
                                            <p:txEl>
                                              <p:pRg st="4" end="4"/>
                                            </p:txEl>
                                          </p:spTgt>
                                        </p:tgtEl>
                                      </p:cBhvr>
                                      <p:to x="100000" y="80000"/>
                                    </p:animScale>
                                    <p:animScale>
                                      <p:cBhvr>
                                        <p:cTn id="72" dur="166" decel="50000">
                                          <p:stCondLst>
                                            <p:cond delay="1338"/>
                                          </p:stCondLst>
                                        </p:cTn>
                                        <p:tgtEl>
                                          <p:spTgt spid="3">
                                            <p:txEl>
                                              <p:pRg st="4" end="4"/>
                                            </p:txEl>
                                          </p:spTgt>
                                        </p:tgtEl>
                                      </p:cBhvr>
                                      <p:to x="100000" y="100000"/>
                                    </p:animScale>
                                    <p:animScale>
                                      <p:cBhvr>
                                        <p:cTn id="73" dur="26">
                                          <p:stCondLst>
                                            <p:cond delay="1642"/>
                                          </p:stCondLst>
                                        </p:cTn>
                                        <p:tgtEl>
                                          <p:spTgt spid="3">
                                            <p:txEl>
                                              <p:pRg st="4" end="4"/>
                                            </p:txEl>
                                          </p:spTgt>
                                        </p:tgtEl>
                                      </p:cBhvr>
                                      <p:to x="100000" y="90000"/>
                                    </p:animScale>
                                    <p:animScale>
                                      <p:cBhvr>
                                        <p:cTn id="74" dur="166" decel="50000">
                                          <p:stCondLst>
                                            <p:cond delay="1668"/>
                                          </p:stCondLst>
                                        </p:cTn>
                                        <p:tgtEl>
                                          <p:spTgt spid="3">
                                            <p:txEl>
                                              <p:pRg st="4" end="4"/>
                                            </p:txEl>
                                          </p:spTgt>
                                        </p:tgtEl>
                                      </p:cBhvr>
                                      <p:to x="100000" y="100000"/>
                                    </p:animScale>
                                    <p:animScale>
                                      <p:cBhvr>
                                        <p:cTn id="75" dur="26">
                                          <p:stCondLst>
                                            <p:cond delay="1808"/>
                                          </p:stCondLst>
                                        </p:cTn>
                                        <p:tgtEl>
                                          <p:spTgt spid="3">
                                            <p:txEl>
                                              <p:pRg st="4" end="4"/>
                                            </p:txEl>
                                          </p:spTgt>
                                        </p:tgtEl>
                                      </p:cBhvr>
                                      <p:to x="100000" y="95000"/>
                                    </p:animScale>
                                    <p:animScale>
                                      <p:cBhvr>
                                        <p:cTn id="76" dur="166" decel="50000">
                                          <p:stCondLst>
                                            <p:cond delay="1834"/>
                                          </p:stCondLst>
                                        </p:cTn>
                                        <p:tgtEl>
                                          <p:spTgt spid="3">
                                            <p:txEl>
                                              <p:pRg st="4" end="4"/>
                                            </p:txEl>
                                          </p:spTgt>
                                        </p:tgtEl>
                                      </p:cBhvr>
                                      <p:to x="100000" y="100000"/>
                                    </p:animScale>
                                  </p:childTnLst>
                                </p:cTn>
                              </p:par>
                            </p:childTnLst>
                          </p:cTn>
                        </p:par>
                      </p:childTnLst>
                    </p:cTn>
                  </p:par>
                  <p:par>
                    <p:cTn id="77" fill="hold">
                      <p:stCondLst>
                        <p:cond delay="indefinite"/>
                      </p:stCondLst>
                      <p:childTnLst>
                        <p:par>
                          <p:cTn id="78" fill="hold">
                            <p:stCondLst>
                              <p:cond delay="0"/>
                            </p:stCondLst>
                            <p:childTnLst>
                              <p:par>
                                <p:cTn id="79" presetID="35" presetClass="entr" presetSubtype="0" fill="hold" grpId="0" nodeType="clickEffect">
                                  <p:stCondLst>
                                    <p:cond delay="0"/>
                                  </p:stCondLst>
                                  <p:childTnLst>
                                    <p:set>
                                      <p:cBhvr>
                                        <p:cTn id="80" dur="1" fill="hold">
                                          <p:stCondLst>
                                            <p:cond delay="0"/>
                                          </p:stCondLst>
                                        </p:cTn>
                                        <p:tgtEl>
                                          <p:spTgt spid="5">
                                            <p:txEl>
                                              <p:pRg st="0" end="0"/>
                                            </p:txEl>
                                          </p:spTgt>
                                        </p:tgtEl>
                                        <p:attrNameLst>
                                          <p:attrName>style.visibility</p:attrName>
                                        </p:attrNameLst>
                                      </p:cBhvr>
                                      <p:to>
                                        <p:strVal val="visible"/>
                                      </p:to>
                                    </p:set>
                                    <p:animEffect transition="in" filter="fade">
                                      <p:cBhvr>
                                        <p:cTn id="81" dur="2000"/>
                                        <p:tgtEl>
                                          <p:spTgt spid="5">
                                            <p:txEl>
                                              <p:pRg st="0" end="0"/>
                                            </p:txEl>
                                          </p:spTgt>
                                        </p:tgtEl>
                                      </p:cBhvr>
                                    </p:animEffect>
                                    <p:anim calcmode="lin" valueType="num">
                                      <p:cBhvr>
                                        <p:cTn id="82" dur="2000" fill="hold"/>
                                        <p:tgtEl>
                                          <p:spTgt spid="5">
                                            <p:txEl>
                                              <p:pRg st="0" end="0"/>
                                            </p:txEl>
                                          </p:spTgt>
                                        </p:tgtEl>
                                        <p:attrNameLst>
                                          <p:attrName>style.rotation</p:attrName>
                                        </p:attrNameLst>
                                      </p:cBhvr>
                                      <p:tavLst>
                                        <p:tav tm="0">
                                          <p:val>
                                            <p:fltVal val="720"/>
                                          </p:val>
                                        </p:tav>
                                        <p:tav tm="100000">
                                          <p:val>
                                            <p:fltVal val="0"/>
                                          </p:val>
                                        </p:tav>
                                      </p:tavLst>
                                    </p:anim>
                                    <p:anim calcmode="lin" valueType="num">
                                      <p:cBhvr>
                                        <p:cTn id="83" dur="2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84" dur="2000" fill="hold"/>
                                        <p:tgtEl>
                                          <p:spTgt spid="5">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85" fill="hold">
                      <p:stCondLst>
                        <p:cond delay="indefinite"/>
                      </p:stCondLst>
                      <p:childTnLst>
                        <p:par>
                          <p:cTn id="86" fill="hold">
                            <p:stCondLst>
                              <p:cond delay="0"/>
                            </p:stCondLst>
                            <p:childTnLst>
                              <p:par>
                                <p:cTn id="87" presetID="35" presetClass="entr" presetSubtype="0" fill="hold" grpId="0" nodeType="clickEffect">
                                  <p:stCondLst>
                                    <p:cond delay="0"/>
                                  </p:stCondLst>
                                  <p:childTnLst>
                                    <p:set>
                                      <p:cBhvr>
                                        <p:cTn id="88" dur="1" fill="hold">
                                          <p:stCondLst>
                                            <p:cond delay="0"/>
                                          </p:stCondLst>
                                        </p:cTn>
                                        <p:tgtEl>
                                          <p:spTgt spid="5">
                                            <p:txEl>
                                              <p:pRg st="2" end="2"/>
                                            </p:txEl>
                                          </p:spTgt>
                                        </p:tgtEl>
                                        <p:attrNameLst>
                                          <p:attrName>style.visibility</p:attrName>
                                        </p:attrNameLst>
                                      </p:cBhvr>
                                      <p:to>
                                        <p:strVal val="visible"/>
                                      </p:to>
                                    </p:set>
                                    <p:animEffect transition="in" filter="fade">
                                      <p:cBhvr>
                                        <p:cTn id="89" dur="2000"/>
                                        <p:tgtEl>
                                          <p:spTgt spid="5">
                                            <p:txEl>
                                              <p:pRg st="2" end="2"/>
                                            </p:txEl>
                                          </p:spTgt>
                                        </p:tgtEl>
                                      </p:cBhvr>
                                    </p:animEffect>
                                    <p:anim calcmode="lin" valueType="num">
                                      <p:cBhvr>
                                        <p:cTn id="90" dur="2000" fill="hold"/>
                                        <p:tgtEl>
                                          <p:spTgt spid="5">
                                            <p:txEl>
                                              <p:pRg st="2" end="2"/>
                                            </p:txEl>
                                          </p:spTgt>
                                        </p:tgtEl>
                                        <p:attrNameLst>
                                          <p:attrName>style.rotation</p:attrName>
                                        </p:attrNameLst>
                                      </p:cBhvr>
                                      <p:tavLst>
                                        <p:tav tm="0">
                                          <p:val>
                                            <p:fltVal val="720"/>
                                          </p:val>
                                        </p:tav>
                                        <p:tav tm="100000">
                                          <p:val>
                                            <p:fltVal val="0"/>
                                          </p:val>
                                        </p:tav>
                                      </p:tavLst>
                                    </p:anim>
                                    <p:anim calcmode="lin" valueType="num">
                                      <p:cBhvr>
                                        <p:cTn id="91" dur="2000" fill="hold"/>
                                        <p:tgtEl>
                                          <p:spTgt spid="5">
                                            <p:txEl>
                                              <p:pRg st="2" end="2"/>
                                            </p:txEl>
                                          </p:spTgt>
                                        </p:tgtEl>
                                        <p:attrNameLst>
                                          <p:attrName>ppt_h</p:attrName>
                                        </p:attrNameLst>
                                      </p:cBhvr>
                                      <p:tavLst>
                                        <p:tav tm="0">
                                          <p:val>
                                            <p:fltVal val="0"/>
                                          </p:val>
                                        </p:tav>
                                        <p:tav tm="100000">
                                          <p:val>
                                            <p:strVal val="#ppt_h"/>
                                          </p:val>
                                        </p:tav>
                                      </p:tavLst>
                                    </p:anim>
                                    <p:anim calcmode="lin" valueType="num">
                                      <p:cBhvr>
                                        <p:cTn id="92" dur="2000" fill="hold"/>
                                        <p:tgtEl>
                                          <p:spTgt spid="5">
                                            <p:txEl>
                                              <p:pRg st="2" end="2"/>
                                            </p:txEl>
                                          </p:spTgt>
                                        </p:tgtEl>
                                        <p:attrNameLst>
                                          <p:attrName>ppt_w</p:attrName>
                                        </p:attrNameLst>
                                      </p:cBhvr>
                                      <p:tavLst>
                                        <p:tav tm="0">
                                          <p:val>
                                            <p:fltVal val="0"/>
                                          </p:val>
                                        </p:tav>
                                        <p:tav tm="100000">
                                          <p:val>
                                            <p:strVal val="#ppt_w"/>
                                          </p:val>
                                        </p:tav>
                                      </p:tavLst>
                                    </p:anim>
                                  </p:childTnLst>
                                </p:cTn>
                              </p:par>
                            </p:childTnLst>
                          </p:cTn>
                        </p:par>
                      </p:childTnLst>
                    </p:cTn>
                  </p:par>
                  <p:par>
                    <p:cTn id="93" fill="hold">
                      <p:stCondLst>
                        <p:cond delay="indefinite"/>
                      </p:stCondLst>
                      <p:childTnLst>
                        <p:par>
                          <p:cTn id="94" fill="hold">
                            <p:stCondLst>
                              <p:cond delay="0"/>
                            </p:stCondLst>
                            <p:childTnLst>
                              <p:par>
                                <p:cTn id="95" presetID="35" presetClass="entr" presetSubtype="0" fill="hold" grpId="0" nodeType="clickEffect">
                                  <p:stCondLst>
                                    <p:cond delay="0"/>
                                  </p:stCondLst>
                                  <p:childTnLst>
                                    <p:set>
                                      <p:cBhvr>
                                        <p:cTn id="96" dur="1" fill="hold">
                                          <p:stCondLst>
                                            <p:cond delay="0"/>
                                          </p:stCondLst>
                                        </p:cTn>
                                        <p:tgtEl>
                                          <p:spTgt spid="5">
                                            <p:txEl>
                                              <p:pRg st="4" end="4"/>
                                            </p:txEl>
                                          </p:spTgt>
                                        </p:tgtEl>
                                        <p:attrNameLst>
                                          <p:attrName>style.visibility</p:attrName>
                                        </p:attrNameLst>
                                      </p:cBhvr>
                                      <p:to>
                                        <p:strVal val="visible"/>
                                      </p:to>
                                    </p:set>
                                    <p:animEffect transition="in" filter="fade">
                                      <p:cBhvr>
                                        <p:cTn id="97" dur="2000"/>
                                        <p:tgtEl>
                                          <p:spTgt spid="5">
                                            <p:txEl>
                                              <p:pRg st="4" end="4"/>
                                            </p:txEl>
                                          </p:spTgt>
                                        </p:tgtEl>
                                      </p:cBhvr>
                                    </p:animEffect>
                                    <p:anim calcmode="lin" valueType="num">
                                      <p:cBhvr>
                                        <p:cTn id="98" dur="2000" fill="hold"/>
                                        <p:tgtEl>
                                          <p:spTgt spid="5">
                                            <p:txEl>
                                              <p:pRg st="4" end="4"/>
                                            </p:txEl>
                                          </p:spTgt>
                                        </p:tgtEl>
                                        <p:attrNameLst>
                                          <p:attrName>style.rotation</p:attrName>
                                        </p:attrNameLst>
                                      </p:cBhvr>
                                      <p:tavLst>
                                        <p:tav tm="0">
                                          <p:val>
                                            <p:fltVal val="720"/>
                                          </p:val>
                                        </p:tav>
                                        <p:tav tm="100000">
                                          <p:val>
                                            <p:fltVal val="0"/>
                                          </p:val>
                                        </p:tav>
                                      </p:tavLst>
                                    </p:anim>
                                    <p:anim calcmode="lin" valueType="num">
                                      <p:cBhvr>
                                        <p:cTn id="99" dur="2000" fill="hold"/>
                                        <p:tgtEl>
                                          <p:spTgt spid="5">
                                            <p:txEl>
                                              <p:pRg st="4" end="4"/>
                                            </p:txEl>
                                          </p:spTgt>
                                        </p:tgtEl>
                                        <p:attrNameLst>
                                          <p:attrName>ppt_h</p:attrName>
                                        </p:attrNameLst>
                                      </p:cBhvr>
                                      <p:tavLst>
                                        <p:tav tm="0">
                                          <p:val>
                                            <p:fltVal val="0"/>
                                          </p:val>
                                        </p:tav>
                                        <p:tav tm="100000">
                                          <p:val>
                                            <p:strVal val="#ppt_h"/>
                                          </p:val>
                                        </p:tav>
                                      </p:tavLst>
                                    </p:anim>
                                    <p:anim calcmode="lin" valueType="num">
                                      <p:cBhvr>
                                        <p:cTn id="100" dur="2000" fill="hold"/>
                                        <p:tgtEl>
                                          <p:spTgt spid="5">
                                            <p:txEl>
                                              <p:pRg st="4" end="4"/>
                                            </p:txEl>
                                          </p:spTgt>
                                        </p:tgtEl>
                                        <p:attrNameLst>
                                          <p:attrName>ppt_w</p:attrName>
                                        </p:attrNameLst>
                                      </p:cBhvr>
                                      <p:tavLst>
                                        <p:tav tm="0">
                                          <p:val>
                                            <p:fltVal val="0"/>
                                          </p:val>
                                        </p:tav>
                                        <p:tav tm="100000">
                                          <p:val>
                                            <p:strVal val="#ppt_w"/>
                                          </p:val>
                                        </p:tav>
                                      </p:tavLst>
                                    </p:anim>
                                  </p:childTnLst>
                                </p:cTn>
                              </p:par>
                            </p:childTnLst>
                          </p:cTn>
                        </p:par>
                      </p:childTnLst>
                    </p:cTn>
                  </p:par>
                  <p:par>
                    <p:cTn id="101" fill="hold">
                      <p:stCondLst>
                        <p:cond delay="indefinite"/>
                      </p:stCondLst>
                      <p:childTnLst>
                        <p:par>
                          <p:cTn id="102" fill="hold">
                            <p:stCondLst>
                              <p:cond delay="0"/>
                            </p:stCondLst>
                            <p:childTnLst>
                              <p:par>
                                <p:cTn id="103" presetID="15" presetClass="entr" presetSubtype="0" fill="hold" grpId="0" nodeType="clickEffect">
                                  <p:stCondLst>
                                    <p:cond delay="0"/>
                                  </p:stCondLst>
                                  <p:childTnLst>
                                    <p:set>
                                      <p:cBhvr>
                                        <p:cTn id="104" dur="1" fill="hold">
                                          <p:stCondLst>
                                            <p:cond delay="0"/>
                                          </p:stCondLst>
                                        </p:cTn>
                                        <p:tgtEl>
                                          <p:spTgt spid="8"/>
                                        </p:tgtEl>
                                        <p:attrNameLst>
                                          <p:attrName>style.visibility</p:attrName>
                                        </p:attrNameLst>
                                      </p:cBhvr>
                                      <p:to>
                                        <p:strVal val="visible"/>
                                      </p:to>
                                    </p:set>
                                    <p:anim calcmode="lin" valueType="num">
                                      <p:cBhvr>
                                        <p:cTn id="105" dur="1000" fill="hold"/>
                                        <p:tgtEl>
                                          <p:spTgt spid="8"/>
                                        </p:tgtEl>
                                        <p:attrNameLst>
                                          <p:attrName>ppt_w</p:attrName>
                                        </p:attrNameLst>
                                      </p:cBhvr>
                                      <p:tavLst>
                                        <p:tav tm="0">
                                          <p:val>
                                            <p:fltVal val="0"/>
                                          </p:val>
                                        </p:tav>
                                        <p:tav tm="100000">
                                          <p:val>
                                            <p:strVal val="#ppt_w"/>
                                          </p:val>
                                        </p:tav>
                                      </p:tavLst>
                                    </p:anim>
                                    <p:anim calcmode="lin" valueType="num">
                                      <p:cBhvr>
                                        <p:cTn id="106" dur="1000" fill="hold"/>
                                        <p:tgtEl>
                                          <p:spTgt spid="8"/>
                                        </p:tgtEl>
                                        <p:attrNameLst>
                                          <p:attrName>ppt_h</p:attrName>
                                        </p:attrNameLst>
                                      </p:cBhvr>
                                      <p:tavLst>
                                        <p:tav tm="0">
                                          <p:val>
                                            <p:fltVal val="0"/>
                                          </p:val>
                                        </p:tav>
                                        <p:tav tm="100000">
                                          <p:val>
                                            <p:strVal val="#ppt_h"/>
                                          </p:val>
                                        </p:tav>
                                      </p:tavLst>
                                    </p:anim>
                                    <p:anim calcmode="lin" valueType="num">
                                      <p:cBhvr>
                                        <p:cTn id="107"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08"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9" fill="hold">
                      <p:stCondLst>
                        <p:cond delay="indefinite"/>
                      </p:stCondLst>
                      <p:childTnLst>
                        <p:par>
                          <p:cTn id="110" fill="hold">
                            <p:stCondLst>
                              <p:cond delay="0"/>
                            </p:stCondLst>
                            <p:childTnLst>
                              <p:par>
                                <p:cTn id="111" presetID="35" presetClass="entr" presetSubtype="0" fill="hold" grpId="0" nodeType="clickEffect">
                                  <p:stCondLst>
                                    <p:cond delay="0"/>
                                  </p:stCondLst>
                                  <p:childTnLst>
                                    <p:set>
                                      <p:cBhvr>
                                        <p:cTn id="112" dur="1" fill="hold">
                                          <p:stCondLst>
                                            <p:cond delay="0"/>
                                          </p:stCondLst>
                                        </p:cTn>
                                        <p:tgtEl>
                                          <p:spTgt spid="4">
                                            <p:txEl>
                                              <p:pRg st="0" end="0"/>
                                            </p:txEl>
                                          </p:spTgt>
                                        </p:tgtEl>
                                        <p:attrNameLst>
                                          <p:attrName>style.visibility</p:attrName>
                                        </p:attrNameLst>
                                      </p:cBhvr>
                                      <p:to>
                                        <p:strVal val="visible"/>
                                      </p:to>
                                    </p:set>
                                    <p:animEffect transition="in" filter="fade">
                                      <p:cBhvr>
                                        <p:cTn id="113" dur="2000"/>
                                        <p:tgtEl>
                                          <p:spTgt spid="4">
                                            <p:txEl>
                                              <p:pRg st="0" end="0"/>
                                            </p:txEl>
                                          </p:spTgt>
                                        </p:tgtEl>
                                      </p:cBhvr>
                                    </p:animEffect>
                                    <p:anim calcmode="lin" valueType="num">
                                      <p:cBhvr>
                                        <p:cTn id="114" dur="2000" fill="hold"/>
                                        <p:tgtEl>
                                          <p:spTgt spid="4">
                                            <p:txEl>
                                              <p:pRg st="0" end="0"/>
                                            </p:txEl>
                                          </p:spTgt>
                                        </p:tgtEl>
                                        <p:attrNameLst>
                                          <p:attrName>style.rotation</p:attrName>
                                        </p:attrNameLst>
                                      </p:cBhvr>
                                      <p:tavLst>
                                        <p:tav tm="0">
                                          <p:val>
                                            <p:fltVal val="720"/>
                                          </p:val>
                                        </p:tav>
                                        <p:tav tm="100000">
                                          <p:val>
                                            <p:fltVal val="0"/>
                                          </p:val>
                                        </p:tav>
                                      </p:tavLst>
                                    </p:anim>
                                    <p:anim calcmode="lin" valueType="num">
                                      <p:cBhvr>
                                        <p:cTn id="115" dur="2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116" dur="2000" fill="hold"/>
                                        <p:tgtEl>
                                          <p:spTgt spid="4">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117" fill="hold">
                      <p:stCondLst>
                        <p:cond delay="indefinite"/>
                      </p:stCondLst>
                      <p:childTnLst>
                        <p:par>
                          <p:cTn id="118" fill="hold">
                            <p:stCondLst>
                              <p:cond delay="0"/>
                            </p:stCondLst>
                            <p:childTnLst>
                              <p:par>
                                <p:cTn id="119" presetID="15" presetClass="entr" presetSubtype="0" fill="hold" grpId="0" nodeType="clickEffect">
                                  <p:stCondLst>
                                    <p:cond delay="0"/>
                                  </p:stCondLst>
                                  <p:childTnLst>
                                    <p:set>
                                      <p:cBhvr>
                                        <p:cTn id="120" dur="1" fill="hold">
                                          <p:stCondLst>
                                            <p:cond delay="0"/>
                                          </p:stCondLst>
                                        </p:cTn>
                                        <p:tgtEl>
                                          <p:spTgt spid="9"/>
                                        </p:tgtEl>
                                        <p:attrNameLst>
                                          <p:attrName>style.visibility</p:attrName>
                                        </p:attrNameLst>
                                      </p:cBhvr>
                                      <p:to>
                                        <p:strVal val="visible"/>
                                      </p:to>
                                    </p:set>
                                    <p:anim calcmode="lin" valueType="num">
                                      <p:cBhvr>
                                        <p:cTn id="121" dur="1000" fill="hold"/>
                                        <p:tgtEl>
                                          <p:spTgt spid="9"/>
                                        </p:tgtEl>
                                        <p:attrNameLst>
                                          <p:attrName>ppt_w</p:attrName>
                                        </p:attrNameLst>
                                      </p:cBhvr>
                                      <p:tavLst>
                                        <p:tav tm="0">
                                          <p:val>
                                            <p:fltVal val="0"/>
                                          </p:val>
                                        </p:tav>
                                        <p:tav tm="100000">
                                          <p:val>
                                            <p:strVal val="#ppt_w"/>
                                          </p:val>
                                        </p:tav>
                                      </p:tavLst>
                                    </p:anim>
                                    <p:anim calcmode="lin" valueType="num">
                                      <p:cBhvr>
                                        <p:cTn id="122" dur="1000" fill="hold"/>
                                        <p:tgtEl>
                                          <p:spTgt spid="9"/>
                                        </p:tgtEl>
                                        <p:attrNameLst>
                                          <p:attrName>ppt_h</p:attrName>
                                        </p:attrNameLst>
                                      </p:cBhvr>
                                      <p:tavLst>
                                        <p:tav tm="0">
                                          <p:val>
                                            <p:fltVal val="0"/>
                                          </p:val>
                                        </p:tav>
                                        <p:tav tm="100000">
                                          <p:val>
                                            <p:strVal val="#ppt_h"/>
                                          </p:val>
                                        </p:tav>
                                      </p:tavLst>
                                    </p:anim>
                                    <p:anim calcmode="lin" valueType="num">
                                      <p:cBhvr>
                                        <p:cTn id="123"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24"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25" fill="hold">
                      <p:stCondLst>
                        <p:cond delay="indefinite"/>
                      </p:stCondLst>
                      <p:childTnLst>
                        <p:par>
                          <p:cTn id="126" fill="hold">
                            <p:stCondLst>
                              <p:cond delay="0"/>
                            </p:stCondLst>
                            <p:childTnLst>
                              <p:par>
                                <p:cTn id="127" presetID="26" presetClass="entr" presetSubtype="0" fill="hold" nodeType="clickEffect">
                                  <p:stCondLst>
                                    <p:cond delay="0"/>
                                  </p:stCondLst>
                                  <p:childTnLst>
                                    <p:set>
                                      <p:cBhvr>
                                        <p:cTn id="128" dur="1" fill="hold">
                                          <p:stCondLst>
                                            <p:cond delay="0"/>
                                          </p:stCondLst>
                                        </p:cTn>
                                        <p:tgtEl>
                                          <p:spTgt spid="6">
                                            <p:txEl>
                                              <p:pRg st="0" end="0"/>
                                            </p:txEl>
                                          </p:spTgt>
                                        </p:tgtEl>
                                        <p:attrNameLst>
                                          <p:attrName>style.visibility</p:attrName>
                                        </p:attrNameLst>
                                      </p:cBhvr>
                                      <p:to>
                                        <p:strVal val="visible"/>
                                      </p:to>
                                    </p:set>
                                    <p:animEffect transition="in" filter="wipe(down)">
                                      <p:cBhvr>
                                        <p:cTn id="129" dur="580">
                                          <p:stCondLst>
                                            <p:cond delay="0"/>
                                          </p:stCondLst>
                                        </p:cTn>
                                        <p:tgtEl>
                                          <p:spTgt spid="6">
                                            <p:txEl>
                                              <p:pRg st="0" end="0"/>
                                            </p:txEl>
                                          </p:spTgt>
                                        </p:tgtEl>
                                      </p:cBhvr>
                                    </p:animEffect>
                                    <p:anim calcmode="lin" valueType="num">
                                      <p:cBhvr>
                                        <p:cTn id="130" dur="1822" tmFilter="0,0; 0.14,0.36; 0.43,0.73; 0.71,0.91; 1.0,1.0">
                                          <p:stCondLst>
                                            <p:cond delay="0"/>
                                          </p:stCondLst>
                                        </p:cTn>
                                        <p:tgtEl>
                                          <p:spTgt spid="6">
                                            <p:txEl>
                                              <p:pRg st="0" end="0"/>
                                            </p:txEl>
                                          </p:spTgt>
                                        </p:tgtEl>
                                        <p:attrNameLst>
                                          <p:attrName>ppt_x</p:attrName>
                                        </p:attrNameLst>
                                      </p:cBhvr>
                                      <p:tavLst>
                                        <p:tav tm="0">
                                          <p:val>
                                            <p:strVal val="#ppt_x-0.25"/>
                                          </p:val>
                                        </p:tav>
                                        <p:tav tm="100000">
                                          <p:val>
                                            <p:strVal val="#ppt_x"/>
                                          </p:val>
                                        </p:tav>
                                      </p:tavLst>
                                    </p:anim>
                                    <p:anim calcmode="lin" valueType="num">
                                      <p:cBhvr>
                                        <p:cTn id="131" dur="664" tmFilter="0.0,0.0; 0.25,0.07; 0.50,0.2; 0.75,0.467; 1.0,1.0">
                                          <p:stCondLst>
                                            <p:cond delay="0"/>
                                          </p:stCondLst>
                                        </p:cTn>
                                        <p:tgtEl>
                                          <p:spTgt spid="6">
                                            <p:txEl>
                                              <p:pRg st="0" end="0"/>
                                            </p:txEl>
                                          </p:spTgt>
                                        </p:tgtEl>
                                        <p:attrNameLst>
                                          <p:attrName>ppt_y</p:attrName>
                                        </p:attrNameLst>
                                      </p:cBhvr>
                                      <p:tavLst>
                                        <p:tav tm="0" fmla="#ppt_y-sin(pi*$)/3">
                                          <p:val>
                                            <p:fltVal val="0.5"/>
                                          </p:val>
                                        </p:tav>
                                        <p:tav tm="100000">
                                          <p:val>
                                            <p:fltVal val="1"/>
                                          </p:val>
                                        </p:tav>
                                      </p:tavLst>
                                    </p:anim>
                                    <p:anim calcmode="lin" valueType="num">
                                      <p:cBhvr>
                                        <p:cTn id="132" dur="664" tmFilter="0, 0; 0.125,0.2665; 0.25,0.4; 0.375,0.465; 0.5,0.5;  0.625,0.535; 0.75,0.6; 0.875,0.7335; 1,1">
                                          <p:stCondLst>
                                            <p:cond delay="664"/>
                                          </p:stCondLst>
                                        </p:cTn>
                                        <p:tgtEl>
                                          <p:spTgt spid="6">
                                            <p:txEl>
                                              <p:pRg st="0" end="0"/>
                                            </p:txEl>
                                          </p:spTgt>
                                        </p:tgtEl>
                                        <p:attrNameLst>
                                          <p:attrName>ppt_y</p:attrName>
                                        </p:attrNameLst>
                                      </p:cBhvr>
                                      <p:tavLst>
                                        <p:tav tm="0" fmla="#ppt_y-sin(pi*$)/9">
                                          <p:val>
                                            <p:fltVal val="0"/>
                                          </p:val>
                                        </p:tav>
                                        <p:tav tm="100000">
                                          <p:val>
                                            <p:fltVal val="1"/>
                                          </p:val>
                                        </p:tav>
                                      </p:tavLst>
                                    </p:anim>
                                    <p:anim calcmode="lin" valueType="num">
                                      <p:cBhvr>
                                        <p:cTn id="133" dur="332" tmFilter="0, 0; 0.125,0.2665; 0.25,0.4; 0.375,0.465; 0.5,0.5;  0.625,0.535; 0.75,0.6; 0.875,0.7335; 1,1">
                                          <p:stCondLst>
                                            <p:cond delay="1324"/>
                                          </p:stCondLst>
                                        </p:cTn>
                                        <p:tgtEl>
                                          <p:spTgt spid="6">
                                            <p:txEl>
                                              <p:pRg st="0" end="0"/>
                                            </p:txEl>
                                          </p:spTgt>
                                        </p:tgtEl>
                                        <p:attrNameLst>
                                          <p:attrName>ppt_y</p:attrName>
                                        </p:attrNameLst>
                                      </p:cBhvr>
                                      <p:tavLst>
                                        <p:tav tm="0" fmla="#ppt_y-sin(pi*$)/27">
                                          <p:val>
                                            <p:fltVal val="0"/>
                                          </p:val>
                                        </p:tav>
                                        <p:tav tm="100000">
                                          <p:val>
                                            <p:fltVal val="1"/>
                                          </p:val>
                                        </p:tav>
                                      </p:tavLst>
                                    </p:anim>
                                    <p:anim calcmode="lin" valueType="num">
                                      <p:cBhvr>
                                        <p:cTn id="134" dur="164" tmFilter="0, 0; 0.125,0.2665; 0.25,0.4; 0.375,0.465; 0.5,0.5;  0.625,0.535; 0.75,0.6; 0.875,0.7335; 1,1">
                                          <p:stCondLst>
                                            <p:cond delay="1656"/>
                                          </p:stCondLst>
                                        </p:cTn>
                                        <p:tgtEl>
                                          <p:spTgt spid="6">
                                            <p:txEl>
                                              <p:pRg st="0" end="0"/>
                                            </p:txEl>
                                          </p:spTgt>
                                        </p:tgtEl>
                                        <p:attrNameLst>
                                          <p:attrName>ppt_y</p:attrName>
                                        </p:attrNameLst>
                                      </p:cBhvr>
                                      <p:tavLst>
                                        <p:tav tm="0" fmla="#ppt_y-sin(pi*$)/81">
                                          <p:val>
                                            <p:fltVal val="0"/>
                                          </p:val>
                                        </p:tav>
                                        <p:tav tm="100000">
                                          <p:val>
                                            <p:fltVal val="1"/>
                                          </p:val>
                                        </p:tav>
                                      </p:tavLst>
                                    </p:anim>
                                    <p:animScale>
                                      <p:cBhvr>
                                        <p:cTn id="135" dur="26">
                                          <p:stCondLst>
                                            <p:cond delay="650"/>
                                          </p:stCondLst>
                                        </p:cTn>
                                        <p:tgtEl>
                                          <p:spTgt spid="6">
                                            <p:txEl>
                                              <p:pRg st="0" end="0"/>
                                            </p:txEl>
                                          </p:spTgt>
                                        </p:tgtEl>
                                      </p:cBhvr>
                                      <p:to x="100000" y="60000"/>
                                    </p:animScale>
                                    <p:animScale>
                                      <p:cBhvr>
                                        <p:cTn id="136" dur="166" decel="50000">
                                          <p:stCondLst>
                                            <p:cond delay="676"/>
                                          </p:stCondLst>
                                        </p:cTn>
                                        <p:tgtEl>
                                          <p:spTgt spid="6">
                                            <p:txEl>
                                              <p:pRg st="0" end="0"/>
                                            </p:txEl>
                                          </p:spTgt>
                                        </p:tgtEl>
                                      </p:cBhvr>
                                      <p:to x="100000" y="100000"/>
                                    </p:animScale>
                                    <p:animScale>
                                      <p:cBhvr>
                                        <p:cTn id="137" dur="26">
                                          <p:stCondLst>
                                            <p:cond delay="1312"/>
                                          </p:stCondLst>
                                        </p:cTn>
                                        <p:tgtEl>
                                          <p:spTgt spid="6">
                                            <p:txEl>
                                              <p:pRg st="0" end="0"/>
                                            </p:txEl>
                                          </p:spTgt>
                                        </p:tgtEl>
                                      </p:cBhvr>
                                      <p:to x="100000" y="80000"/>
                                    </p:animScale>
                                    <p:animScale>
                                      <p:cBhvr>
                                        <p:cTn id="138" dur="166" decel="50000">
                                          <p:stCondLst>
                                            <p:cond delay="1338"/>
                                          </p:stCondLst>
                                        </p:cTn>
                                        <p:tgtEl>
                                          <p:spTgt spid="6">
                                            <p:txEl>
                                              <p:pRg st="0" end="0"/>
                                            </p:txEl>
                                          </p:spTgt>
                                        </p:tgtEl>
                                      </p:cBhvr>
                                      <p:to x="100000" y="100000"/>
                                    </p:animScale>
                                    <p:animScale>
                                      <p:cBhvr>
                                        <p:cTn id="139" dur="26">
                                          <p:stCondLst>
                                            <p:cond delay="1642"/>
                                          </p:stCondLst>
                                        </p:cTn>
                                        <p:tgtEl>
                                          <p:spTgt spid="6">
                                            <p:txEl>
                                              <p:pRg st="0" end="0"/>
                                            </p:txEl>
                                          </p:spTgt>
                                        </p:tgtEl>
                                      </p:cBhvr>
                                      <p:to x="100000" y="90000"/>
                                    </p:animScale>
                                    <p:animScale>
                                      <p:cBhvr>
                                        <p:cTn id="140" dur="166" decel="50000">
                                          <p:stCondLst>
                                            <p:cond delay="1668"/>
                                          </p:stCondLst>
                                        </p:cTn>
                                        <p:tgtEl>
                                          <p:spTgt spid="6">
                                            <p:txEl>
                                              <p:pRg st="0" end="0"/>
                                            </p:txEl>
                                          </p:spTgt>
                                        </p:tgtEl>
                                      </p:cBhvr>
                                      <p:to x="100000" y="100000"/>
                                    </p:animScale>
                                    <p:animScale>
                                      <p:cBhvr>
                                        <p:cTn id="141" dur="26">
                                          <p:stCondLst>
                                            <p:cond delay="1808"/>
                                          </p:stCondLst>
                                        </p:cTn>
                                        <p:tgtEl>
                                          <p:spTgt spid="6">
                                            <p:txEl>
                                              <p:pRg st="0" end="0"/>
                                            </p:txEl>
                                          </p:spTgt>
                                        </p:tgtEl>
                                      </p:cBhvr>
                                      <p:to x="100000" y="95000"/>
                                    </p:animScale>
                                    <p:animScale>
                                      <p:cBhvr>
                                        <p:cTn id="142" dur="166" decel="50000">
                                          <p:stCondLst>
                                            <p:cond delay="1834"/>
                                          </p:stCondLst>
                                        </p:cTn>
                                        <p:tgtEl>
                                          <p:spTgt spid="6">
                                            <p:txEl>
                                              <p:pRg st="0" end="0"/>
                                            </p:txEl>
                                          </p:spTgt>
                                        </p:tgtEl>
                                      </p:cBhvr>
                                      <p:to x="100000" y="100000"/>
                                    </p:animScale>
                                  </p:childTnLst>
                                </p:cTn>
                              </p:par>
                            </p:childTnLst>
                          </p:cTn>
                        </p:par>
                      </p:childTnLst>
                    </p:cTn>
                  </p:par>
                  <p:par>
                    <p:cTn id="143" fill="hold">
                      <p:stCondLst>
                        <p:cond delay="indefinite"/>
                      </p:stCondLst>
                      <p:childTnLst>
                        <p:par>
                          <p:cTn id="144" fill="hold">
                            <p:stCondLst>
                              <p:cond delay="0"/>
                            </p:stCondLst>
                            <p:childTnLst>
                              <p:par>
                                <p:cTn id="145" presetID="26" presetClass="entr" presetSubtype="0" fill="hold" nodeType="clickEffect">
                                  <p:stCondLst>
                                    <p:cond delay="0"/>
                                  </p:stCondLst>
                                  <p:childTnLst>
                                    <p:set>
                                      <p:cBhvr>
                                        <p:cTn id="146" dur="1" fill="hold">
                                          <p:stCondLst>
                                            <p:cond delay="0"/>
                                          </p:stCondLst>
                                        </p:cTn>
                                        <p:tgtEl>
                                          <p:spTgt spid="6">
                                            <p:txEl>
                                              <p:pRg st="2" end="2"/>
                                            </p:txEl>
                                          </p:spTgt>
                                        </p:tgtEl>
                                        <p:attrNameLst>
                                          <p:attrName>style.visibility</p:attrName>
                                        </p:attrNameLst>
                                      </p:cBhvr>
                                      <p:to>
                                        <p:strVal val="visible"/>
                                      </p:to>
                                    </p:set>
                                    <p:animEffect transition="in" filter="wipe(down)">
                                      <p:cBhvr>
                                        <p:cTn id="147" dur="580">
                                          <p:stCondLst>
                                            <p:cond delay="0"/>
                                          </p:stCondLst>
                                        </p:cTn>
                                        <p:tgtEl>
                                          <p:spTgt spid="6">
                                            <p:txEl>
                                              <p:pRg st="2" end="2"/>
                                            </p:txEl>
                                          </p:spTgt>
                                        </p:tgtEl>
                                      </p:cBhvr>
                                    </p:animEffect>
                                    <p:anim calcmode="lin" valueType="num">
                                      <p:cBhvr>
                                        <p:cTn id="148"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149"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150"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151"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152"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153" dur="26">
                                          <p:stCondLst>
                                            <p:cond delay="650"/>
                                          </p:stCondLst>
                                        </p:cTn>
                                        <p:tgtEl>
                                          <p:spTgt spid="6">
                                            <p:txEl>
                                              <p:pRg st="2" end="2"/>
                                            </p:txEl>
                                          </p:spTgt>
                                        </p:tgtEl>
                                      </p:cBhvr>
                                      <p:to x="100000" y="60000"/>
                                    </p:animScale>
                                    <p:animScale>
                                      <p:cBhvr>
                                        <p:cTn id="154" dur="166" decel="50000">
                                          <p:stCondLst>
                                            <p:cond delay="676"/>
                                          </p:stCondLst>
                                        </p:cTn>
                                        <p:tgtEl>
                                          <p:spTgt spid="6">
                                            <p:txEl>
                                              <p:pRg st="2" end="2"/>
                                            </p:txEl>
                                          </p:spTgt>
                                        </p:tgtEl>
                                      </p:cBhvr>
                                      <p:to x="100000" y="100000"/>
                                    </p:animScale>
                                    <p:animScale>
                                      <p:cBhvr>
                                        <p:cTn id="155" dur="26">
                                          <p:stCondLst>
                                            <p:cond delay="1312"/>
                                          </p:stCondLst>
                                        </p:cTn>
                                        <p:tgtEl>
                                          <p:spTgt spid="6">
                                            <p:txEl>
                                              <p:pRg st="2" end="2"/>
                                            </p:txEl>
                                          </p:spTgt>
                                        </p:tgtEl>
                                      </p:cBhvr>
                                      <p:to x="100000" y="80000"/>
                                    </p:animScale>
                                    <p:animScale>
                                      <p:cBhvr>
                                        <p:cTn id="156" dur="166" decel="50000">
                                          <p:stCondLst>
                                            <p:cond delay="1338"/>
                                          </p:stCondLst>
                                        </p:cTn>
                                        <p:tgtEl>
                                          <p:spTgt spid="6">
                                            <p:txEl>
                                              <p:pRg st="2" end="2"/>
                                            </p:txEl>
                                          </p:spTgt>
                                        </p:tgtEl>
                                      </p:cBhvr>
                                      <p:to x="100000" y="100000"/>
                                    </p:animScale>
                                    <p:animScale>
                                      <p:cBhvr>
                                        <p:cTn id="157" dur="26">
                                          <p:stCondLst>
                                            <p:cond delay="1642"/>
                                          </p:stCondLst>
                                        </p:cTn>
                                        <p:tgtEl>
                                          <p:spTgt spid="6">
                                            <p:txEl>
                                              <p:pRg st="2" end="2"/>
                                            </p:txEl>
                                          </p:spTgt>
                                        </p:tgtEl>
                                      </p:cBhvr>
                                      <p:to x="100000" y="90000"/>
                                    </p:animScale>
                                    <p:animScale>
                                      <p:cBhvr>
                                        <p:cTn id="158" dur="166" decel="50000">
                                          <p:stCondLst>
                                            <p:cond delay="1668"/>
                                          </p:stCondLst>
                                        </p:cTn>
                                        <p:tgtEl>
                                          <p:spTgt spid="6">
                                            <p:txEl>
                                              <p:pRg st="2" end="2"/>
                                            </p:txEl>
                                          </p:spTgt>
                                        </p:tgtEl>
                                      </p:cBhvr>
                                      <p:to x="100000" y="100000"/>
                                    </p:animScale>
                                    <p:animScale>
                                      <p:cBhvr>
                                        <p:cTn id="159" dur="26">
                                          <p:stCondLst>
                                            <p:cond delay="1808"/>
                                          </p:stCondLst>
                                        </p:cTn>
                                        <p:tgtEl>
                                          <p:spTgt spid="6">
                                            <p:txEl>
                                              <p:pRg st="2" end="2"/>
                                            </p:txEl>
                                          </p:spTgt>
                                        </p:tgtEl>
                                      </p:cBhvr>
                                      <p:to x="100000" y="95000"/>
                                    </p:animScale>
                                    <p:animScale>
                                      <p:cBhvr>
                                        <p:cTn id="160" dur="166" decel="50000">
                                          <p:stCondLst>
                                            <p:cond delay="1834"/>
                                          </p:stCondLst>
                                        </p:cTn>
                                        <p:tgtEl>
                                          <p:spTgt spid="6">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P spid="5" grpId="0" build="p"/>
      <p:bldP spid="7"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0" y="285728"/>
            <a:ext cx="4114800" cy="6215105"/>
          </a:xfrm>
        </p:spPr>
        <p:txBody>
          <a:bodyPr>
            <a:normAutofit fontScale="77500" lnSpcReduction="20000"/>
          </a:bodyPr>
          <a:lstStyle/>
          <a:p>
            <a:pPr>
              <a:buNone/>
            </a:pPr>
            <a:r>
              <a:rPr lang="ru-RU" b="1" dirty="0" smtClean="0">
                <a:solidFill>
                  <a:srgbClr val="FF0000"/>
                </a:solidFill>
              </a:rPr>
              <a:t>ТИПИЧНЫЙ МИКРОСКОП </a:t>
            </a:r>
            <a:r>
              <a:rPr lang="ru-RU" dirty="0" smtClean="0">
                <a:solidFill>
                  <a:srgbClr val="FFFF00"/>
                </a:solidFill>
              </a:rPr>
              <a:t>с одним окуляром и двумя сменными объективами на револьверной головке. Увеличение в пределах от 100 до 1000.</a:t>
            </a:r>
            <a:r>
              <a:rPr lang="ru-RU" dirty="0" smtClean="0"/>
              <a:t> 1 - </a:t>
            </a:r>
            <a:r>
              <a:rPr lang="ru-RU" dirty="0" smtClean="0">
                <a:solidFill>
                  <a:srgbClr val="002060"/>
                </a:solidFill>
              </a:rPr>
              <a:t>штативная подставка; 2 - шарнир для наклона; 3 - </a:t>
            </a:r>
            <a:r>
              <a:rPr lang="ru-RU" dirty="0" err="1" smtClean="0">
                <a:solidFill>
                  <a:srgbClr val="002060"/>
                </a:solidFill>
              </a:rPr>
              <a:t>тубусодержатель</a:t>
            </a:r>
            <a:r>
              <a:rPr lang="ru-RU" dirty="0" smtClean="0">
                <a:solidFill>
                  <a:srgbClr val="002060"/>
                </a:solidFill>
              </a:rPr>
              <a:t>; 4 - ручка </a:t>
            </a:r>
            <a:r>
              <a:rPr lang="ru-RU" dirty="0" err="1" smtClean="0">
                <a:solidFill>
                  <a:srgbClr val="002060"/>
                </a:solidFill>
              </a:rPr>
              <a:t>микрометренной</a:t>
            </a:r>
            <a:r>
              <a:rPr lang="ru-RU" dirty="0" smtClean="0">
                <a:solidFill>
                  <a:srgbClr val="002060"/>
                </a:solidFill>
              </a:rPr>
              <a:t> регулировки; 5 - ручка грубой регулировки; 6 - окуляр; 7 - держатель окуляра; 8 - тубус; 9 - револьверная головка; 10 - объективы; 11 - предметный столик; 12 - конденсор; 13 - нижний держатель; 14 - зеркало.</a:t>
            </a:r>
            <a:endParaRPr lang="ru-RU" dirty="0">
              <a:solidFill>
                <a:srgbClr val="002060"/>
              </a:solidFill>
            </a:endParaRPr>
          </a:p>
        </p:txBody>
      </p:sp>
      <p:pic>
        <p:nvPicPr>
          <p:cNvPr id="7170" name="Picture 2"/>
          <p:cNvPicPr>
            <a:picLocks noChangeAspect="1" noChangeArrowheads="1"/>
          </p:cNvPicPr>
          <p:nvPr/>
        </p:nvPicPr>
        <p:blipFill>
          <a:blip r:embed="rId2" cstate="print"/>
          <a:srcRect/>
          <a:stretch>
            <a:fillRect/>
          </a:stretch>
        </p:blipFill>
        <p:spPr bwMode="auto">
          <a:xfrm>
            <a:off x="285720" y="357166"/>
            <a:ext cx="3857652" cy="58579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7170"/>
                                        </p:tgtEl>
                                        <p:attrNameLst>
                                          <p:attrName>style.visibility</p:attrName>
                                        </p:attrNameLst>
                                      </p:cBhvr>
                                      <p:to>
                                        <p:strVal val="visible"/>
                                      </p:to>
                                    </p:set>
                                    <p:animEffect transition="in" filter="diamond(in)">
                                      <p:cBhvr>
                                        <p:cTn id="15"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536"/>
            <a:ext cx="8229600" cy="1246638"/>
          </a:xfrm>
        </p:spPr>
        <p:txBody>
          <a:bodyPr>
            <a:normAutofit fontScale="90000"/>
          </a:bodyPr>
          <a:lstStyle/>
          <a:p>
            <a:pPr algn="ctr"/>
            <a:r>
              <a:rPr lang="ru-RU" sz="4900" dirty="0" smtClean="0">
                <a:solidFill>
                  <a:srgbClr val="FF0000"/>
                </a:solidFill>
              </a:rPr>
              <a:t>Осветители</a:t>
            </a:r>
            <a:r>
              <a:rPr lang="ru-RU" dirty="0" smtClean="0"/>
              <a:t/>
            </a:r>
            <a:br>
              <a:rPr lang="ru-RU" dirty="0" smtClean="0"/>
            </a:br>
            <a:endParaRPr lang="ru-RU" dirty="0"/>
          </a:p>
        </p:txBody>
      </p:sp>
      <p:sp>
        <p:nvSpPr>
          <p:cNvPr id="3" name="Содержимое 2"/>
          <p:cNvSpPr>
            <a:spLocks noGrp="1"/>
          </p:cNvSpPr>
          <p:nvPr>
            <p:ph sz="half" idx="1"/>
          </p:nvPr>
        </p:nvSpPr>
        <p:spPr/>
        <p:txBody>
          <a:bodyPr/>
          <a:lstStyle/>
          <a:p>
            <a:pPr>
              <a:buNone/>
            </a:pPr>
            <a:r>
              <a:rPr lang="ru-RU" dirty="0" smtClean="0"/>
              <a:t>    -</a:t>
            </a:r>
            <a:r>
              <a:rPr lang="ru-RU" dirty="0" smtClean="0">
                <a:solidFill>
                  <a:srgbClr val="002060"/>
                </a:solidFill>
              </a:rPr>
              <a:t>приборы, предназначенные (в сочетании с конденсором) для освещения микропрепаратов</a:t>
            </a:r>
            <a:endParaRPr lang="ru-RU" dirty="0">
              <a:solidFill>
                <a:srgbClr val="002060"/>
              </a:solidFill>
            </a:endParaRPr>
          </a:p>
        </p:txBody>
      </p:sp>
      <p:pic>
        <p:nvPicPr>
          <p:cNvPr id="8194" name="Picture 2"/>
          <p:cNvPicPr>
            <a:picLocks noGrp="1" noChangeAspect="1" noChangeArrowheads="1"/>
          </p:cNvPicPr>
          <p:nvPr>
            <p:ph sz="half" idx="2"/>
          </p:nvPr>
        </p:nvPicPr>
        <p:blipFill>
          <a:blip r:embed="rId2" cstate="print"/>
          <a:srcRect/>
          <a:stretch>
            <a:fillRect/>
          </a:stretch>
        </p:blipFill>
        <p:spPr bwMode="auto">
          <a:xfrm>
            <a:off x="4572000" y="1142984"/>
            <a:ext cx="3929089" cy="4857784"/>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nodeType="clickEffect">
                                  <p:stCondLst>
                                    <p:cond delay="0"/>
                                  </p:stCondLst>
                                  <p:iterate type="lt">
                                    <p:tmPct val="10000"/>
                                  </p:iterate>
                                  <p:childTnLst>
                                    <p:set>
                                      <p:cBhvr>
                                        <p:cTn id="22" dur="1" fill="hold">
                                          <p:stCondLst>
                                            <p:cond delay="0"/>
                                          </p:stCondLst>
                                        </p:cTn>
                                        <p:tgtEl>
                                          <p:spTgt spid="8194"/>
                                        </p:tgtEl>
                                        <p:attrNameLst>
                                          <p:attrName>style.visibility</p:attrName>
                                        </p:attrNameLst>
                                      </p:cBhvr>
                                      <p:to>
                                        <p:strVal val="visible"/>
                                      </p:to>
                                    </p:set>
                                    <p:anim by="(-#ppt_w*2)" calcmode="lin" valueType="num">
                                      <p:cBhvr rctx="PPT">
                                        <p:cTn id="23" dur="500" autoRev="1" fill="hold">
                                          <p:stCondLst>
                                            <p:cond delay="0"/>
                                          </p:stCondLst>
                                        </p:cTn>
                                        <p:tgtEl>
                                          <p:spTgt spid="8194"/>
                                        </p:tgtEl>
                                        <p:attrNameLst>
                                          <p:attrName>ppt_w</p:attrName>
                                        </p:attrNameLst>
                                      </p:cBhvr>
                                    </p:anim>
                                    <p:anim by="(#ppt_w*0.50)" calcmode="lin" valueType="num">
                                      <p:cBhvr>
                                        <p:cTn id="24" dur="500" decel="50000" autoRev="1" fill="hold">
                                          <p:stCondLst>
                                            <p:cond delay="0"/>
                                          </p:stCondLst>
                                        </p:cTn>
                                        <p:tgtEl>
                                          <p:spTgt spid="8194"/>
                                        </p:tgtEl>
                                        <p:attrNameLst>
                                          <p:attrName>ppt_x</p:attrName>
                                        </p:attrNameLst>
                                      </p:cBhvr>
                                    </p:anim>
                                    <p:anim from="(-#ppt_h/2)" to="(#ppt_y)" calcmode="lin" valueType="num">
                                      <p:cBhvr>
                                        <p:cTn id="25" dur="1000" fill="hold">
                                          <p:stCondLst>
                                            <p:cond delay="0"/>
                                          </p:stCondLst>
                                        </p:cTn>
                                        <p:tgtEl>
                                          <p:spTgt spid="8194"/>
                                        </p:tgtEl>
                                        <p:attrNameLst>
                                          <p:attrName>ppt_y</p:attrName>
                                        </p:attrNameLst>
                                      </p:cBhvr>
                                    </p:anim>
                                    <p:animRot by="21600000">
                                      <p:cBhvr>
                                        <p:cTn id="26" dur="1000" fill="hold">
                                          <p:stCondLst>
                                            <p:cond delay="0"/>
                                          </p:stCondLst>
                                        </p:cTn>
                                        <p:tgtEl>
                                          <p:spTgt spid="819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1948"/>
            <a:ext cx="8229600" cy="1033912"/>
          </a:xfrm>
        </p:spPr>
        <p:txBody>
          <a:bodyPr/>
          <a:lstStyle/>
          <a:p>
            <a:pPr algn="ctr"/>
            <a:r>
              <a:rPr lang="ru-RU" dirty="0" smtClean="0">
                <a:solidFill>
                  <a:srgbClr val="FF0000"/>
                </a:solidFill>
              </a:rPr>
              <a:t>Виды осветителей</a:t>
            </a:r>
            <a:endParaRPr lang="ru-RU" dirty="0"/>
          </a:p>
        </p:txBody>
      </p:sp>
      <p:sp>
        <p:nvSpPr>
          <p:cNvPr id="3" name="Текст 2"/>
          <p:cNvSpPr>
            <a:spLocks noGrp="1"/>
          </p:cNvSpPr>
          <p:nvPr>
            <p:ph type="body" idx="1"/>
          </p:nvPr>
        </p:nvSpPr>
        <p:spPr/>
        <p:txBody>
          <a:bodyPr/>
          <a:lstStyle/>
          <a:p>
            <a:r>
              <a:rPr lang="ru-RU" sz="2000" dirty="0" smtClean="0">
                <a:solidFill>
                  <a:srgbClr val="002060"/>
                </a:solidFill>
              </a:rPr>
              <a:t>Осветитель металлогалоидный</a:t>
            </a:r>
            <a:endParaRPr lang="ru-RU" sz="2000" dirty="0">
              <a:solidFill>
                <a:srgbClr val="002060"/>
              </a:solidFill>
            </a:endParaRPr>
          </a:p>
        </p:txBody>
      </p:sp>
      <p:sp>
        <p:nvSpPr>
          <p:cNvPr id="4" name="Текст 3"/>
          <p:cNvSpPr>
            <a:spLocks noGrp="1"/>
          </p:cNvSpPr>
          <p:nvPr>
            <p:ph type="body" sz="half" idx="3"/>
          </p:nvPr>
        </p:nvSpPr>
        <p:spPr>
          <a:xfrm>
            <a:off x="4645025" y="1571611"/>
            <a:ext cx="4041775" cy="603263"/>
          </a:xfrm>
        </p:spPr>
        <p:txBody>
          <a:bodyPr/>
          <a:lstStyle/>
          <a:p>
            <a:r>
              <a:rPr lang="ru-RU" sz="1600" dirty="0" smtClean="0">
                <a:solidFill>
                  <a:srgbClr val="002060"/>
                </a:solidFill>
              </a:rPr>
              <a:t>Осветитель ксеноновый с дополнительным галогенным резервным каналом</a:t>
            </a:r>
            <a:endParaRPr lang="ru-RU" sz="1600" dirty="0">
              <a:solidFill>
                <a:srgbClr val="002060"/>
              </a:solidFill>
            </a:endParaRPr>
          </a:p>
        </p:txBody>
      </p:sp>
      <p:pic>
        <p:nvPicPr>
          <p:cNvPr id="11266" name="Picture 2"/>
          <p:cNvPicPr>
            <a:picLocks noGrp="1" noChangeAspect="1" noChangeArrowheads="1"/>
          </p:cNvPicPr>
          <p:nvPr>
            <p:ph sz="quarter" idx="2"/>
          </p:nvPr>
        </p:nvPicPr>
        <p:blipFill>
          <a:blip r:embed="rId2" cstate="print"/>
          <a:srcRect/>
          <a:stretch>
            <a:fillRect/>
          </a:stretch>
        </p:blipFill>
        <p:spPr bwMode="auto">
          <a:xfrm>
            <a:off x="457200" y="2285992"/>
            <a:ext cx="4040188" cy="4000528"/>
          </a:xfrm>
          <a:prstGeom prst="rect">
            <a:avLst/>
          </a:prstGeom>
          <a:noFill/>
          <a:ln w="9525">
            <a:noFill/>
            <a:miter lim="800000"/>
            <a:headEnd/>
            <a:tailEnd/>
          </a:ln>
          <a:effectLst/>
        </p:spPr>
      </p:pic>
      <p:pic>
        <p:nvPicPr>
          <p:cNvPr id="11267" name="Picture 3"/>
          <p:cNvPicPr>
            <a:picLocks noGrp="1" noChangeAspect="1" noChangeArrowheads="1"/>
          </p:cNvPicPr>
          <p:nvPr>
            <p:ph sz="quarter" idx="4"/>
          </p:nvPr>
        </p:nvPicPr>
        <p:blipFill>
          <a:blip r:embed="rId3" cstate="print"/>
          <a:srcRect/>
          <a:stretch>
            <a:fillRect/>
          </a:stretch>
        </p:blipFill>
        <p:spPr bwMode="auto">
          <a:xfrm>
            <a:off x="4645025" y="2285992"/>
            <a:ext cx="4041775" cy="400052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to="" calcmode="lin" valueType="num">
                                      <p:cBhvr>
                                        <p:cTn id="25" dur="1" fill="hold"/>
                                        <p:tgtEl>
                                          <p:spTgt spid="3">
                                            <p:txEl>
                                              <p:pRg st="0" end="0"/>
                                            </p:txEl>
                                          </p:spTgt>
                                        </p:tgtEl>
                                        <p:attrNameLst>
                                          <p:attrName/>
                                        </p:attrNameLst>
                                      </p:cBhvr>
                                    </p:anim>
                                  </p:childTnLst>
                                </p:cTn>
                              </p:par>
                            </p:childTnLst>
                          </p:cTn>
                        </p:par>
                      </p:childTnLst>
                    </p:cTn>
                  </p:par>
                  <p:par>
                    <p:cTn id="26" fill="hold">
                      <p:stCondLst>
                        <p:cond delay="indefinite"/>
                      </p:stCondLst>
                      <p:childTnLst>
                        <p:par>
                          <p:cTn id="27" fill="hold">
                            <p:stCondLst>
                              <p:cond delay="0"/>
                            </p:stCondLst>
                            <p:childTnLst>
                              <p:par>
                                <p:cTn id="28" presetID="24" presetClass="entr" presetSubtype="0" fill="hold" grpId="0" nodeType="clickEffect">
                                  <p:stCondLst>
                                    <p:cond delay="0"/>
                                  </p:stCondLst>
                                  <p:childTnLst>
                                    <p:set>
                                      <p:cBhvr>
                                        <p:cTn id="29" dur="1" fill="hold">
                                          <p:stCondLst>
                                            <p:cond delay="0"/>
                                          </p:stCondLst>
                                        </p:cTn>
                                        <p:tgtEl>
                                          <p:spTgt spid="4">
                                            <p:txEl>
                                              <p:pRg st="0" end="0"/>
                                            </p:txEl>
                                          </p:spTgt>
                                        </p:tgtEl>
                                        <p:attrNameLst>
                                          <p:attrName>style.visibility</p:attrName>
                                        </p:attrNameLst>
                                      </p:cBhvr>
                                      <p:to>
                                        <p:strVal val="visible"/>
                                      </p:to>
                                    </p:set>
                                    <p:anim to="" calcmode="lin" valueType="num">
                                      <p:cBhvr>
                                        <p:cTn id="30" dur="1" fill="hold"/>
                                        <p:tgtEl>
                                          <p:spTgt spid="4">
                                            <p:txEl>
                                              <p:pRg st="0" end="0"/>
                                            </p:txEl>
                                          </p:spTgt>
                                        </p:tgtEl>
                                        <p:attrNameLst>
                                          <p:attrName/>
                                        </p:attrNameLst>
                                      </p:cBhvr>
                                    </p:anim>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11266"/>
                                        </p:tgtEl>
                                        <p:attrNameLst>
                                          <p:attrName>style.visibility</p:attrName>
                                        </p:attrNameLst>
                                      </p:cBhvr>
                                      <p:to>
                                        <p:strVal val="visible"/>
                                      </p:to>
                                    </p:set>
                                    <p:animEffect transition="in" filter="checkerboard(across)">
                                      <p:cBhvr>
                                        <p:cTn id="35" dur="500"/>
                                        <p:tgtEl>
                                          <p:spTgt spid="11266"/>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nodeType="clickEffect">
                                  <p:stCondLst>
                                    <p:cond delay="0"/>
                                  </p:stCondLst>
                                  <p:childTnLst>
                                    <p:set>
                                      <p:cBhvr>
                                        <p:cTn id="39" dur="1" fill="hold">
                                          <p:stCondLst>
                                            <p:cond delay="0"/>
                                          </p:stCondLst>
                                        </p:cTn>
                                        <p:tgtEl>
                                          <p:spTgt spid="11267"/>
                                        </p:tgtEl>
                                        <p:attrNameLst>
                                          <p:attrName>style.visibility</p:attrName>
                                        </p:attrNameLst>
                                      </p:cBhvr>
                                      <p:to>
                                        <p:strVal val="visible"/>
                                      </p:to>
                                    </p:set>
                                    <p:animEffect transition="in" filter="checkerboard(across)">
                                      <p:cBhvr>
                                        <p:cTn id="40"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solidFill>
                  <a:srgbClr val="FF0000"/>
                </a:solidFill>
              </a:rPr>
              <a:t>Виды осветителей</a:t>
            </a:r>
            <a:endParaRPr lang="ru-RU" dirty="0">
              <a:solidFill>
                <a:srgbClr val="FF0000"/>
              </a:solidFill>
            </a:endParaRPr>
          </a:p>
        </p:txBody>
      </p:sp>
      <p:sp>
        <p:nvSpPr>
          <p:cNvPr id="3" name="Текст 2"/>
          <p:cNvSpPr>
            <a:spLocks noGrp="1"/>
          </p:cNvSpPr>
          <p:nvPr>
            <p:ph type="body" idx="1"/>
          </p:nvPr>
        </p:nvSpPr>
        <p:spPr>
          <a:xfrm>
            <a:off x="457200" y="1357299"/>
            <a:ext cx="4040188" cy="857256"/>
          </a:xfrm>
        </p:spPr>
        <p:txBody>
          <a:bodyPr/>
          <a:lstStyle/>
          <a:p>
            <a:r>
              <a:rPr lang="ru-RU" sz="2000" dirty="0" smtClean="0">
                <a:solidFill>
                  <a:srgbClr val="002060"/>
                </a:solidFill>
              </a:rPr>
              <a:t>Осветитель галогенный 150</a:t>
            </a:r>
            <a:endParaRPr lang="ru-RU" sz="2000" dirty="0">
              <a:solidFill>
                <a:srgbClr val="002060"/>
              </a:solidFill>
            </a:endParaRPr>
          </a:p>
        </p:txBody>
      </p:sp>
      <p:sp>
        <p:nvSpPr>
          <p:cNvPr id="4" name="Текст 3"/>
          <p:cNvSpPr>
            <a:spLocks noGrp="1"/>
          </p:cNvSpPr>
          <p:nvPr>
            <p:ph type="body" sz="half" idx="3"/>
          </p:nvPr>
        </p:nvSpPr>
        <p:spPr/>
        <p:txBody>
          <a:bodyPr/>
          <a:lstStyle/>
          <a:p>
            <a:r>
              <a:rPr lang="ru-RU" sz="2000" dirty="0" smtClean="0">
                <a:solidFill>
                  <a:srgbClr val="002060"/>
                </a:solidFill>
              </a:rPr>
              <a:t>Осветитель светодиодный </a:t>
            </a:r>
            <a:endParaRPr lang="ru-RU" sz="2000" dirty="0">
              <a:solidFill>
                <a:srgbClr val="002060"/>
              </a:solidFill>
            </a:endParaRPr>
          </a:p>
        </p:txBody>
      </p:sp>
      <p:pic>
        <p:nvPicPr>
          <p:cNvPr id="7" name="Picture 4"/>
          <p:cNvPicPr>
            <a:picLocks noGrp="1" noChangeAspect="1" noChangeArrowheads="1"/>
          </p:cNvPicPr>
          <p:nvPr>
            <p:ph sz="quarter" idx="2"/>
          </p:nvPr>
        </p:nvPicPr>
        <p:blipFill>
          <a:blip r:embed="rId2" cstate="print"/>
          <a:srcRect/>
          <a:stretch>
            <a:fillRect/>
          </a:stretch>
        </p:blipFill>
        <p:spPr bwMode="auto">
          <a:xfrm>
            <a:off x="571472" y="2357430"/>
            <a:ext cx="3786214" cy="4000528"/>
          </a:xfrm>
          <a:prstGeom prst="rect">
            <a:avLst/>
          </a:prstGeom>
          <a:noFill/>
          <a:ln w="9525">
            <a:noFill/>
            <a:miter lim="800000"/>
            <a:headEnd/>
            <a:tailEnd/>
          </a:ln>
          <a:effectLst/>
        </p:spPr>
      </p:pic>
      <p:pic>
        <p:nvPicPr>
          <p:cNvPr id="10242" name="Picture 2"/>
          <p:cNvPicPr>
            <a:picLocks noGrp="1" noChangeAspect="1" noChangeArrowheads="1"/>
          </p:cNvPicPr>
          <p:nvPr>
            <p:ph sz="quarter" idx="4"/>
          </p:nvPr>
        </p:nvPicPr>
        <p:blipFill>
          <a:blip r:embed="rId3" cstate="print"/>
          <a:srcRect/>
          <a:stretch>
            <a:fillRect/>
          </a:stretch>
        </p:blipFill>
        <p:spPr bwMode="auto">
          <a:xfrm>
            <a:off x="4645025" y="2357430"/>
            <a:ext cx="4041775" cy="400052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0242"/>
                                        </p:tgtEl>
                                        <p:attrNameLst>
                                          <p:attrName>style.visibility</p:attrName>
                                        </p:attrNameLst>
                                      </p:cBhvr>
                                      <p:to>
                                        <p:strVal val="visible"/>
                                      </p:to>
                                    </p:set>
                                    <p:animEffect transition="in" filter="checkerboard(across)">
                                      <p:cBhvr>
                                        <p:cTn id="2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Бинокулярный микроскоп</a:t>
            </a:r>
            <a:br>
              <a:rPr lang="ru-RU" b="1" dirty="0" smtClean="0"/>
            </a:br>
            <a:endParaRPr lang="ru-RU" dirty="0"/>
          </a:p>
        </p:txBody>
      </p:sp>
      <p:pic>
        <p:nvPicPr>
          <p:cNvPr id="53250" name="Picture 2" descr="http://www.mbs10.ru/images/mikroskop/bi.jpg"/>
          <p:cNvPicPr>
            <a:picLocks noChangeAspect="1" noChangeArrowheads="1"/>
          </p:cNvPicPr>
          <p:nvPr/>
        </p:nvPicPr>
        <p:blipFill>
          <a:blip r:embed="rId2" cstate="print"/>
          <a:srcRect/>
          <a:stretch>
            <a:fillRect/>
          </a:stretch>
        </p:blipFill>
        <p:spPr bwMode="auto">
          <a:xfrm>
            <a:off x="2843808" y="1072828"/>
            <a:ext cx="3793207" cy="5785172"/>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31540" y="0"/>
            <a:ext cx="8280920" cy="6863417"/>
          </a:xfrm>
          <a:prstGeom prst="rect">
            <a:avLst/>
          </a:prstGeom>
        </p:spPr>
        <p:txBody>
          <a:bodyPr wrap="square">
            <a:spAutoFit/>
          </a:bodyPr>
          <a:lstStyle/>
          <a:p>
            <a:pPr algn="just"/>
            <a:r>
              <a:rPr lang="ru-RU" sz="2000" b="1" dirty="0" smtClean="0">
                <a:latin typeface="Arial" pitchFamily="34" charset="0"/>
                <a:cs typeface="Arial" pitchFamily="34" charset="0"/>
              </a:rPr>
              <a:t>Бинокулярный микроскоп</a:t>
            </a:r>
            <a:r>
              <a:rPr lang="ru-RU" sz="2000" dirty="0" smtClean="0">
                <a:latin typeface="Arial" pitchFamily="34" charset="0"/>
                <a:cs typeface="Arial" pitchFamily="34" charset="0"/>
              </a:rPr>
              <a:t> позволяет получать 2 изображения объекта, рассматриваемые под небольшим углом, что обеспечивает объёмное восприятие, это оптический прибор для многократного увеличения рассматриваемых объектов, который обладает специальной бинокулярной насадкой, позволяющей вести изучение объекта при помощи обоих глаз. В этом и заключается его удобство и преимущество перед обычными микроскопами. Именно поэтому </a:t>
            </a:r>
            <a:r>
              <a:rPr lang="ru-RU" sz="2000" b="1" dirty="0" smtClean="0">
                <a:latin typeface="Arial" pitchFamily="34" charset="0"/>
                <a:cs typeface="Arial" pitchFamily="34" charset="0"/>
              </a:rPr>
              <a:t>бинокулярный микроскоп</a:t>
            </a:r>
            <a:r>
              <a:rPr lang="ru-RU" sz="2000" dirty="0" smtClean="0">
                <a:latin typeface="Arial" pitchFamily="34" charset="0"/>
                <a:cs typeface="Arial" pitchFamily="34" charset="0"/>
              </a:rPr>
              <a:t> чаще других применяется в профессиональных лабораториях, медицинских учреждениях и высших учебных заведениях. В числе других преимуществ данного прибора необходимо отметить высокое качество и контрастность изображения, механизмы грубой и точной настройки. Бинокулярный микроскоп работает по тому же принципу, что и обычные монокулярные: объект изучения помещают под объектив, где на него направляется искусственный световой поток. </a:t>
            </a:r>
            <a:r>
              <a:rPr lang="ru-RU" sz="2000" b="1" dirty="0" smtClean="0">
                <a:latin typeface="Arial" pitchFamily="34" charset="0"/>
                <a:cs typeface="Arial" pitchFamily="34" charset="0"/>
              </a:rPr>
              <a:t>Бинокулярный микроскоп</a:t>
            </a:r>
            <a:r>
              <a:rPr lang="ru-RU" sz="2000" dirty="0" smtClean="0">
                <a:latin typeface="Arial" pitchFamily="34" charset="0"/>
                <a:cs typeface="Arial" pitchFamily="34" charset="0"/>
              </a:rPr>
              <a:t> применяется для биохимических, патологоанатомических, цитологических, гематологических, урологических, дерматологических, биологических и </a:t>
            </a:r>
            <a:r>
              <a:rPr lang="ru-RU" sz="2000" dirty="0" err="1" smtClean="0">
                <a:latin typeface="Arial" pitchFamily="34" charset="0"/>
                <a:cs typeface="Arial" pitchFamily="34" charset="0"/>
              </a:rPr>
              <a:t>общеклинических</a:t>
            </a:r>
            <a:r>
              <a:rPr lang="ru-RU" sz="2000" dirty="0" smtClean="0">
                <a:latin typeface="Arial" pitchFamily="34" charset="0"/>
                <a:cs typeface="Arial" pitchFamily="34" charset="0"/>
              </a:rPr>
              <a:t> исследований. Общее увеличение (объектив*окуляр) оптических микроскопов с бинокулярной насадкой обычно больше, чем у соответствующих монокулярных микроскопов</a:t>
            </a:r>
            <a:endParaRPr lang="ru-RU" sz="2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Стереомикроскоп </a:t>
            </a:r>
            <a:endParaRPr lang="ru-RU" dirty="0"/>
          </a:p>
        </p:txBody>
      </p:sp>
      <p:pic>
        <p:nvPicPr>
          <p:cNvPr id="54274" name="Picture 2" descr="http://www.mbs10.ru/images/mikroskop/stereo.jpg"/>
          <p:cNvPicPr>
            <a:picLocks noChangeAspect="1" noChangeArrowheads="1"/>
          </p:cNvPicPr>
          <p:nvPr/>
        </p:nvPicPr>
        <p:blipFill>
          <a:blip r:embed="rId2" cstate="print"/>
          <a:srcRect/>
          <a:stretch>
            <a:fillRect/>
          </a:stretch>
        </p:blipFill>
        <p:spPr bwMode="auto">
          <a:xfrm>
            <a:off x="3275856" y="1523999"/>
            <a:ext cx="3552825" cy="5334001"/>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61764" y="920621"/>
            <a:ext cx="8820472" cy="5016758"/>
          </a:xfrm>
          <a:prstGeom prst="rect">
            <a:avLst/>
          </a:prstGeom>
        </p:spPr>
        <p:txBody>
          <a:bodyPr wrap="square">
            <a:spAutoFit/>
          </a:bodyPr>
          <a:lstStyle/>
          <a:p>
            <a:pPr algn="just"/>
            <a:r>
              <a:rPr lang="ru-RU" sz="2000" b="1" dirty="0" smtClean="0">
                <a:latin typeface="Arial" pitchFamily="34" charset="0"/>
                <a:cs typeface="Arial" pitchFamily="34" charset="0"/>
              </a:rPr>
              <a:t>Стереомикроскоп</a:t>
            </a:r>
            <a:r>
              <a:rPr lang="ru-RU" sz="2000" dirty="0" smtClean="0">
                <a:latin typeface="Arial" pitchFamily="34" charset="0"/>
                <a:cs typeface="Arial" pitchFamily="34" charset="0"/>
              </a:rPr>
              <a:t>, как и другие виды </a:t>
            </a:r>
            <a:r>
              <a:rPr lang="ru-RU" sz="2000" b="1" dirty="0" smtClean="0">
                <a:latin typeface="Arial" pitchFamily="34" charset="0"/>
                <a:cs typeface="Arial" pitchFamily="34" charset="0"/>
              </a:rPr>
              <a:t>оптических микроскопов</a:t>
            </a:r>
            <a:r>
              <a:rPr lang="ru-RU" sz="2000" dirty="0" smtClean="0">
                <a:latin typeface="Arial" pitchFamily="34" charset="0"/>
                <a:cs typeface="Arial" pitchFamily="34" charset="0"/>
              </a:rPr>
              <a:t>, позволяют работать как в проходящем, так и в отражённом свете. Обычно они имеют сменные окуляры бинокулярной насадки и один несменный объектив (есть и модели со сменными объективами). Большинство </a:t>
            </a:r>
            <a:r>
              <a:rPr lang="ru-RU" sz="2000" b="1" dirty="0" smtClean="0">
                <a:latin typeface="Arial" pitchFamily="34" charset="0"/>
                <a:cs typeface="Arial" pitchFamily="34" charset="0"/>
              </a:rPr>
              <a:t>стереомикроскопов</a:t>
            </a:r>
            <a:r>
              <a:rPr lang="ru-RU" sz="2000" dirty="0" smtClean="0">
                <a:latin typeface="Arial" pitchFamily="34" charset="0"/>
                <a:cs typeface="Arial" pitchFamily="34" charset="0"/>
              </a:rPr>
              <a:t> дает существенно меньшее увеличение, чем современный оптический микроскоп, однако имеет существенно большее фокусное расстояние, что позволяет рассматривать крупные объекты. Кроме того, в отличие от обычных оптических микроскопов, которые дают, как правило, инвертированное изображение, оптическая система </a:t>
            </a:r>
            <a:r>
              <a:rPr lang="ru-RU" sz="2000" b="1" dirty="0" smtClean="0">
                <a:latin typeface="Arial" pitchFamily="34" charset="0"/>
                <a:cs typeface="Arial" pitchFamily="34" charset="0"/>
              </a:rPr>
              <a:t>стереомикроскопа</a:t>
            </a:r>
            <a:r>
              <a:rPr lang="ru-RU" sz="2000" dirty="0" smtClean="0">
                <a:latin typeface="Arial" pitchFamily="34" charset="0"/>
                <a:cs typeface="Arial" pitchFamily="34" charset="0"/>
              </a:rPr>
              <a:t> не «переворачивает» изображение. Это позволяет широко использовать их для препарирования микроскопических объектов вручную или с использованием микроманипуляторов. Наиболее широко </a:t>
            </a:r>
            <a:r>
              <a:rPr lang="ru-RU" sz="2000" dirty="0" err="1" smtClean="0">
                <a:latin typeface="Arial" pitchFamily="34" charset="0"/>
                <a:cs typeface="Arial" pitchFamily="34" charset="0"/>
              </a:rPr>
              <a:t>бинокуляры</a:t>
            </a:r>
            <a:r>
              <a:rPr lang="ru-RU" sz="2000" dirty="0" smtClean="0">
                <a:latin typeface="Arial" pitchFamily="34" charset="0"/>
                <a:cs typeface="Arial" pitchFamily="34" charset="0"/>
              </a:rPr>
              <a:t> используются для исследования неоднородностей поверхности твёрдых непрозрачных тел, таких как горные породы, металлы, ткани; в микрохирургии и пр.</a:t>
            </a:r>
            <a:endParaRPr lang="ru-RU" sz="2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Измерительный контактный микроскоп</a:t>
            </a:r>
            <a:endParaRPr lang="ru-RU" dirty="0"/>
          </a:p>
        </p:txBody>
      </p:sp>
      <p:pic>
        <p:nvPicPr>
          <p:cNvPr id="40962" name="Picture 2" descr="http://74.img.avito.st/1280x960/495260074.jpg"/>
          <p:cNvPicPr>
            <a:picLocks noChangeAspect="1" noChangeArrowheads="1"/>
          </p:cNvPicPr>
          <p:nvPr/>
        </p:nvPicPr>
        <p:blipFill>
          <a:blip r:embed="rId2" cstate="print"/>
          <a:srcRect/>
          <a:stretch>
            <a:fillRect/>
          </a:stretch>
        </p:blipFill>
        <p:spPr bwMode="auto">
          <a:xfrm>
            <a:off x="1187624" y="1412776"/>
            <a:ext cx="6731740" cy="5145280"/>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536"/>
            <a:ext cx="8229600" cy="1032324"/>
          </a:xfrm>
        </p:spPr>
        <p:txBody>
          <a:bodyPr/>
          <a:lstStyle/>
          <a:p>
            <a:pPr algn="ctr"/>
            <a:r>
              <a:rPr lang="ru-RU" dirty="0" smtClean="0">
                <a:solidFill>
                  <a:srgbClr val="FFFF00"/>
                </a:solidFill>
              </a:rPr>
              <a:t>История микроскопии</a:t>
            </a:r>
            <a:endParaRPr lang="ru-RU" dirty="0">
              <a:solidFill>
                <a:srgbClr val="FFFF00"/>
              </a:solidFill>
            </a:endParaRPr>
          </a:p>
        </p:txBody>
      </p:sp>
      <p:sp>
        <p:nvSpPr>
          <p:cNvPr id="3" name="Содержимое 2"/>
          <p:cNvSpPr>
            <a:spLocks noGrp="1"/>
          </p:cNvSpPr>
          <p:nvPr>
            <p:ph idx="1"/>
          </p:nvPr>
        </p:nvSpPr>
        <p:spPr>
          <a:xfrm>
            <a:off x="457200" y="1643051"/>
            <a:ext cx="8229600" cy="4529466"/>
          </a:xfrm>
        </p:spPr>
        <p:txBody>
          <a:bodyPr>
            <a:normAutofit fontScale="92500" lnSpcReduction="20000"/>
          </a:bodyPr>
          <a:lstStyle/>
          <a:p>
            <a:pPr>
              <a:buNone/>
            </a:pPr>
            <a:r>
              <a:rPr lang="ru-RU" dirty="0" smtClean="0"/>
              <a:t>   </a:t>
            </a:r>
            <a:r>
              <a:rPr lang="ru-RU" dirty="0" smtClean="0">
                <a:solidFill>
                  <a:srgbClr val="002060"/>
                </a:solidFill>
              </a:rPr>
              <a:t>Сегодня трудно представить себе научную деятельность человека без микроскопа. Микроскоп широко применяется в большинстве лабораторий медицины и биологии, геологии и материаловедения. Полученные с помощью микроскопа результаты необходимы при постановке точного диагноза, при контроле над ходом лечения. С использованием микроскопа происходит разработка и внедрение новых препаратов, делаются научные открытия</a:t>
            </a:r>
            <a:r>
              <a:rPr lang="ru-RU" dirty="0" smtClean="0"/>
              <a:t>.</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1"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fade">
                                      <p:cBhvr>
                                        <p:cTn id="25" dur="770" decel="100000"/>
                                        <p:tgtEl>
                                          <p:spTgt spid="3">
                                            <p:txEl>
                                              <p:pRg st="0" end="0"/>
                                            </p:txEl>
                                          </p:spTgt>
                                        </p:tgtEl>
                                      </p:cBhvr>
                                    </p:animEffect>
                                    <p:animScale>
                                      <p:cBhvr>
                                        <p:cTn id="26" dur="770" decel="100000"/>
                                        <p:tgtEl>
                                          <p:spTgt spid="3">
                                            <p:txEl>
                                              <p:pRg st="0" end="0"/>
                                            </p:txEl>
                                          </p:spTgt>
                                        </p:tgtEl>
                                      </p:cBhvr>
                                      <p:from x="10000" y="10000"/>
                                      <p:to x="200000" y="450000"/>
                                    </p:animScale>
                                    <p:animScale>
                                      <p:cBhvr>
                                        <p:cTn id="27" dur="1230" accel="100000" fill="hold">
                                          <p:stCondLst>
                                            <p:cond delay="770"/>
                                          </p:stCondLst>
                                        </p:cTn>
                                        <p:tgtEl>
                                          <p:spTgt spid="3">
                                            <p:txEl>
                                              <p:pRg st="0" end="0"/>
                                            </p:txEl>
                                          </p:spTgt>
                                        </p:tgtEl>
                                      </p:cBhvr>
                                      <p:from x="200000" y="450000"/>
                                      <p:to x="100000" y="100000"/>
                                    </p:animScale>
                                    <p:set>
                                      <p:cBhvr>
                                        <p:cTn id="28" dur="770" fill="hold"/>
                                        <p:tgtEl>
                                          <p:spTgt spid="3">
                                            <p:txEl>
                                              <p:pRg st="0" end="0"/>
                                            </p:txEl>
                                          </p:spTgt>
                                        </p:tgtEl>
                                        <p:attrNameLst>
                                          <p:attrName>ppt_x</p:attrName>
                                        </p:attrNameLst>
                                      </p:cBhvr>
                                      <p:to>
                                        <p:strVal val="(0.5)"/>
                                      </p:to>
                                    </p:set>
                                    <p:anim from="(0.5)" to="(#ppt_x)" calcmode="lin" valueType="num">
                                      <p:cBhvr>
                                        <p:cTn id="29" dur="1230" accel="100000" fill="hold">
                                          <p:stCondLst>
                                            <p:cond delay="770"/>
                                          </p:stCondLst>
                                        </p:cTn>
                                        <p:tgtEl>
                                          <p:spTgt spid="3">
                                            <p:txEl>
                                              <p:pRg st="0" end="0"/>
                                            </p:txEl>
                                          </p:spTgt>
                                        </p:tgtEl>
                                        <p:attrNameLst>
                                          <p:attrName>ppt_x</p:attrName>
                                        </p:attrNameLst>
                                      </p:cBhvr>
                                    </p:anim>
                                    <p:set>
                                      <p:cBhvr>
                                        <p:cTn id="30" dur="770" fill="hold"/>
                                        <p:tgtEl>
                                          <p:spTgt spid="3">
                                            <p:txEl>
                                              <p:pRg st="0" end="0"/>
                                            </p:txEl>
                                          </p:spTgt>
                                        </p:tgtEl>
                                        <p:attrNameLst>
                                          <p:attrName>ppt_y</p:attrName>
                                        </p:attrNameLst>
                                      </p:cBhvr>
                                      <p:to>
                                        <p:strVal val="(#ppt_y+0.4)"/>
                                      </p:to>
                                    </p:set>
                                    <p:anim from="(#ppt_y+0.4)" to="(#ppt_y)" calcmode="lin" valueType="num">
                                      <p:cBhvr>
                                        <p:cTn id="31" dur="1230" accel="100000" fill="hold">
                                          <p:stCondLst>
                                            <p:cond delay="770"/>
                                          </p:stCondLst>
                                        </p:cTn>
                                        <p:tgtEl>
                                          <p:spTgt spid="3">
                                            <p:txEl>
                                              <p:pRg st="0" end="0"/>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61764" y="1443841"/>
            <a:ext cx="8820472" cy="3970318"/>
          </a:xfrm>
          <a:prstGeom prst="rect">
            <a:avLst/>
          </a:prstGeom>
        </p:spPr>
        <p:txBody>
          <a:bodyPr wrap="square">
            <a:spAutoFit/>
          </a:bodyPr>
          <a:lstStyle/>
          <a:p>
            <a:pPr algn="just"/>
            <a:r>
              <a:rPr lang="ru-RU" sz="2800" b="1" dirty="0" smtClean="0">
                <a:latin typeface="Arial" pitchFamily="34" charset="0"/>
                <a:cs typeface="Arial" pitchFamily="34" charset="0"/>
              </a:rPr>
              <a:t>	Контактные микроскопы </a:t>
            </a:r>
            <a:r>
              <a:rPr lang="ru-RU" sz="2800" dirty="0" smtClean="0">
                <a:latin typeface="Arial" pitchFamily="34" charset="0"/>
                <a:cs typeface="Arial" pitchFamily="34" charset="0"/>
              </a:rPr>
              <a:t>дают возможность проводить прижизненные исследования микроскопических структур отдельных участков тканей путем прижатия объектива к объекту исследования. Освещение объекта осуществляется через объектив обычно коротковолновой частью светового излучения с применением опак-иллюминатора с интерференционным </a:t>
            </a:r>
            <a:r>
              <a:rPr lang="ru-RU" sz="2800" dirty="0" err="1" smtClean="0">
                <a:latin typeface="Arial" pitchFamily="34" charset="0"/>
                <a:cs typeface="Arial" pitchFamily="34" charset="0"/>
              </a:rPr>
              <a:t>светоделителем</a:t>
            </a:r>
            <a:r>
              <a:rPr lang="ru-RU" sz="2800" dirty="0" smtClean="0">
                <a:latin typeface="Arial" pitchFamily="34" charset="0"/>
                <a:cs typeface="Arial" pitchFamily="34" charset="0"/>
              </a:rPr>
              <a:t>.</a:t>
            </a:r>
            <a:endParaRPr lang="ru-RU"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686800" cy="871526"/>
          </a:xfrm>
        </p:spPr>
        <p:txBody>
          <a:bodyPr>
            <a:normAutofit fontScale="90000"/>
          </a:bodyPr>
          <a:lstStyle/>
          <a:p>
            <a:r>
              <a:rPr lang="ru-RU" dirty="0" smtClean="0"/>
              <a:t>Фазово-контрастный микроскоп</a:t>
            </a:r>
            <a:endParaRPr lang="ru-RU" dirty="0"/>
          </a:p>
        </p:txBody>
      </p:sp>
      <p:pic>
        <p:nvPicPr>
          <p:cNvPr id="44034" name="Picture 2" descr="Микроскопы серии MT4000 ООО"/>
          <p:cNvPicPr>
            <a:picLocks noChangeAspect="1" noChangeArrowheads="1"/>
          </p:cNvPicPr>
          <p:nvPr/>
        </p:nvPicPr>
        <p:blipFill>
          <a:blip r:embed="rId2" cstate="print"/>
          <a:srcRect/>
          <a:stretch>
            <a:fillRect/>
          </a:stretch>
        </p:blipFill>
        <p:spPr bwMode="auto">
          <a:xfrm>
            <a:off x="2195736" y="1529794"/>
            <a:ext cx="4968552" cy="5328206"/>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33772" y="1012954"/>
            <a:ext cx="8676456" cy="4832092"/>
          </a:xfrm>
          <a:prstGeom prst="rect">
            <a:avLst/>
          </a:prstGeom>
        </p:spPr>
        <p:txBody>
          <a:bodyPr wrap="square">
            <a:spAutoFit/>
          </a:bodyPr>
          <a:lstStyle/>
          <a:p>
            <a:pPr algn="just"/>
            <a:r>
              <a:rPr lang="ru-RU" sz="2800" b="1" dirty="0" smtClean="0">
                <a:latin typeface="Arial" pitchFamily="34" charset="0"/>
                <a:cs typeface="Arial" pitchFamily="34" charset="0"/>
              </a:rPr>
              <a:t>	Фазово-контрастная микроскопия (</a:t>
            </a:r>
            <a:r>
              <a:rPr lang="ru-RU" sz="2800" b="1" dirty="0" err="1" smtClean="0">
                <a:latin typeface="Arial" pitchFamily="34" charset="0"/>
                <a:cs typeface="Arial" pitchFamily="34" charset="0"/>
              </a:rPr>
              <a:t>phase</a:t>
            </a:r>
            <a:r>
              <a:rPr lang="ru-RU" sz="2800" b="1" dirty="0" smtClean="0">
                <a:latin typeface="Arial" pitchFamily="34" charset="0"/>
                <a:cs typeface="Arial" pitchFamily="34" charset="0"/>
              </a:rPr>
              <a:t> </a:t>
            </a:r>
            <a:r>
              <a:rPr lang="ru-RU" sz="2800" b="1" dirty="0" err="1" smtClean="0">
                <a:latin typeface="Arial" pitchFamily="34" charset="0"/>
                <a:cs typeface="Arial" pitchFamily="34" charset="0"/>
              </a:rPr>
              <a:t>contrast</a:t>
            </a:r>
            <a:r>
              <a:rPr lang="ru-RU" sz="2800" b="1" dirty="0" smtClean="0">
                <a:latin typeface="Arial" pitchFamily="34" charset="0"/>
                <a:cs typeface="Arial" pitchFamily="34" charset="0"/>
              </a:rPr>
              <a:t> </a:t>
            </a:r>
            <a:r>
              <a:rPr lang="ru-RU" sz="2800" b="1" dirty="0" err="1" smtClean="0">
                <a:latin typeface="Arial" pitchFamily="34" charset="0"/>
                <a:cs typeface="Arial" pitchFamily="34" charset="0"/>
              </a:rPr>
              <a:t>microscopy</a:t>
            </a:r>
            <a:r>
              <a:rPr lang="ru-RU" sz="2800" b="1" dirty="0" smtClean="0">
                <a:latin typeface="Arial" pitchFamily="34" charset="0"/>
                <a:cs typeface="Arial" pitchFamily="34" charset="0"/>
              </a:rPr>
              <a:t>)- </a:t>
            </a:r>
            <a:r>
              <a:rPr lang="ru-RU" sz="2800" dirty="0" smtClean="0">
                <a:latin typeface="Arial" pitchFamily="34" charset="0"/>
                <a:cs typeface="Arial" pitchFamily="34" charset="0"/>
              </a:rPr>
              <a:t>метод оптической микроскопии, основанный на получении, с помощью специальных приспособлений, увеличенных изображений, имеющих повышенную контрастность для наиболее сложных, прозрачных, даже бесцветных микрообъектов, различающихся лишь по показателю преломления (плотности) структур - чаще всего живых микроорганизмов или иных клеток.</a:t>
            </a:r>
            <a:endParaRPr lang="ru-RU"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9532" y="828288"/>
            <a:ext cx="8424936" cy="5201424"/>
          </a:xfrm>
          <a:prstGeom prst="rect">
            <a:avLst/>
          </a:prstGeom>
        </p:spPr>
        <p:txBody>
          <a:bodyPr wrap="square">
            <a:spAutoFit/>
          </a:bodyPr>
          <a:lstStyle/>
          <a:p>
            <a:pPr algn="just"/>
            <a:r>
              <a:rPr lang="ru-RU" sz="2400" b="1" dirty="0" err="1" smtClean="0">
                <a:latin typeface="Arial" pitchFamily="34" charset="0"/>
                <a:cs typeface="Arial" pitchFamily="34" charset="0"/>
              </a:rPr>
              <a:t>Аноптральный</a:t>
            </a:r>
            <a:r>
              <a:rPr lang="ru-RU" sz="2400" b="1" dirty="0" smtClean="0">
                <a:latin typeface="Arial" pitchFamily="34" charset="0"/>
                <a:cs typeface="Arial" pitchFamily="34" charset="0"/>
              </a:rPr>
              <a:t> микроскоп, </a:t>
            </a:r>
            <a:r>
              <a:rPr lang="ru-RU" sz="2400" dirty="0" smtClean="0">
                <a:latin typeface="Arial" pitchFamily="34" charset="0"/>
                <a:cs typeface="Arial" pitchFamily="34" charset="0"/>
              </a:rPr>
              <a:t>как и </a:t>
            </a:r>
            <a:r>
              <a:rPr lang="ru-RU" sz="2400" dirty="0" err="1" smtClean="0">
                <a:latin typeface="Arial" pitchFamily="34" charset="0"/>
                <a:cs typeface="Arial" pitchFamily="34" charset="0"/>
              </a:rPr>
              <a:t>фазовоконтрастный</a:t>
            </a:r>
            <a:r>
              <a:rPr lang="ru-RU" sz="2400" dirty="0" smtClean="0">
                <a:latin typeface="Arial" pitchFamily="34" charset="0"/>
                <a:cs typeface="Arial" pitchFamily="34" charset="0"/>
              </a:rPr>
              <a:t>, применяется для исследования живых малоконтрастных объектов, однако он дает еще более контрастное и четкое изображение. Устройство его такое же, как </a:t>
            </a:r>
            <a:r>
              <a:rPr lang="ru-RU" sz="2400" dirty="0" err="1" smtClean="0">
                <a:latin typeface="Arial" pitchFamily="34" charset="0"/>
                <a:cs typeface="Arial" pitchFamily="34" charset="0"/>
              </a:rPr>
              <a:t>фазовоконтрастного</a:t>
            </a:r>
            <a:r>
              <a:rPr lang="ru-RU" sz="2400" dirty="0" smtClean="0">
                <a:latin typeface="Arial" pitchFamily="34" charset="0"/>
                <a:cs typeface="Arial" pitchFamily="34" charset="0"/>
              </a:rPr>
              <a:t> микроскопа. Отличие заключается в том, что пластинка фазового кольца объектива затемнена — покрыта сажей и задерживает 90% света. </a:t>
            </a:r>
            <a:r>
              <a:rPr lang="ru-RU" sz="2400" dirty="0" err="1" smtClean="0">
                <a:latin typeface="Arial" pitchFamily="34" charset="0"/>
                <a:cs typeface="Arial" pitchFamily="34" charset="0"/>
              </a:rPr>
              <a:t>Дифрагированные</a:t>
            </a:r>
            <a:r>
              <a:rPr lang="ru-RU" sz="2400" dirty="0" smtClean="0">
                <a:latin typeface="Arial" pitchFamily="34" charset="0"/>
                <a:cs typeface="Arial" pitchFamily="34" charset="0"/>
              </a:rPr>
              <a:t> объектом лучи проходят мимо кольца из сажи неизмененными, поэтому частицы объекта видны светлыми. Амплитуда прямых лучей поглощается за счет поглощения сажевого кольца. Фон препарата серо-коричневый, объекты видны золотистыми или желто-коричневыми</a:t>
            </a:r>
            <a:r>
              <a:rPr lang="ru-RU" sz="2000" dirty="0" smtClean="0">
                <a:latin typeface="Arial" pitchFamily="34" charset="0"/>
                <a:cs typeface="Arial" pitchFamily="34" charset="0"/>
              </a:rPr>
              <a:t>. </a:t>
            </a:r>
            <a:br>
              <a:rPr lang="ru-RU" sz="2000" dirty="0" smtClean="0">
                <a:latin typeface="Arial" pitchFamily="34" charset="0"/>
                <a:cs typeface="Arial" pitchFamily="34" charset="0"/>
              </a:rPr>
            </a:br>
            <a:endParaRPr lang="ru-RU" sz="2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0"/>
            <a:ext cx="8229600" cy="1143000"/>
          </a:xfrm>
        </p:spPr>
        <p:txBody>
          <a:bodyPr>
            <a:noAutofit/>
          </a:bodyPr>
          <a:lstStyle/>
          <a:p>
            <a:pPr algn="ctr"/>
            <a:r>
              <a:rPr lang="ru-RU" sz="3600" dirty="0" smtClean="0"/>
              <a:t> Автоматизированный интерференционный микроскоп</a:t>
            </a:r>
            <a:endParaRPr lang="ru-RU" sz="3600" dirty="0"/>
          </a:p>
        </p:txBody>
      </p:sp>
      <p:pic>
        <p:nvPicPr>
          <p:cNvPr id="46082" name="Picture 2" descr="Изображение:62.jpg"/>
          <p:cNvPicPr>
            <a:picLocks noChangeAspect="1" noChangeArrowheads="1"/>
          </p:cNvPicPr>
          <p:nvPr/>
        </p:nvPicPr>
        <p:blipFill>
          <a:blip r:embed="rId2" cstate="print"/>
          <a:srcRect/>
          <a:stretch>
            <a:fillRect/>
          </a:stretch>
        </p:blipFill>
        <p:spPr bwMode="auto">
          <a:xfrm>
            <a:off x="1547664" y="1340768"/>
            <a:ext cx="6408712" cy="3318290"/>
          </a:xfrm>
          <a:prstGeom prst="rect">
            <a:avLst/>
          </a:prstGeom>
          <a:noFill/>
          <a:ln>
            <a:solidFill>
              <a:schemeClr val="accent1"/>
            </a:solidFill>
          </a:ln>
        </p:spPr>
      </p:pic>
      <p:sp>
        <p:nvSpPr>
          <p:cNvPr id="4" name="TextBox 3"/>
          <p:cNvSpPr txBox="1"/>
          <p:nvPr/>
        </p:nvSpPr>
        <p:spPr>
          <a:xfrm>
            <a:off x="359532" y="4869160"/>
            <a:ext cx="8424936" cy="1631216"/>
          </a:xfrm>
          <a:prstGeom prst="rect">
            <a:avLst/>
          </a:prstGeom>
          <a:noFill/>
        </p:spPr>
        <p:txBody>
          <a:bodyPr wrap="square" rtlCol="0">
            <a:spAutoFit/>
          </a:bodyPr>
          <a:lstStyle/>
          <a:p>
            <a:r>
              <a:rPr lang="ru-RU" sz="2000" dirty="0" smtClean="0">
                <a:latin typeface="Arial" pitchFamily="34" charset="0"/>
                <a:cs typeface="Arial" pitchFamily="34" charset="0"/>
              </a:rPr>
              <a:t>1- автоматизированный </a:t>
            </a:r>
            <a:r>
              <a:rPr lang="ru-RU" sz="2000" dirty="0" err="1" smtClean="0">
                <a:latin typeface="Arial" pitchFamily="34" charset="0"/>
                <a:cs typeface="Arial" pitchFamily="34" charset="0"/>
              </a:rPr>
              <a:t>двухкоординатный</a:t>
            </a:r>
            <a:r>
              <a:rPr lang="ru-RU" sz="2000" dirty="0" smtClean="0">
                <a:latin typeface="Arial" pitchFamily="34" charset="0"/>
                <a:cs typeface="Arial" pitchFamily="34" charset="0"/>
              </a:rPr>
              <a:t> предметный стол;</a:t>
            </a:r>
            <a:br>
              <a:rPr lang="ru-RU" sz="2000" dirty="0" smtClean="0">
                <a:latin typeface="Arial" pitchFamily="34" charset="0"/>
                <a:cs typeface="Arial" pitchFamily="34" charset="0"/>
              </a:rPr>
            </a:br>
            <a:r>
              <a:rPr lang="ru-RU" sz="2000" dirty="0" smtClean="0">
                <a:latin typeface="Arial" pitchFamily="34" charset="0"/>
                <a:cs typeface="Arial" pitchFamily="34" charset="0"/>
              </a:rPr>
              <a:t>2 - опорное зеркало на </a:t>
            </a:r>
            <a:r>
              <a:rPr lang="ru-RU" sz="2000" dirty="0" err="1" smtClean="0">
                <a:latin typeface="Arial" pitchFamily="34" charset="0"/>
                <a:cs typeface="Arial" pitchFamily="34" charset="0"/>
              </a:rPr>
              <a:t>пьезоэлементе</a:t>
            </a:r>
            <a:r>
              <a:rPr lang="ru-RU" sz="2000" dirty="0" smtClean="0">
                <a:latin typeface="Arial" pitchFamily="34" charset="0"/>
                <a:cs typeface="Arial" pitchFamily="34" charset="0"/>
              </a:rPr>
              <a:t>;</a:t>
            </a:r>
            <a:br>
              <a:rPr lang="ru-RU" sz="2000" dirty="0" smtClean="0">
                <a:latin typeface="Arial" pitchFamily="34" charset="0"/>
                <a:cs typeface="Arial" pitchFamily="34" charset="0"/>
              </a:rPr>
            </a:br>
            <a:r>
              <a:rPr lang="ru-RU" sz="2000" dirty="0" smtClean="0">
                <a:latin typeface="Arial" pitchFamily="34" charset="0"/>
                <a:cs typeface="Arial" pitchFamily="34" charset="0"/>
              </a:rPr>
              <a:t>3,5 - </a:t>
            </a:r>
            <a:r>
              <a:rPr lang="ru-RU" sz="2000" dirty="0" err="1" smtClean="0">
                <a:latin typeface="Arial" pitchFamily="34" charset="0"/>
                <a:cs typeface="Arial" pitchFamily="34" charset="0"/>
              </a:rPr>
              <a:t>ПЗС-камеры</a:t>
            </a:r>
            <a:r>
              <a:rPr lang="ru-RU" sz="2000" dirty="0" smtClean="0">
                <a:latin typeface="Arial" pitchFamily="34" charset="0"/>
                <a:cs typeface="Arial" pitchFamily="34" charset="0"/>
              </a:rPr>
              <a:t>;</a:t>
            </a:r>
            <a:br>
              <a:rPr lang="ru-RU" sz="2000" dirty="0" smtClean="0">
                <a:latin typeface="Arial" pitchFamily="34" charset="0"/>
                <a:cs typeface="Arial" pitchFamily="34" charset="0"/>
              </a:rPr>
            </a:br>
            <a:r>
              <a:rPr lang="ru-RU" sz="2000" dirty="0" smtClean="0">
                <a:latin typeface="Arial" pitchFamily="34" charset="0"/>
                <a:cs typeface="Arial" pitchFamily="34" charset="0"/>
              </a:rPr>
              <a:t>4 - микроинтерферометр МИИ-4;</a:t>
            </a:r>
            <a:br>
              <a:rPr lang="ru-RU" sz="2000" dirty="0" smtClean="0">
                <a:latin typeface="Arial" pitchFamily="34" charset="0"/>
                <a:cs typeface="Arial" pitchFamily="34" charset="0"/>
              </a:rPr>
            </a:br>
            <a:r>
              <a:rPr lang="ru-RU" sz="2000" dirty="0" smtClean="0">
                <a:latin typeface="Arial" pitchFamily="34" charset="0"/>
                <a:cs typeface="Arial" pitchFamily="34" charset="0"/>
              </a:rPr>
              <a:t>6 - лазерный осветитель с низкой пространственной когерентностью.</a:t>
            </a:r>
            <a:endParaRPr lang="ru-RU" sz="2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612845"/>
            <a:ext cx="8208912" cy="5632311"/>
          </a:xfrm>
          <a:prstGeom prst="rect">
            <a:avLst/>
          </a:prstGeom>
        </p:spPr>
        <p:txBody>
          <a:bodyPr wrap="square">
            <a:spAutoFit/>
          </a:bodyPr>
          <a:lstStyle/>
          <a:p>
            <a:pPr algn="just"/>
            <a:r>
              <a:rPr lang="ru-RU" sz="2400" dirty="0" smtClean="0">
                <a:latin typeface="Arial" pitchFamily="34" charset="0"/>
                <a:cs typeface="Arial" pitchFamily="34" charset="0"/>
              </a:rPr>
              <a:t>	</a:t>
            </a:r>
            <a:r>
              <a:rPr lang="ru-RU" sz="2400" b="1" dirty="0" smtClean="0">
                <a:latin typeface="Arial" pitchFamily="34" charset="0"/>
                <a:cs typeface="Arial" pitchFamily="34" charset="0"/>
              </a:rPr>
              <a:t>Интерференционная микроскопия</a:t>
            </a:r>
            <a:r>
              <a:rPr lang="ru-RU" sz="2400" dirty="0" smtClean="0">
                <a:latin typeface="Arial" pitchFamily="34" charset="0"/>
                <a:cs typeface="Arial" pitchFamily="34" charset="0"/>
              </a:rPr>
              <a:t>, метод исследования структуры различных, главным образом биологических, объектов и измерения их сухой массы, толщины и показателя преломления. Интерференционная микроскопия основана на интерференции света и осуществляется с помощью интерференционного микроскопа. </a:t>
            </a:r>
          </a:p>
          <a:p>
            <a:pPr algn="just"/>
            <a:r>
              <a:rPr lang="ru-RU" sz="2400" dirty="0" smtClean="0">
                <a:latin typeface="Arial" pitchFamily="34" charset="0"/>
                <a:cs typeface="Arial" pitchFamily="34" charset="0"/>
              </a:rPr>
              <a:t>	Метод интерференционного контраста (интерференционная микроскопия) состоит в том, что каждый луч раздваивается, входя в микроскоп. Один из полученных лучей направляется сквозь наблюдаемую частицу, другой — мимо неё по той же или дополнительной оптической ветви микроскопа. В окулярной части микроскопа оба луча вновь соединяются и интерферируют между собой. </a:t>
            </a:r>
            <a:endParaRPr lang="ru-RU"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511486"/>
          </a:xfrm>
        </p:spPr>
        <p:txBody>
          <a:bodyPr>
            <a:normAutofit fontScale="90000"/>
          </a:bodyPr>
          <a:lstStyle/>
          <a:p>
            <a:r>
              <a:rPr lang="ru-RU" b="1" dirty="0" smtClean="0"/>
              <a:t>Люминесцентный микроскоп</a:t>
            </a:r>
            <a:endParaRPr lang="ru-RU" dirty="0"/>
          </a:p>
        </p:txBody>
      </p:sp>
      <p:pic>
        <p:nvPicPr>
          <p:cNvPr id="55298" name="Picture 2" descr="http://www.mbs10.ru/images/mikroskop/lyum.jpg"/>
          <p:cNvPicPr>
            <a:picLocks noChangeAspect="1" noChangeArrowheads="1"/>
          </p:cNvPicPr>
          <p:nvPr/>
        </p:nvPicPr>
        <p:blipFill>
          <a:blip r:embed="rId2" cstate="print"/>
          <a:srcRect/>
          <a:stretch>
            <a:fillRect/>
          </a:stretch>
        </p:blipFill>
        <p:spPr bwMode="auto">
          <a:xfrm>
            <a:off x="956948" y="1083787"/>
            <a:ext cx="7230104" cy="5774213"/>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583494"/>
          </a:xfrm>
        </p:spPr>
        <p:txBody>
          <a:bodyPr>
            <a:normAutofit fontScale="90000"/>
          </a:bodyPr>
          <a:lstStyle/>
          <a:p>
            <a:r>
              <a:rPr lang="ru-RU" b="1" dirty="0" smtClean="0"/>
              <a:t>Ультрафиолетовый микроскоп</a:t>
            </a:r>
            <a:endParaRPr lang="ru-RU" dirty="0"/>
          </a:p>
        </p:txBody>
      </p:sp>
      <p:pic>
        <p:nvPicPr>
          <p:cNvPr id="47106" name="Picture 2" descr="Ультрафиолетовый микроскоп с рекордным разрешением назван изобретением года, микроскоп, скан, зеркало, фикчация, иглы, разширение, оптика, сьемка"/>
          <p:cNvPicPr>
            <a:picLocks noChangeAspect="1" noChangeArrowheads="1"/>
          </p:cNvPicPr>
          <p:nvPr/>
        </p:nvPicPr>
        <p:blipFill>
          <a:blip r:embed="rId2" cstate="print"/>
          <a:srcRect/>
          <a:stretch>
            <a:fillRect/>
          </a:stretch>
        </p:blipFill>
        <p:spPr bwMode="auto">
          <a:xfrm>
            <a:off x="539552" y="1412776"/>
            <a:ext cx="8064896" cy="5040560"/>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95536" y="243513"/>
            <a:ext cx="8352928" cy="6370975"/>
          </a:xfrm>
          <a:prstGeom prst="rect">
            <a:avLst/>
          </a:prstGeom>
        </p:spPr>
        <p:txBody>
          <a:bodyPr wrap="square">
            <a:spAutoFit/>
          </a:bodyPr>
          <a:lstStyle/>
          <a:p>
            <a:pPr algn="just"/>
            <a:r>
              <a:rPr lang="ru-RU" sz="2400" dirty="0" smtClean="0">
                <a:latin typeface="Arial" pitchFamily="34" charset="0"/>
                <a:cs typeface="Arial" pitchFamily="34" charset="0"/>
              </a:rPr>
              <a:t>Принцип действия </a:t>
            </a:r>
            <a:r>
              <a:rPr lang="ru-RU" sz="2400" b="1" dirty="0" smtClean="0">
                <a:latin typeface="Arial" pitchFamily="34" charset="0"/>
                <a:cs typeface="Arial" pitchFamily="34" charset="0"/>
              </a:rPr>
              <a:t>люминесцентных микроскопов</a:t>
            </a:r>
            <a:r>
              <a:rPr lang="ru-RU" sz="2400" dirty="0" smtClean="0">
                <a:latin typeface="Arial" pitchFamily="34" charset="0"/>
                <a:cs typeface="Arial" pitchFamily="34" charset="0"/>
              </a:rPr>
              <a:t> основывается на свойствах </a:t>
            </a:r>
            <a:r>
              <a:rPr lang="ru-RU" sz="2400" dirty="0" err="1" smtClean="0">
                <a:latin typeface="Arial" pitchFamily="34" charset="0"/>
                <a:cs typeface="Arial" pitchFamily="34" charset="0"/>
              </a:rPr>
              <a:t>флюоресцентного</a:t>
            </a:r>
            <a:r>
              <a:rPr lang="ru-RU" sz="2400" dirty="0" smtClean="0">
                <a:latin typeface="Arial" pitchFamily="34" charset="0"/>
                <a:cs typeface="Arial" pitchFamily="34" charset="0"/>
              </a:rPr>
              <a:t> излучения. </a:t>
            </a:r>
            <a:r>
              <a:rPr lang="ru-RU" sz="2400" b="1" dirty="0" smtClean="0">
                <a:latin typeface="Arial" pitchFamily="34" charset="0"/>
                <a:cs typeface="Arial" pitchFamily="34" charset="0"/>
              </a:rPr>
              <a:t>Микроскоп</a:t>
            </a:r>
            <a:r>
              <a:rPr lang="ru-RU" sz="2400" dirty="0" smtClean="0">
                <a:latin typeface="Arial" pitchFamily="34" charset="0"/>
                <a:cs typeface="Arial" pitchFamily="34" charset="0"/>
              </a:rPr>
              <a:t> используются для исследования прозрачных и непрозрачных объектов. Люминесцентное излучение, по-разному отражается различными поверхностями и материалами, что и позволяет успешно применять его для проведения иммунохимических, иммунологических, иммуноморфологических и иммуногенетических исследований. Благодаря их уникальным возможностям, </a:t>
            </a:r>
            <a:r>
              <a:rPr lang="ru-RU" sz="2400" b="1" dirty="0" smtClean="0">
                <a:latin typeface="Arial" pitchFamily="34" charset="0"/>
                <a:cs typeface="Arial" pitchFamily="34" charset="0"/>
              </a:rPr>
              <a:t>люминесцентный микроскоп</a:t>
            </a:r>
            <a:r>
              <a:rPr lang="ru-RU" sz="2400" dirty="0" smtClean="0">
                <a:latin typeface="Arial" pitchFamily="34" charset="0"/>
                <a:cs typeface="Arial" pitchFamily="34" charset="0"/>
              </a:rPr>
              <a:t> широко используются в фармацевтике, ветеринарии и растениеводстве, а, кроме того, в </a:t>
            </a:r>
            <a:r>
              <a:rPr lang="ru-RU" sz="2400" dirty="0" err="1" smtClean="0">
                <a:latin typeface="Arial" pitchFamily="34" charset="0"/>
                <a:cs typeface="Arial" pitchFamily="34" charset="0"/>
              </a:rPr>
              <a:t>биотехнологических</a:t>
            </a:r>
            <a:r>
              <a:rPr lang="ru-RU" sz="2400" dirty="0" smtClean="0">
                <a:latin typeface="Arial" pitchFamily="34" charset="0"/>
                <a:cs typeface="Arial" pitchFamily="34" charset="0"/>
              </a:rPr>
              <a:t> отраслях </a:t>
            </a:r>
            <a:r>
              <a:rPr lang="ru-RU" sz="2400" dirty="0" err="1" smtClean="0">
                <a:latin typeface="Arial" pitchFamily="34" charset="0"/>
                <a:cs typeface="Arial" pitchFamily="34" charset="0"/>
              </a:rPr>
              <a:t>промышленности.</a:t>
            </a:r>
            <a:r>
              <a:rPr lang="ru-RU" sz="2400" b="1" dirty="0" err="1" smtClean="0">
                <a:latin typeface="Arial" pitchFamily="34" charset="0"/>
                <a:cs typeface="Arial" pitchFamily="34" charset="0"/>
              </a:rPr>
              <a:t>Люминесцентный</a:t>
            </a:r>
            <a:r>
              <a:rPr lang="ru-RU" sz="2400" b="1" dirty="0" smtClean="0">
                <a:latin typeface="Arial" pitchFamily="34" charset="0"/>
                <a:cs typeface="Arial" pitchFamily="34" charset="0"/>
              </a:rPr>
              <a:t> микроскоп</a:t>
            </a:r>
            <a:r>
              <a:rPr lang="ru-RU" sz="2400" dirty="0" smtClean="0">
                <a:latin typeface="Arial" pitchFamily="34" charset="0"/>
                <a:cs typeface="Arial" pitchFamily="34" charset="0"/>
              </a:rPr>
              <a:t> также практически незаменим для работы экспертно-криминалистических центров и санитарно-эпидемиологических учреждений.</a:t>
            </a:r>
            <a:endParaRPr lang="ru-RU"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53218"/>
            <a:ext cx="4355976" cy="3967870"/>
          </a:xfrm>
        </p:spPr>
        <p:txBody>
          <a:bodyPr>
            <a:normAutofit/>
          </a:bodyPr>
          <a:lstStyle/>
          <a:p>
            <a:r>
              <a:rPr lang="ru-RU" dirty="0" smtClean="0"/>
              <a:t>Поляризационный микроскоп</a:t>
            </a:r>
            <a:endParaRPr lang="ru-RU" dirty="0"/>
          </a:p>
        </p:txBody>
      </p:sp>
      <p:pic>
        <p:nvPicPr>
          <p:cNvPr id="51202" name="Picture 2" descr="http://www.mbs10.ru/images/mikroskop/polar.jpg"/>
          <p:cNvPicPr>
            <a:picLocks noChangeAspect="1" noChangeArrowheads="1"/>
          </p:cNvPicPr>
          <p:nvPr/>
        </p:nvPicPr>
        <p:blipFill>
          <a:blip r:embed="rId2" cstate="print"/>
          <a:srcRect/>
          <a:stretch>
            <a:fillRect/>
          </a:stretch>
        </p:blipFill>
        <p:spPr bwMode="auto">
          <a:xfrm>
            <a:off x="4283968" y="0"/>
            <a:ext cx="5041176" cy="6936262"/>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536"/>
            <a:ext cx="8229600" cy="1318076"/>
          </a:xfrm>
        </p:spPr>
        <p:txBody>
          <a:bodyPr>
            <a:noAutofit/>
          </a:bodyPr>
          <a:lstStyle/>
          <a:p>
            <a:pPr algn="ctr"/>
            <a:r>
              <a:rPr lang="ru-RU" sz="3200" dirty="0" smtClean="0">
                <a:solidFill>
                  <a:srgbClr val="FF0000"/>
                </a:solidFill>
              </a:rPr>
              <a:t>Микроскоп </a:t>
            </a:r>
            <a:r>
              <a:rPr lang="ru-RU" sz="3200" dirty="0" smtClean="0"/>
              <a:t>- </a:t>
            </a:r>
            <a:r>
              <a:rPr lang="ru-RU" sz="3200" dirty="0" smtClean="0">
                <a:solidFill>
                  <a:srgbClr val="FFFF00"/>
                </a:solidFill>
              </a:rPr>
              <a:t>от греческого </a:t>
            </a:r>
            <a:r>
              <a:rPr lang="ru-RU" sz="3200" dirty="0" err="1" smtClean="0">
                <a:solidFill>
                  <a:srgbClr val="FFFF00"/>
                </a:solidFill>
              </a:rPr>
              <a:t>mikros</a:t>
            </a:r>
            <a:r>
              <a:rPr lang="ru-RU" sz="3200" dirty="0" smtClean="0">
                <a:solidFill>
                  <a:srgbClr val="FFFF00"/>
                </a:solidFill>
              </a:rPr>
              <a:t> - малый и </a:t>
            </a:r>
            <a:r>
              <a:rPr lang="ru-RU" sz="3200" dirty="0" err="1" smtClean="0">
                <a:solidFill>
                  <a:srgbClr val="FFFF00"/>
                </a:solidFill>
              </a:rPr>
              <a:t>skopeo</a:t>
            </a:r>
            <a:r>
              <a:rPr lang="ru-RU" sz="3200" dirty="0" smtClean="0">
                <a:solidFill>
                  <a:srgbClr val="FFFF00"/>
                </a:solidFill>
              </a:rPr>
              <a:t> – смотрю…</a:t>
            </a:r>
            <a:endParaRPr lang="ru-RU" sz="3200" dirty="0"/>
          </a:p>
        </p:txBody>
      </p:sp>
      <p:sp>
        <p:nvSpPr>
          <p:cNvPr id="3" name="Содержимое 2"/>
          <p:cNvSpPr>
            <a:spLocks noGrp="1"/>
          </p:cNvSpPr>
          <p:nvPr>
            <p:ph sz="half" idx="1"/>
          </p:nvPr>
        </p:nvSpPr>
        <p:spPr>
          <a:xfrm>
            <a:off x="457200" y="1785926"/>
            <a:ext cx="4038600" cy="4386274"/>
          </a:xfrm>
        </p:spPr>
        <p:txBody>
          <a:bodyPr>
            <a:normAutofit/>
          </a:bodyPr>
          <a:lstStyle/>
          <a:p>
            <a:r>
              <a:rPr lang="ru-RU" dirty="0" smtClean="0"/>
              <a:t>оптический прибор для получения увеличенного изображения мелких объектов и их деталей, не видимых невооруженным глазом.</a:t>
            </a:r>
            <a:endParaRPr lang="ru-RU" dirty="0"/>
          </a:p>
        </p:txBody>
      </p:sp>
      <p:pic>
        <p:nvPicPr>
          <p:cNvPr id="1026" name="Picture 2"/>
          <p:cNvPicPr>
            <a:picLocks noGrp="1" noChangeAspect="1" noChangeArrowheads="1"/>
          </p:cNvPicPr>
          <p:nvPr>
            <p:ph sz="half" idx="2"/>
          </p:nvPr>
        </p:nvPicPr>
        <p:blipFill>
          <a:blip r:embed="rId2" cstate="print"/>
          <a:stretch>
            <a:fillRect/>
          </a:stretch>
        </p:blipFill>
        <p:spPr bwMode="auto">
          <a:xfrm>
            <a:off x="5072066" y="2000240"/>
            <a:ext cx="3214710" cy="40005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p:cTn id="25"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5" presetClass="entr" presetSubtype="0" fill="hold" nodeType="clickEffect">
                                  <p:stCondLst>
                                    <p:cond delay="0"/>
                                  </p:stCondLst>
                                  <p:childTnLst>
                                    <p:set>
                                      <p:cBhvr>
                                        <p:cTn id="33" dur="1" fill="hold">
                                          <p:stCondLst>
                                            <p:cond delay="0"/>
                                          </p:stCondLst>
                                        </p:cTn>
                                        <p:tgtEl>
                                          <p:spTgt spid="1026"/>
                                        </p:tgtEl>
                                        <p:attrNameLst>
                                          <p:attrName>style.visibility</p:attrName>
                                        </p:attrNameLst>
                                      </p:cBhvr>
                                      <p:to>
                                        <p:strVal val="visible"/>
                                      </p:to>
                                    </p:set>
                                    <p:animEffect transition="in" filter="fade">
                                      <p:cBhvr>
                                        <p:cTn id="34" dur="2000"/>
                                        <p:tgtEl>
                                          <p:spTgt spid="1026"/>
                                        </p:tgtEl>
                                      </p:cBhvr>
                                    </p:animEffect>
                                    <p:anim calcmode="lin" valueType="num">
                                      <p:cBhvr>
                                        <p:cTn id="35" dur="2000" fill="hold"/>
                                        <p:tgtEl>
                                          <p:spTgt spid="1026"/>
                                        </p:tgtEl>
                                        <p:attrNameLst>
                                          <p:attrName>style.rotation</p:attrName>
                                        </p:attrNameLst>
                                      </p:cBhvr>
                                      <p:tavLst>
                                        <p:tav tm="0">
                                          <p:val>
                                            <p:fltVal val="720"/>
                                          </p:val>
                                        </p:tav>
                                        <p:tav tm="100000">
                                          <p:val>
                                            <p:fltVal val="0"/>
                                          </p:val>
                                        </p:tav>
                                      </p:tavLst>
                                    </p:anim>
                                    <p:anim calcmode="lin" valueType="num">
                                      <p:cBhvr>
                                        <p:cTn id="36" dur="2000" fill="hold"/>
                                        <p:tgtEl>
                                          <p:spTgt spid="1026"/>
                                        </p:tgtEl>
                                        <p:attrNameLst>
                                          <p:attrName>ppt_h</p:attrName>
                                        </p:attrNameLst>
                                      </p:cBhvr>
                                      <p:tavLst>
                                        <p:tav tm="0">
                                          <p:val>
                                            <p:fltVal val="0"/>
                                          </p:val>
                                        </p:tav>
                                        <p:tav tm="100000">
                                          <p:val>
                                            <p:strVal val="#ppt_h"/>
                                          </p:val>
                                        </p:tav>
                                      </p:tavLst>
                                    </p:anim>
                                    <p:anim calcmode="lin" valueType="num">
                                      <p:cBhvr>
                                        <p:cTn id="37" dur="2000" fill="hold"/>
                                        <p:tgtEl>
                                          <p:spTgt spid="102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59532" y="458956"/>
            <a:ext cx="8424936" cy="5940088"/>
          </a:xfrm>
          <a:prstGeom prst="rect">
            <a:avLst/>
          </a:prstGeom>
        </p:spPr>
        <p:txBody>
          <a:bodyPr wrap="square">
            <a:spAutoFit/>
          </a:bodyPr>
          <a:lstStyle/>
          <a:p>
            <a:pPr algn="just"/>
            <a:r>
              <a:rPr lang="ru-RU" sz="2000" dirty="0" smtClean="0">
                <a:latin typeface="Arial" pitchFamily="34" charset="0"/>
                <a:cs typeface="Arial" pitchFamily="34" charset="0"/>
              </a:rPr>
              <a:t>В основе принципа действия </a:t>
            </a:r>
            <a:r>
              <a:rPr lang="ru-RU" sz="2000" b="1" dirty="0" smtClean="0">
                <a:latin typeface="Arial" pitchFamily="34" charset="0"/>
                <a:cs typeface="Arial" pitchFamily="34" charset="0"/>
              </a:rPr>
              <a:t>поляризационного микроскопа</a:t>
            </a:r>
            <a:r>
              <a:rPr lang="ru-RU" sz="2000" dirty="0" smtClean="0">
                <a:latin typeface="Arial" pitchFamily="34" charset="0"/>
                <a:cs typeface="Arial" pitchFamily="34" charset="0"/>
              </a:rPr>
              <a:t> лежит получение изображения исследуемого объекта при его облучении поляризованными лучами, которые в свою очередь должны быть получены из обычного света с помощью специального прибора — поляризатора. В сущности при прохождении поляризованного света через вещество либо отраженное от него меняет плоскость поляризации света в результате чего на втором поляризационном фильтре выявляется в виде излишнего затемнения. Либо дают специфичные реакции как двойное лучепреломление в жирах. </a:t>
            </a:r>
            <a:r>
              <a:rPr lang="ru-RU" sz="2000" b="1" dirty="0" smtClean="0">
                <a:latin typeface="Arial" pitchFamily="34" charset="0"/>
                <a:cs typeface="Arial" pitchFamily="34" charset="0"/>
              </a:rPr>
              <a:t>Поляризационный микроскоп </a:t>
            </a:r>
            <a:r>
              <a:rPr lang="ru-RU" sz="2000" dirty="0" smtClean="0">
                <a:latin typeface="Arial" pitchFamily="34" charset="0"/>
                <a:cs typeface="Arial" pitchFamily="34" charset="0"/>
              </a:rPr>
              <a:t>предназначен для наблюдения, фотографирования и </a:t>
            </a:r>
            <a:r>
              <a:rPr lang="ru-RU" sz="2000" dirty="0" err="1" smtClean="0">
                <a:latin typeface="Arial" pitchFamily="34" charset="0"/>
                <a:cs typeface="Arial" pitchFamily="34" charset="0"/>
              </a:rPr>
              <a:t>видеопроекции</a:t>
            </a:r>
            <a:r>
              <a:rPr lang="ru-RU" sz="2000" dirty="0" smtClean="0">
                <a:latin typeface="Arial" pitchFamily="34" charset="0"/>
                <a:cs typeface="Arial" pitchFamily="34" charset="0"/>
              </a:rPr>
              <a:t> объектов в поляризованном свете, а также исследований по методам фокального экранирования и фазового контраста. </a:t>
            </a:r>
            <a:r>
              <a:rPr lang="ru-RU" sz="2000" b="1" dirty="0" smtClean="0">
                <a:latin typeface="Arial" pitchFamily="34" charset="0"/>
                <a:cs typeface="Arial" pitchFamily="34" charset="0"/>
              </a:rPr>
              <a:t>Поляризационный микроскоп</a:t>
            </a:r>
            <a:r>
              <a:rPr lang="ru-RU" sz="2000" dirty="0" smtClean="0">
                <a:latin typeface="Arial" pitchFamily="34" charset="0"/>
                <a:cs typeface="Arial" pitchFamily="34" charset="0"/>
              </a:rPr>
              <a:t> используется для исследования широкого круга тех свойств и явлений, которые обычно недоступны для привычного оптического микроскопа. </a:t>
            </a:r>
            <a:r>
              <a:rPr lang="ru-RU" sz="2000" b="1" dirty="0" smtClean="0">
                <a:latin typeface="Arial" pitchFamily="34" charset="0"/>
                <a:cs typeface="Arial" pitchFamily="34" charset="0"/>
              </a:rPr>
              <a:t>Поляризационный микроскоп</a:t>
            </a:r>
            <a:r>
              <a:rPr lang="ru-RU" sz="2000" dirty="0" smtClean="0">
                <a:latin typeface="Arial" pitchFamily="34" charset="0"/>
                <a:cs typeface="Arial" pitchFamily="34" charset="0"/>
              </a:rPr>
              <a:t> снабжается бесконечной оптикой с профессиональным программным обеспечением.</a:t>
            </a:r>
            <a:endParaRPr lang="ru-RU" sz="2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Электронный микроскоп</a:t>
            </a:r>
            <a:br>
              <a:rPr lang="ru-RU" b="1" dirty="0" smtClean="0"/>
            </a:br>
            <a:endParaRPr lang="ru-RU" dirty="0"/>
          </a:p>
        </p:txBody>
      </p:sp>
      <p:pic>
        <p:nvPicPr>
          <p:cNvPr id="56322" name="Picture 2" descr="http://www.mbs10.ru/images/mikroskop/el.JPEG"/>
          <p:cNvPicPr>
            <a:picLocks noChangeAspect="1" noChangeArrowheads="1"/>
          </p:cNvPicPr>
          <p:nvPr/>
        </p:nvPicPr>
        <p:blipFill>
          <a:blip r:embed="rId2" cstate="print"/>
          <a:srcRect/>
          <a:stretch>
            <a:fillRect/>
          </a:stretch>
        </p:blipFill>
        <p:spPr bwMode="auto">
          <a:xfrm>
            <a:off x="1547664" y="1469967"/>
            <a:ext cx="6048672" cy="5245158"/>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05780" y="243513"/>
            <a:ext cx="8532440" cy="6370975"/>
          </a:xfrm>
          <a:prstGeom prst="rect">
            <a:avLst/>
          </a:prstGeom>
        </p:spPr>
        <p:txBody>
          <a:bodyPr wrap="square">
            <a:spAutoFit/>
          </a:bodyPr>
          <a:lstStyle/>
          <a:p>
            <a:pPr algn="just"/>
            <a:r>
              <a:rPr lang="ru-RU" sz="2400" b="1" dirty="0" smtClean="0">
                <a:latin typeface="Arial" pitchFamily="34" charset="0"/>
                <a:cs typeface="Arial" pitchFamily="34" charset="0"/>
              </a:rPr>
              <a:t>Электронный микроскоп </a:t>
            </a:r>
            <a:r>
              <a:rPr lang="ru-RU" sz="2400" dirty="0" smtClean="0">
                <a:latin typeface="Arial" pitchFamily="34" charset="0"/>
                <a:cs typeface="Arial" pitchFamily="34" charset="0"/>
              </a:rPr>
              <a:t>позволяют получать изображение объектов с максимальным увеличением до 1000000 раз, благодаря использованию, в отличие от оптического микроскопа, вместо светового потока пучка электронов с энергиями 200 В ÷ 400 кэВ и более (например, просвечивающий электронный микроскоп высокого разрешения с ускоряющим напряжением 1 МВ). Разрешающая </a:t>
            </a:r>
            <a:r>
              <a:rPr lang="ru-RU" sz="2400" dirty="0" err="1" smtClean="0">
                <a:latin typeface="Arial" pitchFamily="34" charset="0"/>
                <a:cs typeface="Arial" pitchFamily="34" charset="0"/>
              </a:rPr>
              <a:t>способность</a:t>
            </a:r>
            <a:r>
              <a:rPr lang="ru-RU" sz="2400" b="1" dirty="0" err="1" smtClean="0">
                <a:latin typeface="Arial" pitchFamily="34" charset="0"/>
                <a:cs typeface="Arial" pitchFamily="34" charset="0"/>
              </a:rPr>
              <a:t>электронного</a:t>
            </a:r>
            <a:r>
              <a:rPr lang="ru-RU" sz="2400" b="1" dirty="0" smtClean="0">
                <a:latin typeface="Arial" pitchFamily="34" charset="0"/>
                <a:cs typeface="Arial" pitchFamily="34" charset="0"/>
              </a:rPr>
              <a:t> микроскопа</a:t>
            </a:r>
            <a:r>
              <a:rPr lang="ru-RU" sz="2400" dirty="0" smtClean="0">
                <a:latin typeface="Arial" pitchFamily="34" charset="0"/>
                <a:cs typeface="Arial" pitchFamily="34" charset="0"/>
              </a:rPr>
              <a:t> в 1000÷10000 раз превосходит разрешение светового микроскопа и для лучших современных приборов может быть меньше одного ангстрема. Для получения </a:t>
            </a:r>
            <a:r>
              <a:rPr lang="ru-RU" sz="2400" dirty="0" err="1" smtClean="0">
                <a:latin typeface="Arial" pitchFamily="34" charset="0"/>
                <a:cs typeface="Arial" pitchFamily="34" charset="0"/>
              </a:rPr>
              <a:t>изображения</a:t>
            </a:r>
            <a:r>
              <a:rPr lang="ru-RU" sz="2400" b="1" dirty="0" err="1" smtClean="0">
                <a:latin typeface="Arial" pitchFamily="34" charset="0"/>
                <a:cs typeface="Arial" pitchFamily="34" charset="0"/>
              </a:rPr>
              <a:t>электронный</a:t>
            </a:r>
            <a:r>
              <a:rPr lang="ru-RU" sz="2400" b="1" dirty="0" smtClean="0">
                <a:latin typeface="Arial" pitchFamily="34" charset="0"/>
                <a:cs typeface="Arial" pitchFamily="34" charset="0"/>
              </a:rPr>
              <a:t> микроскоп</a:t>
            </a:r>
            <a:r>
              <a:rPr lang="ru-RU" sz="2400" dirty="0" smtClean="0">
                <a:latin typeface="Arial" pitchFamily="34" charset="0"/>
                <a:cs typeface="Arial" pitchFamily="34" charset="0"/>
              </a:rPr>
              <a:t> использует специальные магнитные линзы, управляющие движением электронов в колонне прибора при помощи магнитного поля. Электронное изображение формируется электрическими и магнитными полями примерно так же, как световое - оптическими линзами.</a:t>
            </a:r>
            <a:endParaRPr lang="ru-RU"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Сканирующий зондовый микроскоп</a:t>
            </a:r>
            <a:endParaRPr lang="ru-RU" dirty="0"/>
          </a:p>
        </p:txBody>
      </p:sp>
      <p:pic>
        <p:nvPicPr>
          <p:cNvPr id="59394" name="Picture 2" descr="http://www.mbs10.ru/images/mikroskop/szm.jpg"/>
          <p:cNvPicPr>
            <a:picLocks noChangeAspect="1" noChangeArrowheads="1"/>
          </p:cNvPicPr>
          <p:nvPr/>
        </p:nvPicPr>
        <p:blipFill>
          <a:blip r:embed="rId2" cstate="print"/>
          <a:srcRect/>
          <a:stretch>
            <a:fillRect/>
          </a:stretch>
        </p:blipFill>
        <p:spPr bwMode="auto">
          <a:xfrm>
            <a:off x="1979712" y="1352255"/>
            <a:ext cx="5184576" cy="5505745"/>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33772" y="458956"/>
            <a:ext cx="8676456" cy="5940088"/>
          </a:xfrm>
          <a:prstGeom prst="rect">
            <a:avLst/>
          </a:prstGeom>
        </p:spPr>
        <p:txBody>
          <a:bodyPr wrap="square">
            <a:spAutoFit/>
          </a:bodyPr>
          <a:lstStyle/>
          <a:p>
            <a:pPr algn="just"/>
            <a:r>
              <a:rPr lang="ru-RU" sz="2000" b="1" dirty="0" smtClean="0">
                <a:latin typeface="Arial" pitchFamily="34" charset="0"/>
                <a:cs typeface="Arial" pitchFamily="34" charset="0"/>
              </a:rPr>
              <a:t>Сканирующий зондовый микроскоп</a:t>
            </a:r>
            <a:r>
              <a:rPr lang="ru-RU" sz="2000" dirty="0" smtClean="0">
                <a:latin typeface="Arial" pitchFamily="34" charset="0"/>
                <a:cs typeface="Arial" pitchFamily="34" charset="0"/>
              </a:rPr>
              <a:t> это класс микроскопов для получения изображения поверхности и её локальных характеристик. Процесс построения изображения основан на сканировании поверхности зондом. В общем случае позволяет получить трёхмерное изображение поверхности (топографию) с высоким разрешением. </a:t>
            </a:r>
            <a:r>
              <a:rPr lang="ru-RU" sz="2000" b="1" dirty="0" smtClean="0">
                <a:latin typeface="Arial" pitchFamily="34" charset="0"/>
                <a:cs typeface="Arial" pitchFamily="34" charset="0"/>
              </a:rPr>
              <a:t>Сканирующий зондовый микроскоп</a:t>
            </a:r>
            <a:r>
              <a:rPr lang="ru-RU" sz="2000" dirty="0" smtClean="0">
                <a:latin typeface="Arial" pitchFamily="34" charset="0"/>
                <a:cs typeface="Arial" pitchFamily="34" charset="0"/>
              </a:rPr>
              <a:t> в современном виде изобретен Гердом Карлом </a:t>
            </a:r>
            <a:r>
              <a:rPr lang="ru-RU" sz="2000" dirty="0" err="1" smtClean="0">
                <a:latin typeface="Arial" pitchFamily="34" charset="0"/>
                <a:cs typeface="Arial" pitchFamily="34" charset="0"/>
              </a:rPr>
              <a:t>Биннигом</a:t>
            </a:r>
            <a:r>
              <a:rPr lang="ru-RU" sz="2000" dirty="0" smtClean="0">
                <a:latin typeface="Arial" pitchFamily="34" charset="0"/>
                <a:cs typeface="Arial" pitchFamily="34" charset="0"/>
              </a:rPr>
              <a:t> и Генрихом </a:t>
            </a:r>
            <a:r>
              <a:rPr lang="ru-RU" sz="2000" dirty="0" err="1" smtClean="0">
                <a:latin typeface="Arial" pitchFamily="34" charset="0"/>
                <a:cs typeface="Arial" pitchFamily="34" charset="0"/>
              </a:rPr>
              <a:t>Рорером</a:t>
            </a:r>
            <a:r>
              <a:rPr lang="ru-RU" sz="2000" dirty="0" smtClean="0">
                <a:latin typeface="Arial" pitchFamily="34" charset="0"/>
                <a:cs typeface="Arial" pitchFamily="34" charset="0"/>
              </a:rPr>
              <a:t> в 1981 году.  Отличительной СЗМ особенностью является наличие: зонда, системы перемещения зонда относительно образца по 2-м (X-Y) или 3-м (X-Y-Z) координатам, регистрирующей системы. Регистрирующая система фиксирует значение функции, зависящей от расстояния зонд-образец. Обычно регистрируемое значение обрабатывается системой отрицательной обратной связи, которая управляет положением образца или зонда по одной из координат (Z). В качестве системы обратной связи чаще всего используется </a:t>
            </a:r>
            <a:r>
              <a:rPr lang="ru-RU" sz="2000" dirty="0" err="1" smtClean="0">
                <a:latin typeface="Arial" pitchFamily="34" charset="0"/>
                <a:cs typeface="Arial" pitchFamily="34" charset="0"/>
              </a:rPr>
              <a:t>ПИД-регулятор</a:t>
            </a:r>
            <a:r>
              <a:rPr lang="ru-RU" sz="2000" dirty="0" smtClean="0">
                <a:latin typeface="Arial" pitchFamily="34" charset="0"/>
                <a:cs typeface="Arial" pitchFamily="34" charset="0"/>
              </a:rPr>
              <a:t>.</a:t>
            </a:r>
          </a:p>
          <a:p>
            <a:pPr algn="just"/>
            <a:r>
              <a:rPr lang="ru-RU" sz="2000" dirty="0" smtClean="0">
                <a:latin typeface="Arial" pitchFamily="34" charset="0"/>
                <a:cs typeface="Arial" pitchFamily="34" charset="0"/>
              </a:rPr>
              <a:t>Основные типы </a:t>
            </a:r>
            <a:r>
              <a:rPr lang="ru-RU" sz="2000" b="1" dirty="0" smtClean="0">
                <a:latin typeface="Arial" pitchFamily="34" charset="0"/>
                <a:cs typeface="Arial" pitchFamily="34" charset="0"/>
              </a:rPr>
              <a:t>сканирующих зондовых микроскопов</a:t>
            </a:r>
            <a:r>
              <a:rPr lang="ru-RU" sz="2000" dirty="0" smtClean="0">
                <a:latin typeface="Arial" pitchFamily="34" charset="0"/>
                <a:cs typeface="Arial" pitchFamily="34" charset="0"/>
              </a:rPr>
              <a:t>:</a:t>
            </a:r>
          </a:p>
          <a:p>
            <a:pPr algn="just"/>
            <a:r>
              <a:rPr lang="ru-RU" sz="2000" dirty="0" smtClean="0">
                <a:latin typeface="Arial" pitchFamily="34" charset="0"/>
                <a:cs typeface="Arial" pitchFamily="34" charset="0"/>
              </a:rPr>
              <a:t>Сканирующий атомно-силовой микроскоп</a:t>
            </a:r>
          </a:p>
          <a:p>
            <a:pPr algn="just"/>
            <a:r>
              <a:rPr lang="ru-RU" sz="2000" dirty="0" smtClean="0">
                <a:latin typeface="Arial" pitchFamily="34" charset="0"/>
                <a:cs typeface="Arial" pitchFamily="34" charset="0"/>
              </a:rPr>
              <a:t>Сканирующий туннельный микроскоп</a:t>
            </a:r>
          </a:p>
          <a:p>
            <a:pPr algn="just"/>
            <a:r>
              <a:rPr lang="ru-RU" sz="2000" dirty="0" err="1" smtClean="0">
                <a:latin typeface="Arial" pitchFamily="34" charset="0"/>
                <a:cs typeface="Arial" pitchFamily="34" charset="0"/>
              </a:rPr>
              <a:t>Ближнепольный</a:t>
            </a:r>
            <a:r>
              <a:rPr lang="ru-RU" sz="2000" dirty="0" smtClean="0">
                <a:latin typeface="Arial" pitchFamily="34" charset="0"/>
                <a:cs typeface="Arial" pitchFamily="34" charset="0"/>
              </a:rPr>
              <a:t> оптический микроскоп</a:t>
            </a:r>
            <a:endParaRPr lang="ru-RU" sz="2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Рентгеновский микроскоп</a:t>
            </a:r>
            <a:br>
              <a:rPr lang="ru-RU" b="1" dirty="0" smtClean="0"/>
            </a:br>
            <a:endParaRPr lang="ru-RU" dirty="0"/>
          </a:p>
        </p:txBody>
      </p:sp>
      <p:pic>
        <p:nvPicPr>
          <p:cNvPr id="61442" name="Picture 2" descr="http://www.mbs10.ru/images/mikroskop/rent.png"/>
          <p:cNvPicPr>
            <a:picLocks noChangeAspect="1" noChangeArrowheads="1"/>
          </p:cNvPicPr>
          <p:nvPr/>
        </p:nvPicPr>
        <p:blipFill>
          <a:blip r:embed="rId2" cstate="print"/>
          <a:srcRect/>
          <a:stretch>
            <a:fillRect/>
          </a:stretch>
        </p:blipFill>
        <p:spPr bwMode="auto">
          <a:xfrm>
            <a:off x="2371498" y="1063572"/>
            <a:ext cx="4401005" cy="5794428"/>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797511"/>
            <a:ext cx="8496944" cy="5262979"/>
          </a:xfrm>
          <a:prstGeom prst="rect">
            <a:avLst/>
          </a:prstGeom>
        </p:spPr>
        <p:txBody>
          <a:bodyPr wrap="square">
            <a:spAutoFit/>
          </a:bodyPr>
          <a:lstStyle/>
          <a:p>
            <a:pPr algn="just"/>
            <a:r>
              <a:rPr lang="ru-RU" sz="2400" b="1" dirty="0" smtClean="0">
                <a:latin typeface="Arial" pitchFamily="34" charset="0"/>
                <a:cs typeface="Arial" pitchFamily="34" charset="0"/>
              </a:rPr>
              <a:t>Рентгеновский микроскоп</a:t>
            </a:r>
            <a:r>
              <a:rPr lang="ru-RU" sz="2400" dirty="0" smtClean="0">
                <a:latin typeface="Arial" pitchFamily="34" charset="0"/>
                <a:cs typeface="Arial" pitchFamily="34" charset="0"/>
              </a:rPr>
              <a:t> — устройство для исследования очень малых объектов, размеры которых сопоставимы с длиной рентгеновской волны. Основан на использовании электромагнитного излучения с длиной волны от 0,01 до 1 нанометра. </a:t>
            </a:r>
            <a:r>
              <a:rPr lang="ru-RU" sz="2400" b="1" dirty="0" smtClean="0">
                <a:latin typeface="Arial" pitchFamily="34" charset="0"/>
                <a:cs typeface="Arial" pitchFamily="34" charset="0"/>
              </a:rPr>
              <a:t>Рентгеновский микроскоп</a:t>
            </a:r>
            <a:r>
              <a:rPr lang="ru-RU" sz="2400" dirty="0" smtClean="0">
                <a:latin typeface="Arial" pitchFamily="34" charset="0"/>
                <a:cs typeface="Arial" pitchFamily="34" charset="0"/>
              </a:rPr>
              <a:t> по разрешающей способности находится между электронными и оптическими микроскопами.</a:t>
            </a:r>
          </a:p>
          <a:p>
            <a:pPr algn="just"/>
            <a:r>
              <a:rPr lang="ru-RU" sz="2400" dirty="0" smtClean="0">
                <a:latin typeface="Arial" pitchFamily="34" charset="0"/>
                <a:cs typeface="Arial" pitchFamily="34" charset="0"/>
              </a:rPr>
              <a:t>	Теоретическая разрешающая способность </a:t>
            </a:r>
            <a:r>
              <a:rPr lang="ru-RU" sz="2400" b="1" dirty="0" smtClean="0">
                <a:latin typeface="Arial" pitchFamily="34" charset="0"/>
                <a:cs typeface="Arial" pitchFamily="34" charset="0"/>
              </a:rPr>
              <a:t>рентгеновского микроскопа</a:t>
            </a:r>
            <a:r>
              <a:rPr lang="ru-RU" sz="2400" dirty="0" smtClean="0">
                <a:latin typeface="Arial" pitchFamily="34" charset="0"/>
                <a:cs typeface="Arial" pitchFamily="34" charset="0"/>
              </a:rPr>
              <a:t> достигает 2-20 нанометров, что на порядок больше разрешающей способности оптического микроскопа (до 150 нанометров). В настоящее время существуют </a:t>
            </a:r>
            <a:r>
              <a:rPr lang="ru-RU" sz="2400" b="1" dirty="0" smtClean="0">
                <a:latin typeface="Arial" pitchFamily="34" charset="0"/>
                <a:cs typeface="Arial" pitchFamily="34" charset="0"/>
              </a:rPr>
              <a:t>рентгеновский микроскоп</a:t>
            </a:r>
            <a:r>
              <a:rPr lang="ru-RU" sz="2400" dirty="0" smtClean="0">
                <a:latin typeface="Arial" pitchFamily="34" charset="0"/>
                <a:cs typeface="Arial" pitchFamily="34" charset="0"/>
              </a:rPr>
              <a:t> с разрешающей способностью около 5 нанометров.</a:t>
            </a:r>
            <a:endParaRPr lang="ru-RU"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052736"/>
            <a:ext cx="4176464" cy="3744416"/>
          </a:xfrm>
        </p:spPr>
        <p:txBody>
          <a:bodyPr>
            <a:noAutofit/>
          </a:bodyPr>
          <a:lstStyle/>
          <a:p>
            <a:pPr algn="ctr"/>
            <a:r>
              <a:rPr lang="ru-RU" sz="2800" b="1" dirty="0" smtClean="0"/>
              <a:t>Дифференциальный интерференционно-контрастный микроскоп</a:t>
            </a:r>
            <a:endParaRPr lang="ru-RU" sz="2800" dirty="0"/>
          </a:p>
        </p:txBody>
      </p:sp>
      <p:pic>
        <p:nvPicPr>
          <p:cNvPr id="63490" name="Picture 2" descr="http://www.mbs10.ru/images/mikroskop/dikm.jpg"/>
          <p:cNvPicPr>
            <a:picLocks noChangeAspect="1" noChangeArrowheads="1"/>
          </p:cNvPicPr>
          <p:nvPr/>
        </p:nvPicPr>
        <p:blipFill>
          <a:blip r:embed="rId2" cstate="print"/>
          <a:srcRect/>
          <a:stretch>
            <a:fillRect/>
          </a:stretch>
        </p:blipFill>
        <p:spPr bwMode="auto">
          <a:xfrm>
            <a:off x="4480561" y="0"/>
            <a:ext cx="4663439" cy="6857999"/>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61764" y="920621"/>
            <a:ext cx="8820472" cy="5016758"/>
          </a:xfrm>
          <a:prstGeom prst="rect">
            <a:avLst/>
          </a:prstGeom>
        </p:spPr>
        <p:txBody>
          <a:bodyPr wrap="square">
            <a:spAutoFit/>
          </a:bodyPr>
          <a:lstStyle/>
          <a:p>
            <a:pPr algn="just"/>
            <a:r>
              <a:rPr lang="ru-RU" sz="2000" b="1" dirty="0" smtClean="0">
                <a:latin typeface="Arial" pitchFamily="34" charset="0"/>
                <a:cs typeface="Arial" pitchFamily="34" charset="0"/>
              </a:rPr>
              <a:t>Дифференциальный интерференционно-контрастный микроскоп </a:t>
            </a:r>
            <a:r>
              <a:rPr lang="ru-RU" sz="2000" dirty="0" smtClean="0">
                <a:latin typeface="Arial" pitchFamily="34" charset="0"/>
                <a:cs typeface="Arial" pitchFamily="34" charset="0"/>
              </a:rPr>
              <a:t>позволяет определить оптическую плотность исследуемого объекта на основе принципа интерференции и таким образом увидеть недоступные глазу детали. Относительно сложная оптическая система позволяет создать чёрно-белую картину образца на сером фоне. Это изображение подобно тому, которое можно получить с помощью фазово-контрастного микроскопа, но в нём отсутствует дифракционное гало. В дифференциальном интерференционно-контрастном </a:t>
            </a:r>
            <a:r>
              <a:rPr lang="ru-RU" sz="2000" dirty="0" err="1" smtClean="0">
                <a:latin typeface="Arial" pitchFamily="34" charset="0"/>
                <a:cs typeface="Arial" pitchFamily="34" charset="0"/>
              </a:rPr>
              <a:t>икроскопе</a:t>
            </a:r>
            <a:r>
              <a:rPr lang="ru-RU" sz="2000" dirty="0" smtClean="0">
                <a:latin typeface="Arial" pitchFamily="34" charset="0"/>
                <a:cs typeface="Arial" pitchFamily="34" charset="0"/>
              </a:rPr>
              <a:t> поляризованный луч из источника света разделяется на два луча, которые проходят через образец разными оптическими путями. Длина этих оптических путей (т. е. произведение показателя преломления и геометрической длины пути) различна. Впоследствии эти лучи интерферируют при слиянии. Это позволяет создать объемное рельефное изображение, соответствующее изменению оптической плотности образца, акцентируя линии и границы. Эта картина не является точной топографической картиной.</a:t>
            </a:r>
            <a:endParaRPr lang="ru-RU" sz="2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727510"/>
          </a:xfrm>
        </p:spPr>
        <p:txBody>
          <a:bodyPr>
            <a:normAutofit fontScale="90000"/>
          </a:bodyPr>
          <a:lstStyle/>
          <a:p>
            <a:r>
              <a:rPr lang="ru-RU" dirty="0" smtClean="0"/>
              <a:t>Голографический микроскоп</a:t>
            </a:r>
            <a:endParaRPr lang="ru-RU" dirty="0"/>
          </a:p>
        </p:txBody>
      </p:sp>
      <p:pic>
        <p:nvPicPr>
          <p:cNvPr id="64514" name="Picture 2" descr="DIGITAL HOLOGRAPHIC MICROSCOPE &quot; Optics &amp; Binoculars"/>
          <p:cNvPicPr>
            <a:picLocks noChangeAspect="1" noChangeArrowheads="1"/>
          </p:cNvPicPr>
          <p:nvPr/>
        </p:nvPicPr>
        <p:blipFill>
          <a:blip r:embed="rId2" cstate="print"/>
          <a:srcRect/>
          <a:stretch>
            <a:fillRect/>
          </a:stretch>
        </p:blipFill>
        <p:spPr bwMode="auto">
          <a:xfrm>
            <a:off x="842206" y="1390659"/>
            <a:ext cx="7459588" cy="4955299"/>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200" dirty="0" smtClean="0">
                <a:solidFill>
                  <a:srgbClr val="FF0000"/>
                </a:solidFill>
              </a:rPr>
              <a:t>Первый микроскоп был создан лишь в 1595 году </a:t>
            </a:r>
            <a:r>
              <a:rPr lang="ru-RU" sz="3200" dirty="0" err="1" smtClean="0">
                <a:solidFill>
                  <a:srgbClr val="FF0000"/>
                </a:solidFill>
              </a:rPr>
              <a:t>Захариусом</a:t>
            </a:r>
            <a:r>
              <a:rPr lang="ru-RU" sz="3200" dirty="0" smtClean="0">
                <a:solidFill>
                  <a:srgbClr val="FF0000"/>
                </a:solidFill>
              </a:rPr>
              <a:t> </a:t>
            </a:r>
            <a:r>
              <a:rPr lang="ru-RU" sz="3200" dirty="0" err="1" smtClean="0">
                <a:solidFill>
                  <a:srgbClr val="FF0000"/>
                </a:solidFill>
              </a:rPr>
              <a:t>Йансеном</a:t>
            </a:r>
            <a:r>
              <a:rPr lang="ru-RU" sz="3200" dirty="0" smtClean="0">
                <a:solidFill>
                  <a:srgbClr val="FF0000"/>
                </a:solidFill>
              </a:rPr>
              <a:t> </a:t>
            </a:r>
            <a:endParaRPr lang="ru-RU" sz="3200" dirty="0">
              <a:solidFill>
                <a:srgbClr val="FF0000"/>
              </a:solidFill>
            </a:endParaRPr>
          </a:p>
        </p:txBody>
      </p:sp>
      <p:sp>
        <p:nvSpPr>
          <p:cNvPr id="3" name="Содержимое 2"/>
          <p:cNvSpPr>
            <a:spLocks noGrp="1"/>
          </p:cNvSpPr>
          <p:nvPr>
            <p:ph sz="half" idx="1"/>
          </p:nvPr>
        </p:nvSpPr>
        <p:spPr/>
        <p:txBody>
          <a:bodyPr>
            <a:normAutofit fontScale="70000" lnSpcReduction="20000"/>
          </a:bodyPr>
          <a:lstStyle/>
          <a:p>
            <a:pPr>
              <a:buNone/>
            </a:pPr>
            <a:r>
              <a:rPr lang="ru-RU" dirty="0" smtClean="0"/>
              <a:t>     Изобретение заключалось в том, что </a:t>
            </a:r>
            <a:r>
              <a:rPr lang="ru-RU" dirty="0" err="1" smtClean="0"/>
              <a:t>Захариус</a:t>
            </a:r>
            <a:r>
              <a:rPr lang="ru-RU" dirty="0" smtClean="0"/>
              <a:t> </a:t>
            </a:r>
            <a:r>
              <a:rPr lang="ru-RU" dirty="0" err="1" smtClean="0"/>
              <a:t>Йансен</a:t>
            </a:r>
            <a:r>
              <a:rPr lang="ru-RU" dirty="0" smtClean="0"/>
              <a:t> смонтировал две выпуклые линзы внутри одной трубки, тем самым, заложив основы для создания сложных микроскопов. Фокусировка на исследуемом объекте достигалось за счет выдвижного тубуса. Увеличение микроскопа составляло от 3 до 10 крат. И это был настоящий прорыв в области микроскопии! Каждый свой следующий микроскоп он значительно совершенствовал.</a:t>
            </a:r>
            <a:endParaRPr lang="ru-RU" dirty="0"/>
          </a:p>
        </p:txBody>
      </p:sp>
      <p:pic>
        <p:nvPicPr>
          <p:cNvPr id="2050" name="Picture 2"/>
          <p:cNvPicPr>
            <a:picLocks noGrp="1" noChangeAspect="1" noChangeArrowheads="1"/>
          </p:cNvPicPr>
          <p:nvPr>
            <p:ph sz="half" idx="2"/>
          </p:nvPr>
        </p:nvPicPr>
        <p:blipFill>
          <a:blip r:embed="rId2" cstate="print"/>
          <a:stretch>
            <a:fillRect/>
          </a:stretch>
        </p:blipFill>
        <p:spPr bwMode="auto">
          <a:xfrm>
            <a:off x="4714876" y="1928802"/>
            <a:ext cx="4000528" cy="414340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p:cTn id="25"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7"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2050"/>
                                        </p:tgtEl>
                                        <p:attrNameLst>
                                          <p:attrName>style.visibility</p:attrName>
                                        </p:attrNameLst>
                                      </p:cBhvr>
                                      <p:to>
                                        <p:strVal val="visible"/>
                                      </p:to>
                                    </p:set>
                                    <p:animEffect transition="in" filter="checkerboard(across)">
                                      <p:cBhvr>
                                        <p:cTn id="33"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hlinkClick r:id="rId2"/>
              </a:rPr>
              <a:t>Голографический микроскоп из </a:t>
            </a:r>
            <a:r>
              <a:rPr lang="ru-RU" dirty="0" err="1" smtClean="0">
                <a:hlinkClick r:id="rId2"/>
              </a:rPr>
              <a:t>веб-камеры</a:t>
            </a:r>
            <a:endParaRPr lang="ru-RU" dirty="0"/>
          </a:p>
        </p:txBody>
      </p:sp>
      <p:pic>
        <p:nvPicPr>
          <p:cNvPr id="66562" name="Picture 2" descr="Голографический микроскоп из веб-камеры и лазера - Микроскоп Голографический Камера"/>
          <p:cNvPicPr>
            <a:picLocks noChangeAspect="1" noChangeArrowheads="1"/>
          </p:cNvPicPr>
          <p:nvPr/>
        </p:nvPicPr>
        <p:blipFill>
          <a:blip r:embed="rId3" cstate="print"/>
          <a:srcRect/>
          <a:stretch>
            <a:fillRect/>
          </a:stretch>
        </p:blipFill>
        <p:spPr bwMode="auto">
          <a:xfrm>
            <a:off x="1278649" y="1628800"/>
            <a:ext cx="6586702" cy="4940026"/>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9532" y="1012954"/>
            <a:ext cx="8424936" cy="4832092"/>
          </a:xfrm>
          <a:prstGeom prst="rect">
            <a:avLst/>
          </a:prstGeom>
        </p:spPr>
        <p:txBody>
          <a:bodyPr wrap="square">
            <a:spAutoFit/>
          </a:bodyPr>
          <a:lstStyle/>
          <a:p>
            <a:pPr algn="just"/>
            <a:r>
              <a:rPr lang="ru-RU" sz="2800" dirty="0" smtClean="0">
                <a:latin typeface="Arial" pitchFamily="34" charset="0"/>
                <a:cs typeface="Arial" pitchFamily="34" charset="0"/>
              </a:rPr>
              <a:t>Принцип </a:t>
            </a:r>
            <a:r>
              <a:rPr lang="ru-RU" sz="2800" b="1" dirty="0" smtClean="0">
                <a:latin typeface="Arial" pitchFamily="34" charset="0"/>
                <a:cs typeface="Arial" pitchFamily="34" charset="0"/>
              </a:rPr>
              <a:t>голографической микроскопии </a:t>
            </a:r>
            <a:r>
              <a:rPr lang="ru-RU" sz="2800" dirty="0" smtClean="0">
                <a:latin typeface="Arial" pitchFamily="34" charset="0"/>
                <a:cs typeface="Arial" pitchFamily="34" charset="0"/>
              </a:rPr>
              <a:t>заключается в том, что свет, проходя сквозь образец, меняет не только свою интенсивность, но и фазу. Совместив такой лазерный луч с </a:t>
            </a:r>
            <a:r>
              <a:rPr lang="ru-RU" sz="2800" dirty="0" err="1" smtClean="0">
                <a:latin typeface="Arial" pitchFamily="34" charset="0"/>
                <a:cs typeface="Arial" pitchFamily="34" charset="0"/>
              </a:rPr>
              <a:t>референтным</a:t>
            </a:r>
            <a:r>
              <a:rPr lang="ru-RU" sz="2800" dirty="0" smtClean="0">
                <a:latin typeface="Arial" pitchFamily="34" charset="0"/>
                <a:cs typeface="Arial" pitchFamily="34" charset="0"/>
              </a:rPr>
              <a:t>, можно получить трехмерную голограмму. Потенциально, голограмма содержит гораздо больше информации об объекте, чем плоское изображение в традиционной микроскопии. Однако, для ее использования требуется предварительная расшифровка.</a:t>
            </a:r>
            <a:endParaRPr lang="ru-RU"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4186808" cy="1879638"/>
          </a:xfrm>
        </p:spPr>
        <p:txBody>
          <a:bodyPr>
            <a:normAutofit/>
          </a:bodyPr>
          <a:lstStyle/>
          <a:p>
            <a:r>
              <a:rPr lang="ru-RU" dirty="0" smtClean="0"/>
              <a:t>Микроскоп сравнения </a:t>
            </a:r>
            <a:endParaRPr lang="ru-RU" dirty="0"/>
          </a:p>
        </p:txBody>
      </p:sp>
      <p:pic>
        <p:nvPicPr>
          <p:cNvPr id="67586" name="Picture 2" descr="ЛабсервисПром - Микроскоп &quot;БИОМЕД 2&quot;"/>
          <p:cNvPicPr>
            <a:picLocks noChangeAspect="1" noChangeArrowheads="1"/>
          </p:cNvPicPr>
          <p:nvPr/>
        </p:nvPicPr>
        <p:blipFill>
          <a:blip r:embed="rId2" cstate="print"/>
          <a:srcRect/>
          <a:stretch>
            <a:fillRect/>
          </a:stretch>
        </p:blipFill>
        <p:spPr bwMode="auto">
          <a:xfrm>
            <a:off x="5183560" y="95548"/>
            <a:ext cx="3960440" cy="6762452"/>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3548" y="1166843"/>
            <a:ext cx="8136904" cy="4524315"/>
          </a:xfrm>
          <a:prstGeom prst="rect">
            <a:avLst/>
          </a:prstGeom>
        </p:spPr>
        <p:txBody>
          <a:bodyPr wrap="square">
            <a:spAutoFit/>
          </a:bodyPr>
          <a:lstStyle/>
          <a:p>
            <a:pPr algn="just"/>
            <a:r>
              <a:rPr lang="ru-RU" sz="2400" b="1" dirty="0" smtClean="0">
                <a:latin typeface="Arial" pitchFamily="34" charset="0"/>
                <a:cs typeface="Arial" pitchFamily="34" charset="0"/>
              </a:rPr>
              <a:t>Микроскоп сравнения </a:t>
            </a:r>
            <a:r>
              <a:rPr lang="ru-RU" sz="2400" dirty="0" smtClean="0">
                <a:latin typeface="Arial" pitchFamily="34" charset="0"/>
                <a:cs typeface="Arial" pitchFamily="34" charset="0"/>
              </a:rPr>
              <a:t>предназначен для одновременного наблюдения двух объектов и сравнения их изображений в одном поле зрения. Передача данных на экран и возможность </a:t>
            </a:r>
            <a:r>
              <a:rPr lang="ru-RU" sz="2400" dirty="0" smtClean="0">
                <a:latin typeface="Arial" pitchFamily="34" charset="0"/>
                <a:cs typeface="Arial" pitchFamily="34" charset="0"/>
                <a:hlinkClick r:id="rId2" tooltip="цифровая обработка изображений"/>
              </a:rPr>
              <a:t>цифровой обработки изображений</a:t>
            </a:r>
            <a:r>
              <a:rPr lang="ru-RU" sz="2400" dirty="0" smtClean="0">
                <a:latin typeface="Arial" pitchFamily="34" charset="0"/>
                <a:cs typeface="Arial" pitchFamily="34" charset="0"/>
              </a:rPr>
              <a:t>, как автоматической, так и полуавтоматической, делает сравнительный </a:t>
            </a:r>
            <a:r>
              <a:rPr lang="ru-RU" sz="2400" dirty="0" smtClean="0">
                <a:latin typeface="Arial" pitchFamily="34" charset="0"/>
                <a:cs typeface="Arial" pitchFamily="34" charset="0"/>
                <a:hlinkClick r:id="rId3" tooltip="анализ изображений"/>
              </a:rPr>
              <a:t>анализ изображений</a:t>
            </a:r>
            <a:r>
              <a:rPr lang="ru-RU" sz="2400" dirty="0" smtClean="0">
                <a:latin typeface="Arial" pitchFamily="34" charset="0"/>
                <a:cs typeface="Arial" pitchFamily="34" charset="0"/>
              </a:rPr>
              <a:t> удобным и исключает возможность ошибки, обусловленной «человеческим фактором», так как проводить визуальный анализ сначала одного, а потом второго объекта сравнения без каких-либо специальных программных средств достаточно сложно.</a:t>
            </a:r>
            <a:endParaRPr lang="ru-RU"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348880"/>
            <a:ext cx="8229600" cy="1143000"/>
          </a:xfrm>
        </p:spPr>
        <p:txBody>
          <a:bodyPr>
            <a:normAutofit/>
          </a:bodyPr>
          <a:lstStyle/>
          <a:p>
            <a:pPr algn="ctr"/>
            <a:r>
              <a:rPr lang="ru-RU" sz="6000" dirty="0" smtClean="0"/>
              <a:t>Термометры </a:t>
            </a:r>
            <a:endParaRPr lang="ru-RU" sz="60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09600" y="260648"/>
            <a:ext cx="7924800" cy="5454352"/>
          </a:xfrm>
        </p:spPr>
        <p:txBody>
          <a:bodyPr>
            <a:noAutofit/>
          </a:bodyPr>
          <a:lstStyle/>
          <a:p>
            <a:pPr algn="just"/>
            <a:r>
              <a:rPr lang="ru-RU" sz="3200" b="1" dirty="0" err="1"/>
              <a:t>Термо́метр</a:t>
            </a:r>
            <a:r>
              <a:rPr lang="ru-RU" sz="3200" dirty="0"/>
              <a:t> (</a:t>
            </a:r>
            <a:r>
              <a:rPr lang="ru-RU" sz="3200" dirty="0">
                <a:hlinkClick r:id="rId2" tooltip="Греческий язык"/>
              </a:rPr>
              <a:t>греч.</a:t>
            </a:r>
            <a:r>
              <a:rPr lang="ru-RU" sz="3200" dirty="0"/>
              <a:t> </a:t>
            </a:r>
            <a:r>
              <a:rPr lang="ru-RU" sz="3200" dirty="0" err="1"/>
              <a:t>θέρμη</a:t>
            </a:r>
            <a:r>
              <a:rPr lang="ru-RU" sz="3200" dirty="0"/>
              <a:t> — тепло; </a:t>
            </a:r>
            <a:r>
              <a:rPr lang="ru-RU" sz="3200" dirty="0" err="1"/>
              <a:t>μετρέω</a:t>
            </a:r>
            <a:r>
              <a:rPr lang="ru-RU" sz="3200" dirty="0"/>
              <a:t> — измеряю) — </a:t>
            </a:r>
            <a:r>
              <a:rPr lang="ru-RU" sz="3200" dirty="0">
                <a:hlinkClick r:id="rId3" tooltip="Устройство"/>
              </a:rPr>
              <a:t>прибор</a:t>
            </a:r>
            <a:r>
              <a:rPr lang="ru-RU" sz="3200" dirty="0"/>
              <a:t> для измерения </a:t>
            </a:r>
            <a:r>
              <a:rPr lang="ru-RU" sz="3200" dirty="0">
                <a:hlinkClick r:id="rId4" tooltip="Температура"/>
              </a:rPr>
              <a:t>температуры</a:t>
            </a:r>
            <a:r>
              <a:rPr lang="ru-RU" sz="3200" dirty="0"/>
              <a:t> воздуха, почвы, воды и так далее. Существует несколько видов термометров:</a:t>
            </a:r>
          </a:p>
          <a:p>
            <a:r>
              <a:rPr lang="ru-RU" sz="3200" dirty="0">
                <a:solidFill>
                  <a:srgbClr val="002060"/>
                </a:solidFill>
              </a:rPr>
              <a:t>жидкостные</a:t>
            </a:r>
          </a:p>
          <a:p>
            <a:r>
              <a:rPr lang="ru-RU" sz="3200" dirty="0">
                <a:solidFill>
                  <a:srgbClr val="002060"/>
                </a:solidFill>
              </a:rPr>
              <a:t>механические</a:t>
            </a:r>
          </a:p>
          <a:p>
            <a:r>
              <a:rPr lang="ru-RU" sz="3200" dirty="0">
                <a:solidFill>
                  <a:srgbClr val="002060"/>
                </a:solidFill>
              </a:rPr>
              <a:t>электрические</a:t>
            </a:r>
          </a:p>
          <a:p>
            <a:r>
              <a:rPr lang="ru-RU" sz="3200" dirty="0">
                <a:solidFill>
                  <a:srgbClr val="002060"/>
                </a:solidFill>
              </a:rPr>
              <a:t>оптические</a:t>
            </a:r>
          </a:p>
          <a:p>
            <a:r>
              <a:rPr lang="ru-RU" sz="3200" dirty="0">
                <a:solidFill>
                  <a:srgbClr val="002060"/>
                </a:solidFill>
              </a:rPr>
              <a:t>газовые</a:t>
            </a:r>
          </a:p>
          <a:p>
            <a:r>
              <a:rPr lang="ru-RU" sz="3200" dirty="0">
                <a:solidFill>
                  <a:srgbClr val="002060"/>
                </a:solidFill>
              </a:rPr>
              <a:t>инфракрасные</a:t>
            </a:r>
          </a:p>
          <a:p>
            <a:endParaRPr lang="ru-RU" sz="3200" dirty="0"/>
          </a:p>
        </p:txBody>
      </p:sp>
    </p:spTree>
    <p:extLst>
      <p:ext uri="{BB962C8B-B14F-4D97-AF65-F5344CB8AC3E}">
        <p14:creationId xmlns="" xmlns:p14="http://schemas.microsoft.com/office/powerpoint/2010/main" val="67602691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4653779" cy="27146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9" name="Picture 5" descr="http://eurolab.ru/d/27885/d/ivtm-7-16.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644008" y="0"/>
            <a:ext cx="4499992" cy="2714620"/>
          </a:xfrm>
          <a:prstGeom prst="rect">
            <a:avLst/>
          </a:prstGeom>
          <a:noFill/>
          <a:extLst>
            <a:ext uri="{909E8E84-426E-40DD-AFC4-6F175D3DCCD1}">
              <a14:hiddenFill xmlns="" xmlns:a14="http://schemas.microsoft.com/office/drawing/2010/main">
                <a:solidFill>
                  <a:srgbClr val="FFFFFF"/>
                </a:solidFill>
              </a14:hiddenFill>
            </a:ext>
          </a:extLst>
        </p:spPr>
      </p:pic>
      <p:pic>
        <p:nvPicPr>
          <p:cNvPr id="1031" name="Picture 7" descr="http://socenter.ru/images/photos/26387.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2709701"/>
            <a:ext cx="4500562" cy="4148299"/>
          </a:xfrm>
          <a:prstGeom prst="rect">
            <a:avLst/>
          </a:prstGeom>
          <a:noFill/>
          <a:extLst>
            <a:ext uri="{909E8E84-426E-40DD-AFC4-6F175D3DCCD1}">
              <a14:hiddenFill xmlns="" xmlns:a14="http://schemas.microsoft.com/office/drawing/2010/main">
                <a:solidFill>
                  <a:srgbClr val="FFFFFF"/>
                </a:solidFill>
              </a14:hiddenFill>
            </a:ext>
          </a:extLst>
        </p:spPr>
      </p:pic>
      <p:pic>
        <p:nvPicPr>
          <p:cNvPr id="1032" name="Picture 8"/>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4522479" y="2714620"/>
            <a:ext cx="4621521" cy="414337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64184565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53218"/>
            <a:ext cx="9144000" cy="1143000"/>
          </a:xfrm>
        </p:spPr>
        <p:txBody>
          <a:bodyPr>
            <a:normAutofit fontScale="90000"/>
          </a:bodyPr>
          <a:lstStyle/>
          <a:p>
            <a:pPr algn="ctr"/>
            <a:r>
              <a:rPr lang="ru-RU" b="1" dirty="0" smtClean="0"/>
              <a:t>Дилатометрический</a:t>
            </a:r>
            <a:r>
              <a:rPr lang="ru-RU" dirty="0" smtClean="0"/>
              <a:t> (а), биметаллический (б) термометры</a:t>
            </a:r>
            <a:endParaRPr lang="ru-RU" dirty="0"/>
          </a:p>
        </p:txBody>
      </p:sp>
      <p:pic>
        <p:nvPicPr>
          <p:cNvPr id="3074" name="Picture 2" descr="http://flowerlib.ru/books/item/f00/s00/z0000047/pic/000068.gif"/>
          <p:cNvPicPr>
            <a:picLocks noChangeAspect="1" noChangeArrowheads="1"/>
          </p:cNvPicPr>
          <p:nvPr/>
        </p:nvPicPr>
        <p:blipFill>
          <a:blip r:embed="rId2" cstate="print"/>
          <a:srcRect/>
          <a:stretch>
            <a:fillRect/>
          </a:stretch>
        </p:blipFill>
        <p:spPr bwMode="auto">
          <a:xfrm>
            <a:off x="791581" y="1556792"/>
            <a:ext cx="7560838" cy="4032448"/>
          </a:xfrm>
          <a:prstGeom prst="rect">
            <a:avLst/>
          </a:prstGeom>
          <a:noFill/>
          <a:ln>
            <a:solidFill>
              <a:schemeClr val="accent1"/>
            </a:solidFill>
          </a:ln>
        </p:spPr>
      </p:pic>
      <p:sp>
        <p:nvSpPr>
          <p:cNvPr id="4" name="TextBox 3"/>
          <p:cNvSpPr txBox="1"/>
          <p:nvPr/>
        </p:nvSpPr>
        <p:spPr>
          <a:xfrm>
            <a:off x="269776" y="5657671"/>
            <a:ext cx="8604448" cy="1200329"/>
          </a:xfrm>
          <a:prstGeom prst="rect">
            <a:avLst/>
          </a:prstGeom>
          <a:noFill/>
        </p:spPr>
        <p:txBody>
          <a:bodyPr wrap="square" rtlCol="0">
            <a:spAutoFit/>
          </a:bodyPr>
          <a:lstStyle/>
          <a:p>
            <a:r>
              <a:rPr lang="ru-RU" sz="2400" dirty="0" smtClean="0">
                <a:latin typeface="Arial" pitchFamily="34" charset="0"/>
                <a:cs typeface="Arial" pitchFamily="34" charset="0"/>
              </a:rPr>
              <a:t>1 - трубка из материала с большим коэффициентом температурного расширения; 2 - стержень из металла с малым коэффициентом </a:t>
            </a:r>
            <a:endParaRPr lang="ru-RU"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727510"/>
          </a:xfrm>
        </p:spPr>
        <p:txBody>
          <a:bodyPr>
            <a:normAutofit fontScale="90000"/>
          </a:bodyPr>
          <a:lstStyle/>
          <a:p>
            <a:r>
              <a:rPr lang="ru-RU" dirty="0" smtClean="0"/>
              <a:t>Термометр биметаллический</a:t>
            </a:r>
            <a:endParaRPr lang="ru-RU" dirty="0"/>
          </a:p>
        </p:txBody>
      </p:sp>
      <p:pic>
        <p:nvPicPr>
          <p:cNvPr id="66562" name="Picture 2" descr="http://www.atspribor.ru/published/publicdata/PRIBOR/attachments/SC/products_pictures/TBT-632l_enl.jpg"/>
          <p:cNvPicPr>
            <a:picLocks noChangeAspect="1" noChangeArrowheads="1"/>
          </p:cNvPicPr>
          <p:nvPr/>
        </p:nvPicPr>
        <p:blipFill>
          <a:blip r:embed="rId2" cstate="print"/>
          <a:srcRect/>
          <a:stretch>
            <a:fillRect/>
          </a:stretch>
        </p:blipFill>
        <p:spPr bwMode="auto">
          <a:xfrm>
            <a:off x="1692214" y="1340768"/>
            <a:ext cx="5759573" cy="5256584"/>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1443841"/>
            <a:ext cx="8424936" cy="3416320"/>
          </a:xfrm>
          <a:prstGeom prst="rect">
            <a:avLst/>
          </a:prstGeom>
        </p:spPr>
        <p:txBody>
          <a:bodyPr wrap="square">
            <a:spAutoFit/>
          </a:bodyPr>
          <a:lstStyle/>
          <a:p>
            <a:pPr algn="just"/>
            <a:r>
              <a:rPr lang="ru-RU" sz="2400" b="1" dirty="0" smtClean="0">
                <a:latin typeface="Arial" pitchFamily="34" charset="0"/>
                <a:cs typeface="Arial" pitchFamily="34" charset="0"/>
              </a:rPr>
              <a:t>Дилатометрические и биметаллические термометры </a:t>
            </a:r>
            <a:r>
              <a:rPr lang="ru-RU" sz="2400" dirty="0" smtClean="0">
                <a:latin typeface="Arial" pitchFamily="34" charset="0"/>
                <a:cs typeface="Arial" pitchFamily="34" charset="0"/>
              </a:rPr>
              <a:t>В дилатометрических и биметаллических термометрах в качестве рабочего тела используются твердые материалы (в основном металлы</a:t>
            </a:r>
            <a:r>
              <a:rPr lang="ru-RU" sz="2400" dirty="0" smtClean="0">
                <a:latin typeface="Arial" pitchFamily="34" charset="0"/>
                <a:cs typeface="Arial" pitchFamily="34" charset="0"/>
              </a:rPr>
              <a:t>). </a:t>
            </a:r>
            <a:r>
              <a:rPr lang="ru-RU" sz="2400" dirty="0" smtClean="0">
                <a:latin typeface="Arial" pitchFamily="34" charset="0"/>
                <a:cs typeface="Arial" pitchFamily="34" charset="0"/>
              </a:rPr>
              <a:t>Их принцип действия основан на изменении размеров твердого тела в зависимости от изменения температуры в ограниченном температурном диапазоне, в котором сохраняется линейная зависимость удлинения рабочего тела от температуры. </a:t>
            </a:r>
            <a:endParaRPr lang="ru-RU"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200" y="253536"/>
            <a:ext cx="8229600" cy="3604092"/>
          </a:xfrm>
        </p:spPr>
        <p:txBody>
          <a:bodyPr>
            <a:normAutofit fontScale="90000"/>
          </a:bodyPr>
          <a:lstStyle/>
          <a:p>
            <a:pPr algn="ctr"/>
            <a:r>
              <a:rPr lang="ru-RU" sz="2700" dirty="0" smtClean="0">
                <a:solidFill>
                  <a:srgbClr val="FFFF00"/>
                </a:solidFill>
              </a:rPr>
              <a:t>В середине 17 столетия Ньютон открыл сложный состав белого света и разложил его призмой. </a:t>
            </a:r>
            <a:r>
              <a:rPr lang="ru-RU" sz="2700" dirty="0" err="1" smtClean="0">
                <a:solidFill>
                  <a:srgbClr val="FFFF00"/>
                </a:solidFill>
              </a:rPr>
              <a:t>Рёмер</a:t>
            </a:r>
            <a:r>
              <a:rPr lang="ru-RU" sz="2700" dirty="0" smtClean="0">
                <a:solidFill>
                  <a:srgbClr val="FFFF00"/>
                </a:solidFill>
              </a:rPr>
              <a:t> доказал, что свет распространяется с конечной скоростью, и измерил ее. Ньютон высказал знаменитую гипотезу - неверную, как вам известно,- о том, что свет есть поток летящих частиц такой необычайной мелкости и частоты, что они проникают через прозрачные тела, как стекло через хрусталик глаза, и, поражая ретину ударами, производят физиологическое ощущение света</a:t>
            </a:r>
            <a:r>
              <a:rPr lang="ru-RU" dirty="0" smtClean="0">
                <a:solidFill>
                  <a:srgbClr val="FFFF00"/>
                </a:solidFill>
              </a:rPr>
              <a:t>. </a:t>
            </a:r>
            <a:endParaRPr lang="ru-RU" dirty="0">
              <a:solidFill>
                <a:srgbClr val="FFFF00"/>
              </a:solidFill>
            </a:endParaRPr>
          </a:p>
        </p:txBody>
      </p:sp>
      <p:pic>
        <p:nvPicPr>
          <p:cNvPr id="3074" name="Picture 2"/>
          <p:cNvPicPr>
            <a:picLocks noGrp="1" noChangeAspect="1" noChangeArrowheads="1"/>
          </p:cNvPicPr>
          <p:nvPr>
            <p:ph idx="1"/>
          </p:nvPr>
        </p:nvPicPr>
        <p:blipFill>
          <a:blip r:embed="rId2" cstate="print"/>
          <a:stretch>
            <a:fillRect/>
          </a:stretch>
        </p:blipFill>
        <p:spPr bwMode="auto">
          <a:xfrm>
            <a:off x="3143240" y="4000504"/>
            <a:ext cx="2857520" cy="22145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nodeType="clickEffect">
                                  <p:stCondLst>
                                    <p:cond delay="0"/>
                                  </p:stCondLst>
                                  <p:childTnLst>
                                    <p:set>
                                      <p:cBhvr>
                                        <p:cTn id="24" dur="1" fill="hold">
                                          <p:stCondLst>
                                            <p:cond delay="0"/>
                                          </p:stCondLst>
                                        </p:cTn>
                                        <p:tgtEl>
                                          <p:spTgt spid="3074"/>
                                        </p:tgtEl>
                                        <p:attrNameLst>
                                          <p:attrName>style.visibility</p:attrName>
                                        </p:attrNameLst>
                                      </p:cBhvr>
                                      <p:to>
                                        <p:strVal val="visible"/>
                                      </p:to>
                                    </p:set>
                                    <p:animEffect transition="in" filter="diamond(in)">
                                      <p:cBhvr>
                                        <p:cTn id="25"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Манометрический термометр</a:t>
            </a:r>
            <a:endParaRPr lang="ru-RU" dirty="0"/>
          </a:p>
        </p:txBody>
      </p:sp>
      <p:pic>
        <p:nvPicPr>
          <p:cNvPr id="67586" name="Picture 2" descr="WIKA Техноавтоматика - Page 20"/>
          <p:cNvPicPr>
            <a:picLocks noChangeAspect="1" noChangeArrowheads="1"/>
          </p:cNvPicPr>
          <p:nvPr/>
        </p:nvPicPr>
        <p:blipFill>
          <a:blip r:embed="rId2" cstate="print"/>
          <a:srcRect/>
          <a:stretch>
            <a:fillRect/>
          </a:stretch>
        </p:blipFill>
        <p:spPr bwMode="auto">
          <a:xfrm>
            <a:off x="1907704" y="1529408"/>
            <a:ext cx="5328592" cy="5328592"/>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305068"/>
            <a:ext cx="8352928" cy="6247864"/>
          </a:xfrm>
          <a:prstGeom prst="rect">
            <a:avLst/>
          </a:prstGeom>
        </p:spPr>
        <p:txBody>
          <a:bodyPr wrap="square">
            <a:spAutoFit/>
          </a:bodyPr>
          <a:lstStyle/>
          <a:p>
            <a:pPr algn="just"/>
            <a:r>
              <a:rPr lang="ru-RU" sz="2000" b="1" dirty="0" smtClean="0">
                <a:latin typeface="Arial" pitchFamily="34" charset="0"/>
                <a:cs typeface="Arial" pitchFamily="34" charset="0"/>
              </a:rPr>
              <a:t>	Манометрический </a:t>
            </a:r>
            <a:r>
              <a:rPr lang="ru-RU" sz="2000" b="1" dirty="0" smtClean="0">
                <a:latin typeface="Arial" pitchFamily="34" charset="0"/>
                <a:cs typeface="Arial" pitchFamily="34" charset="0"/>
              </a:rPr>
              <a:t>термометр</a:t>
            </a:r>
            <a:r>
              <a:rPr lang="ru-RU" sz="2000" dirty="0" smtClean="0">
                <a:latin typeface="Arial" pitchFamily="34" charset="0"/>
                <a:cs typeface="Arial" pitchFamily="34" charset="0"/>
              </a:rPr>
              <a:t> — прибор для измерения температуры, действие которого основано на измерении давления какого-либо вещества (жидкости или газа) при изменении температуры. Шкала манометра градуируется непосредственно в единицах температуры.</a:t>
            </a:r>
          </a:p>
          <a:p>
            <a:pPr algn="just"/>
            <a:r>
              <a:rPr lang="ru-RU" sz="2000" b="1" dirty="0" smtClean="0">
                <a:latin typeface="Arial" pitchFamily="34" charset="0"/>
                <a:cs typeface="Arial" pitchFamily="34" charset="0"/>
              </a:rPr>
              <a:t>Принцип работы</a:t>
            </a:r>
          </a:p>
          <a:p>
            <a:pPr algn="just"/>
            <a:r>
              <a:rPr lang="ru-RU" sz="2000" dirty="0" smtClean="0">
                <a:latin typeface="Arial" pitchFamily="34" charset="0"/>
                <a:cs typeface="Arial" pitchFamily="34" charset="0"/>
              </a:rPr>
              <a:t>	Измерительная </a:t>
            </a:r>
            <a:r>
              <a:rPr lang="ru-RU" sz="2000" dirty="0" smtClean="0">
                <a:latin typeface="Arial" pitchFamily="34" charset="0"/>
                <a:cs typeface="Arial" pitchFamily="34" charset="0"/>
              </a:rPr>
              <a:t>система состоит из погружаемого элемента, капиллярного провода и трубчатой пружины в корпусе</a:t>
            </a:r>
            <a:r>
              <a:rPr lang="ru-RU" sz="2000" dirty="0" smtClean="0">
                <a:latin typeface="Arial" pitchFamily="34" charset="0"/>
                <a:cs typeface="Arial" pitchFamily="34" charset="0"/>
              </a:rPr>
              <a:t>. Данные </a:t>
            </a:r>
            <a:r>
              <a:rPr lang="ru-RU" sz="2000" dirty="0" smtClean="0">
                <a:latin typeface="Arial" pitchFamily="34" charset="0"/>
                <a:cs typeface="Arial" pitchFamily="34" charset="0"/>
              </a:rPr>
              <a:t>элементы соединены в единое устройство, которое под давлением заполнено </a:t>
            </a:r>
            <a:r>
              <a:rPr lang="ru-RU" sz="2000" dirty="0" smtClean="0">
                <a:latin typeface="Arial" pitchFamily="34" charset="0"/>
                <a:cs typeface="Arial" pitchFamily="34" charset="0"/>
                <a:hlinkClick r:id="rId2" tooltip="Инертный газ"/>
              </a:rPr>
              <a:t>инертным газом</a:t>
            </a:r>
            <a:r>
              <a:rPr lang="ru-RU" sz="2000" dirty="0" smtClean="0">
                <a:latin typeface="Arial" pitchFamily="34" charset="0"/>
                <a:cs typeface="Arial" pitchFamily="34" charset="0"/>
              </a:rPr>
              <a:t>. Изменение температуры влечёт изменение объёма или внутреннего давления в погружаемом устройстве. Давление деформирует измерительную пружину, отклонение которой передается с помощью стрелочного механизма на стрелку. </a:t>
            </a:r>
            <a:endParaRPr lang="ru-RU" sz="2000" dirty="0" smtClean="0">
              <a:latin typeface="Arial" pitchFamily="34" charset="0"/>
              <a:cs typeface="Arial" pitchFamily="34" charset="0"/>
            </a:endParaRPr>
          </a:p>
          <a:p>
            <a:pPr algn="just"/>
            <a:r>
              <a:rPr lang="ru-RU" sz="2000" dirty="0" smtClean="0">
                <a:latin typeface="Arial" pitchFamily="34" charset="0"/>
                <a:cs typeface="Arial" pitchFamily="34" charset="0"/>
              </a:rPr>
              <a:t>	</a:t>
            </a:r>
            <a:r>
              <a:rPr lang="ru-RU" sz="2000" dirty="0" smtClean="0">
                <a:latin typeface="Arial" pitchFamily="34" charset="0"/>
                <a:cs typeface="Arial" pitchFamily="34" charset="0"/>
              </a:rPr>
              <a:t>В </a:t>
            </a:r>
            <a:r>
              <a:rPr lang="ru-RU" sz="2000" dirty="0" smtClean="0">
                <a:latin typeface="Arial" pitchFamily="34" charset="0"/>
                <a:cs typeface="Arial" pitchFamily="34" charset="0"/>
              </a:rPr>
              <a:t>зависимости от применяемого рабочего вещества различают следующие манометрические термометры: - </a:t>
            </a:r>
            <a:r>
              <a:rPr lang="ru-RU" sz="2000" b="1" dirty="0" smtClean="0">
                <a:latin typeface="Arial" pitchFamily="34" charset="0"/>
                <a:cs typeface="Arial" pitchFamily="34" charset="0"/>
              </a:rPr>
              <a:t>газовые</a:t>
            </a:r>
            <a:r>
              <a:rPr lang="ru-RU" sz="2000" dirty="0" smtClean="0">
                <a:latin typeface="Arial" pitchFamily="34" charset="0"/>
                <a:cs typeface="Arial" pitchFamily="34" charset="0"/>
              </a:rPr>
              <a:t> (азот); - </a:t>
            </a:r>
            <a:r>
              <a:rPr lang="ru-RU" sz="2000" b="1" dirty="0" smtClean="0">
                <a:latin typeface="Arial" pitchFamily="34" charset="0"/>
                <a:cs typeface="Arial" pitchFamily="34" charset="0"/>
              </a:rPr>
              <a:t>конденсационные</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метилхлорид</a:t>
            </a:r>
            <a:r>
              <a:rPr lang="ru-RU" sz="2000" dirty="0" smtClean="0">
                <a:latin typeface="Arial" pitchFamily="34" charset="0"/>
                <a:cs typeface="Arial" pitchFamily="34" charset="0"/>
              </a:rPr>
              <a:t>, спирт, </a:t>
            </a:r>
            <a:r>
              <a:rPr lang="ru-RU" sz="2000" dirty="0" err="1" smtClean="0">
                <a:latin typeface="Arial" pitchFamily="34" charset="0"/>
                <a:cs typeface="Arial" pitchFamily="34" charset="0"/>
              </a:rPr>
              <a:t>диэтиловый</a:t>
            </a:r>
            <a:r>
              <a:rPr lang="ru-RU" sz="2000" dirty="0" smtClean="0">
                <a:latin typeface="Arial" pitchFamily="34" charset="0"/>
                <a:cs typeface="Arial" pitchFamily="34" charset="0"/>
              </a:rPr>
              <a:t> эфир); - </a:t>
            </a:r>
            <a:r>
              <a:rPr lang="ru-RU" sz="2000" b="1" dirty="0" smtClean="0">
                <a:latin typeface="Arial" pitchFamily="34" charset="0"/>
                <a:cs typeface="Arial" pitchFamily="34" charset="0"/>
              </a:rPr>
              <a:t>жидкостные</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метилксилол</a:t>
            </a:r>
            <a:r>
              <a:rPr lang="ru-RU" sz="2000" dirty="0" smtClean="0">
                <a:latin typeface="Arial" pitchFamily="34" charset="0"/>
                <a:cs typeface="Arial" pitchFamily="34" charset="0"/>
              </a:rPr>
              <a:t>, силиконовые жидкости, металлы с низкой точкой плавления); - </a:t>
            </a:r>
            <a:r>
              <a:rPr lang="ru-RU" sz="2000" b="1" dirty="0" smtClean="0">
                <a:latin typeface="Arial" pitchFamily="34" charset="0"/>
                <a:cs typeface="Arial" pitchFamily="34" charset="0"/>
              </a:rPr>
              <a:t>ртутные</a:t>
            </a:r>
            <a:r>
              <a:rPr lang="ru-RU" sz="2000" dirty="0" smtClean="0">
                <a:latin typeface="Arial" pitchFamily="34" charset="0"/>
                <a:cs typeface="Arial" pitchFamily="34" charset="0"/>
              </a:rPr>
              <a:t> со специальными наполнителями.</a:t>
            </a:r>
            <a:endParaRPr lang="ru-RU"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Электрический термометр</a:t>
            </a:r>
            <a:endParaRPr lang="ru-RU" dirty="0"/>
          </a:p>
        </p:txBody>
      </p:sp>
      <p:pic>
        <p:nvPicPr>
          <p:cNvPr id="69634" name="Picture 2" descr="Фото: Термометр электрический (цифровой) c выносным датчиком. Энергетическое оборудование, Сумы и область, Сумы, цена"/>
          <p:cNvPicPr>
            <a:picLocks noChangeAspect="1" noChangeArrowheads="1"/>
          </p:cNvPicPr>
          <p:nvPr/>
        </p:nvPicPr>
        <p:blipFill>
          <a:blip r:embed="rId2" cstate="print"/>
          <a:srcRect/>
          <a:stretch>
            <a:fillRect/>
          </a:stretch>
        </p:blipFill>
        <p:spPr bwMode="auto">
          <a:xfrm>
            <a:off x="1591635" y="1700808"/>
            <a:ext cx="5960730" cy="4747617"/>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583494"/>
          </a:xfrm>
        </p:spPr>
        <p:txBody>
          <a:bodyPr>
            <a:normAutofit fontScale="90000"/>
          </a:bodyPr>
          <a:lstStyle/>
          <a:p>
            <a:pPr algn="ctr"/>
            <a:r>
              <a:rPr lang="ru-RU" dirty="0" smtClean="0"/>
              <a:t>Болометр </a:t>
            </a:r>
            <a:endParaRPr lang="ru-RU" dirty="0"/>
          </a:p>
        </p:txBody>
      </p:sp>
      <p:pic>
        <p:nvPicPr>
          <p:cNvPr id="72706" name="Picture 2" descr="Все о машиностроении. Описание машин, деталей, станков и много другого Болометр"/>
          <p:cNvPicPr>
            <a:picLocks noChangeAspect="1" noChangeArrowheads="1"/>
          </p:cNvPicPr>
          <p:nvPr/>
        </p:nvPicPr>
        <p:blipFill>
          <a:blip r:embed="rId2" cstate="print"/>
          <a:srcRect/>
          <a:stretch>
            <a:fillRect/>
          </a:stretch>
        </p:blipFill>
        <p:spPr bwMode="auto">
          <a:xfrm>
            <a:off x="1547664" y="980728"/>
            <a:ext cx="6264696" cy="5388006"/>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797511"/>
            <a:ext cx="8352928" cy="5262979"/>
          </a:xfrm>
          <a:prstGeom prst="rect">
            <a:avLst/>
          </a:prstGeom>
        </p:spPr>
        <p:txBody>
          <a:bodyPr wrap="square">
            <a:spAutoFit/>
          </a:bodyPr>
          <a:lstStyle/>
          <a:p>
            <a:pPr algn="just"/>
            <a:r>
              <a:rPr lang="ru-RU" sz="2400" b="1" dirty="0" err="1" smtClean="0">
                <a:latin typeface="Arial" pitchFamily="34" charset="0"/>
                <a:cs typeface="Arial" pitchFamily="34" charset="0"/>
              </a:rPr>
              <a:t>Боло́метр</a:t>
            </a:r>
            <a:r>
              <a:rPr lang="ru-RU" sz="2400" dirty="0" smtClean="0">
                <a:latin typeface="Arial" pitchFamily="34" charset="0"/>
                <a:cs typeface="Arial" pitchFamily="34" charset="0"/>
              </a:rPr>
              <a:t> (</a:t>
            </a:r>
            <a:r>
              <a:rPr lang="ru-RU" sz="2400" dirty="0" err="1" smtClean="0">
                <a:latin typeface="Arial" pitchFamily="34" charset="0"/>
                <a:cs typeface="Arial" pitchFamily="34" charset="0"/>
                <a:hlinkClick r:id="rId2" tooltip="Древнегреческий язык"/>
              </a:rPr>
              <a:t>др.-греч</a:t>
            </a:r>
            <a:r>
              <a:rPr lang="ru-RU" sz="2400" dirty="0" smtClean="0">
                <a:latin typeface="Arial" pitchFamily="34" charset="0"/>
                <a:cs typeface="Arial" pitchFamily="34" charset="0"/>
                <a:hlinkClick r:id="rId2" tooltip="Древнегреческий язык"/>
              </a:rPr>
              <a:t>.</a:t>
            </a:r>
            <a:r>
              <a:rPr lang="ru-RU" sz="2400" dirty="0" smtClean="0">
                <a:latin typeface="Arial" pitchFamily="34" charset="0"/>
                <a:cs typeface="Arial" pitchFamily="34" charset="0"/>
              </a:rPr>
              <a:t> </a:t>
            </a:r>
            <a:r>
              <a:rPr lang="ru-RU" sz="2400" dirty="0" err="1" smtClean="0">
                <a:latin typeface="Arial" pitchFamily="34" charset="0"/>
                <a:cs typeface="Arial" pitchFamily="34" charset="0"/>
              </a:rPr>
              <a:t>βολή </a:t>
            </a:r>
            <a:r>
              <a:rPr lang="ru-RU" sz="2400" dirty="0" smtClean="0">
                <a:latin typeface="Arial" pitchFamily="34" charset="0"/>
                <a:cs typeface="Arial" pitchFamily="34" charset="0"/>
              </a:rPr>
              <a:t>— луч и </a:t>
            </a:r>
            <a:r>
              <a:rPr lang="ru-RU" sz="2400" dirty="0" err="1" smtClean="0">
                <a:latin typeface="Arial" pitchFamily="34" charset="0"/>
                <a:cs typeface="Arial" pitchFamily="34" charset="0"/>
              </a:rPr>
              <a:t>μέτρον</a:t>
            </a:r>
            <a:r>
              <a:rPr lang="ru-RU" sz="2400" dirty="0" smtClean="0">
                <a:latin typeface="Arial" pitchFamily="34" charset="0"/>
                <a:cs typeface="Arial" pitchFamily="34" charset="0"/>
              </a:rPr>
              <a:t> — мера) — тепловой </a:t>
            </a:r>
            <a:r>
              <a:rPr lang="ru-RU" sz="2400" dirty="0" smtClean="0">
                <a:latin typeface="Arial" pitchFamily="34" charset="0"/>
                <a:cs typeface="Arial" pitchFamily="34" charset="0"/>
              </a:rPr>
              <a:t>приёмник </a:t>
            </a:r>
            <a:r>
              <a:rPr lang="ru-RU" sz="2400" dirty="0" smtClean="0">
                <a:latin typeface="Arial" pitchFamily="34" charset="0"/>
                <a:cs typeface="Arial" pitchFamily="34" charset="0"/>
                <a:hlinkClick r:id="rId3" tooltip="Излучение"/>
              </a:rPr>
              <a:t>излучения</a:t>
            </a:r>
            <a:r>
              <a:rPr lang="ru-RU" sz="2400" dirty="0" smtClean="0">
                <a:latin typeface="Arial" pitchFamily="34" charset="0"/>
                <a:cs typeface="Arial" pitchFamily="34" charset="0"/>
              </a:rPr>
              <a:t>, чаще всего оптического (а именно — </a:t>
            </a:r>
            <a:r>
              <a:rPr lang="ru-RU" sz="2400" dirty="0" err="1" smtClean="0">
                <a:latin typeface="Arial" pitchFamily="34" charset="0"/>
                <a:cs typeface="Arial" pitchFamily="34" charset="0"/>
                <a:hlinkClick r:id="rId4" tooltip="Инфракрасное излучение"/>
              </a:rPr>
              <a:t>ИК</a:t>
            </a:r>
            <a:r>
              <a:rPr lang="ru-RU" sz="2400" dirty="0" err="1" smtClean="0">
                <a:latin typeface="Arial" pitchFamily="34" charset="0"/>
                <a:cs typeface="Arial" pitchFamily="34" charset="0"/>
              </a:rPr>
              <a:t>-диапазона</a:t>
            </a:r>
            <a:r>
              <a:rPr lang="ru-RU" sz="2400" dirty="0" smtClean="0">
                <a:latin typeface="Arial" pitchFamily="34" charset="0"/>
                <a:cs typeface="Arial" pitchFamily="34" charset="0"/>
              </a:rPr>
              <a:t>).</a:t>
            </a:r>
          </a:p>
          <a:p>
            <a:pPr algn="just"/>
            <a:r>
              <a:rPr lang="ru-RU" sz="2400" dirty="0" smtClean="0">
                <a:latin typeface="Arial" pitchFamily="34" charset="0"/>
                <a:cs typeface="Arial" pitchFamily="34" charset="0"/>
              </a:rPr>
              <a:t>	Принцип </a:t>
            </a:r>
            <a:r>
              <a:rPr lang="ru-RU" sz="2400" dirty="0" smtClean="0">
                <a:latin typeface="Arial" pitchFamily="34" charset="0"/>
                <a:cs typeface="Arial" pitchFamily="34" charset="0"/>
              </a:rPr>
              <a:t>действия болометра основан на изменении электрического сопротивления термочувствительного элемента вследствие нагревания под воздействием поглощаемого </a:t>
            </a:r>
            <a:r>
              <a:rPr lang="ru-RU" sz="2400" dirty="0" smtClean="0">
                <a:latin typeface="Arial" pitchFamily="34" charset="0"/>
                <a:cs typeface="Arial" pitchFamily="34" charset="0"/>
              </a:rPr>
              <a:t>потока </a:t>
            </a:r>
            <a:r>
              <a:rPr lang="ru-RU" sz="2400" dirty="0" smtClean="0">
                <a:latin typeface="Arial" pitchFamily="34" charset="0"/>
                <a:cs typeface="Arial" pitchFamily="34" charset="0"/>
              </a:rPr>
              <a:t> </a:t>
            </a:r>
            <a:r>
              <a:rPr lang="ru-RU" sz="2400" dirty="0" smtClean="0">
                <a:latin typeface="Arial" pitchFamily="34" charset="0"/>
                <a:cs typeface="Arial" pitchFamily="34" charset="0"/>
                <a:hlinkClick r:id="rId5" tooltip="Электромагнитное излучение"/>
              </a:rPr>
              <a:t>электромагнитной</a:t>
            </a:r>
            <a:r>
              <a:rPr lang="ru-RU" sz="2400" dirty="0" smtClean="0">
                <a:latin typeface="Arial" pitchFamily="34" charset="0"/>
                <a:cs typeface="Arial" pitchFamily="34" charset="0"/>
              </a:rPr>
              <a:t> </a:t>
            </a:r>
            <a:r>
              <a:rPr lang="ru-RU" sz="2400" dirty="0" smtClean="0">
                <a:latin typeface="Arial" pitchFamily="34" charset="0"/>
                <a:cs typeface="Arial" pitchFamily="34" charset="0"/>
                <a:hlinkClick r:id="rId6" tooltip="Энергия"/>
              </a:rPr>
              <a:t>энергии</a:t>
            </a:r>
            <a:r>
              <a:rPr lang="ru-RU" sz="2400" dirty="0" smtClean="0">
                <a:latin typeface="Arial" pitchFamily="34" charset="0"/>
                <a:cs typeface="Arial" pitchFamily="34" charset="0"/>
              </a:rPr>
              <a:t>. </a:t>
            </a:r>
          </a:p>
          <a:p>
            <a:pPr algn="just"/>
            <a:r>
              <a:rPr lang="ru-RU" sz="2400" dirty="0" smtClean="0">
                <a:latin typeface="Arial" pitchFamily="34" charset="0"/>
                <a:cs typeface="Arial" pitchFamily="34" charset="0"/>
              </a:rPr>
              <a:t>	</a:t>
            </a:r>
            <a:r>
              <a:rPr lang="ru-RU" sz="2400" dirty="0" smtClean="0">
                <a:latin typeface="Arial" pitchFamily="34" charset="0"/>
                <a:cs typeface="Arial" pitchFamily="34" charset="0"/>
              </a:rPr>
              <a:t>Основной </a:t>
            </a:r>
            <a:r>
              <a:rPr lang="ru-RU" sz="2400" dirty="0" smtClean="0">
                <a:latin typeface="Arial" pitchFamily="34" charset="0"/>
                <a:cs typeface="Arial" pitchFamily="34" charset="0"/>
              </a:rPr>
              <a:t>компонент болометра — очень тонкая пластинка (например, из </a:t>
            </a:r>
            <a:r>
              <a:rPr lang="ru-RU" sz="2400" dirty="0" smtClean="0">
                <a:latin typeface="Arial" pitchFamily="34" charset="0"/>
                <a:cs typeface="Arial" pitchFamily="34" charset="0"/>
                <a:hlinkClick r:id="rId7" tooltip="Платина"/>
              </a:rPr>
              <a:t>платины</a:t>
            </a:r>
            <a:r>
              <a:rPr lang="ru-RU" sz="2400" dirty="0" smtClean="0">
                <a:latin typeface="Arial" pitchFamily="34" charset="0"/>
                <a:cs typeface="Arial" pitchFamily="34" charset="0"/>
              </a:rPr>
              <a:t> или другого проводящего материала), зачернённая для лучшего </a:t>
            </a:r>
            <a:r>
              <a:rPr lang="ru-RU" sz="2400" dirty="0" smtClean="0">
                <a:latin typeface="Arial" pitchFamily="34" charset="0"/>
                <a:cs typeface="Arial" pitchFamily="34" charset="0"/>
                <a:hlinkClick r:id="rId8" tooltip="Поглощение излучения"/>
              </a:rPr>
              <a:t>поглощения излучения</a:t>
            </a:r>
            <a:r>
              <a:rPr lang="ru-RU" sz="2400" dirty="0" smtClean="0">
                <a:latin typeface="Arial" pitchFamily="34" charset="0"/>
                <a:cs typeface="Arial" pitchFamily="34" charset="0"/>
              </a:rPr>
              <a:t>. Из-за своей малой толщины пластинка под действием излучения быстро нагревается </a:t>
            </a:r>
            <a:r>
              <a:rPr lang="ru-RU" sz="2400" dirty="0" smtClean="0">
                <a:latin typeface="Arial" pitchFamily="34" charset="0"/>
                <a:cs typeface="Arial" pitchFamily="34" charset="0"/>
              </a:rPr>
              <a:t>и  её</a:t>
            </a:r>
            <a:r>
              <a:rPr lang="ru-RU" sz="2400" dirty="0" smtClean="0">
                <a:latin typeface="Arial" pitchFamily="34" charset="0"/>
                <a:cs typeface="Arial" pitchFamily="34" charset="0"/>
              </a:rPr>
              <a:t> </a:t>
            </a:r>
            <a:r>
              <a:rPr lang="ru-RU" sz="2400" dirty="0" smtClean="0">
                <a:latin typeface="Arial" pitchFamily="34" charset="0"/>
                <a:cs typeface="Arial" pitchFamily="34" charset="0"/>
                <a:hlinkClick r:id="rId9" tooltip="Электрическое сопротивление"/>
              </a:rPr>
              <a:t>сопротивление</a:t>
            </a:r>
            <a:r>
              <a:rPr lang="ru-RU" sz="2400" dirty="0" smtClean="0">
                <a:latin typeface="Arial" pitchFamily="34" charset="0"/>
                <a:cs typeface="Arial" pitchFamily="34" charset="0"/>
              </a:rPr>
              <a:t> повышается. </a:t>
            </a:r>
            <a:endParaRPr lang="ru-RU"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Портативный инфракрасный пирометр </a:t>
            </a:r>
            <a:endParaRPr lang="ru-RU" dirty="0"/>
          </a:p>
        </p:txBody>
      </p:sp>
      <p:pic>
        <p:nvPicPr>
          <p:cNvPr id="73730" name="Picture 2" descr="Портативный инфракрасный пирометр Raynger 3i 1М"/>
          <p:cNvPicPr>
            <a:picLocks noChangeAspect="1" noChangeArrowheads="1"/>
          </p:cNvPicPr>
          <p:nvPr/>
        </p:nvPicPr>
        <p:blipFill>
          <a:blip r:embed="rId2" cstate="print"/>
          <a:srcRect/>
          <a:stretch>
            <a:fillRect/>
          </a:stretch>
        </p:blipFill>
        <p:spPr bwMode="auto">
          <a:xfrm>
            <a:off x="2015716" y="1492334"/>
            <a:ext cx="5112568" cy="5365666"/>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05780" y="2090172"/>
            <a:ext cx="8532440" cy="2677656"/>
          </a:xfrm>
          <a:prstGeom prst="rect">
            <a:avLst/>
          </a:prstGeom>
        </p:spPr>
        <p:txBody>
          <a:bodyPr wrap="square">
            <a:spAutoFit/>
          </a:bodyPr>
          <a:lstStyle/>
          <a:p>
            <a:pPr algn="just"/>
            <a:r>
              <a:rPr lang="ru-RU" sz="2800" b="1" dirty="0" smtClean="0">
                <a:latin typeface="Arial" pitchFamily="34" charset="0"/>
                <a:cs typeface="Arial" pitchFamily="34" charset="0"/>
              </a:rPr>
              <a:t>Пирометр</a:t>
            </a:r>
            <a:r>
              <a:rPr lang="ru-RU" sz="2800" dirty="0" smtClean="0">
                <a:latin typeface="Arial" pitchFamily="34" charset="0"/>
                <a:cs typeface="Arial" pitchFamily="34" charset="0"/>
              </a:rPr>
              <a:t> — прибор для бесконтактного измерения </a:t>
            </a:r>
            <a:r>
              <a:rPr lang="ru-RU" sz="2800" dirty="0" smtClean="0">
                <a:latin typeface="Arial" pitchFamily="34" charset="0"/>
                <a:cs typeface="Arial" pitchFamily="34" charset="0"/>
                <a:hlinkClick r:id="rId2" tooltip="Температура"/>
              </a:rPr>
              <a:t>температуры</a:t>
            </a:r>
            <a:r>
              <a:rPr lang="ru-RU" sz="2800" dirty="0" smtClean="0">
                <a:latin typeface="Arial" pitchFamily="34" charset="0"/>
                <a:cs typeface="Arial" pitchFamily="34" charset="0"/>
              </a:rPr>
              <a:t> тел. Принцип действия основан на измерении мощности </a:t>
            </a:r>
            <a:r>
              <a:rPr lang="ru-RU" sz="2800" u="sng" dirty="0" smtClean="0">
                <a:latin typeface="Arial" pitchFamily="34" charset="0"/>
                <a:cs typeface="Arial" pitchFamily="34" charset="0"/>
                <a:hlinkClick r:id="rId3" tooltip="Тепловое излучение"/>
              </a:rPr>
              <a:t>теплового излучения</a:t>
            </a:r>
            <a:r>
              <a:rPr lang="ru-RU" sz="2800" dirty="0" smtClean="0">
                <a:latin typeface="Arial" pitchFamily="34" charset="0"/>
                <a:cs typeface="Arial" pitchFamily="34" charset="0"/>
              </a:rPr>
              <a:t> объекта измерения преимущественно в диапазонах </a:t>
            </a:r>
            <a:r>
              <a:rPr lang="ru-RU" sz="2800" dirty="0" smtClean="0">
                <a:latin typeface="Arial" pitchFamily="34" charset="0"/>
                <a:cs typeface="Arial" pitchFamily="34" charset="0"/>
                <a:hlinkClick r:id="rId4" tooltip="Инфракрасное излучение"/>
              </a:rPr>
              <a:t>инфракрасного излучения</a:t>
            </a:r>
            <a:r>
              <a:rPr lang="ru-RU" sz="2800" dirty="0" smtClean="0">
                <a:latin typeface="Arial" pitchFamily="34" charset="0"/>
                <a:cs typeface="Arial" pitchFamily="34" charset="0"/>
              </a:rPr>
              <a:t> и </a:t>
            </a:r>
            <a:r>
              <a:rPr lang="ru-RU" sz="2800" dirty="0" smtClean="0">
                <a:latin typeface="Arial" pitchFamily="34" charset="0"/>
                <a:cs typeface="Arial" pitchFamily="34" charset="0"/>
                <a:hlinkClick r:id="rId5" tooltip="Видимое излучение"/>
              </a:rPr>
              <a:t>видимого света</a:t>
            </a:r>
            <a:r>
              <a:rPr lang="ru-RU" sz="2800" dirty="0" smtClean="0">
                <a:latin typeface="Arial" pitchFamily="34" charset="0"/>
                <a:cs typeface="Arial" pitchFamily="34" charset="0"/>
              </a:rPr>
              <a:t>.</a:t>
            </a:r>
            <a:endParaRPr lang="ru-RU"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Термопар </a:t>
            </a:r>
            <a:endParaRPr lang="ru-RU" dirty="0"/>
          </a:p>
        </p:txBody>
      </p:sp>
      <p:pic>
        <p:nvPicPr>
          <p:cNvPr id="76802" name="Picture 2" descr="egor67 : Мультиметры. Весы, безмены. Штангенциркули. Магниты неодимовые. Трубка-Термоусадка : Радио"/>
          <p:cNvPicPr>
            <a:picLocks noChangeAspect="1" noChangeArrowheads="1"/>
          </p:cNvPicPr>
          <p:nvPr/>
        </p:nvPicPr>
        <p:blipFill>
          <a:blip r:embed="rId2" cstate="print"/>
          <a:srcRect/>
          <a:stretch>
            <a:fillRect/>
          </a:stretch>
        </p:blipFill>
        <p:spPr bwMode="auto">
          <a:xfrm>
            <a:off x="791580" y="1550368"/>
            <a:ext cx="7560840" cy="5040560"/>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97768" y="766733"/>
            <a:ext cx="8748464" cy="5324535"/>
          </a:xfrm>
          <a:prstGeom prst="rect">
            <a:avLst/>
          </a:prstGeom>
        </p:spPr>
        <p:txBody>
          <a:bodyPr wrap="square">
            <a:spAutoFit/>
          </a:bodyPr>
          <a:lstStyle/>
          <a:p>
            <a:pPr algn="just"/>
            <a:r>
              <a:rPr lang="ru-RU" sz="2000" dirty="0" smtClean="0">
                <a:latin typeface="Arial" pitchFamily="34" charset="0"/>
                <a:cs typeface="Arial" pitchFamily="34" charset="0"/>
              </a:rPr>
              <a:t>	Тепловым </a:t>
            </a:r>
            <a:r>
              <a:rPr lang="ru-RU" sz="2000" dirty="0" smtClean="0">
                <a:latin typeface="Arial" pitchFamily="34" charset="0"/>
                <a:cs typeface="Arial" pitchFamily="34" charset="0"/>
              </a:rPr>
              <a:t>называется преобразователь, принцип действия которого основан на тепловых процессах и естественной входной величиной которого является температура. К таким преобразователям относятся </a:t>
            </a:r>
            <a:r>
              <a:rPr lang="ru-RU" sz="2000" b="1" dirty="0" smtClean="0">
                <a:latin typeface="Arial" pitchFamily="34" charset="0"/>
                <a:cs typeface="Arial" pitchFamily="34" charset="0"/>
              </a:rPr>
              <a:t>термопары</a:t>
            </a:r>
            <a:r>
              <a:rPr lang="ru-RU" sz="2000" dirty="0" smtClean="0">
                <a:latin typeface="Arial" pitchFamily="34" charset="0"/>
                <a:cs typeface="Arial" pitchFamily="34" charset="0"/>
              </a:rPr>
              <a:t> и терморезисторы, металлические и полупроводниковые. </a:t>
            </a:r>
            <a:endParaRPr lang="ru-RU" sz="2000" dirty="0" smtClean="0">
              <a:latin typeface="Arial" pitchFamily="34" charset="0"/>
              <a:cs typeface="Arial" pitchFamily="34" charset="0"/>
            </a:endParaRPr>
          </a:p>
          <a:p>
            <a:pPr algn="just"/>
            <a:r>
              <a:rPr lang="ru-RU" sz="2000" dirty="0" smtClean="0">
                <a:latin typeface="Arial" pitchFamily="34" charset="0"/>
                <a:cs typeface="Arial" pitchFamily="34" charset="0"/>
              </a:rPr>
              <a:t>	</a:t>
            </a:r>
            <a:r>
              <a:rPr lang="ru-RU" sz="2000" dirty="0" smtClean="0">
                <a:latin typeface="Arial" pitchFamily="34" charset="0"/>
                <a:cs typeface="Arial" pitchFamily="34" charset="0"/>
              </a:rPr>
              <a:t>Основным </a:t>
            </a:r>
            <a:r>
              <a:rPr lang="ru-RU" sz="2000" dirty="0" smtClean="0">
                <a:latin typeface="Arial" pitchFamily="34" charset="0"/>
                <a:cs typeface="Arial" pitchFamily="34" charset="0"/>
              </a:rPr>
              <a:t>уравнением теплового преобразования является уравнение теплового баланса, физический смысл которого заключается в том, что все тепло, поступающее к преобразователю, идет на повышение его теплосодержания </a:t>
            </a:r>
            <a:r>
              <a:rPr lang="ru-RU" sz="2000" dirty="0" smtClean="0">
                <a:latin typeface="Arial" pitchFamily="34" charset="0"/>
                <a:cs typeface="Arial" pitchFamily="34" charset="0"/>
              </a:rPr>
              <a:t>и</a:t>
            </a:r>
            <a:r>
              <a:rPr lang="ru-RU" sz="2000" dirty="0" smtClean="0">
                <a:latin typeface="Arial" pitchFamily="34" charset="0"/>
                <a:cs typeface="Arial" pitchFamily="34" charset="0"/>
              </a:rPr>
              <a:t>, следовательно, если теплосодержание преобразователя остается неизменным (не меняется температура и агрегатное состояние), то количество поступающего в единицу времени тепла равно количеству отдаваемого тепла. </a:t>
            </a:r>
            <a:endParaRPr lang="ru-RU" sz="2000" dirty="0" smtClean="0">
              <a:latin typeface="Arial" pitchFamily="34" charset="0"/>
              <a:cs typeface="Arial" pitchFamily="34" charset="0"/>
            </a:endParaRPr>
          </a:p>
          <a:p>
            <a:pPr algn="just"/>
            <a:r>
              <a:rPr lang="ru-RU" sz="2000" dirty="0" smtClean="0">
                <a:latin typeface="Arial" pitchFamily="34" charset="0"/>
                <a:cs typeface="Arial" pitchFamily="34" charset="0"/>
              </a:rPr>
              <a:t>	</a:t>
            </a:r>
            <a:r>
              <a:rPr lang="ru-RU" sz="2000" dirty="0" smtClean="0">
                <a:latin typeface="Arial" pitchFamily="34" charset="0"/>
                <a:cs typeface="Arial" pitchFamily="34" charset="0"/>
              </a:rPr>
              <a:t>Тепло</a:t>
            </a:r>
            <a:r>
              <a:rPr lang="ru-RU" sz="2000" dirty="0" smtClean="0">
                <a:latin typeface="Arial" pitchFamily="34" charset="0"/>
                <a:cs typeface="Arial" pitchFamily="34" charset="0"/>
              </a:rPr>
              <a:t>, поступающее к преобразователю, является суммой количества </a:t>
            </a:r>
            <a:r>
              <a:rPr lang="ru-RU" sz="2000" dirty="0" smtClean="0">
                <a:latin typeface="Arial" pitchFamily="34" charset="0"/>
                <a:cs typeface="Arial" pitchFamily="34" charset="0"/>
              </a:rPr>
              <a:t>тепла, </a:t>
            </a:r>
            <a:r>
              <a:rPr lang="ru-RU" sz="2000" dirty="0" smtClean="0">
                <a:latin typeface="Arial" pitchFamily="34" charset="0"/>
                <a:cs typeface="Arial" pitchFamily="34" charset="0"/>
              </a:rPr>
              <a:t>создаваемого в результате выделения в нем электрической мощности, и количества </a:t>
            </a:r>
            <a:r>
              <a:rPr lang="ru-RU" sz="2000" dirty="0" smtClean="0">
                <a:latin typeface="Arial" pitchFamily="34" charset="0"/>
                <a:cs typeface="Arial" pitchFamily="34" charset="0"/>
              </a:rPr>
              <a:t>тепла, </a:t>
            </a:r>
            <a:r>
              <a:rPr lang="ru-RU" sz="2000" dirty="0" smtClean="0">
                <a:latin typeface="Arial" pitchFamily="34" charset="0"/>
                <a:cs typeface="Arial" pitchFamily="34" charset="0"/>
              </a:rPr>
              <a:t>поступающего в преобразователь или отдаваемого им в результате теплообмена с окружающей средой.</a:t>
            </a:r>
            <a:endParaRPr lang="ru-RU" sz="2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Термисторы </a:t>
            </a:r>
            <a:endParaRPr lang="ru-RU" dirty="0"/>
          </a:p>
        </p:txBody>
      </p:sp>
      <p:pic>
        <p:nvPicPr>
          <p:cNvPr id="78850" name="Picture 2" descr="Куплю блок ДРЛ (дневного света) на ЗЖ - Страница 2 - Jeep-Forum.Ru - Джип форум"/>
          <p:cNvPicPr>
            <a:picLocks noChangeAspect="1" noChangeArrowheads="1"/>
          </p:cNvPicPr>
          <p:nvPr/>
        </p:nvPicPr>
        <p:blipFill>
          <a:blip r:embed="rId2" cstate="print"/>
          <a:srcRect/>
          <a:stretch>
            <a:fillRect/>
          </a:stretch>
        </p:blipFill>
        <p:spPr bwMode="auto">
          <a:xfrm>
            <a:off x="2663788" y="1616679"/>
            <a:ext cx="3816424" cy="5070773"/>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536"/>
            <a:ext cx="8229600" cy="1961018"/>
          </a:xfrm>
        </p:spPr>
        <p:txBody>
          <a:bodyPr>
            <a:noAutofit/>
          </a:bodyPr>
          <a:lstStyle/>
          <a:p>
            <a:r>
              <a:rPr lang="ru-RU" sz="3200" dirty="0" smtClean="0">
                <a:solidFill>
                  <a:srgbClr val="FF0000"/>
                </a:solidFill>
              </a:rPr>
              <a:t>В 1824 г. громадный успех микроскопа дала простая практическая идея </a:t>
            </a:r>
            <a:r>
              <a:rPr lang="ru-RU" sz="3200" dirty="0" err="1" smtClean="0">
                <a:solidFill>
                  <a:srgbClr val="FF0000"/>
                </a:solidFill>
              </a:rPr>
              <a:t>Саллига</a:t>
            </a:r>
            <a:r>
              <a:rPr lang="ru-RU" sz="3200" dirty="0" smtClean="0">
                <a:solidFill>
                  <a:srgbClr val="FF0000"/>
                </a:solidFill>
              </a:rPr>
              <a:t>, воспроизведенная французской фирмой Шевалье.</a:t>
            </a:r>
            <a:endParaRPr lang="ru-RU" sz="3200" dirty="0">
              <a:solidFill>
                <a:srgbClr val="FF0000"/>
              </a:solidFill>
            </a:endParaRPr>
          </a:p>
        </p:txBody>
      </p:sp>
      <p:sp>
        <p:nvSpPr>
          <p:cNvPr id="3" name="Содержимое 2"/>
          <p:cNvSpPr>
            <a:spLocks noGrp="1"/>
          </p:cNvSpPr>
          <p:nvPr>
            <p:ph sz="half" idx="1"/>
          </p:nvPr>
        </p:nvSpPr>
        <p:spPr>
          <a:xfrm>
            <a:off x="457200" y="2357430"/>
            <a:ext cx="4972056" cy="3814770"/>
          </a:xfrm>
        </p:spPr>
        <p:txBody>
          <a:bodyPr>
            <a:normAutofit/>
          </a:bodyPr>
          <a:lstStyle/>
          <a:p>
            <a:pPr>
              <a:buNone/>
            </a:pPr>
            <a:r>
              <a:rPr lang="ru-RU" dirty="0" smtClean="0"/>
              <a:t>      </a:t>
            </a:r>
            <a:r>
              <a:rPr lang="ru-RU" sz="1700" dirty="0" smtClean="0"/>
              <a:t>Объектив, раньше состоявший из одной линзы, расчленен на части, его начали изготовлять из многих ахроматических линз. Так умножено число параметров, дана возможность исправления ошибок системы, и стало впервые возможным говорить о настоящих больших увеличениях - в 500 и даже 1000 раз. Граница предельного видения передвинулась от двух к одному микрону. Далеко позади оставлен микроскоп Левенгука. В 70-х годах 19 века победоносное шествие микроскопии двинулось вперед. Сказавшим был </a:t>
            </a:r>
            <a:r>
              <a:rPr lang="ru-RU" sz="1700" dirty="0" err="1" smtClean="0"/>
              <a:t>Аббе</a:t>
            </a:r>
            <a:endParaRPr lang="ru-RU" sz="1700" dirty="0"/>
          </a:p>
        </p:txBody>
      </p:sp>
      <p:pic>
        <p:nvPicPr>
          <p:cNvPr id="4098" name="Picture 2"/>
          <p:cNvPicPr>
            <a:picLocks noGrp="1" noChangeAspect="1" noChangeArrowheads="1"/>
          </p:cNvPicPr>
          <p:nvPr>
            <p:ph sz="half" idx="2"/>
          </p:nvPr>
        </p:nvPicPr>
        <p:blipFill>
          <a:blip r:embed="rId2" cstate="print"/>
          <a:stretch>
            <a:fillRect/>
          </a:stretch>
        </p:blipFill>
        <p:spPr bwMode="auto">
          <a:xfrm>
            <a:off x="5953124" y="2357430"/>
            <a:ext cx="2405089" cy="35719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wedge">
                                      <p:cBhvr>
                                        <p:cTn id="25" dur="2000"/>
                                        <p:tgtEl>
                                          <p:spTgt spid="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4098"/>
                                        </p:tgtEl>
                                        <p:attrNameLst>
                                          <p:attrName>style.visibility</p:attrName>
                                        </p:attrNameLst>
                                      </p:cBhvr>
                                      <p:to>
                                        <p:strVal val="visible"/>
                                      </p:to>
                                    </p:set>
                                    <p:animEffect transition="in" filter="checkerboard(across)">
                                      <p:cBhvr>
                                        <p:cTn id="30"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2708"/>
            <a:ext cx="8352928" cy="5940088"/>
          </a:xfrm>
          <a:prstGeom prst="rect">
            <a:avLst/>
          </a:prstGeom>
        </p:spPr>
        <p:txBody>
          <a:bodyPr wrap="square">
            <a:spAutoFit/>
          </a:bodyPr>
          <a:lstStyle/>
          <a:p>
            <a:pPr algn="just"/>
            <a:r>
              <a:rPr lang="ru-RU" sz="2000" b="1" dirty="0" smtClean="0">
                <a:latin typeface="Arial" pitchFamily="34" charset="0"/>
                <a:cs typeface="Arial" pitchFamily="34" charset="0"/>
              </a:rPr>
              <a:t>	Термисторы</a:t>
            </a:r>
            <a:r>
              <a:rPr lang="ru-RU" sz="2000" dirty="0" smtClean="0">
                <a:latin typeface="Arial" pitchFamily="34" charset="0"/>
                <a:cs typeface="Arial" pitchFamily="34" charset="0"/>
              </a:rPr>
              <a:t> </a:t>
            </a:r>
            <a:r>
              <a:rPr lang="ru-RU" sz="2000" dirty="0" smtClean="0">
                <a:latin typeface="Arial" pitchFamily="34" charset="0"/>
                <a:cs typeface="Arial" pitchFamily="34" charset="0"/>
              </a:rPr>
              <a:t>- это по сути термометры сопротивления, выполненные на основе смешанных оксидов переходных металлов. Два основные типа термисторов – NTC (с отрицательным температурным коэффициентом сопротивления) и PTC ( с положительным коэффициентом). Наиболее распространенный тип – NTC. РТС термисторы используются только в очень узких диапазонах температур, в несколько градусов, в основном в системах сигнализации и контроля. </a:t>
            </a:r>
          </a:p>
          <a:p>
            <a:pPr algn="just"/>
            <a:r>
              <a:rPr lang="ru-RU" sz="2000" dirty="0" smtClean="0">
                <a:latin typeface="Arial" pitchFamily="34" charset="0"/>
                <a:cs typeface="Arial" pitchFamily="34" charset="0"/>
              </a:rPr>
              <a:t>	Большинство </a:t>
            </a:r>
            <a:r>
              <a:rPr lang="ru-RU" sz="2000" dirty="0" smtClean="0">
                <a:latin typeface="Arial" pitchFamily="34" charset="0"/>
                <a:cs typeface="Arial" pitchFamily="34" charset="0"/>
              </a:rPr>
              <a:t>термисторов – керамические полупроводники, изготовленные из гранулированных оксидов и нитридов металлов путем формирования сложной многофазной структуры с последующим спеканием (</a:t>
            </a:r>
            <a:r>
              <a:rPr lang="ru-RU" sz="2000" dirty="0" err="1" smtClean="0">
                <a:latin typeface="Arial" pitchFamily="34" charset="0"/>
                <a:cs typeface="Arial" pitchFamily="34" charset="0"/>
              </a:rPr>
              <a:t>синтерация</a:t>
            </a:r>
            <a:r>
              <a:rPr lang="ru-RU" sz="2000" dirty="0" smtClean="0">
                <a:latin typeface="Arial" pitchFamily="34" charset="0"/>
                <a:cs typeface="Arial" pitchFamily="34" charset="0"/>
              </a:rPr>
              <a:t>) на воздухе при 1100-1300 °С. </a:t>
            </a:r>
            <a:r>
              <a:rPr lang="ru-RU" sz="2000" dirty="0" smtClean="0">
                <a:latin typeface="Arial" pitchFamily="34" charset="0"/>
                <a:cs typeface="Arial" pitchFamily="34" charset="0"/>
              </a:rPr>
              <a:t>Наиболее </a:t>
            </a:r>
            <a:r>
              <a:rPr lang="ru-RU" sz="2000" dirty="0" smtClean="0">
                <a:latin typeface="Arial" pitchFamily="34" charset="0"/>
                <a:cs typeface="Arial" pitchFamily="34" charset="0"/>
              </a:rPr>
              <a:t>стабильными термисторами при температурах ниже </a:t>
            </a:r>
            <a:r>
              <a:rPr lang="ru-RU" sz="2000" dirty="0" smtClean="0">
                <a:latin typeface="Arial" pitchFamily="34" charset="0"/>
                <a:cs typeface="Arial" pitchFamily="34" charset="0"/>
              </a:rPr>
              <a:t>250°С </a:t>
            </a:r>
            <a:r>
              <a:rPr lang="ru-RU" sz="2000" dirty="0" smtClean="0">
                <a:latin typeface="Arial" pitchFamily="34" charset="0"/>
                <a:cs typeface="Arial" pitchFamily="34" charset="0"/>
              </a:rPr>
              <a:t>являются термисторы на основе смешанных оксидов мания и никеля или магния, никеля и кобальта, имеющие отрицательный ТКС. Удельная проводимость термистора </a:t>
            </a:r>
            <a:r>
              <a:rPr lang="ru-RU" sz="2000" dirty="0" err="1" smtClean="0">
                <a:latin typeface="Arial" pitchFamily="34" charset="0"/>
                <a:cs typeface="Arial" pitchFamily="34" charset="0"/>
              </a:rPr>
              <a:t>r</a:t>
            </a:r>
            <a:r>
              <a:rPr lang="ru-RU" sz="2000" dirty="0" smtClean="0">
                <a:latin typeface="Arial" pitchFamily="34" charset="0"/>
                <a:cs typeface="Arial" pitchFamily="34" charset="0"/>
              </a:rPr>
              <a:t> (25 °C) зависит от химического состава и степени окисления. Дополнительное управление проводимостью осуществляется добавлением очень малых концентраций таких металлов как </a:t>
            </a:r>
            <a:r>
              <a:rPr lang="ru-RU" sz="2000" dirty="0" err="1" smtClean="0">
                <a:latin typeface="Arial" pitchFamily="34" charset="0"/>
                <a:cs typeface="Arial" pitchFamily="34" charset="0"/>
              </a:rPr>
              <a:t>Li</a:t>
            </a:r>
            <a:r>
              <a:rPr lang="ru-RU" sz="2000" dirty="0" smtClean="0">
                <a:latin typeface="Arial" pitchFamily="34" charset="0"/>
                <a:cs typeface="Arial" pitchFamily="34" charset="0"/>
              </a:rPr>
              <a:t> и </a:t>
            </a:r>
            <a:r>
              <a:rPr lang="ru-RU" sz="2000" dirty="0" err="1" smtClean="0">
                <a:latin typeface="Arial" pitchFamily="34" charset="0"/>
                <a:cs typeface="Arial" pitchFamily="34" charset="0"/>
              </a:rPr>
              <a:t>Na</a:t>
            </a:r>
            <a:r>
              <a:rPr lang="ru-RU" sz="2000" dirty="0" smtClean="0">
                <a:latin typeface="Arial" pitchFamily="34" charset="0"/>
                <a:cs typeface="Arial" pitchFamily="34" charset="0"/>
              </a:rPr>
              <a:t>. </a:t>
            </a:r>
            <a:endParaRPr lang="ru-RU" sz="2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Оптический термометр (оконный)</a:t>
            </a:r>
            <a:endParaRPr lang="ru-RU" dirty="0"/>
          </a:p>
        </p:txBody>
      </p:sp>
      <p:pic>
        <p:nvPicPr>
          <p:cNvPr id="79874" name="Picture 2" descr="Термометры Оптические, электронные приборы , сувениры оптом, бизнес сувениры"/>
          <p:cNvPicPr>
            <a:picLocks noChangeAspect="1" noChangeArrowheads="1"/>
          </p:cNvPicPr>
          <p:nvPr/>
        </p:nvPicPr>
        <p:blipFill>
          <a:blip r:embed="rId2" cstate="print"/>
          <a:srcRect/>
          <a:stretch>
            <a:fillRect/>
          </a:stretch>
        </p:blipFill>
        <p:spPr bwMode="auto">
          <a:xfrm>
            <a:off x="617853" y="1666244"/>
            <a:ext cx="7908294" cy="4790170"/>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Термохимический одноразовый индикатор температуры</a:t>
            </a:r>
            <a:endParaRPr lang="ru-RU" dirty="0"/>
          </a:p>
        </p:txBody>
      </p:sp>
      <p:pic>
        <p:nvPicPr>
          <p:cNvPr id="81922" name="Picture 2" descr="http://termo-vita.ru/content/img/tovar/351.jpg"/>
          <p:cNvPicPr>
            <a:picLocks noChangeAspect="1" noChangeArrowheads="1"/>
          </p:cNvPicPr>
          <p:nvPr/>
        </p:nvPicPr>
        <p:blipFill>
          <a:blip r:embed="rId2" cstate="print"/>
          <a:srcRect/>
          <a:stretch>
            <a:fillRect/>
          </a:stretch>
        </p:blipFill>
        <p:spPr bwMode="auto">
          <a:xfrm>
            <a:off x="2051720" y="1556792"/>
            <a:ext cx="5040560" cy="5040560"/>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p:nvPr>
        </p:nvSpPr>
        <p:spPr>
          <a:xfrm>
            <a:off x="464234" y="381000"/>
            <a:ext cx="8229600" cy="3548065"/>
          </a:xfrm>
        </p:spPr>
        <p:txBody>
          <a:bodyPr>
            <a:noAutofit/>
          </a:bodyPr>
          <a:lstStyle/>
          <a:p>
            <a:pPr algn="ctr"/>
            <a:r>
              <a:rPr lang="ru-RU" sz="2800" dirty="0" smtClean="0">
                <a:solidFill>
                  <a:srgbClr val="FF0000"/>
                </a:solidFill>
              </a:rPr>
              <a:t>Большой вклад в разработку проблем теоретической и прикладной оптики, усовершенствование оптических систем микроскопа и микроскопической техники внесли М.В. Ломоносов, И.П. Кулибин, Л.И. Мандельштам, Д.С. Рождественский, А.А. Лебедев, С.И. Вавилов, В.П. </a:t>
            </a:r>
            <a:r>
              <a:rPr lang="ru-RU" sz="2800" dirty="0" err="1" smtClean="0">
                <a:solidFill>
                  <a:srgbClr val="FF0000"/>
                </a:solidFill>
              </a:rPr>
              <a:t>Линник</a:t>
            </a:r>
            <a:r>
              <a:rPr lang="ru-RU" sz="2800" dirty="0" smtClean="0">
                <a:solidFill>
                  <a:srgbClr val="FF0000"/>
                </a:solidFill>
              </a:rPr>
              <a:t>, Д.Д. </a:t>
            </a:r>
            <a:r>
              <a:rPr lang="ru-RU" sz="2800" dirty="0" err="1" smtClean="0">
                <a:solidFill>
                  <a:srgbClr val="FF0000"/>
                </a:solidFill>
              </a:rPr>
              <a:t>Максутов</a:t>
            </a:r>
            <a:r>
              <a:rPr lang="ru-RU" sz="2800" dirty="0" smtClean="0">
                <a:solidFill>
                  <a:srgbClr val="FF0000"/>
                </a:solidFill>
              </a:rPr>
              <a:t> и др.</a:t>
            </a:r>
            <a:endParaRPr lang="ru-RU" sz="2800" dirty="0">
              <a:solidFill>
                <a:srgbClr val="FF0000"/>
              </a:solidFill>
            </a:endParaRPr>
          </a:p>
        </p:txBody>
      </p:sp>
      <p:sp>
        <p:nvSpPr>
          <p:cNvPr id="6" name="Подзаголовок 5"/>
          <p:cNvSpPr>
            <a:spLocks noGrp="1"/>
          </p:cNvSpPr>
          <p:nvPr>
            <p:ph type="subTitle" idx="1"/>
          </p:nvPr>
        </p:nvSpPr>
        <p:spPr>
          <a:xfrm>
            <a:off x="2133600" y="4214818"/>
            <a:ext cx="5224482" cy="2428892"/>
          </a:xfrm>
        </p:spPr>
        <p:txBody>
          <a:bodyPr>
            <a:normAutofit/>
          </a:bodyPr>
          <a:lstStyle/>
          <a:p>
            <a:endParaRPr lang="ru-RU" dirty="0"/>
          </a:p>
        </p:txBody>
      </p:sp>
      <p:pic>
        <p:nvPicPr>
          <p:cNvPr id="5122" name="Picture 2"/>
          <p:cNvPicPr>
            <a:picLocks noChangeAspect="1" noChangeArrowheads="1"/>
          </p:cNvPicPr>
          <p:nvPr/>
        </p:nvPicPr>
        <p:blipFill>
          <a:blip r:embed="rId2" cstate="print"/>
          <a:srcRect/>
          <a:stretch>
            <a:fillRect/>
          </a:stretch>
        </p:blipFill>
        <p:spPr bwMode="auto">
          <a:xfrm>
            <a:off x="1571604" y="4000504"/>
            <a:ext cx="5715040" cy="242889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5122"/>
                                        </p:tgtEl>
                                        <p:attrNameLst>
                                          <p:attrName>style.visibility</p:attrName>
                                        </p:attrNameLst>
                                      </p:cBhvr>
                                      <p:to>
                                        <p:strVal val="visible"/>
                                      </p:to>
                                    </p:set>
                                    <p:animEffect transition="in" filter="blinds(horizontal)">
                                      <p:cBhvr>
                                        <p:cTn id="25"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FF0000"/>
                </a:solidFill>
              </a:rPr>
              <a:t>Разрешающая способность микроскопов</a:t>
            </a:r>
            <a:endParaRPr lang="ru-RU" dirty="0">
              <a:solidFill>
                <a:srgbClr val="FF0000"/>
              </a:solidFill>
            </a:endParaRPr>
          </a:p>
        </p:txBody>
      </p:sp>
      <p:sp>
        <p:nvSpPr>
          <p:cNvPr id="3" name="Содержимое 2"/>
          <p:cNvSpPr>
            <a:spLocks noGrp="1"/>
          </p:cNvSpPr>
          <p:nvPr>
            <p:ph sz="half" idx="1"/>
          </p:nvPr>
        </p:nvSpPr>
        <p:spPr/>
        <p:txBody>
          <a:bodyPr>
            <a:normAutofit fontScale="55000" lnSpcReduction="20000"/>
          </a:bodyPr>
          <a:lstStyle/>
          <a:p>
            <a:pPr>
              <a:buNone/>
            </a:pPr>
            <a:r>
              <a:rPr lang="ru-RU" dirty="0" smtClean="0"/>
              <a:t>       Разрешающая способность микроскопа — это способность микроскопа выдавать чёткое раздельное изображение двух близко расположенных точек объекта. Степень проникновения в микромир, возможности его изучения зависят от разрешающей способности прибора. Эта характеристика определяется прежде всего длиной волны используемого в микроскопии излучения (видимое, ультрафиолетовое, рентгеновское излучение). Фундаментальное ограничение заключается в невозможности получить при помощи электромагнитного излучения изображение объекта, меньшего по размерам, чем длина волны этого излучения.«Проникнуть глубже» в микромир возможно при применении излучений с меньшими длинами волн.</a:t>
            </a:r>
            <a:endParaRPr lang="ru-RU" dirty="0"/>
          </a:p>
        </p:txBody>
      </p:sp>
      <p:pic>
        <p:nvPicPr>
          <p:cNvPr id="6146" name="Picture 2"/>
          <p:cNvPicPr>
            <a:picLocks noGrp="1" noChangeAspect="1" noChangeArrowheads="1"/>
          </p:cNvPicPr>
          <p:nvPr>
            <p:ph sz="half" idx="2"/>
          </p:nvPr>
        </p:nvPicPr>
        <p:blipFill>
          <a:blip r:embed="rId2" cstate="print"/>
          <a:srcRect/>
          <a:stretch>
            <a:fillRect/>
          </a:stretch>
        </p:blipFill>
        <p:spPr bwMode="auto">
          <a:xfrm>
            <a:off x="4643438" y="1646238"/>
            <a:ext cx="3929090" cy="47831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wedge">
                                      <p:cBhvr>
                                        <p:cTn id="25" dur="2000"/>
                                        <p:tgtEl>
                                          <p:spTgt spid="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nodeType="clickEffect">
                                  <p:stCondLst>
                                    <p:cond delay="0"/>
                                  </p:stCondLst>
                                  <p:childTnLst>
                                    <p:set>
                                      <p:cBhvr>
                                        <p:cTn id="29" dur="1" fill="hold">
                                          <p:stCondLst>
                                            <p:cond delay="0"/>
                                          </p:stCondLst>
                                        </p:cTn>
                                        <p:tgtEl>
                                          <p:spTgt spid="6146"/>
                                        </p:tgtEl>
                                        <p:attrNameLst>
                                          <p:attrName>style.visibility</p:attrName>
                                        </p:attrNameLst>
                                      </p:cBhvr>
                                      <p:to>
                                        <p:strVal val="visible"/>
                                      </p:to>
                                    </p:set>
                                    <p:animEffect transition="in" filter="strips(downLeft)">
                                      <p:cBhvr>
                                        <p:cTn id="30"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вал 4"/>
          <p:cNvSpPr/>
          <p:nvPr/>
        </p:nvSpPr>
        <p:spPr>
          <a:xfrm>
            <a:off x="3571868" y="3000372"/>
            <a:ext cx="2500330" cy="1214446"/>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ru-RU" dirty="0" smtClean="0">
                <a:solidFill>
                  <a:schemeClr val="tx1"/>
                </a:solidFill>
              </a:rPr>
              <a:t>Виды микроскопов:</a:t>
            </a:r>
            <a:endParaRPr lang="ru-RU" dirty="0">
              <a:solidFill>
                <a:schemeClr val="tx1"/>
              </a:solidFill>
            </a:endParaRPr>
          </a:p>
        </p:txBody>
      </p:sp>
      <p:sp>
        <p:nvSpPr>
          <p:cNvPr id="7" name="Овал 6"/>
          <p:cNvSpPr/>
          <p:nvPr/>
        </p:nvSpPr>
        <p:spPr>
          <a:xfrm>
            <a:off x="1214414" y="1500174"/>
            <a:ext cx="2857520" cy="135732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dirty="0" smtClean="0">
                <a:solidFill>
                  <a:schemeClr val="tx1"/>
                </a:solidFill>
              </a:rPr>
              <a:t>Оптические</a:t>
            </a:r>
            <a:r>
              <a:rPr lang="ru-RU" dirty="0" smtClean="0">
                <a:solidFill>
                  <a:schemeClr val="bg1"/>
                </a:solidFill>
              </a:rPr>
              <a:t> </a:t>
            </a:r>
            <a:r>
              <a:rPr lang="ru-RU" dirty="0" smtClean="0">
                <a:solidFill>
                  <a:schemeClr val="tx1"/>
                </a:solidFill>
              </a:rPr>
              <a:t>микроскопы</a:t>
            </a:r>
            <a:endParaRPr lang="ru-RU" dirty="0">
              <a:solidFill>
                <a:schemeClr val="tx1"/>
              </a:solidFill>
            </a:endParaRPr>
          </a:p>
        </p:txBody>
      </p:sp>
      <p:sp>
        <p:nvSpPr>
          <p:cNvPr id="8" name="Овал 7"/>
          <p:cNvSpPr/>
          <p:nvPr/>
        </p:nvSpPr>
        <p:spPr>
          <a:xfrm>
            <a:off x="5286380" y="1428736"/>
            <a:ext cx="3071834" cy="142876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dirty="0" smtClean="0">
                <a:solidFill>
                  <a:schemeClr val="tx1"/>
                </a:solidFill>
              </a:rPr>
              <a:t>Электронные микроскопы</a:t>
            </a:r>
            <a:endParaRPr lang="ru-RU" dirty="0">
              <a:solidFill>
                <a:schemeClr val="tx1"/>
              </a:solidFill>
            </a:endParaRPr>
          </a:p>
        </p:txBody>
      </p:sp>
      <p:sp>
        <p:nvSpPr>
          <p:cNvPr id="9" name="Овал 8"/>
          <p:cNvSpPr/>
          <p:nvPr/>
        </p:nvSpPr>
        <p:spPr>
          <a:xfrm>
            <a:off x="6286512" y="3643314"/>
            <a:ext cx="2714644" cy="1643074"/>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dirty="0" smtClean="0">
                <a:solidFill>
                  <a:schemeClr val="tx1"/>
                </a:solidFill>
              </a:rPr>
              <a:t>Сканирующий зондовый микроскоп</a:t>
            </a:r>
            <a:endParaRPr lang="ru-RU" dirty="0">
              <a:solidFill>
                <a:schemeClr val="tx1"/>
              </a:solidFill>
            </a:endParaRPr>
          </a:p>
        </p:txBody>
      </p:sp>
      <p:sp>
        <p:nvSpPr>
          <p:cNvPr id="10" name="Овал 9"/>
          <p:cNvSpPr/>
          <p:nvPr/>
        </p:nvSpPr>
        <p:spPr>
          <a:xfrm>
            <a:off x="2928926" y="4786322"/>
            <a:ext cx="3000396" cy="1285884"/>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dirty="0" smtClean="0">
                <a:solidFill>
                  <a:schemeClr val="tx1"/>
                </a:solidFill>
              </a:rPr>
              <a:t>Рентгеновские микроскопы</a:t>
            </a:r>
            <a:endParaRPr lang="ru-RU" dirty="0">
              <a:solidFill>
                <a:schemeClr val="tx1"/>
              </a:solidFill>
            </a:endParaRPr>
          </a:p>
        </p:txBody>
      </p:sp>
      <p:sp>
        <p:nvSpPr>
          <p:cNvPr id="11" name="Овал 10"/>
          <p:cNvSpPr/>
          <p:nvPr/>
        </p:nvSpPr>
        <p:spPr>
          <a:xfrm>
            <a:off x="500034" y="3214686"/>
            <a:ext cx="2857520" cy="185738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dirty="0" smtClean="0">
                <a:solidFill>
                  <a:schemeClr val="tx1"/>
                </a:solidFill>
              </a:rPr>
              <a:t>Дифференциальный</a:t>
            </a:r>
          </a:p>
          <a:p>
            <a:pPr algn="ctr"/>
            <a:r>
              <a:rPr lang="ru-RU" dirty="0" smtClean="0">
                <a:solidFill>
                  <a:schemeClr val="tx1"/>
                </a:solidFill>
              </a:rPr>
              <a:t>интерференционно-контрастный</a:t>
            </a:r>
            <a:r>
              <a:rPr lang="ru-RU" dirty="0" smtClean="0">
                <a:solidFill>
                  <a:schemeClr val="bg1"/>
                </a:solidFill>
              </a:rPr>
              <a:t> </a:t>
            </a:r>
            <a:r>
              <a:rPr lang="ru-RU" dirty="0" smtClean="0">
                <a:solidFill>
                  <a:schemeClr val="tx1"/>
                </a:solidFill>
              </a:rPr>
              <a:t>микроскоп</a:t>
            </a:r>
            <a:endParaRPr lang="ru-RU" dirty="0">
              <a:solidFill>
                <a:schemeClr val="tx1"/>
              </a:solidFill>
            </a:endParaRPr>
          </a:p>
        </p:txBody>
      </p:sp>
      <p:cxnSp>
        <p:nvCxnSpPr>
          <p:cNvPr id="21" name="Прямая со стрелкой 20"/>
          <p:cNvCxnSpPr>
            <a:endCxn id="7" idx="5"/>
          </p:cNvCxnSpPr>
          <p:nvPr/>
        </p:nvCxnSpPr>
        <p:spPr>
          <a:xfrm rot="10800000">
            <a:off x="3653460" y="2658722"/>
            <a:ext cx="632788" cy="48452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p:nvPr/>
        </p:nvCxnSpPr>
        <p:spPr>
          <a:xfrm flipV="1">
            <a:off x="5357818" y="2714620"/>
            <a:ext cx="642942"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Прямая со стрелкой 24"/>
          <p:cNvCxnSpPr/>
          <p:nvPr/>
        </p:nvCxnSpPr>
        <p:spPr>
          <a:xfrm>
            <a:off x="5929322" y="3857628"/>
            <a:ext cx="571504" cy="357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Прямая со стрелкой 26"/>
          <p:cNvCxnSpPr>
            <a:stCxn id="5" idx="4"/>
          </p:cNvCxnSpPr>
          <p:nvPr/>
        </p:nvCxnSpPr>
        <p:spPr>
          <a:xfrm rot="5400000">
            <a:off x="4482703" y="4446992"/>
            <a:ext cx="571504" cy="10715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p:cNvCxnSpPr>
            <a:stCxn id="5" idx="3"/>
          </p:cNvCxnSpPr>
          <p:nvPr/>
        </p:nvCxnSpPr>
        <p:spPr>
          <a:xfrm rot="5400000" flipH="1">
            <a:off x="3558124" y="3657059"/>
            <a:ext cx="107901" cy="65191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Литейная">
  <a:themeElements>
    <a:clrScheme name="Литейная">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Литейная">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Литейная">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473</TotalTime>
  <Words>1157</Words>
  <Application>Microsoft Office PowerPoint</Application>
  <PresentationFormat>Экран (4:3)</PresentationFormat>
  <Paragraphs>114</Paragraphs>
  <Slides>62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62</vt:i4>
      </vt:variant>
    </vt:vector>
  </HeadingPairs>
  <TitlesOfParts>
    <vt:vector size="63" baseType="lpstr">
      <vt:lpstr>Литейная</vt:lpstr>
      <vt:lpstr>Аппаратура для обнаружения и измерения</vt:lpstr>
      <vt:lpstr>История микроскопии</vt:lpstr>
      <vt:lpstr>Микроскоп - от греческого mikros - малый и skopeo – смотрю…</vt:lpstr>
      <vt:lpstr>Первый микроскоп был создан лишь в 1595 году Захариусом Йансеном </vt:lpstr>
      <vt:lpstr>В середине 17 столетия Ньютон открыл сложный состав белого света и разложил его призмой. Рёмер доказал, что свет распространяется с конечной скоростью, и измерил ее. Ньютон высказал знаменитую гипотезу - неверную, как вам известно,- о том, что свет есть поток летящих частиц такой необычайной мелкости и частоты, что они проникают через прозрачные тела, как стекло через хрусталик глаза, и, поражая ретину ударами, производят физиологическое ощущение света. </vt:lpstr>
      <vt:lpstr>В 1824 г. громадный успех микроскопа дала простая практическая идея Саллига, воспроизведенная французской фирмой Шевалье.</vt:lpstr>
      <vt:lpstr>Большой вклад в разработку проблем теоретической и прикладной оптики, усовершенствование оптических систем микроскопа и микроскопической техники внесли М.В. Ломоносов, И.П. Кулибин, Л.И. Мандельштам, Д.С. Рождественский, А.А. Лебедев, С.И. Вавилов, В.П. Линник, Д.Д. Максутов и др.</vt:lpstr>
      <vt:lpstr>Разрешающая способность микроскопов</vt:lpstr>
      <vt:lpstr>Слайд 9</vt:lpstr>
      <vt:lpstr>Оптические микроскопы</vt:lpstr>
      <vt:lpstr>Слайд 11</vt:lpstr>
      <vt:lpstr>Осветители </vt:lpstr>
      <vt:lpstr>Виды осветителей</vt:lpstr>
      <vt:lpstr>Виды осветителей</vt:lpstr>
      <vt:lpstr>Бинокулярный микроскоп </vt:lpstr>
      <vt:lpstr>Слайд 16</vt:lpstr>
      <vt:lpstr>Стереомикроскоп </vt:lpstr>
      <vt:lpstr>Слайд 18</vt:lpstr>
      <vt:lpstr>Измерительный контактный микроскоп</vt:lpstr>
      <vt:lpstr>Слайд 20</vt:lpstr>
      <vt:lpstr>Фазово-контрастный микроскоп</vt:lpstr>
      <vt:lpstr>Слайд 22</vt:lpstr>
      <vt:lpstr>Слайд 23</vt:lpstr>
      <vt:lpstr> Автоматизированный интерференционный микроскоп</vt:lpstr>
      <vt:lpstr>Слайд 25</vt:lpstr>
      <vt:lpstr>Люминесцентный микроскоп</vt:lpstr>
      <vt:lpstr>Ультрафиолетовый микроскоп</vt:lpstr>
      <vt:lpstr>Слайд 28</vt:lpstr>
      <vt:lpstr>Поляризационный микроскоп</vt:lpstr>
      <vt:lpstr>Слайд 30</vt:lpstr>
      <vt:lpstr>Электронный микроскоп </vt:lpstr>
      <vt:lpstr>Слайд 32</vt:lpstr>
      <vt:lpstr>Сканирующий зондовый микроскоп</vt:lpstr>
      <vt:lpstr>Слайд 34</vt:lpstr>
      <vt:lpstr>Рентгеновский микроскоп </vt:lpstr>
      <vt:lpstr>Слайд 36</vt:lpstr>
      <vt:lpstr>Дифференциальный интерференционно-контрастный микроскоп</vt:lpstr>
      <vt:lpstr>Слайд 38</vt:lpstr>
      <vt:lpstr>Голографический микроскоп</vt:lpstr>
      <vt:lpstr>Голографический микроскоп из веб-камеры</vt:lpstr>
      <vt:lpstr>Слайд 41</vt:lpstr>
      <vt:lpstr>Микроскоп сравнения </vt:lpstr>
      <vt:lpstr>Слайд 43</vt:lpstr>
      <vt:lpstr>Термометры </vt:lpstr>
      <vt:lpstr>Слайд 45</vt:lpstr>
      <vt:lpstr>Слайд 46</vt:lpstr>
      <vt:lpstr>Дилатометрический (а), биметаллический (б) термометры</vt:lpstr>
      <vt:lpstr>Термометр биметаллический</vt:lpstr>
      <vt:lpstr>Слайд 49</vt:lpstr>
      <vt:lpstr>Манометрический термометр</vt:lpstr>
      <vt:lpstr>Слайд 51</vt:lpstr>
      <vt:lpstr>Электрический термометр</vt:lpstr>
      <vt:lpstr>Болометр </vt:lpstr>
      <vt:lpstr>Слайд 54</vt:lpstr>
      <vt:lpstr>Портативный инфракрасный пирометр </vt:lpstr>
      <vt:lpstr>Слайд 56</vt:lpstr>
      <vt:lpstr>Термопар </vt:lpstr>
      <vt:lpstr>Слайд 58</vt:lpstr>
      <vt:lpstr>Термисторы </vt:lpstr>
      <vt:lpstr>Слайд 60</vt:lpstr>
      <vt:lpstr>Оптический термометр (оконный)</vt:lpstr>
      <vt:lpstr>Термохимический одноразовый индикатор температуры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Пользователь</cp:lastModifiedBy>
  <cp:revision>40</cp:revision>
  <dcterms:created xsi:type="dcterms:W3CDTF">2012-10-04T13:17:28Z</dcterms:created>
  <dcterms:modified xsi:type="dcterms:W3CDTF">2014-11-05T07:19:01Z</dcterms:modified>
</cp:coreProperties>
</file>