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6" r:id="rId3"/>
    <p:sldId id="257" r:id="rId4"/>
    <p:sldId id="293" r:id="rId5"/>
    <p:sldId id="294" r:id="rId6"/>
    <p:sldId id="266" r:id="rId7"/>
    <p:sldId id="295" r:id="rId8"/>
    <p:sldId id="297" r:id="rId9"/>
    <p:sldId id="296" r:id="rId10"/>
    <p:sldId id="264" r:id="rId11"/>
    <p:sldId id="263" r:id="rId12"/>
    <p:sldId id="298" r:id="rId13"/>
    <p:sldId id="299" r:id="rId14"/>
    <p:sldId id="303" r:id="rId15"/>
    <p:sldId id="302" r:id="rId16"/>
    <p:sldId id="300" r:id="rId17"/>
    <p:sldId id="301" r:id="rId18"/>
    <p:sldId id="258" r:id="rId19"/>
    <p:sldId id="304" r:id="rId20"/>
    <p:sldId id="305" r:id="rId21"/>
    <p:sldId id="307" r:id="rId22"/>
    <p:sldId id="308" r:id="rId23"/>
    <p:sldId id="270" r:id="rId24"/>
    <p:sldId id="271" r:id="rId25"/>
    <p:sldId id="309" r:id="rId26"/>
    <p:sldId id="272" r:id="rId27"/>
    <p:sldId id="273" r:id="rId28"/>
    <p:sldId id="259" r:id="rId29"/>
    <p:sldId id="274" r:id="rId30"/>
    <p:sldId id="275" r:id="rId31"/>
    <p:sldId id="277" r:id="rId32"/>
    <p:sldId id="276" r:id="rId33"/>
    <p:sldId id="278" r:id="rId34"/>
    <p:sldId id="279" r:id="rId35"/>
    <p:sldId id="280" r:id="rId36"/>
    <p:sldId id="260" r:id="rId37"/>
    <p:sldId id="281" r:id="rId38"/>
    <p:sldId id="282" r:id="rId39"/>
    <p:sldId id="283" r:id="rId40"/>
    <p:sldId id="261" r:id="rId41"/>
    <p:sldId id="285" r:id="rId42"/>
    <p:sldId id="284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DE8A4-B9A9-432E-BEDF-732A5E6110A5}" type="datetimeFigureOut">
              <a:rPr lang="ru-RU" smtClean="0"/>
              <a:pPr/>
              <a:t>06.11.2014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2F527-C76C-4150-862C-3FF12FB29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DE8A4-B9A9-432E-BEDF-732A5E6110A5}" type="datetimeFigureOut">
              <a:rPr lang="ru-RU" smtClean="0"/>
              <a:pPr/>
              <a:t>06.11.2014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2F527-C76C-4150-862C-3FF12FB29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DE8A4-B9A9-432E-BEDF-732A5E6110A5}" type="datetimeFigureOut">
              <a:rPr lang="ru-RU" smtClean="0"/>
              <a:pPr/>
              <a:t>06.11.2014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2F527-C76C-4150-862C-3FF12FB29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DE8A4-B9A9-432E-BEDF-732A5E6110A5}" type="datetimeFigureOut">
              <a:rPr lang="ru-RU" smtClean="0"/>
              <a:pPr/>
              <a:t>06.11.2014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2F527-C76C-4150-862C-3FF12FB29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DE8A4-B9A9-432E-BEDF-732A5E6110A5}" type="datetimeFigureOut">
              <a:rPr lang="ru-RU" smtClean="0"/>
              <a:pPr/>
              <a:t>06.11.2014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2F527-C76C-4150-862C-3FF12FB29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DE8A4-B9A9-432E-BEDF-732A5E6110A5}" type="datetimeFigureOut">
              <a:rPr lang="ru-RU" smtClean="0"/>
              <a:pPr/>
              <a:t>06.11.2014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2F527-C76C-4150-862C-3FF12FB29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DE8A4-B9A9-432E-BEDF-732A5E6110A5}" type="datetimeFigureOut">
              <a:rPr lang="ru-RU" smtClean="0"/>
              <a:pPr/>
              <a:t>06.11.2014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2F527-C76C-4150-862C-3FF12FB29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DE8A4-B9A9-432E-BEDF-732A5E6110A5}" type="datetimeFigureOut">
              <a:rPr lang="ru-RU" smtClean="0"/>
              <a:pPr/>
              <a:t>06.11.2014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2F527-C76C-4150-862C-3FF12FB29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DE8A4-B9A9-432E-BEDF-732A5E6110A5}" type="datetimeFigureOut">
              <a:rPr lang="ru-RU" smtClean="0"/>
              <a:pPr/>
              <a:t>06.11.2014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2F527-C76C-4150-862C-3FF12FB29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DE8A4-B9A9-432E-BEDF-732A5E6110A5}" type="datetimeFigureOut">
              <a:rPr lang="ru-RU" smtClean="0"/>
              <a:pPr/>
              <a:t>06.11.2014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2F527-C76C-4150-862C-3FF12FB29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DE8A4-B9A9-432E-BEDF-732A5E6110A5}" type="datetimeFigureOut">
              <a:rPr lang="ru-RU" smtClean="0"/>
              <a:pPr/>
              <a:t>06.11.2014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2F527-C76C-4150-862C-3FF12FB29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6DE8A4-B9A9-432E-BEDF-732A5E6110A5}" type="datetimeFigureOut">
              <a:rPr lang="ru-RU" smtClean="0"/>
              <a:pPr/>
              <a:t>06.11.2014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12F527-C76C-4150-862C-3FF12FB29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5400" dirty="0" smtClean="0">
                <a:latin typeface="Arial Black" pitchFamily="34" charset="0"/>
              </a:rPr>
              <a:t>Аппаратура специального назначения</a:t>
            </a:r>
            <a:endParaRPr lang="ru-RU" sz="54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dirty="0" smtClean="0">
                <a:latin typeface="Arial Black" pitchFamily="34" charset="0"/>
              </a:rPr>
              <a:t>Автоклав 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21506" name="Picture 2" descr="http://ua.all.biz/img/ua/catalog/934046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1" y="1340768"/>
            <a:ext cx="3682201" cy="48965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Автоклав медицинский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http://bse.sci-lib.com/a_pictures/01/03/2229877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1124744"/>
            <a:ext cx="4464496" cy="53307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395536" y="1556792"/>
            <a:ext cx="3672408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1 — крышка; </a:t>
            </a:r>
          </a:p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2 — резиновая прокладка; 3 — отверстия для поступления пара; </a:t>
            </a:r>
          </a:p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4 — водопаровая камера; </a:t>
            </a:r>
          </a:p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5 — металлический кожух; 6 — стерилизационная камера; 7 — слой асбеста; 8 и 14 — спускные краны; </a:t>
            </a:r>
          </a:p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9 — подставка; 10 и 12 — краны для заправки воды; 11 — водоуказательное стекло; 13 — манометр; </a:t>
            </a:r>
          </a:p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15 — предохранительный клапан.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Инкубатор для обработки 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микробиологических культур </a:t>
            </a:r>
          </a:p>
        </p:txBody>
      </p:sp>
      <p:pic>
        <p:nvPicPr>
          <p:cNvPr id="3076" name="Picture 4" descr="http://med-nnz.ru/upload/goods/2011-04-13_14-17-25_29825205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484784"/>
            <a:ext cx="5904656" cy="442849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43135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Шейкер-инкубатор </a:t>
            </a:r>
            <a:r>
              <a:rPr lang="en-US" dirty="0" smtClean="0"/>
              <a:t>ES-20/60</a:t>
            </a:r>
            <a:endParaRPr lang="ru-RU" dirty="0"/>
          </a:p>
        </p:txBody>
      </p:sp>
      <p:pic>
        <p:nvPicPr>
          <p:cNvPr id="56322" name="Picture 2" descr="ТехМедТорг - Шейкер-инкубатор ES-20/60 BioSa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556792"/>
            <a:ext cx="5301208" cy="53012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9776" y="1028343"/>
            <a:ext cx="8604448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Ферментёр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        аппарат для глубинного выращивания (культивирования) микроорганизмов в питательной среде в условиях стерильности, интенсивного перемешивания, непрерывного продувания стерильным воздухом и постоянной температуры. Ф. представляет собой герметичный цилиндрический сосуд – корпус, снабженный </a:t>
            </a:r>
            <a:r>
              <a:rPr lang="ru-RU" sz="2400" b="1" dirty="0" err="1" smtClean="0">
                <a:latin typeface="Arial" pitchFamily="34" charset="0"/>
                <a:cs typeface="Arial" pitchFamily="34" charset="0"/>
              </a:rPr>
              <a:t>барботером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для подачи стерильного воздуха и мешалкой с электроприводом. Внутри Ф. вдоль его корпуса и перпендикулярно к нему закрепляют узкие металлические полосы – отбойники для повышения эффективности перемешивания.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4690864" cy="1143000"/>
          </a:xfrm>
        </p:spPr>
        <p:txBody>
          <a:bodyPr/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Ферментер 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0418" name="Picture 2" descr="http://www.bartelt.at/home/news/techfor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3565"/>
            <a:ext cx="4211960" cy="684443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836712"/>
          </a:xfrm>
        </p:spPr>
        <p:txBody>
          <a:bodyPr/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Ферментер 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8373" name="Picture 5" descr="http://www.galaxy797.net/htech/nano/6/3.files/image00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71700" y="978235"/>
            <a:ext cx="5400600" cy="590651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Ферментер для выращивания микроорганизмов на газообразных углеводородах: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9394" name="Picture 2" descr="http://www.saninskoe.ru/images/saninskoe10/saninskoe10-6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1196752"/>
            <a:ext cx="5148064" cy="5450893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1340768"/>
            <a:ext cx="3888432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1 — корпус ферментера, 2 — охлаждающая рубашка, 3— мешалка; 4 — привод мешалки, 5 — подача газообразных углеводородов; 6— подача кислородсодержащего газа; 7 — подача жидкой питательной смеси; 8—подача посевной культуры, 9 — выход дрожжевой суспензии по окончании ферментации, 10—выпуск  газа из ферментера; 11 — выход  газовой смеси па рециркуляцию; 12 — газоанализатор, подающий сигнал на регулирующее устройство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кла-пана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, 13—регулятор давления внутри ферментера; 14—улавливатель углекислого газа ее постоянной рециркуляции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Аппаратура для гистологических исследований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00200"/>
            <a:ext cx="8610128" cy="4525963"/>
          </a:xfrm>
        </p:spPr>
        <p:txBody>
          <a:bodyPr>
            <a:normAutofit/>
          </a:bodyPr>
          <a:lstStyle/>
          <a:p>
            <a:pPr marL="0">
              <a:buFontTx/>
              <a:buChar char="-"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Микротомы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- аппараты и приспособления для получения препаратов в виде тонких срезов тканей; </a:t>
            </a:r>
          </a:p>
          <a:p>
            <a:pPr marL="0">
              <a:buFontTx/>
              <a:buChar char="-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устройства для правки и заточки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микротомных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ножей; </a:t>
            </a:r>
          </a:p>
          <a:p>
            <a:pPr marL="0">
              <a:buFontTx/>
              <a:buChar char="-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измельчители тканей или гомогенизаторы; </a:t>
            </a:r>
          </a:p>
          <a:p>
            <a:pPr marL="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- аппараты для гистологической обработки тканей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1764" y="583010"/>
            <a:ext cx="8820472" cy="5691981"/>
          </a:xfrm>
        </p:spPr>
        <p:txBody>
          <a:bodyPr>
            <a:noAutofit/>
          </a:bodyPr>
          <a:lstStyle/>
          <a:p>
            <a:pPr marL="0" algn="just">
              <a:buNone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МИКРОТОМ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 (от греч.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mikros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—малый и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temno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—-режу), аппарат для изготовления срезов, пригодных для исследования под микроскопом. Общий принцип устройства М. состоит в том, что объект при помощи микрометрического винта или непосредственно или по наклонной плоскости поднимается в вертикальном направлении на определенную малую величину, выражаемую в микронах; в горизонтальной плоскости движется нож, удерживаемый или непосредственно рукой (в простейших моделях) или зажимаемый в особый держатель. Для резания на микротоме объект непременно должен быть сделан по возможности плотным и залит в однородную среду, напр. в парафин или целлоидин; можно также предмет заморозить при помощи распыляемого эфира или жидкой С0</a:t>
            </a:r>
            <a:r>
              <a:rPr lang="ru-RU" sz="2400" baseline="-25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. 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332656"/>
            <a:ext cx="8424936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1. Аппаратура  для </a:t>
            </a: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микробиологических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исследований </a:t>
            </a:r>
          </a:p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2. Аппаратура  для </a:t>
            </a: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гистологических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исследований</a:t>
            </a:r>
          </a:p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3. Аппаратура для </a:t>
            </a: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гематологических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исследований</a:t>
            </a:r>
          </a:p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4. Аппаратура для </a:t>
            </a: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цитологических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исследований</a:t>
            </a:r>
          </a:p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5. Аппаратура для </a:t>
            </a: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иммунологических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исследований</a:t>
            </a:r>
          </a:p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6. Измерительные приборы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760" y="1228398"/>
            <a:ext cx="889248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Существуют 3 основных типа конструкции микротомов, которые используют в зондовой, оптической и электронной микроскопии:</a:t>
            </a:r>
          </a:p>
          <a:p>
            <a:pPr algn="just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	- санные,</a:t>
            </a:r>
          </a:p>
          <a:p>
            <a:pPr algn="just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	- ротационные,</a:t>
            </a:r>
          </a:p>
          <a:p>
            <a:pPr algn="just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	- замораживающие.</a:t>
            </a:r>
          </a:p>
          <a:p>
            <a:pPr algn="just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По толщине получаемого образца ткани микротомы делят на:</a:t>
            </a:r>
          </a:p>
          <a:p>
            <a:pPr algn="just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	- стандартные,</a:t>
            </a:r>
          </a:p>
          <a:p>
            <a:pPr algn="just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	- ультрамикротомы.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1143000"/>
          </a:xfrm>
        </p:spPr>
        <p:txBody>
          <a:bodyPr/>
          <a:lstStyle/>
          <a:p>
            <a:r>
              <a:rPr lang="ru-RU" b="1" dirty="0" smtClean="0"/>
              <a:t>Микротом</a:t>
            </a:r>
            <a:r>
              <a:rPr lang="ru-RU" dirty="0" smtClean="0"/>
              <a:t> </a:t>
            </a:r>
            <a:r>
              <a:rPr lang="ru-RU" b="1" dirty="0" smtClean="0"/>
              <a:t>санный</a:t>
            </a:r>
            <a:r>
              <a:rPr lang="ru-RU" dirty="0" smtClean="0"/>
              <a:t> МС-1,</a:t>
            </a:r>
            <a:endParaRPr lang="ru-RU" dirty="0"/>
          </a:p>
        </p:txBody>
      </p:sp>
      <p:pic>
        <p:nvPicPr>
          <p:cNvPr id="66562" name="Picture 2" descr="микротом санный мс-1 полная комплектац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5867" y="1268760"/>
            <a:ext cx="6972267" cy="52292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288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Микротом ротационный (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с неподвижным ножом и перемещаемым относительно него объектом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)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8610" name="Picture 2" descr="микротом ротационный ротмик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781458"/>
            <a:ext cx="5976664" cy="470961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Микротом с ручным управлением 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8" name="Picture 4" descr="http://raksti.daba.lv/referaati/2009/ezole/Atteli/mikrotom-37207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194" y="1340768"/>
            <a:ext cx="7027613" cy="486310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1776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Микротом замораживающий</a:t>
            </a:r>
            <a:endParaRPr lang="ru-RU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31741" y="1239095"/>
            <a:ext cx="4680519" cy="508371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36287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Ультрамикротом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0658" name="Picture 2" descr="Electron Microscopy: Cryopreservation and Tomograph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5617" y="1196752"/>
            <a:ext cx="7892766" cy="525658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Гомогенизатор лабораторный</a:t>
            </a:r>
            <a:r>
              <a:rPr lang="ru-RU" b="1" dirty="0"/>
              <a:t> </a:t>
            </a:r>
            <a:endParaRPr lang="ru-RU" dirty="0"/>
          </a:p>
        </p:txBody>
      </p:sp>
      <p:pic>
        <p:nvPicPr>
          <p:cNvPr id="8194" name="Picture 2" descr="http://www.interlabservice.ru/upload/medialibrary/c1b/image0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2739" y="1628800"/>
            <a:ext cx="7398522" cy="482383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47395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Гомогенизатор лабораторный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218" name="Picture 2" descr="http://www.interlabservice.ru.images.1c-bitrix-cdn.ru/upload/medialibrary/238/img-tisrup.jpg?136249808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8433" y="1484784"/>
            <a:ext cx="8427134" cy="482453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7772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Аппаратура для гематологических исследований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FontTx/>
              <a:buChar char="-"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 приборы для определения СОЭ; </a:t>
            </a:r>
          </a:p>
          <a:p>
            <a:pPr marL="0" indent="0">
              <a:buFontTx/>
              <a:buChar char="-"/>
            </a:pPr>
            <a:r>
              <a:rPr lang="ru-RU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гемометр </a:t>
            </a:r>
            <a:r>
              <a:rPr lang="ru-RU" sz="3600" dirty="0" err="1" smtClean="0">
                <a:latin typeface="Arial" pitchFamily="34" charset="0"/>
                <a:cs typeface="Arial" pitchFamily="34" charset="0"/>
              </a:rPr>
              <a:t>Сали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; </a:t>
            </a:r>
          </a:p>
          <a:p>
            <a:pPr marL="0" indent="0">
              <a:buFontTx/>
              <a:buChar char="-"/>
            </a:pPr>
            <a:r>
              <a:rPr lang="ru-RU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3600" dirty="0" err="1" smtClean="0">
                <a:latin typeface="Arial" pitchFamily="34" charset="0"/>
                <a:cs typeface="Arial" pitchFamily="34" charset="0"/>
              </a:rPr>
              <a:t>гемоглобинометры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; </a:t>
            </a:r>
          </a:p>
          <a:p>
            <a:pPr marL="0" indent="0">
              <a:buFontTx/>
              <a:buChar char="-"/>
            </a:pPr>
            <a:r>
              <a:rPr lang="ru-RU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камера Горяева; </a:t>
            </a:r>
          </a:p>
          <a:p>
            <a:pPr marL="0" indent="0">
              <a:buFontTx/>
              <a:buChar char="-"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центрифуги для определения гематокрита; </a:t>
            </a:r>
          </a:p>
          <a:p>
            <a:pPr marL="0" indent="0">
              <a:buFontTx/>
              <a:buChar char="-"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  счетчики для подсчета лейкоцитов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latin typeface="Arial" pitchFamily="34" charset="0"/>
                <a:cs typeface="Arial" pitchFamily="34" charset="0"/>
              </a:rPr>
              <a:t>СОЭ-метр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ПР–3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4" name="Picture 4" descr="http://www.ukrtrade.ru/img/produkt/minimed/obor_so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589584"/>
            <a:ext cx="5040560" cy="504056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086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154817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Аппаратура для микробиологических исследований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772816"/>
            <a:ext cx="849694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Аппараты обеспечивающие стерильность условий работы: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автоклавы; сушильные шкафы; аппараты для хранения, выращивания и транспортировки культур; штативы для скашивания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агара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; низкотемпературные шкафы; приспособления для хранения вирусов;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люминисцентный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  микроскоп;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инфрактрасные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спектрометры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;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ультрацентрифуги; приборы для исследования продуктов обмена микроорганизмов; газовые хроматографы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Анализатор для определения СОЭ MIX-</a:t>
            </a:r>
            <a:r>
              <a:rPr lang="ru-RU" b="1" dirty="0" err="1"/>
              <a:t>Rate</a:t>
            </a:r>
            <a:r>
              <a:rPr lang="ru-RU" b="1" dirty="0"/>
              <a:t> 100</a:t>
            </a:r>
            <a:r>
              <a:rPr lang="ru-RU" dirty="0"/>
              <a:t> »</a:t>
            </a:r>
          </a:p>
        </p:txBody>
      </p:sp>
      <p:pic>
        <p:nvPicPr>
          <p:cNvPr id="11266" name="Picture 2" descr="Анализатор для определения СОЭ MIX-Rate 1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628800"/>
            <a:ext cx="4371975" cy="47625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37102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22114"/>
          </a:xfrm>
        </p:spPr>
        <p:txBody>
          <a:bodyPr/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Гемометр </a:t>
            </a:r>
            <a:r>
              <a:rPr lang="ru-RU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Сали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314" name="Picture 2" descr="http://www.zoovet.ru/slovar/328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277402"/>
            <a:ext cx="3549507" cy="525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81687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Arial" pitchFamily="34" charset="0"/>
                <a:cs typeface="Arial" pitchFamily="34" charset="0"/>
              </a:rPr>
              <a:t>Гематологический анализатор </a:t>
            </a:r>
            <a:r>
              <a:rPr lang="en-US" b="1" dirty="0" err="1">
                <a:latin typeface="Arial" pitchFamily="34" charset="0"/>
                <a:cs typeface="Arial" pitchFamily="34" charset="0"/>
              </a:rPr>
              <a:t>HumaCount</a:t>
            </a:r>
            <a:r>
              <a:rPr lang="en-US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Plus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2290" name="Picture 2" descr="http://catalog.mpomed.ru/kat/big/1898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535054"/>
            <a:ext cx="6048672" cy="498410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08435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Камера Горяева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4338" name="Picture 2" descr="http://images.prom.ua/1327042_w640_h640_1df90f800261835d9ecresize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236984"/>
            <a:ext cx="4638912" cy="528836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4139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Счетчик лейкоцитарный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362" name="Picture 2" descr="http://pit.dirty.ru/dirty/1/2012/03/27/34679-002458-6a4f1a68b66bb0acf4319ca1f3e512b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060848"/>
            <a:ext cx="6872161" cy="3655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53926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Анализатор гематологический автоматический ГЕМА </a:t>
            </a: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8-01-АСТРА</a:t>
            </a:r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386" name="Picture 2" descr="Анализатор гематологический автоматический ГЕМА 8-01-АСТР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628800"/>
            <a:ext cx="4105275" cy="47625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25268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Аппаратура для цитологических исследований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/>
          <a:lstStyle/>
          <a:p>
            <a:pPr marL="0">
              <a:buNone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- автоматы для окраски анализируемого биоматериала;</a:t>
            </a:r>
          </a:p>
          <a:p>
            <a:pPr marL="0">
              <a:buNone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ru-RU" sz="3600" dirty="0" err="1" smtClean="0">
                <a:latin typeface="Arial" pitchFamily="34" charset="0"/>
                <a:cs typeface="Arial" pitchFamily="34" charset="0"/>
              </a:rPr>
              <a:t>автоанализаторы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Прибор для окраски мазков крови </a:t>
            </a:r>
            <a:r>
              <a:rPr lang="ru-RU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Неmа</a:t>
            </a:r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-Тек </a:t>
            </a: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2000</a:t>
            </a:r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412" name="Picture 4" descr="Прибор для окраски мазков крови Неmа-Тек 2000 (Германия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747959"/>
            <a:ext cx="5616624" cy="474604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33592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Гематологический </a:t>
            </a:r>
            <a:r>
              <a:rPr lang="ru-RU" b="1" dirty="0" err="1"/>
              <a:t>автоанализатор</a:t>
            </a:r>
            <a:r>
              <a:rPr lang="ru-RU" b="1" dirty="0"/>
              <a:t> на 18 параметров </a:t>
            </a:r>
            <a:r>
              <a:rPr lang="ru-RU" b="1" dirty="0" smtClean="0"/>
              <a:t>D-3</a:t>
            </a:r>
            <a:endParaRPr lang="ru-RU" dirty="0"/>
          </a:p>
        </p:txBody>
      </p:sp>
      <p:pic>
        <p:nvPicPr>
          <p:cNvPr id="18434" name="Picture 2" descr="Гематологический автоанализатор на 18 параметров D-3 (DREW Scientific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733956"/>
            <a:ext cx="4464496" cy="480053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5957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Автоанализатор</a:t>
            </a:r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 автоматический биохимический </a:t>
            </a: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А-25</a:t>
            </a:r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458" name="Picture 2" descr="http://zdorov-103.com.ua/published/publicdata/ZDOROV39WAOSCOM/attachments/SC/products_pictures/1_original_en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484784"/>
            <a:ext cx="6528725" cy="489654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0720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/>
              <a:t>Стерилизация сухим жаром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1764" y="1268760"/>
            <a:ext cx="882047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Arial" pitchFamily="34" charset="0"/>
                <a:cs typeface="Arial" pitchFamily="34" charset="0"/>
              </a:rPr>
              <a:t> Производится горячим воздухом в печи Пастера или сушильном шкафу. Печь Пастера представляет собой шкаф с двойными стенками, покрытый снаружи асбестом для теплоизоляции. Внутри шкафа устроены металлические полки с отверстиями, на которые помещают стерилизуемый материал. Нагрев электрический. Стерилизация проводится при температуре 160-180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ºС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в течение 1-2 ч с момента достижения этих температур (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контроли-руется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по термометру). Стерилизуют сухим жаром главным образом стеклянную посуду – чашки Петри, пипетки, шпатели (обернутые в бумагу), а также пробирки, колбы.  Этот прием надежный – погибают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неспоровые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и споровые формы микроорганизмов. Обернутый в бумагу и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простерилизованный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материал можно хранить.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Аппаратура для иммунологических исследований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>
            <a:normAutofit/>
          </a:bodyPr>
          <a:lstStyle/>
          <a:p>
            <a:pPr marL="0">
              <a:buFontTx/>
              <a:buChar char="-"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аппараты для разлива компонентов серологических реакций - групповые дозаторы Флоринского;</a:t>
            </a:r>
          </a:p>
          <a:p>
            <a:pPr marL="0">
              <a:buFontTx/>
              <a:buChar char="-"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600" dirty="0" err="1" smtClean="0">
                <a:latin typeface="Arial" pitchFamily="34" charset="0"/>
                <a:cs typeface="Arial" pitchFamily="34" charset="0"/>
              </a:rPr>
              <a:t>микротитрометры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; </a:t>
            </a:r>
          </a:p>
          <a:p>
            <a:pPr marL="0">
              <a:buNone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- аппараты для определения группы и резус-фактора крови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Аппарат для определения группы крови и </a:t>
            </a: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резус-фактора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26039" y="1590627"/>
            <a:ext cx="4790701" cy="479070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13656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Система для определения групп крови</a:t>
            </a:r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482" name="Picture 2" descr="http://tr.medwow.com/galileo-echo.mth33404_92_6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9612" y="1766643"/>
            <a:ext cx="6984776" cy="457004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97517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Печь Пастера (сушильный шкаф)</a:t>
            </a:r>
            <a:endParaRPr lang="ru-RU" dirty="0"/>
          </a:p>
        </p:txBody>
      </p:sp>
      <p:pic>
        <p:nvPicPr>
          <p:cNvPr id="1026" name="Picture 2" descr="http://www.usinenouvelle.com/expo/img/armoire-sechoir-ed-53-000215725-product_zoo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060848"/>
            <a:ext cx="6790320" cy="43924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Шкаф </a:t>
            </a:r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сушильно-стерилизационный 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ШСС - 80 </a:t>
            </a:r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 (</a:t>
            </a: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схема</a:t>
            </a:r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1" name="Picture 3" descr="C:\Users\Алла\Загрузка\Новая папка\Shemasuchilnosterilizatcio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417517"/>
            <a:ext cx="3600400" cy="422284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593467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Arial" pitchFamily="34" charset="0"/>
                <a:cs typeface="Arial" pitchFamily="34" charset="0"/>
              </a:rPr>
              <a:t>а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) вид спереди; б) вид сбоку: 1 – корпус; 2 – пульт управления; 3 – подставка; 4 – термометры; 5 – электронагревательные элементы; 6 - дверца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3499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Стерилизация текучим паром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1556792"/>
            <a:ext cx="914400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Arial" pitchFamily="34" charset="0"/>
                <a:cs typeface="Arial" pitchFamily="34" charset="0"/>
              </a:rPr>
              <a:t>Проводится горячим влажным воздухом в аппарате Коха. Аппарат (кипятильник) Коха представляет собой металлический цилиндр, который может быть на ножках и покрыт линолеумом. В аппарат наливают столько воды, чтобы она не доходила до выступа, на который помещают металлический кружок с отверстиями и сверху на него стерилизуемый материал. Аппарат плотно закрывают конической крышкой с отверстием посередине для выхода пара и нагревают на огне. Когда вода закипит, горячий водяной пар с температурой около 100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ºС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«потечёт» сильной струей из отверстия крышки. С этого момента отмечают время начала стерилизации. Стерилизация текучим паром продолжается от 45 мин до 1,5 ч в зависимости от объёма стерилизуемого материала. Стерилизуют питательные среды, которые нельзя нагревать выше 100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ºС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, например МПЖ (при температуре выше 100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ºС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он разжижается и не застывает). Этот способ стерилизации не вполне надежен – полностью погибают лишь вегетативные формы микроорганизмов, а споры сохраняются. Для достижения полной стерилизации сред в аппарате Коха применяют дробную стерилизацию.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330824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Медицинский автоклав СПВА-75</a:t>
            </a:r>
            <a:endParaRPr lang="ru-RU" dirty="0"/>
          </a:p>
        </p:txBody>
      </p:sp>
      <p:pic>
        <p:nvPicPr>
          <p:cNvPr id="53250" name="Picture 2" descr="http://www.termoprom.ru/images/sterilizators/medsintezproekt/sterilizator-spva-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0"/>
            <a:ext cx="3995936" cy="6774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0872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Стерилизация паром под давлением (</a:t>
            </a:r>
            <a:r>
              <a:rPr lang="ru-RU" b="1" dirty="0" err="1" smtClean="0"/>
              <a:t>автоклавирование</a:t>
            </a:r>
            <a:r>
              <a:rPr lang="ru-RU" b="1" dirty="0" smtClean="0"/>
              <a:t>).</a:t>
            </a: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1124744"/>
            <a:ext cx="9144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Arial" pitchFamily="34" charset="0"/>
                <a:cs typeface="Arial" pitchFamily="34" charset="0"/>
              </a:rPr>
              <a:t>Проводится насыщенным водяным паром в автоклаве. Автоклав бывают разной конструкции. Вертикальный автоклав представляет собой массивный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двухстенный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котёл, окруженный снаружи металлическим кожухом, с тяжелой откидывающейся крышкой, плотно привинчивающейся к котлу болтами. В нижней части котла имеется воронка и кран, через которые наливается вода в свободное пространство между внутренним котлом и кожухом. На дно котла укладывают стерилизуемый материал, крышку плотно завинчивают, включают электрический нагрев. Когда вода закипает, пар проходит во внутренний котел. Давление в автоклаве поднимается, одновременно повышается температура. Когда манометр покажет, что давление в котле достигло заданной величины, отмечают время начала стерилизации. Давление поддерживается на определенном уровне с помощью предохранительного клапана.</a:t>
            </a:r>
          </a:p>
          <a:p>
            <a:pPr algn="just"/>
            <a:r>
              <a:rPr lang="ru-RU" dirty="0" smtClean="0">
                <a:latin typeface="Arial" pitchFamily="34" charset="0"/>
                <a:cs typeface="Arial" pitchFamily="34" charset="0"/>
              </a:rPr>
              <a:t>Обычно в лабораторной практике стерилизация под давлением производиться при 1,5-2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атм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и температуре около 115-120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ºС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в течение</a:t>
            </a:r>
          </a:p>
          <a:p>
            <a:pPr algn="just"/>
            <a:r>
              <a:rPr lang="ru-RU" dirty="0" smtClean="0">
                <a:latin typeface="Arial" pitchFamily="34" charset="0"/>
                <a:cs typeface="Arial" pitchFamily="34" charset="0"/>
              </a:rPr>
              <a:t>20-30 мин. По истечении времени стерилизации нагрев прекращают, открывают паровой клапан и спускают пар. Стерилизуют паром под давлением питательные среды МПБ, МПА, стеклянную посуду с водой, перевязочный материал, хирургические инструменты и др.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Автоклавирование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является быстрым и надёжным способом стерилизации, при котором погибают все формы микроорганизмов, даже самые устойчивые споры.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</TotalTime>
  <Words>889</Words>
  <Application>Microsoft Office PowerPoint</Application>
  <PresentationFormat>Экран (4:3)</PresentationFormat>
  <Paragraphs>82</Paragraphs>
  <Slides>42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Тема Office</vt:lpstr>
      <vt:lpstr>Аппаратура специального назначения</vt:lpstr>
      <vt:lpstr>Слайд 2</vt:lpstr>
      <vt:lpstr>Аппаратура для микробиологических исследований</vt:lpstr>
      <vt:lpstr>Стерилизация сухим жаром</vt:lpstr>
      <vt:lpstr>Печь Пастера (сушильный шкаф)</vt:lpstr>
      <vt:lpstr>Шкаф сушильно-стерилизационный ШСС - 80 п (схема)</vt:lpstr>
      <vt:lpstr>Стерилизация текучим паром.</vt:lpstr>
      <vt:lpstr>Медицинский автоклав СПВА-75</vt:lpstr>
      <vt:lpstr>Стерилизация паром под давлением (автоклавирование). </vt:lpstr>
      <vt:lpstr>Автоклав </vt:lpstr>
      <vt:lpstr>Автоклав медицинский</vt:lpstr>
      <vt:lpstr>Инкубатор для обработки микробиологических культур </vt:lpstr>
      <vt:lpstr>Шейкер-инкубатор ES-20/60</vt:lpstr>
      <vt:lpstr>Слайд 14</vt:lpstr>
      <vt:lpstr>Ферментер </vt:lpstr>
      <vt:lpstr>Ферментер </vt:lpstr>
      <vt:lpstr>Ферментер для выращивания микроорганизмов на газообразных углеводородах:</vt:lpstr>
      <vt:lpstr>Аппаратура для гистологических исследований</vt:lpstr>
      <vt:lpstr>Слайд 19</vt:lpstr>
      <vt:lpstr>Слайд 20</vt:lpstr>
      <vt:lpstr>Микротом санный МС-1,</vt:lpstr>
      <vt:lpstr>Микротом ротационный (с неподвижным ножом и перемещаемым относительно него объектом)</vt:lpstr>
      <vt:lpstr>Микротом с ручным управлением </vt:lpstr>
      <vt:lpstr>Микротом замораживающий</vt:lpstr>
      <vt:lpstr>Ультрамикротом</vt:lpstr>
      <vt:lpstr>Гомогенизатор лабораторный </vt:lpstr>
      <vt:lpstr>Гомогенизатор лабораторный</vt:lpstr>
      <vt:lpstr>Аппаратура для гематологических исследований</vt:lpstr>
      <vt:lpstr>СОЭ-метр ПР–3</vt:lpstr>
      <vt:lpstr>Анализатор для определения СОЭ MIX-Rate 100 »</vt:lpstr>
      <vt:lpstr>Гемометр Сали</vt:lpstr>
      <vt:lpstr>Гематологический анализатор HumaCount Plus</vt:lpstr>
      <vt:lpstr>Камера Горяева</vt:lpstr>
      <vt:lpstr>Счетчик лейкоцитарный</vt:lpstr>
      <vt:lpstr>Анализатор гематологический автоматический ГЕМА 8-01-АСТРА</vt:lpstr>
      <vt:lpstr>Аппаратура для цитологических исследований</vt:lpstr>
      <vt:lpstr>Прибор для окраски мазков крови Неmа-Тек 2000</vt:lpstr>
      <vt:lpstr>Гематологический автоанализатор на 18 параметров D-3</vt:lpstr>
      <vt:lpstr>Автоанализатор автоматический биохимический А-25</vt:lpstr>
      <vt:lpstr>Аппаратура для иммунологических исследований</vt:lpstr>
      <vt:lpstr>Аппарат для определения группы крови и резус-фактора</vt:lpstr>
      <vt:lpstr>Система для определения групп крови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Аппаратура специального назначения</dc:title>
  <dc:creator>Пользователь</dc:creator>
  <cp:lastModifiedBy>Пользователь</cp:lastModifiedBy>
  <cp:revision>37</cp:revision>
  <dcterms:created xsi:type="dcterms:W3CDTF">2013-10-11T07:11:50Z</dcterms:created>
  <dcterms:modified xsi:type="dcterms:W3CDTF">2014-11-06T02:16:37Z</dcterms:modified>
</cp:coreProperties>
</file>