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13"/>
  </p:notesMasterIdLst>
  <p:sldIdLst>
    <p:sldId id="256" r:id="rId2"/>
    <p:sldId id="266" r:id="rId3"/>
    <p:sldId id="257" r:id="rId4"/>
    <p:sldId id="258" r:id="rId5"/>
    <p:sldId id="267" r:id="rId6"/>
    <p:sldId id="260" r:id="rId7"/>
    <p:sldId id="261" r:id="rId8"/>
    <p:sldId id="262" r:id="rId9"/>
    <p:sldId id="263" r:id="rId10"/>
    <p:sldId id="264" r:id="rId11"/>
    <p:sldId id="265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7DF17"/>
    <a:srgbClr val="0F930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0"/>
    <p:restoredTop sz="94660"/>
  </p:normalViewPr>
  <p:slideViewPr>
    <p:cSldViewPr>
      <p:cViewPr varScale="1">
        <p:scale>
          <a:sx n="49" d="100"/>
          <a:sy n="49" d="100"/>
        </p:scale>
        <p:origin x="-90" y="-62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A3648A-2AE6-4DFB-AED4-B8FC54B9A655}" type="datetimeFigureOut">
              <a:rPr lang="ru-RU" smtClean="0"/>
              <a:pPr/>
              <a:t>02.06.2011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DA1EF5A-73F4-4279-92C6-03F85B06C22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A1EF5A-73F4-4279-92C6-03F85B06C229}" type="slidenum">
              <a:rPr lang="ru-RU" smtClean="0"/>
              <a:pPr/>
              <a:t>7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923D97-F1F2-4329-9DC5-20E2149CA64E}" type="datetimeFigureOut">
              <a:rPr lang="ru-RU" smtClean="0"/>
              <a:pPr/>
              <a:t>02.06.2011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722456-3C44-48EF-A321-0B19AA95CFE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923D97-F1F2-4329-9DC5-20E2149CA64E}" type="datetimeFigureOut">
              <a:rPr lang="ru-RU" smtClean="0"/>
              <a:pPr/>
              <a:t>02.06.2011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722456-3C44-48EF-A321-0B19AA95CFE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923D97-F1F2-4329-9DC5-20E2149CA64E}" type="datetimeFigureOut">
              <a:rPr lang="ru-RU" smtClean="0"/>
              <a:pPr/>
              <a:t>02.06.2011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722456-3C44-48EF-A321-0B19AA95CFE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923D97-F1F2-4329-9DC5-20E2149CA64E}" type="datetimeFigureOut">
              <a:rPr lang="ru-RU" smtClean="0"/>
              <a:pPr/>
              <a:t>02.06.2011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722456-3C44-48EF-A321-0B19AA95CFE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923D97-F1F2-4329-9DC5-20E2149CA64E}" type="datetimeFigureOut">
              <a:rPr lang="ru-RU" smtClean="0"/>
              <a:pPr/>
              <a:t>02.06.2011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722456-3C44-48EF-A321-0B19AA95CFE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923D97-F1F2-4329-9DC5-20E2149CA64E}" type="datetimeFigureOut">
              <a:rPr lang="ru-RU" smtClean="0"/>
              <a:pPr/>
              <a:t>02.06.2011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722456-3C44-48EF-A321-0B19AA95CFE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923D97-F1F2-4329-9DC5-20E2149CA64E}" type="datetimeFigureOut">
              <a:rPr lang="ru-RU" smtClean="0"/>
              <a:pPr/>
              <a:t>02.06.2011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722456-3C44-48EF-A321-0B19AA95CFE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923D97-F1F2-4329-9DC5-20E2149CA64E}" type="datetimeFigureOut">
              <a:rPr lang="ru-RU" smtClean="0"/>
              <a:pPr/>
              <a:t>02.06.2011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722456-3C44-48EF-A321-0B19AA95CFE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923D97-F1F2-4329-9DC5-20E2149CA64E}" type="datetimeFigureOut">
              <a:rPr lang="ru-RU" smtClean="0"/>
              <a:pPr/>
              <a:t>02.06.2011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722456-3C44-48EF-A321-0B19AA95CFE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923D97-F1F2-4329-9DC5-20E2149CA64E}" type="datetimeFigureOut">
              <a:rPr lang="ru-RU" smtClean="0"/>
              <a:pPr/>
              <a:t>02.06.2011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722456-3C44-48EF-A321-0B19AA95CFE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923D97-F1F2-4329-9DC5-20E2149CA64E}" type="datetimeFigureOut">
              <a:rPr lang="ru-RU" smtClean="0"/>
              <a:pPr/>
              <a:t>02.06.2011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722456-3C44-48EF-A321-0B19AA95CFE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alphaModFix amt="26000"/>
            <a:grayscl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923D97-F1F2-4329-9DC5-20E2149CA64E}" type="datetimeFigureOut">
              <a:rPr lang="ru-RU" smtClean="0"/>
              <a:pPr/>
              <a:t>02.06.2011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722456-3C44-48EF-A321-0B19AA95CFE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85720" y="142852"/>
            <a:ext cx="8501122" cy="1470025"/>
          </a:xfrm>
        </p:spPr>
        <p:txBody>
          <a:bodyPr/>
          <a:lstStyle/>
          <a:p>
            <a:r>
              <a:rPr lang="ru-RU" dirty="0" smtClean="0"/>
              <a:t>Генетические аспекты селекции лошади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000628" y="5572140"/>
            <a:ext cx="3914780" cy="1066792"/>
          </a:xfrm>
        </p:spPr>
        <p:txBody>
          <a:bodyPr>
            <a:normAutofit/>
          </a:bodyPr>
          <a:lstStyle/>
          <a:p>
            <a:endParaRPr lang="ru-RU" dirty="0"/>
          </a:p>
        </p:txBody>
      </p:sp>
      <p:pic>
        <p:nvPicPr>
          <p:cNvPr id="1027" name="Picture 3" descr="D:\Users\учеба\b28a8baecff6.jpg"/>
          <p:cNvPicPr>
            <a:picLocks noChangeAspect="1" noChangeArrowheads="1"/>
          </p:cNvPicPr>
          <p:nvPr/>
        </p:nvPicPr>
        <p:blipFill>
          <a:blip r:embed="rId2" cstate="print"/>
          <a:srcRect l="31250" t="12500" r="6640"/>
          <a:stretch>
            <a:fillRect/>
          </a:stretch>
        </p:blipFill>
        <p:spPr bwMode="auto">
          <a:xfrm>
            <a:off x="785786" y="3143248"/>
            <a:ext cx="3143272" cy="3321180"/>
          </a:xfrm>
          <a:prstGeom prst="rect">
            <a:avLst/>
          </a:prstGeom>
          <a:noFill/>
        </p:spPr>
      </p:pic>
      <p:pic>
        <p:nvPicPr>
          <p:cNvPr id="1028" name="Picture 4" descr="D:\Users\учеба\12200714loshad20_loshad_4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72132" y="1500174"/>
            <a:ext cx="3255825" cy="3357570"/>
          </a:xfrm>
          <a:prstGeom prst="rect">
            <a:avLst/>
          </a:prstGeom>
          <a:noFill/>
        </p:spPr>
      </p:pic>
      <p:pic>
        <p:nvPicPr>
          <p:cNvPr id="1029" name="Picture 5" descr="D:\Users\учеба\d2a99e7e59914df511a91df6caa41e5b.jpe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71802" y="2000240"/>
            <a:ext cx="2666992" cy="200024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274638"/>
            <a:ext cx="8572560" cy="65403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Породы лошадей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928670"/>
            <a:ext cx="8858280" cy="2428892"/>
          </a:xfrm>
        </p:spPr>
        <p:txBody>
          <a:bodyPr>
            <a:normAutofit fontScale="92500" lnSpcReduction="10000"/>
          </a:bodyPr>
          <a:lstStyle/>
          <a:p>
            <a:r>
              <a:rPr lang="ru-RU" dirty="0" smtClean="0"/>
              <a:t>По назначению различают лошадей: </a:t>
            </a:r>
          </a:p>
          <a:p>
            <a:r>
              <a:rPr lang="ru-RU" dirty="0" smtClean="0"/>
              <a:t>верховые (Чистокровная верховая, </a:t>
            </a:r>
            <a:r>
              <a:rPr lang="ru-RU" dirty="0"/>
              <a:t>Б</a:t>
            </a:r>
            <a:r>
              <a:rPr lang="ru-RU" dirty="0" smtClean="0"/>
              <a:t>удённовская, </a:t>
            </a:r>
            <a:r>
              <a:rPr lang="ru-RU" dirty="0" err="1"/>
              <a:t>Т</a:t>
            </a:r>
            <a:r>
              <a:rPr lang="ru-RU" dirty="0" err="1" smtClean="0"/>
              <a:t>ракененская</a:t>
            </a:r>
            <a:r>
              <a:rPr lang="ru-RU" dirty="0" smtClean="0"/>
              <a:t>, Русская верховая и др.)</a:t>
            </a:r>
          </a:p>
          <a:p>
            <a:r>
              <a:rPr lang="ru-RU" dirty="0" err="1" smtClean="0"/>
              <a:t>верхово-упряжные</a:t>
            </a:r>
            <a:r>
              <a:rPr lang="ru-RU" dirty="0"/>
              <a:t> </a:t>
            </a:r>
            <a:r>
              <a:rPr lang="ru-RU" dirty="0" smtClean="0"/>
              <a:t>(</a:t>
            </a:r>
            <a:r>
              <a:rPr lang="en-US" dirty="0" err="1" smtClean="0"/>
              <a:t>Донская</a:t>
            </a:r>
            <a:r>
              <a:rPr lang="ru-RU" dirty="0" smtClean="0"/>
              <a:t>, </a:t>
            </a:r>
            <a:r>
              <a:rPr lang="en-US" dirty="0" err="1" smtClean="0"/>
              <a:t>Ольденбургская</a:t>
            </a:r>
            <a:r>
              <a:rPr lang="ru-RU" dirty="0" smtClean="0"/>
              <a:t>, </a:t>
            </a:r>
            <a:r>
              <a:rPr lang="en-US" dirty="0" err="1" smtClean="0"/>
              <a:t>Липпицианская</a:t>
            </a:r>
            <a:r>
              <a:rPr lang="ru-RU" dirty="0" smtClean="0"/>
              <a:t>)</a:t>
            </a:r>
          </a:p>
          <a:p>
            <a:endParaRPr lang="ru-RU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 r="9313" b="4184"/>
          <a:stretch>
            <a:fillRect/>
          </a:stretch>
        </p:blipFill>
        <p:spPr bwMode="auto">
          <a:xfrm>
            <a:off x="214282" y="3357562"/>
            <a:ext cx="2643206" cy="2071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3" cstate="print"/>
          <a:srcRect l="7500" t="3348" r="7499" b="2901"/>
          <a:stretch>
            <a:fillRect/>
          </a:stretch>
        </p:blipFill>
        <p:spPr bwMode="auto">
          <a:xfrm>
            <a:off x="4214810" y="3357562"/>
            <a:ext cx="2428892" cy="2000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4" cstate="print"/>
          <a:srcRect l="5172" t="2027" r="12068"/>
          <a:stretch>
            <a:fillRect/>
          </a:stretch>
        </p:blipFill>
        <p:spPr bwMode="auto">
          <a:xfrm>
            <a:off x="2500298" y="4786322"/>
            <a:ext cx="2286016" cy="20716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197" name="Picture 5"/>
          <p:cNvPicPr>
            <a:picLocks noChangeAspect="1" noChangeArrowheads="1"/>
          </p:cNvPicPr>
          <p:nvPr/>
        </p:nvPicPr>
        <p:blipFill>
          <a:blip r:embed="rId5" cstate="print"/>
          <a:srcRect l="7500" t="685" r="14999"/>
          <a:stretch>
            <a:fillRect/>
          </a:stretch>
        </p:blipFill>
        <p:spPr bwMode="auto">
          <a:xfrm>
            <a:off x="6643702" y="4786322"/>
            <a:ext cx="2214578" cy="20716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274638"/>
            <a:ext cx="8572560" cy="72547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Породы лошадей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1142985"/>
            <a:ext cx="8572560" cy="2500329"/>
          </a:xfrm>
        </p:spPr>
        <p:txBody>
          <a:bodyPr>
            <a:normAutofit fontScale="92500" lnSpcReduction="20000"/>
          </a:bodyPr>
          <a:lstStyle/>
          <a:p>
            <a:r>
              <a:rPr lang="ru-RU" dirty="0" smtClean="0"/>
              <a:t>Легкоупряжные (</a:t>
            </a:r>
            <a:r>
              <a:rPr lang="en-US" dirty="0" err="1" smtClean="0"/>
              <a:t>Орловская</a:t>
            </a:r>
            <a:r>
              <a:rPr lang="ru-RU" dirty="0"/>
              <a:t> </a:t>
            </a:r>
            <a:r>
              <a:rPr lang="en-US" dirty="0" err="1" smtClean="0"/>
              <a:t>рысистая</a:t>
            </a:r>
            <a:r>
              <a:rPr lang="ru-RU" dirty="0" smtClean="0"/>
              <a:t>,</a:t>
            </a:r>
            <a:r>
              <a:rPr lang="en-US" dirty="0" err="1" smtClean="0"/>
              <a:t>Американская</a:t>
            </a:r>
            <a:r>
              <a:rPr lang="en-US" dirty="0" smtClean="0"/>
              <a:t> </a:t>
            </a:r>
            <a:r>
              <a:rPr lang="en-US" dirty="0" err="1" smtClean="0"/>
              <a:t>стандартбредная</a:t>
            </a:r>
            <a:r>
              <a:rPr lang="ru-RU" dirty="0" smtClean="0"/>
              <a:t>, </a:t>
            </a:r>
            <a:r>
              <a:rPr lang="en-US" dirty="0" err="1" smtClean="0"/>
              <a:t>Французкие</a:t>
            </a:r>
            <a:r>
              <a:rPr lang="en-US" dirty="0" smtClean="0"/>
              <a:t> </a:t>
            </a:r>
            <a:r>
              <a:rPr lang="en-US" dirty="0" err="1" smtClean="0"/>
              <a:t>рысаки</a:t>
            </a:r>
            <a:r>
              <a:rPr lang="ru-RU" dirty="0" smtClean="0"/>
              <a:t>,</a:t>
            </a:r>
            <a:r>
              <a:rPr lang="en-US" dirty="0" err="1" smtClean="0"/>
              <a:t>Русская</a:t>
            </a:r>
            <a:r>
              <a:rPr lang="en-US" dirty="0" smtClean="0"/>
              <a:t> </a:t>
            </a:r>
            <a:r>
              <a:rPr lang="en-US" dirty="0" err="1" smtClean="0"/>
              <a:t>рысистая</a:t>
            </a:r>
            <a:r>
              <a:rPr lang="ru-RU" dirty="0" smtClean="0"/>
              <a:t>)</a:t>
            </a:r>
          </a:p>
          <a:p>
            <a:r>
              <a:rPr lang="ru-RU" dirty="0" smtClean="0"/>
              <a:t>Тяжелоупряжные (Русский, Владимирский, советский тяжеловозы, Бельгийские тяжеловозы);</a:t>
            </a:r>
          </a:p>
          <a:p>
            <a:endParaRPr lang="ru-RU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48" y="3857628"/>
            <a:ext cx="3295650" cy="2638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43504" y="3929066"/>
            <a:ext cx="3067050" cy="2476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4000496" cy="785818"/>
          </a:xfrm>
        </p:spPr>
        <p:txBody>
          <a:bodyPr>
            <a:noAutofit/>
          </a:bodyPr>
          <a:lstStyle/>
          <a:p>
            <a:r>
              <a:rPr lang="ru-RU" sz="2400" dirty="0" smtClean="0"/>
              <a:t>Систематическое положение лошади</a:t>
            </a:r>
            <a:endParaRPr lang="ru-RU" sz="240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42844" y="785794"/>
            <a:ext cx="3786214" cy="5929354"/>
          </a:xfrm>
        </p:spPr>
        <p:txBody>
          <a:bodyPr>
            <a:normAutofit lnSpcReduction="10000"/>
          </a:bodyPr>
          <a:lstStyle/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ru-RU" sz="2400" b="1" dirty="0" smtClean="0"/>
              <a:t>Царство</a:t>
            </a:r>
            <a:r>
              <a:rPr lang="ru-RU" sz="2400" dirty="0" smtClean="0"/>
              <a:t>: Животные </a:t>
            </a:r>
            <a:r>
              <a:rPr lang="la-Latn" sz="2400" dirty="0" smtClean="0"/>
              <a:t>(Zoa, Animalia)</a:t>
            </a:r>
            <a:endParaRPr lang="ru-RU" sz="2400" dirty="0" smtClean="0"/>
          </a:p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ru-RU" sz="2400" b="1" dirty="0" smtClean="0"/>
              <a:t>Тип</a:t>
            </a:r>
            <a:r>
              <a:rPr lang="ru-RU" sz="2400" dirty="0" smtClean="0"/>
              <a:t>: Хордовые (</a:t>
            </a:r>
            <a:r>
              <a:rPr lang="la-Latn" sz="2400" dirty="0" smtClean="0"/>
              <a:t>Chordata)</a:t>
            </a:r>
            <a:endParaRPr lang="ru-RU" sz="2400" dirty="0" smtClean="0"/>
          </a:p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ru-RU" sz="2400" b="1" dirty="0" smtClean="0"/>
              <a:t>Подтип</a:t>
            </a:r>
            <a:r>
              <a:rPr lang="ru-RU" sz="2400" dirty="0" smtClean="0"/>
              <a:t>: Позвоночные (</a:t>
            </a:r>
            <a:r>
              <a:rPr lang="la-Latn" sz="2400" dirty="0" smtClean="0"/>
              <a:t>Vertebrata)</a:t>
            </a:r>
            <a:endParaRPr lang="ru-RU" sz="2400" dirty="0" smtClean="0"/>
          </a:p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ru-RU" sz="2400" b="1" dirty="0" smtClean="0"/>
              <a:t>Класс</a:t>
            </a:r>
            <a:r>
              <a:rPr lang="ru-RU" sz="2400" dirty="0" smtClean="0"/>
              <a:t>: Млекопитающие (</a:t>
            </a:r>
            <a:r>
              <a:rPr lang="la-Latn" sz="2400" dirty="0" smtClean="0"/>
              <a:t>Mammalia)</a:t>
            </a:r>
            <a:endParaRPr lang="ru-RU" sz="2400" dirty="0" smtClean="0"/>
          </a:p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ru-RU" sz="2400" dirty="0" smtClean="0"/>
              <a:t> </a:t>
            </a:r>
            <a:r>
              <a:rPr lang="ru-RU" sz="2400" b="1" dirty="0" err="1" smtClean="0"/>
              <a:t>Инфракласс</a:t>
            </a:r>
            <a:r>
              <a:rPr lang="ru-RU" sz="2400" dirty="0" smtClean="0"/>
              <a:t>: Плацентарные </a:t>
            </a:r>
            <a:r>
              <a:rPr lang="la-Latn" sz="2400" dirty="0" smtClean="0"/>
              <a:t>(Eutheria</a:t>
            </a:r>
            <a:r>
              <a:rPr lang="ru-RU" sz="2400" dirty="0" smtClean="0"/>
              <a:t>)</a:t>
            </a:r>
          </a:p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ru-RU" sz="2400" b="1" dirty="0" smtClean="0"/>
              <a:t>Отряд</a:t>
            </a:r>
            <a:r>
              <a:rPr lang="ru-RU" sz="2400" dirty="0" smtClean="0"/>
              <a:t>: Непарнокопытные (</a:t>
            </a:r>
            <a:r>
              <a:rPr lang="la-Latn" sz="2400" dirty="0" smtClean="0"/>
              <a:t>Perissodactyla)</a:t>
            </a:r>
            <a:endParaRPr lang="ru-RU" sz="2400" dirty="0" smtClean="0"/>
          </a:p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ru-RU" sz="2400" b="1" dirty="0" smtClean="0"/>
              <a:t>Семейство</a:t>
            </a:r>
            <a:r>
              <a:rPr lang="ru-RU" sz="2400" dirty="0" smtClean="0"/>
              <a:t>: Лошадиные (</a:t>
            </a:r>
            <a:r>
              <a:rPr lang="ru-RU" sz="2400" dirty="0" err="1" smtClean="0"/>
              <a:t>Equidae</a:t>
            </a:r>
            <a:r>
              <a:rPr lang="ru-RU" sz="2400" dirty="0" smtClean="0"/>
              <a:t>)</a:t>
            </a:r>
          </a:p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ru-RU" sz="2400" dirty="0" smtClean="0"/>
              <a:t> </a:t>
            </a:r>
            <a:r>
              <a:rPr lang="ru-RU" sz="2400" b="1" dirty="0" smtClean="0"/>
              <a:t>Род</a:t>
            </a:r>
            <a:r>
              <a:rPr lang="ru-RU" sz="2400" dirty="0" smtClean="0"/>
              <a:t>: Лошади или настоящие лошади (</a:t>
            </a:r>
            <a:r>
              <a:rPr lang="ru-RU" sz="2400" dirty="0" err="1" smtClean="0"/>
              <a:t>Equus</a:t>
            </a:r>
            <a:r>
              <a:rPr lang="ru-RU" sz="2400" dirty="0" smtClean="0"/>
              <a:t>) </a:t>
            </a:r>
          </a:p>
          <a:p>
            <a:endParaRPr lang="ru-RU" dirty="0"/>
          </a:p>
        </p:txBody>
      </p:sp>
      <p:pic>
        <p:nvPicPr>
          <p:cNvPr id="3074" name="Picture 2" descr="D:\Users\учеба\157013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43372" y="214290"/>
            <a:ext cx="4714908" cy="641191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4" y="0"/>
            <a:ext cx="8848756" cy="714356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Биологические особенности лошади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785794"/>
            <a:ext cx="8715436" cy="5929354"/>
          </a:xfrm>
        </p:spPr>
        <p:txBody>
          <a:bodyPr>
            <a:noAutofit/>
          </a:bodyPr>
          <a:lstStyle/>
          <a:p>
            <a:pPr marL="288000" indent="180000">
              <a:spcBef>
                <a:spcPts val="0"/>
              </a:spcBef>
            </a:pPr>
            <a:r>
              <a:rPr lang="ru-RU" sz="2400" dirty="0" smtClean="0"/>
              <a:t>Позвоночник лошади неподвижен (кроме шеи и хвоста).</a:t>
            </a:r>
          </a:p>
          <a:p>
            <a:pPr marL="288000" indent="180000">
              <a:spcBef>
                <a:spcPts val="0"/>
              </a:spcBef>
            </a:pPr>
            <a:r>
              <a:rPr lang="ru-RU" sz="2400" dirty="0" smtClean="0"/>
              <a:t>могучая мускулатура.</a:t>
            </a:r>
          </a:p>
          <a:p>
            <a:pPr marL="288000" indent="180000">
              <a:spcBef>
                <a:spcPts val="0"/>
              </a:spcBef>
            </a:pPr>
            <a:r>
              <a:rPr lang="ru-RU" sz="2400" dirty="0" smtClean="0"/>
              <a:t>Конечности двигаются только вперед-назад.</a:t>
            </a:r>
          </a:p>
          <a:p>
            <a:pPr marL="288000" indent="180000">
              <a:spcBef>
                <a:spcPts val="0"/>
              </a:spcBef>
            </a:pPr>
            <a:r>
              <a:rPr lang="ru-RU" sz="2400" dirty="0" smtClean="0"/>
              <a:t>ключицы отсутствуют.</a:t>
            </a:r>
          </a:p>
          <a:p>
            <a:pPr marL="288000" indent="180000">
              <a:spcBef>
                <a:spcPts val="0"/>
              </a:spcBef>
            </a:pPr>
            <a:r>
              <a:rPr lang="ru-RU" sz="2400" dirty="0" smtClean="0"/>
              <a:t>Голова вытянутая, сухая, с                                                                 большими живыми глазами,                                                        широкими ноздрями и большими                                                                              или средней заострёнными и                                                      весьма подвижными ушами.</a:t>
            </a:r>
          </a:p>
          <a:p>
            <a:pPr marL="288000" indent="180000">
              <a:spcBef>
                <a:spcPts val="0"/>
              </a:spcBef>
            </a:pPr>
            <a:r>
              <a:rPr lang="ru-RU" sz="2400" dirty="0" smtClean="0"/>
              <a:t>Мозг относительно мал, но                                            умственные способности                                                           развиты довольно высоко.</a:t>
            </a:r>
          </a:p>
          <a:p>
            <a:pPr marL="288000" indent="180000">
              <a:spcBef>
                <a:spcPts val="0"/>
              </a:spcBef>
            </a:pPr>
            <a:r>
              <a:rPr lang="ru-RU" sz="2400" dirty="0" smtClean="0"/>
              <a:t>Из чувств лучше всего                                                                  развит слух, затем зрение и,                                                            наконец, обоняние.</a:t>
            </a:r>
            <a:endParaRPr lang="ru-RU" sz="2800" dirty="0"/>
          </a:p>
        </p:txBody>
      </p:sp>
      <p:pic>
        <p:nvPicPr>
          <p:cNvPr id="2050" name="Picture 2" descr="D:\Users\учеба\horseinnard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72067" y="2428868"/>
            <a:ext cx="4071934" cy="400050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85794"/>
          </a:xfrm>
        </p:spPr>
        <p:txBody>
          <a:bodyPr>
            <a:noAutofit/>
          </a:bodyPr>
          <a:lstStyle/>
          <a:p>
            <a:r>
              <a:rPr lang="ru-RU" sz="3200" dirty="0" smtClean="0"/>
              <a:t>Фенотипические признаки, имеющие хозяйственное значение</a:t>
            </a:r>
            <a:endParaRPr lang="ru-RU" sz="32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000108"/>
            <a:ext cx="9001156" cy="857256"/>
          </a:xfrm>
        </p:spPr>
        <p:txBody>
          <a:bodyPr/>
          <a:lstStyle/>
          <a:p>
            <a:r>
              <a:rPr lang="ru-RU" dirty="0" smtClean="0"/>
              <a:t>Масть: вороная, гнедая, рыжая, серая.</a:t>
            </a:r>
          </a:p>
          <a:p>
            <a:endParaRPr lang="ru-RU" dirty="0"/>
          </a:p>
        </p:txBody>
      </p:sp>
      <p:pic>
        <p:nvPicPr>
          <p:cNvPr id="5123" name="Picture 3" descr="D:\Users\учеба\081d4223f337fbe7b8571f5216ae8a3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00364" y="1643050"/>
            <a:ext cx="5429288" cy="2571768"/>
          </a:xfrm>
          <a:prstGeom prst="rect">
            <a:avLst/>
          </a:prstGeom>
          <a:noFill/>
        </p:spPr>
      </p:pic>
      <p:pic>
        <p:nvPicPr>
          <p:cNvPr id="5124" name="Picture 4" descr="D:\Users\учеба\0815bd1ba2963a5b5cda453ed3891412.jpg"/>
          <p:cNvPicPr>
            <a:picLocks noChangeAspect="1" noChangeArrowheads="1"/>
          </p:cNvPicPr>
          <p:nvPr/>
        </p:nvPicPr>
        <p:blipFill>
          <a:blip r:embed="rId3" cstate="print"/>
          <a:srcRect l="12250" t="19403" r="9000" b="10074"/>
          <a:stretch>
            <a:fillRect/>
          </a:stretch>
        </p:blipFill>
        <p:spPr bwMode="auto">
          <a:xfrm>
            <a:off x="5143504" y="4357694"/>
            <a:ext cx="3714776" cy="2228866"/>
          </a:xfrm>
          <a:prstGeom prst="rect">
            <a:avLst/>
          </a:prstGeom>
          <a:noFill/>
        </p:spPr>
      </p:pic>
      <p:pic>
        <p:nvPicPr>
          <p:cNvPr id="5126" name="Picture 6" descr="D:\Users\учеба\f87ed3040f7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4282" y="1571613"/>
            <a:ext cx="2571768" cy="3500461"/>
          </a:xfrm>
          <a:prstGeom prst="rect">
            <a:avLst/>
          </a:prstGeom>
          <a:noFill/>
        </p:spPr>
      </p:pic>
      <p:pic>
        <p:nvPicPr>
          <p:cNvPr id="5125" name="Picture 5" descr="D:\Users\учеба\medium_df6e54bb788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785918" y="4286256"/>
            <a:ext cx="2862274" cy="237404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42852"/>
            <a:ext cx="8258203" cy="642942"/>
          </a:xfrm>
        </p:spPr>
        <p:txBody>
          <a:bodyPr>
            <a:noAutofit/>
          </a:bodyPr>
          <a:lstStyle/>
          <a:p>
            <a:r>
              <a:rPr lang="ru-RU" sz="2400" dirty="0" smtClean="0"/>
              <a:t>Фенотипические признаки, имеющие хозяйственное значение</a:t>
            </a:r>
            <a:endParaRPr lang="ru-RU" sz="240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42844" y="785794"/>
            <a:ext cx="4286280" cy="5857916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Char char="§"/>
            </a:pPr>
            <a:r>
              <a:rPr lang="ru-RU" sz="2800" dirty="0"/>
              <a:t>Т</a:t>
            </a:r>
            <a:r>
              <a:rPr lang="ru-RU" sz="2800" dirty="0" smtClean="0"/>
              <a:t>ип телосложения и размеры лошади (</a:t>
            </a:r>
            <a:r>
              <a:rPr lang="ru-RU" sz="2800" dirty="0"/>
              <a:t>э</a:t>
            </a:r>
            <a:r>
              <a:rPr lang="ru-RU" sz="2800" dirty="0" smtClean="0"/>
              <a:t>кстерьер): пропорциональность тела, длина головы и спины, глубина груди, живой вес и т.д.</a:t>
            </a:r>
          </a:p>
          <a:p>
            <a:pPr>
              <a:buFont typeface="Wingdings" pitchFamily="2" charset="2"/>
              <a:buChar char="§"/>
            </a:pPr>
            <a:r>
              <a:rPr lang="ru-RU" sz="2800" dirty="0" smtClean="0"/>
              <a:t>Темперамент.</a:t>
            </a:r>
          </a:p>
          <a:p>
            <a:pPr>
              <a:buFont typeface="Wingdings" pitchFamily="2" charset="2"/>
              <a:buChar char="§"/>
            </a:pPr>
            <a:r>
              <a:rPr lang="ru-RU" sz="2800" dirty="0" smtClean="0"/>
              <a:t>Плодовитость </a:t>
            </a:r>
          </a:p>
          <a:p>
            <a:pPr>
              <a:buFont typeface="Wingdings" pitchFamily="2" charset="2"/>
              <a:buChar char="§"/>
            </a:pPr>
            <a:r>
              <a:rPr lang="ru-RU" sz="2800" dirty="0" smtClean="0"/>
              <a:t>Аллюр – способ передвижения лошади (галоп, рысь и шаг).</a:t>
            </a:r>
          </a:p>
          <a:p>
            <a:pPr>
              <a:buFont typeface="Wingdings" pitchFamily="2" charset="2"/>
              <a:buChar char="§"/>
            </a:pPr>
            <a:endParaRPr lang="ru-RU" sz="2400" dirty="0" smtClean="0"/>
          </a:p>
          <a:p>
            <a:endParaRPr lang="ru-RU" sz="2400" dirty="0" smtClean="0"/>
          </a:p>
          <a:p>
            <a:endParaRPr lang="ru-RU" sz="2400" dirty="0"/>
          </a:p>
        </p:txBody>
      </p:sp>
      <p:pic>
        <p:nvPicPr>
          <p:cNvPr id="4098" name="Picture 2" descr="D:\Users\учеба\селек\лошади\structure2.php_files\gm_small1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83191" y="1214422"/>
            <a:ext cx="4660809" cy="428628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142852"/>
            <a:ext cx="8572560" cy="500066"/>
          </a:xfrm>
        </p:spPr>
        <p:txBody>
          <a:bodyPr>
            <a:normAutofit fontScale="90000"/>
          </a:bodyPr>
          <a:lstStyle/>
          <a:p>
            <a:r>
              <a:rPr lang="ru-RU" dirty="0"/>
              <a:t>М</a:t>
            </a:r>
            <a:r>
              <a:rPr lang="ru-RU" dirty="0" smtClean="0"/>
              <a:t>етоды разведения лошадей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44" y="928670"/>
            <a:ext cx="8786874" cy="5715040"/>
          </a:xfrm>
        </p:spPr>
        <p:txBody>
          <a:bodyPr>
            <a:normAutofit fontScale="85000" lnSpcReduction="20000"/>
          </a:bodyPr>
          <a:lstStyle/>
          <a:p>
            <a:r>
              <a:rPr lang="ru-RU" dirty="0" smtClean="0"/>
              <a:t>В коневодстве применяют два метода разведения лошадей: </a:t>
            </a:r>
            <a:r>
              <a:rPr lang="ru-RU" b="1" i="1" dirty="0" smtClean="0"/>
              <a:t>чистопородное</a:t>
            </a:r>
            <a:r>
              <a:rPr lang="ru-RU" dirty="0" smtClean="0"/>
              <a:t> и </a:t>
            </a:r>
            <a:r>
              <a:rPr lang="ru-RU" b="1" i="1" dirty="0" smtClean="0"/>
              <a:t>скрещивание.</a:t>
            </a:r>
          </a:p>
          <a:p>
            <a:r>
              <a:rPr lang="ru-RU" dirty="0" smtClean="0"/>
              <a:t>Основным является чистопородное разведение (спаривание животных, принадлежащих к одной породе). Данный метод позволяет поддерживать в породе известную наследственную однородность, надежно сохранять и развивать свойственные породе качества.</a:t>
            </a:r>
          </a:p>
          <a:p>
            <a:r>
              <a:rPr lang="ru-RU" dirty="0" smtClean="0"/>
              <a:t>Скрещивание - это спаривание двух животных, принадлежащих к различным породам. В коневодстве его применяют для улучшения существующих и выведения новых, более продуктивных конских пород. Различают несколько видов скрещивания: вводное, повторное, воспроизводительное, поглотительное, переменное, промышленное.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142852"/>
            <a:ext cx="8715436" cy="571504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Молекулярно-генетические данные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44" y="857232"/>
            <a:ext cx="8858312" cy="5786478"/>
          </a:xfrm>
        </p:spPr>
        <p:txBody>
          <a:bodyPr>
            <a:normAutofit fontScale="92500" lnSpcReduction="20000"/>
          </a:bodyPr>
          <a:lstStyle/>
          <a:p>
            <a:r>
              <a:rPr lang="ru-RU" dirty="0" smtClean="0"/>
              <a:t>У домашней лошади (</a:t>
            </a:r>
            <a:r>
              <a:rPr lang="la-Latn" dirty="0" smtClean="0"/>
              <a:t>Equus caballus</a:t>
            </a:r>
            <a:r>
              <a:rPr lang="ru-RU" dirty="0" smtClean="0"/>
              <a:t>)</a:t>
            </a:r>
            <a:r>
              <a:rPr lang="la-Latn" dirty="0" smtClean="0"/>
              <a:t> </a:t>
            </a:r>
            <a:r>
              <a:rPr lang="ru-RU" b="1" i="1" dirty="0" smtClean="0"/>
              <a:t>2</a:t>
            </a:r>
            <a:r>
              <a:rPr lang="en-US" b="1" i="1" dirty="0" smtClean="0"/>
              <a:t>n</a:t>
            </a:r>
            <a:r>
              <a:rPr lang="ru-RU" b="1" i="1" dirty="0" smtClean="0"/>
              <a:t>=64</a:t>
            </a:r>
            <a:r>
              <a:rPr lang="ru-RU" dirty="0" smtClean="0"/>
              <a:t>. </a:t>
            </a:r>
            <a:r>
              <a:rPr lang="ru-RU" dirty="0"/>
              <a:t>Г</a:t>
            </a:r>
            <a:r>
              <a:rPr lang="ru-RU" dirty="0" smtClean="0"/>
              <a:t>еном представлен последовательностью </a:t>
            </a:r>
            <a:r>
              <a:rPr lang="ru-RU" b="1" i="1" dirty="0" smtClean="0"/>
              <a:t>2,7 млрд. нуклеотидов</a:t>
            </a:r>
            <a:r>
              <a:rPr lang="ru-RU" dirty="0" smtClean="0"/>
              <a:t>. </a:t>
            </a:r>
            <a:r>
              <a:rPr lang="ru-RU" dirty="0"/>
              <a:t>Р</a:t>
            </a:r>
            <a:r>
              <a:rPr lang="ru-RU" dirty="0" smtClean="0"/>
              <a:t>азмер генома составил 2,7 Гб и содержит </a:t>
            </a:r>
            <a:r>
              <a:rPr lang="ru-RU" b="1" i="1" dirty="0" smtClean="0"/>
              <a:t>20.322</a:t>
            </a:r>
            <a:r>
              <a:rPr lang="ru-RU" dirty="0" smtClean="0"/>
              <a:t> кодирующих белок </a:t>
            </a:r>
            <a:r>
              <a:rPr lang="ru-RU" b="1" i="1" dirty="0" smtClean="0"/>
              <a:t>гена</a:t>
            </a:r>
            <a:r>
              <a:rPr lang="ru-RU" dirty="0" smtClean="0"/>
              <a:t>. 46% генома - это повторяющиеся участки ДНК (повторы). </a:t>
            </a:r>
          </a:p>
          <a:p>
            <a:r>
              <a:rPr lang="ru-RU" dirty="0" smtClean="0"/>
              <a:t>Существует 2 теории </a:t>
            </a:r>
            <a:r>
              <a:rPr lang="ru-RU" i="1" dirty="0" smtClean="0"/>
              <a:t>наследования мастей. </a:t>
            </a:r>
            <a:r>
              <a:rPr lang="ru-RU" dirty="0" smtClean="0"/>
              <a:t>Согласно первой теории (Н. А. Юрасов, В. О. Витт, Д. А. </a:t>
            </a:r>
            <a:r>
              <a:rPr lang="ru-RU" dirty="0" err="1" smtClean="0"/>
              <a:t>Кисловский</a:t>
            </a:r>
            <a:r>
              <a:rPr lang="ru-RU" dirty="0" smtClean="0"/>
              <a:t>) все масти лошади могут быть сведены в так называемый эпистатический (соподчиненный) ряд. Вторую теорию разработали зарубежные исследователи, главным образом </a:t>
            </a:r>
            <a:r>
              <a:rPr lang="ru-RU" dirty="0" err="1" smtClean="0"/>
              <a:t>Касл</a:t>
            </a:r>
            <a:r>
              <a:rPr lang="ru-RU" dirty="0" smtClean="0"/>
              <a:t>. Согласно </a:t>
            </a:r>
            <a:r>
              <a:rPr lang="ru-RU" dirty="0" err="1" smtClean="0"/>
              <a:t>Каслу</a:t>
            </a:r>
            <a:r>
              <a:rPr lang="ru-RU" dirty="0" smtClean="0"/>
              <a:t>, в результате различных соче­таний генов </a:t>
            </a:r>
            <a:r>
              <a:rPr lang="ru-RU" i="1" dirty="0" smtClean="0"/>
              <a:t>А, В, Е, D </a:t>
            </a:r>
            <a:r>
              <a:rPr lang="ru-RU" dirty="0" smtClean="0"/>
              <a:t>развиваются масти Гнедая, Рыжая, Серая и Вороная.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142852"/>
            <a:ext cx="8643998" cy="64294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Содержание лошади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857232"/>
            <a:ext cx="8429684" cy="1928826"/>
          </a:xfrm>
        </p:spPr>
        <p:txBody>
          <a:bodyPr>
            <a:normAutofit lnSpcReduction="10000"/>
          </a:bodyPr>
          <a:lstStyle/>
          <a:p>
            <a:r>
              <a:rPr lang="ru-RU" dirty="0" smtClean="0"/>
              <a:t>Самая лучшая конюшня –это деревянная, рубленная из бревен диаметром 20—23 см. </a:t>
            </a:r>
            <a:r>
              <a:rPr lang="ru-RU" dirty="0"/>
              <a:t>О</a:t>
            </a:r>
            <a:r>
              <a:rPr lang="ru-RU" dirty="0" smtClean="0"/>
              <a:t>на должна быть не столько теплой, сколько сухой и без сквозняков. </a:t>
            </a:r>
            <a:endParaRPr lang="ru-RU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2928934"/>
            <a:ext cx="4857784" cy="3429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86380" y="2928934"/>
            <a:ext cx="3571900" cy="33575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142852"/>
            <a:ext cx="8572560" cy="571504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Уход за лошадью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785794"/>
            <a:ext cx="5643570" cy="5857916"/>
          </a:xfrm>
        </p:spPr>
        <p:txBody>
          <a:bodyPr>
            <a:normAutofit fontScale="85000" lnSpcReduction="20000"/>
          </a:bodyPr>
          <a:lstStyle/>
          <a:p>
            <a:r>
              <a:rPr lang="ru-RU" b="1" i="1" dirty="0" smtClean="0"/>
              <a:t>Чистка.</a:t>
            </a:r>
            <a:r>
              <a:rPr lang="ru-RU" dirty="0" smtClean="0"/>
              <a:t> Чистить лошадей следует не в денниках, а в проходе конюшни; еще лучше — на улице у коновязи. Ежедневная процедура ухода за кожей состоит из чистки и массажа. Удаляются излишки кожного сала, отмершая кожа, грязь, пыль и высохший пот. </a:t>
            </a:r>
          </a:p>
          <a:p>
            <a:r>
              <a:rPr lang="ru-RU" b="1" i="1" dirty="0" smtClean="0"/>
              <a:t>Стрижка</a:t>
            </a:r>
            <a:r>
              <a:rPr lang="ru-RU" dirty="0" smtClean="0"/>
              <a:t>. В средней полосе России первый раз стригут лошадей примерно в конце октября - начале ноября. Последняя стрижка должна быть сделана до начала весенней линьки. Как часто нужно стричь лошадь, решается строго индивидуально.</a:t>
            </a:r>
            <a:endParaRPr lang="ru-RU" dirty="0"/>
          </a:p>
        </p:txBody>
      </p:sp>
      <p:pic>
        <p:nvPicPr>
          <p:cNvPr id="7170" name="Picture 2" descr="D:\Users\учеба\селек\лошади\Содержание лошади. Стрижка лошадей. Орловский Рысак. Портал о Великой лошади России_files\strijk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57884" y="2749148"/>
            <a:ext cx="3143272" cy="4015945"/>
          </a:xfrm>
          <a:prstGeom prst="rect">
            <a:avLst/>
          </a:prstGeom>
          <a:noFill/>
        </p:spPr>
      </p:pic>
      <p:pic>
        <p:nvPicPr>
          <p:cNvPr id="7171" name="Picture 3" descr="D:\Users\учеба\селек\лошади\Уход за лошадью. Чистка лошадей. Орловский Рысак. Портал о Великой лошади России_files\instrum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400000">
            <a:off x="6465106" y="464324"/>
            <a:ext cx="1643075" cy="285751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325</TotalTime>
  <Words>583</Words>
  <Application>Microsoft Office PowerPoint</Application>
  <PresentationFormat>Экран (4:3)</PresentationFormat>
  <Paragraphs>46</Paragraphs>
  <Slides>11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Генетические аспекты селекции лошади</vt:lpstr>
      <vt:lpstr>Систематическое положение лошади</vt:lpstr>
      <vt:lpstr>Биологические особенности лошади</vt:lpstr>
      <vt:lpstr>Фенотипические признаки, имеющие хозяйственное значение</vt:lpstr>
      <vt:lpstr>Фенотипические признаки, имеющие хозяйственное значение</vt:lpstr>
      <vt:lpstr>Методы разведения лошадей</vt:lpstr>
      <vt:lpstr>Молекулярно-генетические данные</vt:lpstr>
      <vt:lpstr>Содержание лошади</vt:lpstr>
      <vt:lpstr>Уход за лошадью</vt:lpstr>
      <vt:lpstr>Породы лошадей</vt:lpstr>
      <vt:lpstr>Породы лошадей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1</dc:creator>
  <cp:lastModifiedBy>1</cp:lastModifiedBy>
  <cp:revision>241</cp:revision>
  <dcterms:created xsi:type="dcterms:W3CDTF">2011-03-29T15:46:01Z</dcterms:created>
  <dcterms:modified xsi:type="dcterms:W3CDTF">2011-06-01T18:17:42Z</dcterms:modified>
</cp:coreProperties>
</file>