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74" r:id="rId7"/>
    <p:sldId id="260" r:id="rId8"/>
    <p:sldId id="269" r:id="rId9"/>
    <p:sldId id="261" r:id="rId10"/>
    <p:sldId id="270" r:id="rId11"/>
    <p:sldId id="262" r:id="rId12"/>
    <p:sldId id="263" r:id="rId13"/>
    <p:sldId id="275" r:id="rId14"/>
    <p:sldId id="264" r:id="rId15"/>
    <p:sldId id="265" r:id="rId16"/>
    <p:sldId id="271" r:id="rId17"/>
    <p:sldId id="272" r:id="rId18"/>
    <p:sldId id="266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800200"/>
          </a:xfrm>
        </p:spPr>
        <p:txBody>
          <a:bodyPr/>
          <a:lstStyle/>
          <a:p>
            <a:r>
              <a:rPr lang="ru-RU" dirty="0" smtClean="0"/>
              <a:t>Технология </a:t>
            </a:r>
            <a:r>
              <a:rPr lang="ru-RU" smtClean="0"/>
              <a:t>производства хлеба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609600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550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Схема приготовления теста на опаре и на спелом притворе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656280" cy="477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341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Приготовление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пшеничного теста безопарным  способом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Однофазный способ состоит в том, что тесто замешивается в один  прием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 всего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количества сырья и  воды,  положенных  по  рецептуре,  без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добавления каких-либо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выброженных полуфабрикатов (опары, закваски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). Тесто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готовится с большим расходом дрожжей (1,5—2,5% к общей массе муки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). Увеличение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дозы  дрожжей  необходимо  для  разрыхления  теста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 сравнительно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короткий срок (2—3 ч).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56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Разделка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готового теста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 производстве пшеничного  хлеба  и  булочных  изделий  разделка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 включает 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следующие  операции: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-деление  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   на   куски,  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-округление,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-предварительная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расстойка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-формование 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окончательная 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расстойка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тестовых заготовок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Деление теста на куски производится  в  тестоделительных  машинах.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Масса куска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 устанавливается,  исходя  из  заданной  массы  штуки  хлеба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или булочных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изделий с учетом потерь в массе куска теста при его выпечке  (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упек) 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штуки хлеба при остывании и хранении (усушка). После тестоделительной машины тесто поступает  в  округлительные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машины, где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 придается круглая форма. После  этого  тестовая  заготовка  должна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течении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3-8 минут  отлежаться  для 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восстановления 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клейковинного 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карркаса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после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это поступает на формовочную машину,  где  ей  придается  определенная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форма (батоны, сайки, булки и т.д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.)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77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6652"/>
            <a:ext cx="3888432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6652"/>
            <a:ext cx="4536504" cy="248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19" y="2996952"/>
            <a:ext cx="395914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96952"/>
            <a:ext cx="460851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248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dirty="0"/>
              <a:t>Выпечка хлеба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Выпечка – заключительная стадия приготовления хлебных изделий,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окончательно формирующая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качество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хлеба. Все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изменения и процессы, превращающие тесто в готовый хлеб,  происходят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результате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прогревания тестовой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заготовки. Хлебные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изделия выпекают  в  пекарной  камере  хлебопекарных  печей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температуре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паровоздушной  среды  200—280  °С.  Для  выпечки  1  кг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хлеба требуется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около  293—544  кДж.  Эта  теплота  расходуется  в  основном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испарение.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6050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ru-RU" sz="3600" dirty="0"/>
              <a:t>Определение готовности хлеба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производстве готовность изделий пока определяют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органолептически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следующим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признакам: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-цвету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корки (окраска должна быть светло-коричневой);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-состоянию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мякиша (мякиш готового хлеба должен быть относительно сухим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эластичным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). Определяя состояние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мякиша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горячий хлеб разламывают (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избегая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сминания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и слегка налавливают пальцами на мякиш в центральной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части. Состояние мякиша — основной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признак готовности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хлеба; относительной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массе (масса пропеченного изделия меньше, чем масса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неготового изделия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вследствие разницы в упеке). Готовность хлеба также можно определить по температуре в центре мякиша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момент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выхода хлеба из печи при помощи термометра. Обычно температура центра мякиша, характеризующая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готовность ржаного формового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хлеба, должна быть около 96 °С, пшеничного—около 97 °С.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3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Требования к качеству хлеба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Внешний вид хлеба и булочных изделий. Форма должна быть правильной, без боковых выплывов, не </a:t>
            </a:r>
            <a:r>
              <a:rPr lang="ru-RU" dirty="0" smtClean="0"/>
              <a:t>мятой;</a:t>
            </a:r>
          </a:p>
          <a:p>
            <a:r>
              <a:rPr lang="ru-RU" dirty="0"/>
              <a:t>Вкус и запах должны быть свойственными данному виду </a:t>
            </a:r>
            <a:r>
              <a:rPr lang="ru-RU" dirty="0" smtClean="0"/>
              <a:t>хлеба</a:t>
            </a:r>
          </a:p>
          <a:p>
            <a:r>
              <a:rPr lang="ru-RU" dirty="0"/>
              <a:t>Влажность предусмотрена стандартом с учетом вида, способа выпечки и рецептуры хлеба: для ржаного простого и заварного - не более 51 %, для пшеничного хлеба из обойной муки - не более 48 </a:t>
            </a:r>
            <a:r>
              <a:rPr lang="ru-RU" dirty="0" smtClean="0"/>
              <a:t>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214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качеству хлеба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Кислотность хлеба обусловлена способом приготовления теста и сортом муки. Ржаные изделия, приготовленные на закваске, имеют большую кислотность (до 12°), чем пшеничные, которые готовят на дрожжах, и кислотность их не превышает 4</a:t>
            </a:r>
            <a:r>
              <a:rPr lang="ru-RU" dirty="0" smtClean="0"/>
              <a:t>°.</a:t>
            </a:r>
          </a:p>
          <a:p>
            <a:r>
              <a:rPr lang="ru-RU" dirty="0"/>
              <a:t>Пористость пшеничного хлеба выше (52-72%), чем ржаного (45-57 %), а формового больше, чем подового</a:t>
            </a:r>
          </a:p>
        </p:txBody>
      </p:sp>
    </p:spTree>
    <p:extLst>
      <p:ext uri="{BB962C8B-B14F-4D97-AF65-F5344CB8AC3E}">
        <p14:creationId xmlns:p14="http://schemas.microsoft.com/office/powerpoint/2010/main" val="1303517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/>
          <a:lstStyle/>
          <a:p>
            <a:r>
              <a:rPr lang="ru-RU" sz="3600" dirty="0" smtClean="0"/>
              <a:t>Хранение </a:t>
            </a:r>
            <a:r>
              <a:rPr lang="ru-RU" sz="3600" dirty="0"/>
              <a:t>и транспортирование хлеба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Выпеченный хлеб при хранении остывает и теряет в массе за счет усушки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черствения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Укладка готовой продукции после выхода ее из печи и хранение изделий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 отпуска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их в торговую сеть являются последней стадией процесса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производства хлеба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осуществляются в хлебохранилищах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предприятий. В хлебохранилище осуществляются учет выработанной продукции, ее сортировка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органолептическая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оценка по балльной системе. Перед отпуском продукции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торговую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сеть каждая партия изделий подвергается обязательному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просмотру бракером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или лицом, уполномоченным администрацией. Правила укладки, хранения и транспортирования хлебных изделий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определяются ГОСТ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8227—56.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7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Принципиальная схема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технологии производства  хлеба</a:t>
            </a:r>
          </a:p>
        </p:txBody>
      </p:sp>
      <p:pic>
        <p:nvPicPr>
          <p:cNvPr id="2050" name="Picture 2" descr="C:\Users\user\Desktop\Новая папка\3x64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7768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35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технологические стадии хлебопекарного </a:t>
            </a:r>
            <a:r>
              <a:rPr lang="ru-RU" dirty="0" smtClean="0"/>
              <a:t>производства: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Замес </a:t>
            </a:r>
            <a:r>
              <a:rPr lang="ru-RU" dirty="0"/>
              <a:t>теста и других </a:t>
            </a:r>
            <a:r>
              <a:rPr lang="ru-RU" dirty="0" smtClean="0"/>
              <a:t>полуфабрикатов.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Брожение полуфабрикатов.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 Деление  теста </a:t>
            </a:r>
            <a:r>
              <a:rPr lang="ru-RU" dirty="0"/>
              <a:t>на куски определенной </a:t>
            </a:r>
            <a:r>
              <a:rPr lang="ru-RU" dirty="0" smtClean="0"/>
              <a:t>массы</a:t>
            </a:r>
            <a:r>
              <a:rPr lang="ru-RU" dirty="0"/>
              <a:t>.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Формирование </a:t>
            </a:r>
            <a:r>
              <a:rPr lang="ru-RU" dirty="0"/>
              <a:t>и </a:t>
            </a:r>
            <a:r>
              <a:rPr lang="ru-RU" dirty="0" err="1" smtClean="0"/>
              <a:t>расстойка</a:t>
            </a:r>
            <a:r>
              <a:rPr lang="ru-RU" dirty="0" smtClean="0"/>
              <a:t> тестовых заготовок.</a:t>
            </a:r>
          </a:p>
          <a:p>
            <a:pPr marL="514350" indent="-514350">
              <a:buAutoNum type="arabicPeriod"/>
            </a:pPr>
            <a:r>
              <a:rPr lang="ru-RU" dirty="0" smtClean="0"/>
              <a:t> Выпечка</a:t>
            </a:r>
          </a:p>
          <a:p>
            <a:pPr marL="514350" indent="-514350">
              <a:buAutoNum type="arabicPeriod"/>
            </a:pPr>
            <a:r>
              <a:rPr lang="ru-RU" dirty="0" smtClean="0"/>
              <a:t> Охлаждение</a:t>
            </a:r>
          </a:p>
          <a:p>
            <a:pPr marL="514350" indent="-514350">
              <a:buAutoNum type="arabicPeriod"/>
            </a:pPr>
            <a:r>
              <a:rPr lang="ru-RU" dirty="0" smtClean="0"/>
              <a:t>Хранение </a:t>
            </a:r>
            <a:r>
              <a:rPr lang="ru-RU" dirty="0"/>
              <a:t>хлебных изделий.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65104"/>
            <a:ext cx="307808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723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Эскизная схема технологии производства  хлеба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Новая папка\2x64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12068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413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Замес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и образование теста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922" y="1156314"/>
            <a:ext cx="8229600" cy="406531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 замесе теста из муки, воды, дрожжей,  соли  и  других  составных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частей получают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однородную  массу  с   определенной   структурой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физическими свойствами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88972"/>
            <a:ext cx="7200800" cy="3408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6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Разрыхление и брожение теста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Тесто под действием диоксида  углерода  начинает  бродить,  что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позволяет получить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хлеб с хорошо разрыхленным пористым мякишем.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брожения опары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теста — приведение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  в  состояние,  при  котором  оно  по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газообразующей способности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 структурно-механическим  свойствам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будет наилучшим  образом подготовлено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для разделки и выпечки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081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Разрыхлители: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Биологические вызывают </a:t>
            </a:r>
            <a:r>
              <a:rPr lang="ru-RU" dirty="0"/>
              <a:t>брожение.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dirty="0" smtClean="0"/>
              <a:t>Хлебопекарные </a:t>
            </a:r>
            <a:r>
              <a:rPr lang="ru-RU" dirty="0"/>
              <a:t>дрожжи. Грибки, выделяющие углекислый газ в тесто при брожении.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dirty="0" smtClean="0"/>
              <a:t>Молочнокислые </a:t>
            </a:r>
            <a:r>
              <a:rPr lang="ru-RU" dirty="0"/>
              <a:t>бактерии — содержатся в хлебной закваске и молочнокислых продуктах</a:t>
            </a:r>
            <a:r>
              <a:rPr lang="ru-RU" dirty="0" smtClean="0"/>
              <a:t>.</a:t>
            </a:r>
          </a:p>
          <a:p>
            <a:r>
              <a:rPr lang="ru-RU" dirty="0"/>
              <a:t>Химические. Карбонат натрия — сода, </a:t>
            </a:r>
            <a:r>
              <a:rPr lang="ru-RU" dirty="0" smtClean="0"/>
              <a:t>гидрокарбонат аммония и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724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Приготовление пшеничного теста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 настоящее  время  существует  два   основных   способа  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приготовления пшеничного 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теста.  Это  опарный  (двухфазный)  и  безопарный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(однофазный) способ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3173338" cy="238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73016"/>
            <a:ext cx="3613584" cy="240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59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ГОСТу различают: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традиционную опару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большую </a:t>
            </a:r>
            <a:r>
              <a:rPr lang="ru-RU" dirty="0"/>
              <a:t>густую </a:t>
            </a:r>
            <a:r>
              <a:rPr lang="ru-RU" dirty="0" smtClean="0"/>
              <a:t>опару;</a:t>
            </a:r>
          </a:p>
          <a:p>
            <a:r>
              <a:rPr lang="ru-RU" dirty="0" smtClean="0"/>
              <a:t>малую </a:t>
            </a:r>
            <a:r>
              <a:rPr lang="ru-RU" dirty="0"/>
              <a:t>густую опару ;</a:t>
            </a:r>
            <a:endParaRPr lang="ru-RU" dirty="0" smtClean="0"/>
          </a:p>
          <a:p>
            <a:r>
              <a:rPr lang="ru-RU" dirty="0" smtClean="0"/>
              <a:t>жидкую </a:t>
            </a:r>
            <a:r>
              <a:rPr lang="ru-RU" dirty="0"/>
              <a:t>опару.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3312368" cy="264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3987527" cy="299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201" y="1143000"/>
            <a:ext cx="3240021" cy="243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12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340768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Приготовление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теста на опарах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 smtClean="0"/>
              <a:t>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Наиболее распространен опарный  способ  приготовления  теста,  в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котором первой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фазой приготовления  теста  является  опара.  Опара  —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полуфабрикат, полученный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 муки, воды и дрожжей путем замеса и  брожения.  Готовая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опара полностью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расходуется на приготовление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теста. Для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приготовления опары берут часть общей  массы  муки  (30—70  %),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большую часть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воды  и  все  количество  дрожжей.  После  3—5  ч  брожения  на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опаре замешивают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тесто, которое бродит 30—120 мин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897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926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Технология производства хлеба</vt:lpstr>
      <vt:lpstr>Основные технологические стадии хлебопекарного производства:</vt:lpstr>
      <vt:lpstr>Эскизная схема технологии производства  хлеба</vt:lpstr>
      <vt:lpstr>Замес и образование теста</vt:lpstr>
      <vt:lpstr>  Разрыхление и брожение теста</vt:lpstr>
      <vt:lpstr>Разрыхлители:</vt:lpstr>
      <vt:lpstr>Приготовление пшеничного теста</vt:lpstr>
      <vt:lpstr>По ГОСТу различают:</vt:lpstr>
      <vt:lpstr>Приготовление теста на опарах</vt:lpstr>
      <vt:lpstr>Схема приготовления теста на опаре и на спелом притворе</vt:lpstr>
      <vt:lpstr>Приготовление пшеничного теста безопарным  способом</vt:lpstr>
      <vt:lpstr>Разделка готового теста</vt:lpstr>
      <vt:lpstr>Презентация PowerPoint</vt:lpstr>
      <vt:lpstr> Выпечка хлеба</vt:lpstr>
      <vt:lpstr>Определение готовности хлеба</vt:lpstr>
      <vt:lpstr>Требования к качеству хлеба</vt:lpstr>
      <vt:lpstr>Требования к качеству хлеба</vt:lpstr>
      <vt:lpstr>Хранение и транспортирование хлеба</vt:lpstr>
      <vt:lpstr>Принципиальная схема технологии производства  хлеба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технология производства хлеба</dc:title>
  <dc:creator>Администратор</dc:creator>
  <cp:lastModifiedBy>DNA7 X86</cp:lastModifiedBy>
  <cp:revision>9</cp:revision>
  <dcterms:created xsi:type="dcterms:W3CDTF">2013-09-17T09:41:04Z</dcterms:created>
  <dcterms:modified xsi:type="dcterms:W3CDTF">2015-05-31T02:40:53Z</dcterms:modified>
</cp:coreProperties>
</file>