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9" r:id="rId8"/>
    <p:sldId id="262" r:id="rId9"/>
    <p:sldId id="263" r:id="rId10"/>
    <p:sldId id="264" r:id="rId11"/>
    <p:sldId id="270" r:id="rId12"/>
    <p:sldId id="271" r:id="rId13"/>
    <p:sldId id="265" r:id="rId14"/>
    <p:sldId id="272" r:id="rId15"/>
    <p:sldId id="266" r:id="rId16"/>
    <p:sldId id="273" r:id="rId17"/>
    <p:sldId id="267" r:id="rId18"/>
    <p:sldId id="274" r:id="rId19"/>
    <p:sldId id="275" r:id="rId20"/>
    <p:sldId id="276" r:id="rId21"/>
    <p:sldId id="268"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DB4264-21A6-4258-BA73-CBA2C92AAC81}" type="doc">
      <dgm:prSet loTypeId="urn:microsoft.com/office/officeart/2005/8/layout/equation2" loCatId="process" qsTypeId="urn:microsoft.com/office/officeart/2005/8/quickstyle/simple1" qsCatId="simple" csTypeId="urn:microsoft.com/office/officeart/2005/8/colors/accent1_2" csCatId="accent1" phldr="1"/>
      <dgm:spPr/>
    </dgm:pt>
    <dgm:pt modelId="{384D7BB1-33C1-4BBB-BC48-82C3333E8C29}">
      <dgm:prSet phldrT="[Текст]" custT="1"/>
      <dgm:spPr/>
      <dgm:t>
        <a:bodyPr/>
        <a:lstStyle/>
        <a:p>
          <a:r>
            <a:rPr lang="kk-KZ" sz="2400" b="0" dirty="0" smtClean="0">
              <a:latin typeface="Times New Roman" pitchFamily="18" charset="0"/>
              <a:cs typeface="Times New Roman" pitchFamily="18" charset="0"/>
            </a:rPr>
            <a:t>Висцеральдік (ішкі органдардың)</a:t>
          </a:r>
          <a:endParaRPr lang="ru-RU" sz="2400" b="0" dirty="0">
            <a:latin typeface="Times New Roman" pitchFamily="18" charset="0"/>
            <a:cs typeface="Times New Roman" pitchFamily="18" charset="0"/>
          </a:endParaRPr>
        </a:p>
      </dgm:t>
    </dgm:pt>
    <dgm:pt modelId="{E99BD28A-867D-4225-84FA-B9A5C8AC2BFA}" type="parTrans" cxnId="{9E0795E0-9B7D-419B-939C-E42F6305FDE7}">
      <dgm:prSet/>
      <dgm:spPr/>
      <dgm:t>
        <a:bodyPr/>
        <a:lstStyle/>
        <a:p>
          <a:endParaRPr lang="ru-RU"/>
        </a:p>
      </dgm:t>
    </dgm:pt>
    <dgm:pt modelId="{ED33EC07-9050-460D-839F-74BE5D0D5EAA}" type="sibTrans" cxnId="{9E0795E0-9B7D-419B-939C-E42F6305FDE7}">
      <dgm:prSet/>
      <dgm:spPr/>
      <dgm:t>
        <a:bodyPr/>
        <a:lstStyle/>
        <a:p>
          <a:endParaRPr lang="ru-RU"/>
        </a:p>
      </dgm:t>
    </dgm:pt>
    <dgm:pt modelId="{747D1EEE-3410-4227-AF71-DA9681CFE8F1}">
      <dgm:prSet phldrT="[Текст]" custT="1"/>
      <dgm:spPr/>
      <dgm:t>
        <a:bodyPr/>
        <a:lstStyle/>
        <a:p>
          <a:r>
            <a:rPr lang="kk-KZ" sz="2800" dirty="0" smtClean="0">
              <a:latin typeface="Times New Roman" pitchFamily="18" charset="0"/>
              <a:cs typeface="Times New Roman" pitchFamily="18" charset="0"/>
            </a:rPr>
            <a:t>Сомалық (дене)</a:t>
          </a:r>
          <a:endParaRPr lang="ru-RU" sz="2800" dirty="0">
            <a:latin typeface="Times New Roman" pitchFamily="18" charset="0"/>
            <a:cs typeface="Times New Roman" pitchFamily="18" charset="0"/>
          </a:endParaRPr>
        </a:p>
      </dgm:t>
    </dgm:pt>
    <dgm:pt modelId="{CD216A07-1D19-4BA4-A887-D52487AC5489}" type="parTrans" cxnId="{847F963E-8EB1-4545-8758-A39F86E985EA}">
      <dgm:prSet/>
      <dgm:spPr/>
      <dgm:t>
        <a:bodyPr/>
        <a:lstStyle/>
        <a:p>
          <a:endParaRPr lang="ru-RU"/>
        </a:p>
      </dgm:t>
    </dgm:pt>
    <dgm:pt modelId="{2354CE38-7A58-4E92-A3E4-4DCBBD48F5EC}" type="sibTrans" cxnId="{847F963E-8EB1-4545-8758-A39F86E985EA}">
      <dgm:prSet/>
      <dgm:spPr/>
      <dgm:t>
        <a:bodyPr/>
        <a:lstStyle/>
        <a:p>
          <a:endParaRPr lang="ru-RU"/>
        </a:p>
      </dgm:t>
    </dgm:pt>
    <dgm:pt modelId="{2D051696-4FB6-4A3D-901A-105E3737B3DE}">
      <dgm:prSet phldrT="[Текст]" custT="1"/>
      <dgm:spPr/>
      <dgm:t>
        <a:bodyPr/>
        <a:lstStyle/>
        <a:p>
          <a:r>
            <a:rPr lang="kk-KZ" sz="2800" dirty="0" smtClean="0">
              <a:latin typeface="Times New Roman" pitchFamily="18" charset="0"/>
              <a:cs typeface="Times New Roman" pitchFamily="18" charset="0"/>
            </a:rPr>
            <a:t>Организмдегі орналасуына қарай бұлшық ет ұлпасын ажыратады:</a:t>
          </a:r>
          <a:endParaRPr lang="ru-RU" sz="2800" dirty="0">
            <a:latin typeface="Times New Roman" pitchFamily="18" charset="0"/>
            <a:cs typeface="Times New Roman" pitchFamily="18" charset="0"/>
          </a:endParaRPr>
        </a:p>
      </dgm:t>
    </dgm:pt>
    <dgm:pt modelId="{5ED5AB31-5AB8-43AB-8FE8-E5A777FC7199}" type="parTrans" cxnId="{438CD4FB-1326-4685-939B-4C7CF3C8B26F}">
      <dgm:prSet/>
      <dgm:spPr/>
      <dgm:t>
        <a:bodyPr/>
        <a:lstStyle/>
        <a:p>
          <a:endParaRPr lang="ru-RU"/>
        </a:p>
      </dgm:t>
    </dgm:pt>
    <dgm:pt modelId="{F8853908-03BC-45D7-9B29-9562C17C8F5D}" type="sibTrans" cxnId="{438CD4FB-1326-4685-939B-4C7CF3C8B26F}">
      <dgm:prSet/>
      <dgm:spPr/>
      <dgm:t>
        <a:bodyPr/>
        <a:lstStyle/>
        <a:p>
          <a:endParaRPr lang="ru-RU"/>
        </a:p>
      </dgm:t>
    </dgm:pt>
    <dgm:pt modelId="{056B8ACC-A23C-4BE4-BBDC-099C51FB0584}" type="pres">
      <dgm:prSet presAssocID="{A5DB4264-21A6-4258-BA73-CBA2C92AAC81}" presName="Name0" presStyleCnt="0">
        <dgm:presLayoutVars>
          <dgm:dir/>
          <dgm:resizeHandles val="exact"/>
        </dgm:presLayoutVars>
      </dgm:prSet>
      <dgm:spPr/>
    </dgm:pt>
    <dgm:pt modelId="{CE84726D-0525-47BA-832E-038FA42E0679}" type="pres">
      <dgm:prSet presAssocID="{A5DB4264-21A6-4258-BA73-CBA2C92AAC81}" presName="vNodes" presStyleCnt="0"/>
      <dgm:spPr/>
    </dgm:pt>
    <dgm:pt modelId="{DC3FC5AF-AF6C-48F5-9633-CAA539606706}" type="pres">
      <dgm:prSet presAssocID="{384D7BB1-33C1-4BBB-BC48-82C3333E8C29}" presName="node" presStyleLbl="node1" presStyleIdx="0" presStyleCnt="3" custScaleX="114964" custLinFactNeighborX="-3461" custLinFactNeighborY="-45798">
        <dgm:presLayoutVars>
          <dgm:bulletEnabled val="1"/>
        </dgm:presLayoutVars>
      </dgm:prSet>
      <dgm:spPr/>
      <dgm:t>
        <a:bodyPr/>
        <a:lstStyle/>
        <a:p>
          <a:endParaRPr lang="ru-RU"/>
        </a:p>
      </dgm:t>
    </dgm:pt>
    <dgm:pt modelId="{DF11567D-518F-4E65-A6C4-3FD9115EA707}" type="pres">
      <dgm:prSet presAssocID="{ED33EC07-9050-460D-839F-74BE5D0D5EAA}" presName="spacerT" presStyleCnt="0"/>
      <dgm:spPr/>
    </dgm:pt>
    <dgm:pt modelId="{C0AE4204-4650-4C01-B849-6E5E36BC2C02}" type="pres">
      <dgm:prSet presAssocID="{ED33EC07-9050-460D-839F-74BE5D0D5EAA}" presName="sibTrans" presStyleLbl="sibTrans2D1" presStyleIdx="0" presStyleCnt="2"/>
      <dgm:spPr/>
      <dgm:t>
        <a:bodyPr/>
        <a:lstStyle/>
        <a:p>
          <a:endParaRPr lang="ru-RU"/>
        </a:p>
      </dgm:t>
    </dgm:pt>
    <dgm:pt modelId="{E7379AE4-983B-4B71-9672-D6EE0DDF4ADD}" type="pres">
      <dgm:prSet presAssocID="{ED33EC07-9050-460D-839F-74BE5D0D5EAA}" presName="spacerB" presStyleCnt="0"/>
      <dgm:spPr/>
    </dgm:pt>
    <dgm:pt modelId="{CB4DEE80-FD60-44A9-A488-9926CCE8F530}" type="pres">
      <dgm:prSet presAssocID="{747D1EEE-3410-4227-AF71-DA9681CFE8F1}" presName="node" presStyleLbl="node1" presStyleIdx="1" presStyleCnt="3" custScaleX="115455">
        <dgm:presLayoutVars>
          <dgm:bulletEnabled val="1"/>
        </dgm:presLayoutVars>
      </dgm:prSet>
      <dgm:spPr/>
      <dgm:t>
        <a:bodyPr/>
        <a:lstStyle/>
        <a:p>
          <a:endParaRPr lang="ru-RU"/>
        </a:p>
      </dgm:t>
    </dgm:pt>
    <dgm:pt modelId="{A5023034-9C97-4F16-AC26-EC54E2E649AE}" type="pres">
      <dgm:prSet presAssocID="{A5DB4264-21A6-4258-BA73-CBA2C92AAC81}" presName="sibTransLast" presStyleLbl="sibTrans2D1" presStyleIdx="1" presStyleCnt="2"/>
      <dgm:spPr/>
      <dgm:t>
        <a:bodyPr/>
        <a:lstStyle/>
        <a:p>
          <a:endParaRPr lang="ru-RU"/>
        </a:p>
      </dgm:t>
    </dgm:pt>
    <dgm:pt modelId="{D5ACE125-1678-47DC-8C16-251B1D137ED4}" type="pres">
      <dgm:prSet presAssocID="{A5DB4264-21A6-4258-BA73-CBA2C92AAC81}" presName="connectorText" presStyleLbl="sibTrans2D1" presStyleIdx="1" presStyleCnt="2"/>
      <dgm:spPr/>
      <dgm:t>
        <a:bodyPr/>
        <a:lstStyle/>
        <a:p>
          <a:endParaRPr lang="ru-RU"/>
        </a:p>
      </dgm:t>
    </dgm:pt>
    <dgm:pt modelId="{8EC4D167-EEBB-4227-A348-985AE44190C1}" type="pres">
      <dgm:prSet presAssocID="{A5DB4264-21A6-4258-BA73-CBA2C92AAC81}" presName="lastNode" presStyleLbl="node1" presStyleIdx="2" presStyleCnt="3">
        <dgm:presLayoutVars>
          <dgm:bulletEnabled val="1"/>
        </dgm:presLayoutVars>
      </dgm:prSet>
      <dgm:spPr/>
      <dgm:t>
        <a:bodyPr/>
        <a:lstStyle/>
        <a:p>
          <a:endParaRPr lang="ru-RU"/>
        </a:p>
      </dgm:t>
    </dgm:pt>
  </dgm:ptLst>
  <dgm:cxnLst>
    <dgm:cxn modelId="{50248177-0519-48B3-BE7A-0560DDAA92E9}" type="presOf" srcId="{2D051696-4FB6-4A3D-901A-105E3737B3DE}" destId="{8EC4D167-EEBB-4227-A348-985AE44190C1}" srcOrd="0" destOrd="0" presId="urn:microsoft.com/office/officeart/2005/8/layout/equation2"/>
    <dgm:cxn modelId="{438CD4FB-1326-4685-939B-4C7CF3C8B26F}" srcId="{A5DB4264-21A6-4258-BA73-CBA2C92AAC81}" destId="{2D051696-4FB6-4A3D-901A-105E3737B3DE}" srcOrd="2" destOrd="0" parTransId="{5ED5AB31-5AB8-43AB-8FE8-E5A777FC7199}" sibTransId="{F8853908-03BC-45D7-9B29-9562C17C8F5D}"/>
    <dgm:cxn modelId="{7F28E311-C4D1-4AC6-A2C1-7FBDAEB6CDD0}" type="presOf" srcId="{747D1EEE-3410-4227-AF71-DA9681CFE8F1}" destId="{CB4DEE80-FD60-44A9-A488-9926CCE8F530}" srcOrd="0" destOrd="0" presId="urn:microsoft.com/office/officeart/2005/8/layout/equation2"/>
    <dgm:cxn modelId="{4C9B7727-ECF8-47D5-B8DA-F7B2D8B77277}" type="presOf" srcId="{2354CE38-7A58-4E92-A3E4-4DCBBD48F5EC}" destId="{D5ACE125-1678-47DC-8C16-251B1D137ED4}" srcOrd="1" destOrd="0" presId="urn:microsoft.com/office/officeart/2005/8/layout/equation2"/>
    <dgm:cxn modelId="{9E0795E0-9B7D-419B-939C-E42F6305FDE7}" srcId="{A5DB4264-21A6-4258-BA73-CBA2C92AAC81}" destId="{384D7BB1-33C1-4BBB-BC48-82C3333E8C29}" srcOrd="0" destOrd="0" parTransId="{E99BD28A-867D-4225-84FA-B9A5C8AC2BFA}" sibTransId="{ED33EC07-9050-460D-839F-74BE5D0D5EAA}"/>
    <dgm:cxn modelId="{28B8AA4D-40AF-434D-83AA-BA00178FD7A7}" type="presOf" srcId="{A5DB4264-21A6-4258-BA73-CBA2C92AAC81}" destId="{056B8ACC-A23C-4BE4-BBDC-099C51FB0584}" srcOrd="0" destOrd="0" presId="urn:microsoft.com/office/officeart/2005/8/layout/equation2"/>
    <dgm:cxn modelId="{F466095C-C87A-4789-A8AB-3897A211DF43}" type="presOf" srcId="{2354CE38-7A58-4E92-A3E4-4DCBBD48F5EC}" destId="{A5023034-9C97-4F16-AC26-EC54E2E649AE}" srcOrd="0" destOrd="0" presId="urn:microsoft.com/office/officeart/2005/8/layout/equation2"/>
    <dgm:cxn modelId="{C6E82315-9D03-41D0-8648-2570CB751F13}" type="presOf" srcId="{384D7BB1-33C1-4BBB-BC48-82C3333E8C29}" destId="{DC3FC5AF-AF6C-48F5-9633-CAA539606706}" srcOrd="0" destOrd="0" presId="urn:microsoft.com/office/officeart/2005/8/layout/equation2"/>
    <dgm:cxn modelId="{95C0407E-BCD3-4DCD-87A0-C4058043DF5C}" type="presOf" srcId="{ED33EC07-9050-460D-839F-74BE5D0D5EAA}" destId="{C0AE4204-4650-4C01-B849-6E5E36BC2C02}" srcOrd="0" destOrd="0" presId="urn:microsoft.com/office/officeart/2005/8/layout/equation2"/>
    <dgm:cxn modelId="{847F963E-8EB1-4545-8758-A39F86E985EA}" srcId="{A5DB4264-21A6-4258-BA73-CBA2C92AAC81}" destId="{747D1EEE-3410-4227-AF71-DA9681CFE8F1}" srcOrd="1" destOrd="0" parTransId="{CD216A07-1D19-4BA4-A887-D52487AC5489}" sibTransId="{2354CE38-7A58-4E92-A3E4-4DCBBD48F5EC}"/>
    <dgm:cxn modelId="{2B4BCE99-C574-4EA5-99EA-360ABFB3AF53}" type="presParOf" srcId="{056B8ACC-A23C-4BE4-BBDC-099C51FB0584}" destId="{CE84726D-0525-47BA-832E-038FA42E0679}" srcOrd="0" destOrd="0" presId="urn:microsoft.com/office/officeart/2005/8/layout/equation2"/>
    <dgm:cxn modelId="{0210826E-BDFD-44B3-AC57-1E4C1EFDE107}" type="presParOf" srcId="{CE84726D-0525-47BA-832E-038FA42E0679}" destId="{DC3FC5AF-AF6C-48F5-9633-CAA539606706}" srcOrd="0" destOrd="0" presId="urn:microsoft.com/office/officeart/2005/8/layout/equation2"/>
    <dgm:cxn modelId="{90A4AFC2-4955-454A-8CA2-12178CBB4308}" type="presParOf" srcId="{CE84726D-0525-47BA-832E-038FA42E0679}" destId="{DF11567D-518F-4E65-A6C4-3FD9115EA707}" srcOrd="1" destOrd="0" presId="urn:microsoft.com/office/officeart/2005/8/layout/equation2"/>
    <dgm:cxn modelId="{AC8FBECC-803B-4419-8E55-30FFC4F671B7}" type="presParOf" srcId="{CE84726D-0525-47BA-832E-038FA42E0679}" destId="{C0AE4204-4650-4C01-B849-6E5E36BC2C02}" srcOrd="2" destOrd="0" presId="urn:microsoft.com/office/officeart/2005/8/layout/equation2"/>
    <dgm:cxn modelId="{8E52DE69-4806-4B9E-963F-E84DA87F743F}" type="presParOf" srcId="{CE84726D-0525-47BA-832E-038FA42E0679}" destId="{E7379AE4-983B-4B71-9672-D6EE0DDF4ADD}" srcOrd="3" destOrd="0" presId="urn:microsoft.com/office/officeart/2005/8/layout/equation2"/>
    <dgm:cxn modelId="{C8CF7974-3643-4726-B2D8-A273A4E578AE}" type="presParOf" srcId="{CE84726D-0525-47BA-832E-038FA42E0679}" destId="{CB4DEE80-FD60-44A9-A488-9926CCE8F530}" srcOrd="4" destOrd="0" presId="urn:microsoft.com/office/officeart/2005/8/layout/equation2"/>
    <dgm:cxn modelId="{394BAD1F-DB2F-4BD6-99A2-18146F9646D8}" type="presParOf" srcId="{056B8ACC-A23C-4BE4-BBDC-099C51FB0584}" destId="{A5023034-9C97-4F16-AC26-EC54E2E649AE}" srcOrd="1" destOrd="0" presId="urn:microsoft.com/office/officeart/2005/8/layout/equation2"/>
    <dgm:cxn modelId="{82DA60B6-B2EE-4F89-B35C-7388882C0227}" type="presParOf" srcId="{A5023034-9C97-4F16-AC26-EC54E2E649AE}" destId="{D5ACE125-1678-47DC-8C16-251B1D137ED4}" srcOrd="0" destOrd="0" presId="urn:microsoft.com/office/officeart/2005/8/layout/equation2"/>
    <dgm:cxn modelId="{EF52CDCD-B2A8-402A-B18B-DED3E2E315D2}" type="presParOf" srcId="{056B8ACC-A23C-4BE4-BBDC-099C51FB0584}" destId="{8EC4D167-EEBB-4227-A348-985AE44190C1}" srcOrd="2" destOrd="0" presId="urn:microsoft.com/office/officeart/2005/8/layout/equation2"/>
  </dgm:cxnLst>
  <dgm:bg/>
  <dgm:whole/>
</dgm:dataModel>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14.04.2013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14.04.2013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857224" y="1357298"/>
            <a:ext cx="7358114" cy="34163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7200" b="1" i="1" cap="none" spc="50" dirty="0" err="1"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Бұлшық ет</a:t>
            </a:r>
            <a:r>
              <a:rPr lang="ru-RU" sz="7200" b="1" i="1" cap="none"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 </a:t>
            </a:r>
            <a:r>
              <a:rPr lang="ru-RU" sz="7200" b="1" i="1" cap="none" spc="50" dirty="0" err="1"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және</a:t>
            </a:r>
            <a:r>
              <a:rPr lang="ru-RU" sz="7200" b="1" i="1" cap="none"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 </a:t>
            </a:r>
          </a:p>
          <a:p>
            <a:pPr algn="ctr"/>
            <a:r>
              <a:rPr lang="ru-RU" sz="7200" b="1" i="1" cap="none"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нерв </a:t>
            </a:r>
            <a:r>
              <a:rPr lang="ru-RU" sz="7200" b="1" i="1" cap="none" spc="50" dirty="0" err="1"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ұлпасы</a:t>
            </a:r>
            <a:endParaRPr lang="ru-RU" sz="7200" b="1" i="1" cap="none"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643050"/>
            <a:ext cx="8686800" cy="4722827"/>
          </a:xfrm>
        </p:spPr>
        <p:txBody>
          <a:bodyPr>
            <a:normAutofit fontScale="92500" lnSpcReduction="20000"/>
          </a:bodyPr>
          <a:lstStyle/>
          <a:p>
            <a:pPr algn="ctr">
              <a:buNone/>
            </a:pPr>
            <a:r>
              <a:rPr lang="kk-KZ" dirty="0" smtClean="0">
                <a:solidFill>
                  <a:srgbClr val="7030A0"/>
                </a:solidFill>
                <a:latin typeface="Times New Roman" pitchFamily="18" charset="0"/>
                <a:cs typeface="Times New Roman" pitchFamily="18" charset="0"/>
              </a:rPr>
              <a:t>Нерв клеткалары, немесе нейрондар, нерв жүйесінің функциялық бірлігі. Орталық нерв жүйесі мен ганглиялар нейрондардан тұрады. Мысалы: адам миында </a:t>
            </a:r>
          </a:p>
          <a:p>
            <a:pPr algn="ctr">
              <a:buNone/>
            </a:pPr>
            <a:r>
              <a:rPr lang="kk-KZ" dirty="0" smtClean="0">
                <a:solidFill>
                  <a:srgbClr val="7030A0"/>
                </a:solidFill>
                <a:latin typeface="Times New Roman" pitchFamily="18" charset="0"/>
                <a:cs typeface="Times New Roman" pitchFamily="18" charset="0"/>
              </a:rPr>
              <a:t>Нерв клеткаларының цитоплазмасына тән арнаулы органаллелар </a:t>
            </a:r>
            <a:r>
              <a:rPr lang="kk-KZ" b="1" i="1" dirty="0" smtClean="0">
                <a:solidFill>
                  <a:srgbClr val="00B050"/>
                </a:solidFill>
                <a:latin typeface="Times New Roman" pitchFamily="18" charset="0"/>
                <a:cs typeface="Times New Roman" pitchFamily="18" charset="0"/>
              </a:rPr>
              <a:t>Ниссль түйіршіктері</a:t>
            </a:r>
            <a:r>
              <a:rPr lang="kk-KZ" b="1" dirty="0" smtClean="0">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мен </a:t>
            </a:r>
            <a:r>
              <a:rPr lang="kk-KZ" b="1" i="1" dirty="0" smtClean="0">
                <a:solidFill>
                  <a:srgbClr val="00B050"/>
                </a:solidFill>
                <a:latin typeface="Times New Roman" pitchFamily="18" charset="0"/>
                <a:cs typeface="Times New Roman" pitchFamily="18" charset="0"/>
              </a:rPr>
              <a:t>нейрофибриллар.</a:t>
            </a:r>
          </a:p>
          <a:p>
            <a:pPr algn="ctr">
              <a:buNone/>
            </a:pPr>
            <a:r>
              <a:rPr lang="kk-KZ" dirty="0" smtClean="0">
                <a:latin typeface="Times New Roman" pitchFamily="18" charset="0"/>
                <a:cs typeface="Times New Roman" pitchFamily="18" charset="0"/>
              </a:rPr>
              <a:t>   </a:t>
            </a:r>
            <a:r>
              <a:rPr lang="kk-KZ" dirty="0" smtClean="0">
                <a:solidFill>
                  <a:srgbClr val="7030A0"/>
                </a:solidFill>
                <a:latin typeface="Times New Roman" pitchFamily="18" charset="0"/>
                <a:cs typeface="Times New Roman" pitchFamily="18" charset="0"/>
              </a:rPr>
              <a:t>Ниссльдің түйіршіктері оптикалық микроскоппен байқалатын хроматофильдік зат. Нейрофибриллалар нерв ұлпасын күміс тұздарымен өндеген кезде цитоплзмада байқалатын жіңішке жіптер.</a:t>
            </a:r>
            <a:endParaRPr lang="ru-RU" dirty="0">
              <a:solidFill>
                <a:srgbClr val="7030A0"/>
              </a:solidFill>
              <a:latin typeface="Times New Roman" pitchFamily="18" charset="0"/>
              <a:cs typeface="Times New Roman" pitchFamily="18" charset="0"/>
            </a:endParaRPr>
          </a:p>
        </p:txBody>
      </p:sp>
      <p:sp>
        <p:nvSpPr>
          <p:cNvPr id="5" name="Прямоугольник 4"/>
          <p:cNvSpPr/>
          <p:nvPr/>
        </p:nvSpPr>
        <p:spPr>
          <a:xfrm>
            <a:off x="1857356" y="142852"/>
            <a:ext cx="544200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i="1" cap="none" spc="50" dirty="0" smtClean="0">
                <a:ln w="11430"/>
                <a:solidFill>
                  <a:srgbClr val="FF0000"/>
                </a:solidFill>
                <a:effectLst>
                  <a:outerShdw blurRad="76200" dist="50800" dir="5400000" algn="tl" rotWithShape="0">
                    <a:srgbClr val="000000">
                      <a:alpha val="65000"/>
                    </a:srgbClr>
                  </a:outerShdw>
                </a:effectLst>
              </a:rPr>
              <a:t>Нерв </a:t>
            </a:r>
            <a:r>
              <a:rPr lang="ru-RU" sz="5400" b="1" i="1" cap="none" spc="50" dirty="0" err="1" smtClean="0">
                <a:ln w="11430"/>
                <a:solidFill>
                  <a:srgbClr val="FF0000"/>
                </a:solidFill>
                <a:effectLst>
                  <a:outerShdw blurRad="76200" dist="50800" dir="5400000" algn="tl" rotWithShape="0">
                    <a:srgbClr val="000000">
                      <a:alpha val="65000"/>
                    </a:srgbClr>
                  </a:outerShdw>
                </a:effectLst>
              </a:rPr>
              <a:t>клеткалары</a:t>
            </a:r>
            <a:endParaRPr lang="ru-RU" sz="5400" b="1" i="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2013-04-14 13.57.34.jpg"/>
          <p:cNvPicPr>
            <a:picLocks noGrp="1" noChangeAspect="1"/>
          </p:cNvPicPr>
          <p:nvPr>
            <p:ph idx="1"/>
          </p:nvPr>
        </p:nvPicPr>
        <p:blipFill>
          <a:blip r:embed="rId2"/>
          <a:stretch>
            <a:fillRect/>
          </a:stretch>
        </p:blipFill>
        <p:spPr>
          <a:xfrm>
            <a:off x="214282" y="214290"/>
            <a:ext cx="8786874" cy="5357850"/>
          </a:xfrm>
        </p:spPr>
      </p:pic>
      <p:sp>
        <p:nvSpPr>
          <p:cNvPr id="5" name="TextBox 4"/>
          <p:cNvSpPr txBox="1"/>
          <p:nvPr/>
        </p:nvSpPr>
        <p:spPr>
          <a:xfrm>
            <a:off x="571472" y="5786454"/>
            <a:ext cx="8192436" cy="707886"/>
          </a:xfrm>
          <a:prstGeom prst="rect">
            <a:avLst/>
          </a:prstGeom>
          <a:noFill/>
        </p:spPr>
        <p:txBody>
          <a:bodyPr wrap="none" rtlCol="0">
            <a:spAutoFit/>
          </a:bodyPr>
          <a:lstStyle/>
          <a:p>
            <a:pPr algn="ctr"/>
            <a:r>
              <a:rPr lang="kk-KZ" sz="2000" b="1" i="1" dirty="0" smtClean="0">
                <a:solidFill>
                  <a:srgbClr val="FF0000"/>
                </a:solidFill>
                <a:latin typeface="Times New Roman" pitchFamily="18" charset="0"/>
                <a:cs typeface="Times New Roman" pitchFamily="18" charset="0"/>
              </a:rPr>
              <a:t>Нейрондардың типтері:</a:t>
            </a:r>
          </a:p>
          <a:p>
            <a:pPr algn="ctr"/>
            <a:r>
              <a:rPr lang="kk-KZ" sz="2000" b="1" i="1" dirty="0" smtClean="0">
                <a:solidFill>
                  <a:srgbClr val="FF0000"/>
                </a:solidFill>
                <a:latin typeface="Times New Roman" pitchFamily="18" charset="0"/>
                <a:cs typeface="Times New Roman" pitchFamily="18" charset="0"/>
              </a:rPr>
              <a:t>1</a:t>
            </a:r>
            <a:r>
              <a:rPr lang="kk-KZ" sz="2000" b="1" i="1" dirty="0" smtClean="0">
                <a:solidFill>
                  <a:srgbClr val="0070C0"/>
                </a:solidFill>
                <a:latin typeface="Times New Roman" pitchFamily="18" charset="0"/>
                <a:cs typeface="Times New Roman" pitchFamily="18" charset="0"/>
              </a:rPr>
              <a:t>-униполярлы; </a:t>
            </a:r>
            <a:r>
              <a:rPr lang="kk-KZ" sz="2000" b="1" i="1" dirty="0" smtClean="0">
                <a:solidFill>
                  <a:srgbClr val="FF0000"/>
                </a:solidFill>
                <a:latin typeface="Times New Roman" pitchFamily="18" charset="0"/>
                <a:cs typeface="Times New Roman" pitchFamily="18" charset="0"/>
              </a:rPr>
              <a:t>2</a:t>
            </a:r>
            <a:r>
              <a:rPr lang="kk-KZ" sz="2000" b="1" i="1" dirty="0" smtClean="0">
                <a:solidFill>
                  <a:srgbClr val="0070C0"/>
                </a:solidFill>
                <a:latin typeface="Times New Roman" pitchFamily="18" charset="0"/>
                <a:cs typeface="Times New Roman" pitchFamily="18" charset="0"/>
              </a:rPr>
              <a:t>-биполярлы; </a:t>
            </a:r>
            <a:r>
              <a:rPr lang="kk-KZ" sz="2000" b="1" i="1" dirty="0" smtClean="0">
                <a:solidFill>
                  <a:srgbClr val="FF0000"/>
                </a:solidFill>
                <a:latin typeface="Times New Roman" pitchFamily="18" charset="0"/>
                <a:cs typeface="Times New Roman" pitchFamily="18" charset="0"/>
              </a:rPr>
              <a:t>3</a:t>
            </a:r>
            <a:r>
              <a:rPr lang="kk-KZ" sz="2000" b="1" i="1" dirty="0" smtClean="0">
                <a:solidFill>
                  <a:srgbClr val="0070C0"/>
                </a:solidFill>
                <a:latin typeface="Times New Roman" pitchFamily="18" charset="0"/>
                <a:cs typeface="Times New Roman" pitchFamily="18" charset="0"/>
              </a:rPr>
              <a:t>-мультиполярлы; </a:t>
            </a:r>
            <a:r>
              <a:rPr lang="kk-KZ" sz="2000" b="1" i="1" dirty="0" smtClean="0">
                <a:solidFill>
                  <a:srgbClr val="FF0000"/>
                </a:solidFill>
                <a:latin typeface="Times New Roman" pitchFamily="18" charset="0"/>
                <a:cs typeface="Times New Roman" pitchFamily="18" charset="0"/>
              </a:rPr>
              <a:t>Н</a:t>
            </a:r>
            <a:r>
              <a:rPr lang="kk-KZ" sz="2000" b="1" i="1" dirty="0" smtClean="0">
                <a:solidFill>
                  <a:srgbClr val="0070C0"/>
                </a:solidFill>
                <a:latin typeface="Times New Roman" pitchFamily="18" charset="0"/>
                <a:cs typeface="Times New Roman" pitchFamily="18" charset="0"/>
              </a:rPr>
              <a:t>-неврит; </a:t>
            </a:r>
            <a:r>
              <a:rPr lang="kk-KZ" sz="2000" b="1" i="1" dirty="0" smtClean="0">
                <a:solidFill>
                  <a:srgbClr val="FF0000"/>
                </a:solidFill>
                <a:latin typeface="Times New Roman" pitchFamily="18" charset="0"/>
                <a:cs typeface="Times New Roman" pitchFamily="18" charset="0"/>
              </a:rPr>
              <a:t>Д</a:t>
            </a:r>
            <a:r>
              <a:rPr lang="kk-KZ" sz="2000" b="1" i="1" dirty="0" smtClean="0">
                <a:solidFill>
                  <a:srgbClr val="0070C0"/>
                </a:solidFill>
                <a:latin typeface="Times New Roman" pitchFamily="18" charset="0"/>
                <a:cs typeface="Times New Roman" pitchFamily="18" charset="0"/>
              </a:rPr>
              <a:t>-дендрит</a:t>
            </a:r>
            <a:endParaRPr lang="ru-RU" sz="2000" b="1" i="1" dirty="0">
              <a:solidFill>
                <a:srgbClr val="0070C0"/>
              </a:solidFill>
              <a:latin typeface="Times New Roman" pitchFamily="18" charset="0"/>
              <a:cs typeface="Times New Roman" pitchFamily="18" charset="0"/>
            </a:endParaRPr>
          </a:p>
        </p:txBody>
      </p:sp>
    </p:spTree>
  </p:cSld>
  <p:clrMapOvr>
    <a:masterClrMapping/>
  </p:clrMapOvr>
  <p:transition>
    <p:cover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2013-04-14 13.57.46.jpg"/>
          <p:cNvPicPr>
            <a:picLocks noGrp="1" noChangeAspect="1"/>
          </p:cNvPicPr>
          <p:nvPr>
            <p:ph idx="1"/>
          </p:nvPr>
        </p:nvPicPr>
        <p:blipFill>
          <a:blip r:embed="rId2"/>
          <a:stretch>
            <a:fillRect/>
          </a:stretch>
        </p:blipFill>
        <p:spPr>
          <a:xfrm>
            <a:off x="0" y="0"/>
            <a:ext cx="9144000" cy="5715016"/>
          </a:xfrm>
        </p:spPr>
      </p:pic>
      <p:sp>
        <p:nvSpPr>
          <p:cNvPr id="5" name="TextBox 4"/>
          <p:cNvSpPr txBox="1"/>
          <p:nvPr/>
        </p:nvSpPr>
        <p:spPr>
          <a:xfrm>
            <a:off x="142845" y="5786454"/>
            <a:ext cx="4143403" cy="923330"/>
          </a:xfrm>
          <a:prstGeom prst="rect">
            <a:avLst/>
          </a:prstGeom>
          <a:noFill/>
        </p:spPr>
        <p:txBody>
          <a:bodyPr wrap="square" rtlCol="0">
            <a:spAutoFit/>
          </a:bodyPr>
          <a:lstStyle/>
          <a:p>
            <a:r>
              <a:rPr lang="kk-KZ" b="1" i="1" dirty="0" smtClean="0">
                <a:solidFill>
                  <a:srgbClr val="FF0000"/>
                </a:solidFill>
                <a:latin typeface="Times New Roman" pitchFamily="18" charset="0"/>
                <a:cs typeface="Times New Roman" pitchFamily="18" charset="0"/>
              </a:rPr>
              <a:t>А) Жұлынның нерв клеткасындағы Ниссль заты</a:t>
            </a:r>
            <a:r>
              <a:rPr lang="kk-KZ" b="1" i="1" dirty="0" smtClean="0">
                <a:solidFill>
                  <a:srgbClr val="0070C0"/>
                </a:solidFill>
                <a:latin typeface="Times New Roman" pitchFamily="18" charset="0"/>
                <a:cs typeface="Times New Roman" pitchFamily="18" charset="0"/>
              </a:rPr>
              <a:t> </a:t>
            </a:r>
            <a:r>
              <a:rPr lang="kk-KZ" b="1" i="1" dirty="0" smtClean="0">
                <a:solidFill>
                  <a:srgbClr val="FF0000"/>
                </a:solidFill>
                <a:latin typeface="Times New Roman" pitchFamily="18" charset="0"/>
                <a:cs typeface="Times New Roman" pitchFamily="18" charset="0"/>
              </a:rPr>
              <a:t>1</a:t>
            </a:r>
            <a:r>
              <a:rPr lang="kk-KZ" b="1" i="1" dirty="0" smtClean="0">
                <a:solidFill>
                  <a:srgbClr val="0070C0"/>
                </a:solidFill>
                <a:latin typeface="Times New Roman" pitchFamily="18" charset="0"/>
                <a:cs typeface="Times New Roman" pitchFamily="18" charset="0"/>
              </a:rPr>
              <a:t>-клетка денесі;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-ядро; </a:t>
            </a:r>
            <a:r>
              <a:rPr lang="kk-KZ" b="1" i="1" dirty="0" smtClean="0">
                <a:solidFill>
                  <a:srgbClr val="FF0000"/>
                </a:solidFill>
                <a:latin typeface="Times New Roman" pitchFamily="18" charset="0"/>
                <a:cs typeface="Times New Roman" pitchFamily="18" charset="0"/>
              </a:rPr>
              <a:t>3</a:t>
            </a:r>
            <a:r>
              <a:rPr lang="kk-KZ" b="1" i="1" dirty="0" smtClean="0">
                <a:solidFill>
                  <a:srgbClr val="0070C0"/>
                </a:solidFill>
                <a:latin typeface="Times New Roman" pitchFamily="18" charset="0"/>
                <a:cs typeface="Times New Roman" pitchFamily="18" charset="0"/>
              </a:rPr>
              <a:t>-Ниссль заты</a:t>
            </a:r>
            <a:endParaRPr lang="ru-RU" b="1" i="1" dirty="0">
              <a:solidFill>
                <a:srgbClr val="0070C0"/>
              </a:solidFill>
              <a:latin typeface="Times New Roman" pitchFamily="18" charset="0"/>
              <a:cs typeface="Times New Roman" pitchFamily="18" charset="0"/>
            </a:endParaRPr>
          </a:p>
        </p:txBody>
      </p:sp>
      <p:sp>
        <p:nvSpPr>
          <p:cNvPr id="6" name="TextBox 5"/>
          <p:cNvSpPr txBox="1"/>
          <p:nvPr/>
        </p:nvSpPr>
        <p:spPr>
          <a:xfrm>
            <a:off x="5715008" y="5857892"/>
            <a:ext cx="3071834" cy="707886"/>
          </a:xfrm>
          <a:prstGeom prst="rect">
            <a:avLst/>
          </a:prstGeom>
          <a:noFill/>
        </p:spPr>
        <p:txBody>
          <a:bodyPr wrap="square" rtlCol="0">
            <a:spAutoFit/>
          </a:bodyPr>
          <a:lstStyle/>
          <a:p>
            <a:r>
              <a:rPr lang="kk-KZ" sz="2000" b="1" i="1" dirty="0" smtClean="0">
                <a:solidFill>
                  <a:srgbClr val="FF0000"/>
                </a:solidFill>
                <a:latin typeface="Times New Roman" pitchFamily="18" charset="0"/>
                <a:cs typeface="Times New Roman" pitchFamily="18" charset="0"/>
              </a:rPr>
              <a:t>В) Нерв клеткасындағы нейрофибриллалар</a:t>
            </a:r>
            <a:endParaRPr lang="ru-RU" sz="2000" b="1" i="1" dirty="0">
              <a:solidFill>
                <a:srgbClr val="FF0000"/>
              </a:solidFill>
              <a:latin typeface="Times New Roman" pitchFamily="18" charset="0"/>
              <a:cs typeface="Times New Roman" pitchFamily="18" charset="0"/>
            </a:endParaRPr>
          </a:p>
        </p:txBody>
      </p:sp>
    </p:spTree>
  </p:cSld>
  <p:clrMapOvr>
    <a:masterClrMapping/>
  </p:clrMapOvr>
  <p:transition>
    <p:whee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a:bodyPr>
          <a:lstStyle/>
          <a:p>
            <a:r>
              <a:rPr lang="kk-KZ" sz="2800" dirty="0" smtClean="0">
                <a:solidFill>
                  <a:srgbClr val="7030A0"/>
                </a:solidFill>
                <a:latin typeface="Times New Roman" pitchFamily="18" charset="0"/>
                <a:cs typeface="Times New Roman" pitchFamily="18" charset="0"/>
              </a:rPr>
              <a:t>Нейроглия – нерв ұлпасынң көмекші және маңызды құрамды бөлігі. Нейроглияның клеткалары нерв импульстарын өткізбейді, бірақ олар ұлпасында тіректік, трофикалдық, қорғаныс және изоляциялық функциялар атқарады. Сонымен бірге мидың эпифиз бен гипофизінде нейроглия осы органдардың негізгі массасын құрайды және секрет бөлу функциясын атқарады. Нейроглияның клеткалар саны нейрондарға қарағанда 10есе көп. Бұл клеткалар орталық нерв жүйесінің клеткларын қоршап, олардың арасындағы кеңістікті толтырып механикалық тіректік функция атқарады.</a:t>
            </a:r>
            <a:endParaRPr lang="ru-RU" sz="2800" dirty="0">
              <a:solidFill>
                <a:srgbClr val="7030A0"/>
              </a:solidFill>
              <a:latin typeface="Times New Roman" pitchFamily="18" charset="0"/>
              <a:cs typeface="Times New Roman" pitchFamily="18" charset="0"/>
            </a:endParaRPr>
          </a:p>
        </p:txBody>
      </p:sp>
      <p:sp>
        <p:nvSpPr>
          <p:cNvPr id="5" name="Прямоугольник 4"/>
          <p:cNvSpPr/>
          <p:nvPr/>
        </p:nvSpPr>
        <p:spPr>
          <a:xfrm>
            <a:off x="2786050" y="142852"/>
            <a:ext cx="333892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kk-KZ" sz="5400" b="1" i="1" dirty="0" smtClean="0">
                <a:solidFill>
                  <a:srgbClr val="FF0000"/>
                </a:solidFill>
              </a:rPr>
              <a:t>Нейроглия</a:t>
            </a:r>
            <a:endParaRPr lang="ru-RU" sz="5400" b="1" i="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3-04-14 13.58.08.jpg"/>
          <p:cNvPicPr>
            <a:picLocks noGrp="1" noChangeAspect="1"/>
          </p:cNvPicPr>
          <p:nvPr>
            <p:ph idx="1"/>
          </p:nvPr>
        </p:nvPicPr>
        <p:blipFill>
          <a:blip r:embed="rId2"/>
          <a:stretch>
            <a:fillRect/>
          </a:stretch>
        </p:blipFill>
        <p:spPr>
          <a:xfrm>
            <a:off x="428596" y="142852"/>
            <a:ext cx="8358246" cy="5500726"/>
          </a:xfrm>
        </p:spPr>
      </p:pic>
      <p:sp>
        <p:nvSpPr>
          <p:cNvPr id="5" name="TextBox 4"/>
          <p:cNvSpPr txBox="1"/>
          <p:nvPr/>
        </p:nvSpPr>
        <p:spPr>
          <a:xfrm>
            <a:off x="428596" y="5786454"/>
            <a:ext cx="8501122" cy="923330"/>
          </a:xfrm>
          <a:prstGeom prst="rect">
            <a:avLst/>
          </a:prstGeom>
          <a:noFill/>
        </p:spPr>
        <p:txBody>
          <a:bodyPr wrap="square" rtlCol="0">
            <a:spAutoFit/>
          </a:bodyPr>
          <a:lstStyle/>
          <a:p>
            <a:pPr algn="ctr"/>
            <a:r>
              <a:rPr lang="kk-KZ" b="1" i="1" dirty="0" smtClean="0">
                <a:solidFill>
                  <a:srgbClr val="FF0000"/>
                </a:solidFill>
                <a:latin typeface="Times New Roman" pitchFamily="18" charset="0"/>
                <a:cs typeface="Times New Roman" pitchFamily="18" charset="0"/>
              </a:rPr>
              <a:t>Нейроглияның түрлері:</a:t>
            </a:r>
          </a:p>
          <a:p>
            <a:pPr algn="ctr"/>
            <a:r>
              <a:rPr lang="kk-KZ" b="1" i="1" dirty="0" smtClean="0">
                <a:solidFill>
                  <a:srgbClr val="FF0000"/>
                </a:solidFill>
                <a:latin typeface="Times New Roman" pitchFamily="18" charset="0"/>
                <a:cs typeface="Times New Roman" pitchFamily="18" charset="0"/>
              </a:rPr>
              <a:t>1</a:t>
            </a:r>
            <a:r>
              <a:rPr lang="kk-KZ" b="1" i="1" dirty="0" smtClean="0">
                <a:solidFill>
                  <a:srgbClr val="0070C0"/>
                </a:solidFill>
                <a:latin typeface="Times New Roman" pitchFamily="18" charset="0"/>
                <a:cs typeface="Times New Roman" pitchFamily="18" charset="0"/>
              </a:rPr>
              <a:t>-плазмалық астроциттер;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-талшықты ыстроциттер; </a:t>
            </a:r>
            <a:r>
              <a:rPr lang="kk-KZ" b="1" i="1" dirty="0" smtClean="0">
                <a:solidFill>
                  <a:srgbClr val="FF0000"/>
                </a:solidFill>
                <a:latin typeface="Times New Roman" pitchFamily="18" charset="0"/>
                <a:cs typeface="Times New Roman" pitchFamily="18" charset="0"/>
              </a:rPr>
              <a:t>3</a:t>
            </a:r>
            <a:r>
              <a:rPr lang="kk-KZ" b="1" i="1" dirty="0" smtClean="0">
                <a:solidFill>
                  <a:srgbClr val="0070C0"/>
                </a:solidFill>
                <a:latin typeface="Times New Roman" pitchFamily="18" charset="0"/>
                <a:cs typeface="Times New Roman" pitchFamily="18" charset="0"/>
              </a:rPr>
              <a:t>-олигоденроциттер; </a:t>
            </a:r>
            <a:r>
              <a:rPr lang="kk-KZ" b="1" i="1" dirty="0" smtClean="0">
                <a:solidFill>
                  <a:srgbClr val="FF0000"/>
                </a:solidFill>
                <a:latin typeface="Times New Roman" pitchFamily="18" charset="0"/>
                <a:cs typeface="Times New Roman" pitchFamily="18" charset="0"/>
              </a:rPr>
              <a:t>4</a:t>
            </a:r>
            <a:r>
              <a:rPr lang="kk-KZ" b="1" i="1" dirty="0" smtClean="0">
                <a:solidFill>
                  <a:srgbClr val="0070C0"/>
                </a:solidFill>
                <a:latin typeface="Times New Roman" pitchFamily="18" charset="0"/>
                <a:cs typeface="Times New Roman" pitchFamily="18" charset="0"/>
              </a:rPr>
              <a:t>-микроглияның клеткалары ірі нейрондардың арасындағы</a:t>
            </a:r>
            <a:endParaRPr lang="ru-RU" b="1" i="1" dirty="0">
              <a:solidFill>
                <a:srgbClr val="0070C0"/>
              </a:solidFill>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554162"/>
            <a:ext cx="8686800" cy="4875234"/>
          </a:xfrm>
        </p:spPr>
        <p:txBody>
          <a:bodyPr>
            <a:normAutofit fontScale="85000" lnSpcReduction="20000"/>
          </a:bodyPr>
          <a:lstStyle/>
          <a:p>
            <a:pPr>
              <a:buNone/>
            </a:pP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Қабықшалармен қапталған </a:t>
            </a:r>
            <a:r>
              <a:rPr lang="ru-RU" b="1" i="1" dirty="0" smtClean="0">
                <a:solidFill>
                  <a:srgbClr val="7030A0"/>
                </a:solidFill>
                <a:latin typeface="Times New Roman" pitchFamily="18" charset="0"/>
                <a:cs typeface="Times New Roman" pitchFamily="18" charset="0"/>
              </a:rPr>
              <a:t>нерв </a:t>
            </a:r>
            <a:r>
              <a:rPr lang="ru-RU" b="1" i="1" dirty="0" err="1" smtClean="0">
                <a:solidFill>
                  <a:srgbClr val="7030A0"/>
                </a:solidFill>
                <a:latin typeface="Times New Roman" pitchFamily="18" charset="0"/>
                <a:cs typeface="Times New Roman" pitchFamily="18" charset="0"/>
              </a:rPr>
              <a:t>клеткаларының өсінділері нерв</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талшықтарын күрайды</a:t>
            </a:r>
            <a:r>
              <a:rPr lang="ru-RU" b="1" i="1" dirty="0" smtClean="0">
                <a:solidFill>
                  <a:srgbClr val="7030A0"/>
                </a:solidFill>
                <a:latin typeface="Times New Roman" pitchFamily="18" charset="0"/>
                <a:cs typeface="Times New Roman" pitchFamily="18" charset="0"/>
              </a:rPr>
              <a:t>. Нерв </a:t>
            </a:r>
            <a:r>
              <a:rPr lang="ru-RU" b="1" i="1" dirty="0" err="1" smtClean="0">
                <a:solidFill>
                  <a:srgbClr val="7030A0"/>
                </a:solidFill>
                <a:latin typeface="Times New Roman" pitchFamily="18" charset="0"/>
                <a:cs typeface="Times New Roman" pitchFamily="18" charset="0"/>
              </a:rPr>
              <a:t>талшықтары </a:t>
            </a:r>
            <a:r>
              <a:rPr lang="ru-RU" b="1" i="1" dirty="0" smtClean="0">
                <a:solidFill>
                  <a:srgbClr val="7030A0"/>
                </a:solidFill>
                <a:latin typeface="Times New Roman" pitchFamily="18" charset="0"/>
                <a:cs typeface="Times New Roman" pitchFamily="18" charset="0"/>
              </a:rPr>
              <a:t>ми мен </a:t>
            </a:r>
            <a:r>
              <a:rPr lang="ru-RU" b="1" i="1" dirty="0" err="1" smtClean="0">
                <a:solidFill>
                  <a:srgbClr val="7030A0"/>
                </a:solidFill>
                <a:latin typeface="Times New Roman" pitchFamily="18" charset="0"/>
                <a:cs typeface="Times New Roman" pitchFamily="18" charset="0"/>
              </a:rPr>
              <a:t>жүлынның өткізуші жолдарын</a:t>
            </a:r>
            <a:r>
              <a:rPr lang="ru-RU" b="1" i="1" dirty="0" smtClean="0">
                <a:solidFill>
                  <a:srgbClr val="7030A0"/>
                </a:solidFill>
                <a:latin typeface="Times New Roman" pitchFamily="18" charset="0"/>
                <a:cs typeface="Times New Roman" pitchFamily="18" charset="0"/>
              </a:rPr>
              <a:t>, ал </a:t>
            </a:r>
            <a:r>
              <a:rPr lang="ru-RU" b="1" i="1" dirty="0" err="1" smtClean="0">
                <a:solidFill>
                  <a:srgbClr val="7030A0"/>
                </a:solidFill>
                <a:latin typeface="Times New Roman" pitchFamily="18" charset="0"/>
                <a:cs typeface="Times New Roman" pitchFamily="18" charset="0"/>
              </a:rPr>
              <a:t>шет</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жағында нервтерді</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күрайды</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Орталық </a:t>
            </a:r>
            <a:r>
              <a:rPr lang="ru-RU" b="1" i="1" dirty="0" smtClean="0">
                <a:solidFill>
                  <a:srgbClr val="7030A0"/>
                </a:solidFill>
                <a:latin typeface="Times New Roman" pitchFamily="18" charset="0"/>
                <a:cs typeface="Times New Roman" pitchFamily="18" charset="0"/>
              </a:rPr>
              <a:t>нерв </a:t>
            </a:r>
            <a:r>
              <a:rPr lang="ru-RU" b="1" i="1" dirty="0" err="1" smtClean="0">
                <a:solidFill>
                  <a:srgbClr val="7030A0"/>
                </a:solidFill>
                <a:latin typeface="Times New Roman" pitchFamily="18" charset="0"/>
                <a:cs typeface="Times New Roman" pitchFamily="18" charset="0"/>
              </a:rPr>
              <a:t>жүйесінде нерв</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талшықтары мидың ақ затының құрамына кіреді</a:t>
            </a:r>
            <a:r>
              <a:rPr lang="ru-RU" b="1" i="1" dirty="0" smtClean="0">
                <a:solidFill>
                  <a:srgbClr val="7030A0"/>
                </a:solidFill>
                <a:latin typeface="Times New Roman" pitchFamily="18" charset="0"/>
                <a:cs typeface="Times New Roman" pitchFamily="18" charset="0"/>
              </a:rPr>
              <a:t>. Нерв </a:t>
            </a:r>
            <a:r>
              <a:rPr lang="ru-RU" b="1" i="1" dirty="0" err="1" smtClean="0">
                <a:solidFill>
                  <a:srgbClr val="7030A0"/>
                </a:solidFill>
                <a:latin typeface="Times New Roman" pitchFamily="18" charset="0"/>
                <a:cs typeface="Times New Roman" pitchFamily="18" charset="0"/>
              </a:rPr>
              <a:t>талшығының басты</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бөлігін орталық </a:t>
            </a:r>
            <a:r>
              <a:rPr lang="ru-RU" b="1" i="1" dirty="0" smtClean="0">
                <a:solidFill>
                  <a:srgbClr val="7030A0"/>
                </a:solidFill>
                <a:latin typeface="Times New Roman" pitchFamily="18" charset="0"/>
                <a:cs typeface="Times New Roman" pitchFamily="18" charset="0"/>
              </a:rPr>
              <a:t>(</a:t>
            </a:r>
            <a:r>
              <a:rPr lang="ru-RU" b="1" i="1" dirty="0" err="1" smtClean="0">
                <a:solidFill>
                  <a:srgbClr val="7030A0"/>
                </a:solidFill>
                <a:latin typeface="Times New Roman" pitchFamily="18" charset="0"/>
                <a:cs typeface="Times New Roman" pitchFamily="18" charset="0"/>
              </a:rPr>
              <a:t>өстік</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цилиндрлер</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күрайды</a:t>
            </a:r>
            <a:r>
              <a:rPr lang="ru-RU" b="1" i="1" dirty="0" smtClean="0">
                <a:solidFill>
                  <a:srgbClr val="7030A0"/>
                </a:solidFill>
                <a:latin typeface="Times New Roman" pitchFamily="18" charset="0"/>
                <a:cs typeface="Times New Roman" pitchFamily="18" charset="0"/>
              </a:rPr>
              <a:t>.</a:t>
            </a:r>
          </a:p>
          <a:p>
            <a:endParaRPr lang="ru-RU" b="1" i="1" dirty="0" smtClean="0">
              <a:solidFill>
                <a:srgbClr val="7030A0"/>
              </a:solidFill>
              <a:latin typeface="Times New Roman" pitchFamily="18" charset="0"/>
              <a:cs typeface="Times New Roman" pitchFamily="18" charset="0"/>
            </a:endParaRPr>
          </a:p>
          <a:p>
            <a:pPr>
              <a:buNone/>
            </a:pPr>
            <a:r>
              <a:rPr lang="ru-RU" b="1" i="1" dirty="0" smtClean="0">
                <a:solidFill>
                  <a:srgbClr val="7030A0"/>
                </a:solidFill>
                <a:latin typeface="Times New Roman" pitchFamily="18" charset="0"/>
                <a:cs typeface="Times New Roman" pitchFamily="18" charset="0"/>
              </a:rPr>
              <a:t>    Оны </a:t>
            </a:r>
            <a:r>
              <a:rPr lang="ru-RU" b="1" i="1" dirty="0" err="1" smtClean="0">
                <a:solidFill>
                  <a:srgbClr val="7030A0"/>
                </a:solidFill>
                <a:latin typeface="Times New Roman" pitchFamily="18" charset="0"/>
                <a:cs typeface="Times New Roman" pitchFamily="18" charset="0"/>
              </a:rPr>
              <a:t>қабықшалар қаптап түрады</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Қабықшаларының қүрылысына қарап </a:t>
            </a:r>
            <a:r>
              <a:rPr lang="ru-RU" b="1" i="1" dirty="0" smtClean="0">
                <a:solidFill>
                  <a:srgbClr val="7030A0"/>
                </a:solidFill>
                <a:latin typeface="Times New Roman" pitchFamily="18" charset="0"/>
                <a:cs typeface="Times New Roman" pitchFamily="18" charset="0"/>
              </a:rPr>
              <a:t>нерв </a:t>
            </a:r>
            <a:r>
              <a:rPr lang="ru-RU" b="1" i="1" dirty="0" err="1" smtClean="0">
                <a:solidFill>
                  <a:srgbClr val="7030A0"/>
                </a:solidFill>
                <a:latin typeface="Times New Roman" pitchFamily="18" charset="0"/>
                <a:cs typeface="Times New Roman" pitchFamily="18" charset="0"/>
              </a:rPr>
              <a:t>талшықтарының екі</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түрін ажыра-тады</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миелинсіз</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жүмсак затсыз</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және миелинді</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жүмсақ затты</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нерв</a:t>
            </a:r>
            <a:r>
              <a:rPr lang="ru-RU" b="1" i="1" dirty="0" smtClean="0">
                <a:solidFill>
                  <a:srgbClr val="7030A0"/>
                </a:solidFill>
                <a:latin typeface="Times New Roman" pitchFamily="18" charset="0"/>
                <a:cs typeface="Times New Roman" pitchFamily="18" charset="0"/>
              </a:rPr>
              <a:t> </a:t>
            </a:r>
            <a:r>
              <a:rPr lang="ru-RU" b="1" i="1" dirty="0" err="1" smtClean="0">
                <a:solidFill>
                  <a:srgbClr val="7030A0"/>
                </a:solidFill>
                <a:latin typeface="Times New Roman" pitchFamily="18" charset="0"/>
                <a:cs typeface="Times New Roman" pitchFamily="18" charset="0"/>
              </a:rPr>
              <a:t>талшықтарьш</a:t>
            </a:r>
            <a:r>
              <a:rPr lang="ru-RU" b="1" i="1" dirty="0" smtClean="0">
                <a:solidFill>
                  <a:srgbClr val="7030A0"/>
                </a:solidFill>
                <a:latin typeface="Times New Roman" pitchFamily="18" charset="0"/>
                <a:cs typeface="Times New Roman" pitchFamily="18" charset="0"/>
              </a:rPr>
              <a:t>.</a:t>
            </a:r>
            <a:endParaRPr lang="ru-RU" b="1" i="1" dirty="0">
              <a:solidFill>
                <a:srgbClr val="7030A0"/>
              </a:solidFill>
              <a:latin typeface="Times New Roman" pitchFamily="18" charset="0"/>
              <a:cs typeface="Times New Roman" pitchFamily="18" charset="0"/>
            </a:endParaRPr>
          </a:p>
        </p:txBody>
      </p:sp>
      <p:sp>
        <p:nvSpPr>
          <p:cNvPr id="5" name="Прямоугольник 4"/>
          <p:cNvSpPr/>
          <p:nvPr/>
        </p:nvSpPr>
        <p:spPr>
          <a:xfrm>
            <a:off x="1785918" y="142852"/>
            <a:ext cx="622157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5400" b="1" i="1" dirty="0" smtClean="0">
                <a:solidFill>
                  <a:srgbClr val="FF0000"/>
                </a:solidFill>
                <a:latin typeface="Times New Roman" pitchFamily="18" charset="0"/>
                <a:cs typeface="Times New Roman" pitchFamily="18" charset="0"/>
              </a:rPr>
              <a:t>Нерв талшықтары</a:t>
            </a:r>
            <a:endParaRPr lang="ru-RU" sz="5400" b="1" i="1" cap="none"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strips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3-04-14 13.58.19.jpg"/>
          <p:cNvPicPr>
            <a:picLocks noGrp="1" noChangeAspect="1"/>
          </p:cNvPicPr>
          <p:nvPr>
            <p:ph idx="1"/>
          </p:nvPr>
        </p:nvPicPr>
        <p:blipFill>
          <a:blip r:embed="rId2" cstate="print"/>
          <a:stretch>
            <a:fillRect/>
          </a:stretch>
        </p:blipFill>
        <p:spPr>
          <a:xfrm>
            <a:off x="571472" y="214290"/>
            <a:ext cx="3214710" cy="5286412"/>
          </a:xfrm>
        </p:spPr>
      </p:pic>
      <p:pic>
        <p:nvPicPr>
          <p:cNvPr id="5" name="Рисунок 4" descr="2013-04-14 13.58.28.jpg"/>
          <p:cNvPicPr>
            <a:picLocks noChangeAspect="1"/>
          </p:cNvPicPr>
          <p:nvPr/>
        </p:nvPicPr>
        <p:blipFill>
          <a:blip r:embed="rId3" cstate="print"/>
          <a:stretch>
            <a:fillRect/>
          </a:stretch>
        </p:blipFill>
        <p:spPr>
          <a:xfrm>
            <a:off x="5214942" y="214290"/>
            <a:ext cx="3214710" cy="5286412"/>
          </a:xfrm>
          <a:prstGeom prst="rect">
            <a:avLst/>
          </a:prstGeom>
        </p:spPr>
      </p:pic>
      <p:sp>
        <p:nvSpPr>
          <p:cNvPr id="6" name="TextBox 5"/>
          <p:cNvSpPr txBox="1"/>
          <p:nvPr/>
        </p:nvSpPr>
        <p:spPr>
          <a:xfrm>
            <a:off x="500034" y="5380672"/>
            <a:ext cx="3429024" cy="1477328"/>
          </a:xfrm>
          <a:prstGeom prst="rect">
            <a:avLst/>
          </a:prstGeom>
          <a:noFill/>
        </p:spPr>
        <p:txBody>
          <a:bodyPr wrap="square" rtlCol="0">
            <a:spAutoFit/>
          </a:bodyPr>
          <a:lstStyle/>
          <a:p>
            <a:pPr algn="ctr"/>
            <a:r>
              <a:rPr lang="kk-KZ" b="1" i="1" dirty="0" smtClean="0">
                <a:solidFill>
                  <a:srgbClr val="FF0000"/>
                </a:solidFill>
                <a:latin typeface="Times New Roman" pitchFamily="18" charset="0"/>
                <a:cs typeface="Times New Roman" pitchFamily="18" charset="0"/>
              </a:rPr>
              <a:t>Миелинді нерв талшықтары: 1</a:t>
            </a:r>
            <a:r>
              <a:rPr lang="kk-KZ" b="1" i="1" dirty="0" smtClean="0">
                <a:solidFill>
                  <a:srgbClr val="0070C0"/>
                </a:solidFill>
                <a:latin typeface="Times New Roman" pitchFamily="18" charset="0"/>
                <a:cs typeface="Times New Roman" pitchFamily="18" charset="0"/>
              </a:rPr>
              <a:t>-осьтік цилиндр;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-леммоцит; </a:t>
            </a:r>
            <a:r>
              <a:rPr lang="kk-KZ" b="1" i="1" dirty="0" smtClean="0">
                <a:solidFill>
                  <a:srgbClr val="FF0000"/>
                </a:solidFill>
                <a:latin typeface="Times New Roman" pitchFamily="18" charset="0"/>
                <a:cs typeface="Times New Roman" pitchFamily="18" charset="0"/>
              </a:rPr>
              <a:t>3</a:t>
            </a:r>
            <a:r>
              <a:rPr lang="kk-KZ" b="1" i="1" dirty="0" smtClean="0">
                <a:solidFill>
                  <a:srgbClr val="0070C0"/>
                </a:solidFill>
                <a:latin typeface="Times New Roman" pitchFamily="18" charset="0"/>
                <a:cs typeface="Times New Roman" pitchFamily="18" charset="0"/>
              </a:rPr>
              <a:t>-миелин қабаты; </a:t>
            </a:r>
            <a:r>
              <a:rPr lang="kk-KZ" b="1" i="1" dirty="0" smtClean="0">
                <a:solidFill>
                  <a:srgbClr val="FF0000"/>
                </a:solidFill>
                <a:latin typeface="Times New Roman" pitchFamily="18" charset="0"/>
                <a:cs typeface="Times New Roman" pitchFamily="18" charset="0"/>
              </a:rPr>
              <a:t>4</a:t>
            </a:r>
            <a:r>
              <a:rPr lang="kk-KZ" b="1" i="1" dirty="0" smtClean="0">
                <a:solidFill>
                  <a:srgbClr val="0070C0"/>
                </a:solidFill>
                <a:latin typeface="Times New Roman" pitchFamily="18" charset="0"/>
                <a:cs typeface="Times New Roman" pitchFamily="18" charset="0"/>
              </a:rPr>
              <a:t>-дәнекер ұлпасы; </a:t>
            </a:r>
            <a:r>
              <a:rPr lang="kk-KZ" b="1" i="1" dirty="0" smtClean="0">
                <a:solidFill>
                  <a:srgbClr val="FF0000"/>
                </a:solidFill>
                <a:latin typeface="Times New Roman" pitchFamily="18" charset="0"/>
                <a:cs typeface="Times New Roman" pitchFamily="18" charset="0"/>
              </a:rPr>
              <a:t>5</a:t>
            </a:r>
            <a:r>
              <a:rPr lang="kk-KZ" b="1" i="1" dirty="0" smtClean="0">
                <a:solidFill>
                  <a:srgbClr val="0070C0"/>
                </a:solidFill>
                <a:latin typeface="Times New Roman" pitchFamily="18" charset="0"/>
                <a:cs typeface="Times New Roman" pitchFamily="18" charset="0"/>
              </a:rPr>
              <a:t>-кесінді; </a:t>
            </a:r>
            <a:r>
              <a:rPr lang="kk-KZ" b="1" i="1" dirty="0" smtClean="0">
                <a:solidFill>
                  <a:srgbClr val="FF0000"/>
                </a:solidFill>
                <a:latin typeface="Times New Roman" pitchFamily="18" charset="0"/>
                <a:cs typeface="Times New Roman" pitchFamily="18" charset="0"/>
              </a:rPr>
              <a:t>6</a:t>
            </a:r>
            <a:r>
              <a:rPr lang="kk-KZ" b="1" i="1" dirty="0" smtClean="0">
                <a:solidFill>
                  <a:srgbClr val="0070C0"/>
                </a:solidFill>
                <a:latin typeface="Times New Roman" pitchFamily="18" charset="0"/>
                <a:cs typeface="Times New Roman" pitchFamily="18" charset="0"/>
              </a:rPr>
              <a:t>-жіңішкеру</a:t>
            </a:r>
            <a:endParaRPr lang="ru-RU" b="1" i="1" dirty="0">
              <a:solidFill>
                <a:srgbClr val="0070C0"/>
              </a:solidFill>
              <a:latin typeface="Times New Roman" pitchFamily="18" charset="0"/>
              <a:cs typeface="Times New Roman" pitchFamily="18" charset="0"/>
            </a:endParaRPr>
          </a:p>
        </p:txBody>
      </p:sp>
      <p:sp>
        <p:nvSpPr>
          <p:cNvPr id="7" name="TextBox 6"/>
          <p:cNvSpPr txBox="1"/>
          <p:nvPr/>
        </p:nvSpPr>
        <p:spPr>
          <a:xfrm>
            <a:off x="5000628" y="5715016"/>
            <a:ext cx="3720634" cy="400110"/>
          </a:xfrm>
          <a:prstGeom prst="rect">
            <a:avLst/>
          </a:prstGeom>
          <a:noFill/>
        </p:spPr>
        <p:txBody>
          <a:bodyPr wrap="none" rtlCol="0">
            <a:spAutoFit/>
          </a:bodyPr>
          <a:lstStyle/>
          <a:p>
            <a:r>
              <a:rPr lang="kk-KZ" sz="2000" b="1" i="1" dirty="0" smtClean="0">
                <a:solidFill>
                  <a:srgbClr val="FF0000"/>
                </a:solidFill>
                <a:latin typeface="Times New Roman" pitchFamily="18" charset="0"/>
                <a:cs typeface="Times New Roman" pitchFamily="18" charset="0"/>
              </a:rPr>
              <a:t>Жұмсақ затсыз нерв талшығы</a:t>
            </a:r>
            <a:endParaRPr lang="ru-RU" sz="2000" b="1" i="1" dirty="0">
              <a:solidFill>
                <a:srgbClr val="FF0000"/>
              </a:solidFill>
              <a:latin typeface="Times New Roman" pitchFamily="18" charset="0"/>
              <a:cs typeface="Times New Roman" pitchFamily="18" charset="0"/>
            </a:endParaRPr>
          </a:p>
        </p:txBody>
      </p:sp>
    </p:spTree>
  </p:cSld>
  <p:clrMapOvr>
    <a:masterClrMapping/>
  </p:clrMapOvr>
  <p:transition>
    <p:plu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kk-KZ" dirty="0" smtClean="0">
                <a:solidFill>
                  <a:srgbClr val="7030A0"/>
                </a:solidFill>
              </a:rPr>
              <a:t>   Нерв талшықтарының бәрі нерв ұштары деп аталытын сезгіш нейрондар дендриттерінің тармақталған ұштары болып саналатын ерекше рецепторлық аппаратпен аяқталады. Функциялық ерекшелігіне қарап нерв ұштарын эффекторлық және сезімдік деп ажыратады. Эффекторлық нерв ұштары қозғаушы және секреторлық болып бөлінеді.</a:t>
            </a:r>
            <a:endParaRPr lang="ru-RU" dirty="0">
              <a:solidFill>
                <a:srgbClr val="7030A0"/>
              </a:solidFill>
            </a:endParaRPr>
          </a:p>
        </p:txBody>
      </p:sp>
      <p:sp>
        <p:nvSpPr>
          <p:cNvPr id="5" name="Прямоугольник 4"/>
          <p:cNvSpPr/>
          <p:nvPr/>
        </p:nvSpPr>
        <p:spPr>
          <a:xfrm>
            <a:off x="2428860" y="142852"/>
            <a:ext cx="449514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5400" b="1" i="1" dirty="0" smtClean="0">
                <a:solidFill>
                  <a:srgbClr val="FF0000"/>
                </a:solidFill>
                <a:latin typeface="Times New Roman" pitchFamily="18" charset="0"/>
                <a:cs typeface="Times New Roman" pitchFamily="18" charset="0"/>
              </a:rPr>
              <a:t>Нерв ұштары</a:t>
            </a:r>
            <a:endParaRPr lang="ru-RU" sz="5400" b="1" i="1" cap="none"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2013-04-14 13.59.41.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42852"/>
            <a:ext cx="8686800" cy="6357982"/>
          </a:xfrm>
        </p:spPr>
        <p:txBody>
          <a:bodyPr>
            <a:normAutofit fontScale="92500" lnSpcReduction="10000"/>
          </a:bodyPr>
          <a:lstStyle/>
          <a:p>
            <a:pPr algn="ctr">
              <a:buNone/>
            </a:pPr>
            <a:r>
              <a:rPr lang="kk-KZ" b="1" i="1" dirty="0" smtClean="0">
                <a:solidFill>
                  <a:srgbClr val="FF0000"/>
                </a:solidFill>
                <a:latin typeface="Times New Roman" pitchFamily="18" charset="0"/>
                <a:cs typeface="Times New Roman" pitchFamily="18" charset="0"/>
              </a:rPr>
              <a:t>Сүтқоектілер мен құстардың рецепторлық нерв ұштары</a:t>
            </a:r>
          </a:p>
          <a:p>
            <a:pPr algn="ctr">
              <a:buNone/>
            </a:pPr>
            <a:r>
              <a:rPr lang="en-US" b="1" i="1" dirty="0" smtClean="0">
                <a:solidFill>
                  <a:srgbClr val="FF0000"/>
                </a:solidFill>
                <a:latin typeface="Times New Roman" pitchFamily="18" charset="0"/>
                <a:cs typeface="Times New Roman" pitchFamily="18" charset="0"/>
              </a:rPr>
              <a:t>I</a:t>
            </a:r>
            <a:r>
              <a:rPr lang="kk-KZ" b="1" i="1" dirty="0" smtClean="0">
                <a:solidFill>
                  <a:srgbClr val="0070C0"/>
                </a:solidFill>
                <a:latin typeface="Times New Roman" pitchFamily="18" charset="0"/>
                <a:cs typeface="Times New Roman" pitchFamily="18" charset="0"/>
              </a:rPr>
              <a:t>-Догельдің денешігі, немесе генитальдік денешік; </a:t>
            </a:r>
            <a:r>
              <a:rPr lang="kk-KZ" b="1" i="1" dirty="0" smtClean="0">
                <a:solidFill>
                  <a:srgbClr val="FF0000"/>
                </a:solidFill>
                <a:latin typeface="Times New Roman" pitchFamily="18" charset="0"/>
                <a:cs typeface="Times New Roman" pitchFamily="18" charset="0"/>
              </a:rPr>
              <a:t>ІІ</a:t>
            </a:r>
            <a:r>
              <a:rPr lang="kk-KZ" b="1" i="1" dirty="0" smtClean="0">
                <a:solidFill>
                  <a:srgbClr val="0070C0"/>
                </a:solidFill>
                <a:latin typeface="Times New Roman" pitchFamily="18" charset="0"/>
                <a:cs typeface="Times New Roman" pitchFamily="18" charset="0"/>
              </a:rPr>
              <a:t>-Руффини денешігі; </a:t>
            </a:r>
            <a:r>
              <a:rPr lang="kk-KZ" b="1" i="1" dirty="0" smtClean="0">
                <a:solidFill>
                  <a:srgbClr val="FF0000"/>
                </a:solidFill>
                <a:latin typeface="Times New Roman" pitchFamily="18" charset="0"/>
                <a:cs typeface="Times New Roman" pitchFamily="18" charset="0"/>
              </a:rPr>
              <a:t>ІІІ</a:t>
            </a:r>
            <a:r>
              <a:rPr lang="kk-KZ" b="1" i="1" dirty="0" smtClean="0">
                <a:solidFill>
                  <a:srgbClr val="0070C0"/>
                </a:solidFill>
                <a:latin typeface="Times New Roman" pitchFamily="18" charset="0"/>
                <a:cs typeface="Times New Roman" pitchFamily="18" charset="0"/>
              </a:rPr>
              <a:t>-Краузенің колбасы; </a:t>
            </a:r>
            <a:r>
              <a:rPr lang="en-US" b="1" i="1" dirty="0" smtClean="0">
                <a:solidFill>
                  <a:srgbClr val="FF0000"/>
                </a:solidFill>
                <a:latin typeface="Times New Roman" pitchFamily="18" charset="0"/>
                <a:cs typeface="Times New Roman" pitchFamily="18" charset="0"/>
              </a:rPr>
              <a:t>IY</a:t>
            </a:r>
            <a:r>
              <a:rPr lang="kk-KZ" b="1" i="1" dirty="0" smtClean="0">
                <a:solidFill>
                  <a:srgbClr val="0070C0"/>
                </a:solidFill>
                <a:latin typeface="Times New Roman" pitchFamily="18" charset="0"/>
                <a:cs typeface="Times New Roman" pitchFamily="18" charset="0"/>
              </a:rPr>
              <a:t>-Гольджи-Маццони денешігі;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Y</a:t>
            </a:r>
            <a:r>
              <a:rPr lang="kk-KZ" b="1" i="1" dirty="0" smtClean="0">
                <a:solidFill>
                  <a:srgbClr val="0070C0"/>
                </a:solidFill>
                <a:latin typeface="Times New Roman" pitchFamily="18" charset="0"/>
                <a:cs typeface="Times New Roman" pitchFamily="18" charset="0"/>
              </a:rPr>
              <a:t>-Фатер-Пачини денешігі;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YI</a:t>
            </a:r>
            <a:r>
              <a:rPr lang="kk-KZ" b="1" i="1" dirty="0" smtClean="0">
                <a:solidFill>
                  <a:srgbClr val="0070C0"/>
                </a:solidFill>
                <a:latin typeface="Times New Roman" pitchFamily="18" charset="0"/>
                <a:cs typeface="Times New Roman" pitchFamily="18" charset="0"/>
              </a:rPr>
              <a:t>-Хербест денешігі;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YII</a:t>
            </a:r>
            <a:r>
              <a:rPr lang="kk-KZ" b="1" i="1" dirty="0" smtClean="0">
                <a:solidFill>
                  <a:srgbClr val="0070C0"/>
                </a:solidFill>
                <a:latin typeface="Times New Roman" pitchFamily="18" charset="0"/>
                <a:cs typeface="Times New Roman" pitchFamily="18" charset="0"/>
              </a:rPr>
              <a:t>-Меркельдің дискілері;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YIII</a:t>
            </a:r>
            <a:r>
              <a:rPr lang="kk-KZ" b="1" i="1" dirty="0" smtClean="0">
                <a:solidFill>
                  <a:srgbClr val="0070C0"/>
                </a:solidFill>
                <a:latin typeface="Times New Roman" pitchFamily="18" charset="0"/>
                <a:cs typeface="Times New Roman" pitchFamily="18" charset="0"/>
              </a:rPr>
              <a:t>-Грандри денешігі;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IX</a:t>
            </a:r>
            <a:r>
              <a:rPr lang="kk-KZ" b="1" i="1" dirty="0" smtClean="0">
                <a:solidFill>
                  <a:srgbClr val="0070C0"/>
                </a:solidFill>
                <a:latin typeface="Times New Roman" pitchFamily="18" charset="0"/>
                <a:cs typeface="Times New Roman" pitchFamily="18" charset="0"/>
              </a:rPr>
              <a:t>-Грандри денешігі;</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X</a:t>
            </a:r>
            <a:r>
              <a:rPr lang="kk-KZ" b="1" i="1" dirty="0" smtClean="0">
                <a:solidFill>
                  <a:srgbClr val="0070C0"/>
                </a:solidFill>
                <a:latin typeface="Times New Roman" pitchFamily="18" charset="0"/>
                <a:cs typeface="Times New Roman" pitchFamily="18" charset="0"/>
              </a:rPr>
              <a:t>-Эймер органы;</a:t>
            </a:r>
            <a:r>
              <a:rPr lang="en-US" b="1" i="1" dirty="0" smtClean="0">
                <a:solidFill>
                  <a:srgbClr val="0070C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XI</a:t>
            </a:r>
            <a:r>
              <a:rPr lang="kk-KZ" b="1" i="1" dirty="0" smtClean="0">
                <a:solidFill>
                  <a:srgbClr val="0070C0"/>
                </a:solidFill>
                <a:latin typeface="Times New Roman" pitchFamily="18" charset="0"/>
                <a:cs typeface="Times New Roman" pitchFamily="18" charset="0"/>
              </a:rPr>
              <a:t>-Мейсснер денешігі;</a:t>
            </a:r>
          </a:p>
          <a:p>
            <a:pPr algn="ctr">
              <a:buNone/>
            </a:pPr>
            <a:r>
              <a:rPr lang="kk-KZ" b="1" i="1" dirty="0" smtClean="0">
                <a:solidFill>
                  <a:srgbClr val="FF0000"/>
                </a:solidFill>
                <a:latin typeface="Times New Roman" pitchFamily="18" charset="0"/>
                <a:cs typeface="Times New Roman" pitchFamily="18" charset="0"/>
              </a:rPr>
              <a:t>1</a:t>
            </a:r>
            <a:r>
              <a:rPr lang="kk-KZ" b="1" i="1" dirty="0" smtClean="0">
                <a:solidFill>
                  <a:srgbClr val="0070C0"/>
                </a:solidFill>
                <a:latin typeface="Times New Roman" pitchFamily="18" charset="0"/>
                <a:cs typeface="Times New Roman" pitchFamily="18" charset="0"/>
              </a:rPr>
              <a:t>-негізгі нерв талшығы;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-Қосымша нерв талшығы; </a:t>
            </a:r>
            <a:r>
              <a:rPr lang="kk-KZ" b="1" i="1" dirty="0" smtClean="0">
                <a:solidFill>
                  <a:srgbClr val="FF0000"/>
                </a:solidFill>
                <a:latin typeface="Times New Roman" pitchFamily="18" charset="0"/>
                <a:cs typeface="Times New Roman" pitchFamily="18" charset="0"/>
              </a:rPr>
              <a:t>3</a:t>
            </a:r>
            <a:r>
              <a:rPr lang="kk-KZ" b="1" i="1" dirty="0" smtClean="0">
                <a:solidFill>
                  <a:srgbClr val="0070C0"/>
                </a:solidFill>
                <a:latin typeface="Times New Roman" pitchFamily="18" charset="0"/>
                <a:cs typeface="Times New Roman" pitchFamily="18" charset="0"/>
              </a:rPr>
              <a:t>-дәнекер ұлпалық капсула; </a:t>
            </a:r>
            <a:r>
              <a:rPr lang="kk-KZ" b="1" i="1" dirty="0" smtClean="0">
                <a:solidFill>
                  <a:srgbClr val="FF0000"/>
                </a:solidFill>
                <a:latin typeface="Times New Roman" pitchFamily="18" charset="0"/>
                <a:cs typeface="Times New Roman" pitchFamily="18" charset="0"/>
              </a:rPr>
              <a:t>4</a:t>
            </a:r>
            <a:r>
              <a:rPr lang="kk-KZ" b="1" i="1" dirty="0" smtClean="0">
                <a:solidFill>
                  <a:srgbClr val="0070C0"/>
                </a:solidFill>
                <a:latin typeface="Times New Roman" pitchFamily="18" charset="0"/>
                <a:cs typeface="Times New Roman" pitchFamily="18" charset="0"/>
              </a:rPr>
              <a:t>-ішкі колба; </a:t>
            </a:r>
            <a:r>
              <a:rPr lang="kk-KZ" b="1" i="1" dirty="0" smtClean="0">
                <a:solidFill>
                  <a:srgbClr val="FF0000"/>
                </a:solidFill>
                <a:latin typeface="Times New Roman" pitchFamily="18" charset="0"/>
                <a:cs typeface="Times New Roman" pitchFamily="18" charset="0"/>
              </a:rPr>
              <a:t>5</a:t>
            </a:r>
            <a:r>
              <a:rPr lang="kk-KZ" b="1" i="1" dirty="0" smtClean="0">
                <a:solidFill>
                  <a:srgbClr val="0070C0"/>
                </a:solidFill>
                <a:latin typeface="Times New Roman" pitchFamily="18" charset="0"/>
                <a:cs typeface="Times New Roman" pitchFamily="18" charset="0"/>
              </a:rPr>
              <a:t>-нейроглялық клеткалар; </a:t>
            </a:r>
            <a:r>
              <a:rPr lang="kk-KZ" b="1" i="1" dirty="0" smtClean="0">
                <a:solidFill>
                  <a:srgbClr val="FF0000"/>
                </a:solidFill>
                <a:latin typeface="Times New Roman" pitchFamily="18" charset="0"/>
                <a:cs typeface="Times New Roman" pitchFamily="18" charset="0"/>
              </a:rPr>
              <a:t>6</a:t>
            </a:r>
            <a:r>
              <a:rPr lang="kk-KZ" b="1" i="1" dirty="0" smtClean="0">
                <a:solidFill>
                  <a:srgbClr val="0070C0"/>
                </a:solidFill>
                <a:latin typeface="Times New Roman" pitchFamily="18" charset="0"/>
                <a:cs typeface="Times New Roman" pitchFamily="18" charset="0"/>
              </a:rPr>
              <a:t>-нейроэпителийлік клеткалар; </a:t>
            </a:r>
            <a:r>
              <a:rPr lang="kk-KZ" b="1" i="1" dirty="0" smtClean="0">
                <a:solidFill>
                  <a:srgbClr val="FF0000"/>
                </a:solidFill>
                <a:latin typeface="Times New Roman" pitchFamily="18" charset="0"/>
                <a:cs typeface="Times New Roman" pitchFamily="18" charset="0"/>
              </a:rPr>
              <a:t>7</a:t>
            </a:r>
            <a:r>
              <a:rPr lang="kk-KZ" b="1" i="1" dirty="0" smtClean="0">
                <a:solidFill>
                  <a:srgbClr val="0070C0"/>
                </a:solidFill>
                <a:latin typeface="Times New Roman" pitchFamily="18" charset="0"/>
                <a:cs typeface="Times New Roman" pitchFamily="18" charset="0"/>
              </a:rPr>
              <a:t>-қан тамырлары; </a:t>
            </a:r>
            <a:r>
              <a:rPr lang="kk-KZ" b="1" i="1" dirty="0" smtClean="0">
                <a:solidFill>
                  <a:srgbClr val="FF0000"/>
                </a:solidFill>
                <a:latin typeface="Times New Roman" pitchFamily="18" charset="0"/>
                <a:cs typeface="Times New Roman" pitchFamily="18" charset="0"/>
              </a:rPr>
              <a:t>8</a:t>
            </a:r>
            <a:r>
              <a:rPr lang="kk-KZ" b="1" i="1" dirty="0" smtClean="0">
                <a:solidFill>
                  <a:srgbClr val="0070C0"/>
                </a:solidFill>
                <a:latin typeface="Times New Roman" pitchFamily="18" charset="0"/>
                <a:cs typeface="Times New Roman" pitchFamily="18" charset="0"/>
              </a:rPr>
              <a:t>-эпидермис</a:t>
            </a:r>
            <a:endParaRPr lang="ru-RU" b="1" i="1" dirty="0">
              <a:solidFill>
                <a:srgbClr val="0070C0"/>
              </a:solidFill>
              <a:latin typeface="Times New Roman" pitchFamily="18" charset="0"/>
              <a:cs typeface="Times New Roman" pitchFamily="18" charset="0"/>
            </a:endParaRPr>
          </a:p>
        </p:txBody>
      </p:sp>
    </p:spTree>
  </p:cSld>
  <p:clrMapOvr>
    <a:masterClrMapping/>
  </p:clrMapOvr>
  <p:transition>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85728"/>
            <a:ext cx="8686800" cy="838200"/>
          </a:xfrm>
        </p:spPr>
        <p:txBody>
          <a:bodyPr>
            <a:normAutofit/>
          </a:bodyPr>
          <a:lstStyle/>
          <a:p>
            <a:pPr algn="ctr"/>
            <a:r>
              <a:rPr lang="kk-KZ" sz="4400" b="1" i="1" dirty="0" smtClean="0">
                <a:solidFill>
                  <a:srgbClr val="FF0000"/>
                </a:solidFill>
              </a:rPr>
              <a:t>Жоспар:</a:t>
            </a:r>
            <a:endParaRPr lang="ru-RU" sz="4400" b="1" i="1" dirty="0">
              <a:solidFill>
                <a:srgbClr val="FF0000"/>
              </a:solidFill>
            </a:endParaRPr>
          </a:p>
        </p:txBody>
      </p:sp>
      <p:sp>
        <p:nvSpPr>
          <p:cNvPr id="3" name="Содержимое 2"/>
          <p:cNvSpPr>
            <a:spLocks noGrp="1"/>
          </p:cNvSpPr>
          <p:nvPr>
            <p:ph idx="1"/>
          </p:nvPr>
        </p:nvSpPr>
        <p:spPr>
          <a:xfrm>
            <a:off x="304800" y="1357298"/>
            <a:ext cx="8686800" cy="5357850"/>
          </a:xfrm>
        </p:spPr>
        <p:txBody>
          <a:bodyPr>
            <a:normAutofit/>
          </a:bodyPr>
          <a:lstStyle/>
          <a:p>
            <a:pPr>
              <a:buFont typeface="Wingdings" pitchFamily="2" charset="2"/>
              <a:buChar char="Ø"/>
            </a:pPr>
            <a:r>
              <a:rPr lang="kk-KZ" b="1" i="1" dirty="0" smtClean="0">
                <a:solidFill>
                  <a:srgbClr val="0070C0"/>
                </a:solidFill>
                <a:latin typeface="Times New Roman" pitchFamily="18" charset="0"/>
                <a:cs typeface="Times New Roman" pitchFamily="18" charset="0"/>
              </a:rPr>
              <a:t>Біріңғай салалы бұлшық ет ұлпасы</a:t>
            </a:r>
          </a:p>
          <a:p>
            <a:pPr>
              <a:buFont typeface="Wingdings" pitchFamily="2" charset="2"/>
              <a:buChar char="Ø"/>
            </a:pPr>
            <a:r>
              <a:rPr lang="kk-KZ" b="1" i="1" dirty="0" smtClean="0">
                <a:solidFill>
                  <a:srgbClr val="0070C0"/>
                </a:solidFill>
                <a:latin typeface="Times New Roman" pitchFamily="18" charset="0"/>
                <a:cs typeface="Times New Roman" pitchFamily="18" charset="0"/>
              </a:rPr>
              <a:t>Көлденең салалы бұлшық ет </a:t>
            </a:r>
          </a:p>
          <a:p>
            <a:pPr>
              <a:buFont typeface="Wingdings" pitchFamily="2" charset="2"/>
              <a:buChar char="Ø"/>
            </a:pPr>
            <a:r>
              <a:rPr lang="kk-KZ" b="1" i="1" dirty="0" smtClean="0">
                <a:solidFill>
                  <a:srgbClr val="0070C0"/>
                </a:solidFill>
                <a:latin typeface="Times New Roman" pitchFamily="18" charset="0"/>
                <a:cs typeface="Times New Roman" pitchFamily="18" charset="0"/>
              </a:rPr>
              <a:t>Жүрек еті</a:t>
            </a:r>
          </a:p>
          <a:p>
            <a:pPr>
              <a:buFont typeface="Wingdings" pitchFamily="2" charset="2"/>
              <a:buChar char="Ø"/>
            </a:pPr>
            <a:r>
              <a:rPr lang="kk-KZ" b="1" i="1" dirty="0" smtClean="0">
                <a:solidFill>
                  <a:srgbClr val="0070C0"/>
                </a:solidFill>
                <a:latin typeface="Times New Roman" pitchFamily="18" charset="0"/>
                <a:cs typeface="Times New Roman" pitchFamily="18" charset="0"/>
              </a:rPr>
              <a:t>Нерв ұлпасы</a:t>
            </a:r>
          </a:p>
          <a:p>
            <a:pPr>
              <a:buFont typeface="Wingdings" pitchFamily="2" charset="2"/>
              <a:buChar char="Ø"/>
            </a:pPr>
            <a:r>
              <a:rPr lang="kk-KZ" b="1" i="1" dirty="0" smtClean="0">
                <a:solidFill>
                  <a:srgbClr val="0070C0"/>
                </a:solidFill>
                <a:latin typeface="Times New Roman" pitchFamily="18" charset="0"/>
                <a:cs typeface="Times New Roman" pitchFamily="18" charset="0"/>
              </a:rPr>
              <a:t>Нерв клеткалары</a:t>
            </a:r>
          </a:p>
          <a:p>
            <a:pPr>
              <a:buFont typeface="Wingdings" pitchFamily="2" charset="2"/>
              <a:buChar char="Ø"/>
            </a:pPr>
            <a:r>
              <a:rPr lang="kk-KZ" b="1" i="1" dirty="0" smtClean="0">
                <a:solidFill>
                  <a:srgbClr val="0070C0"/>
                </a:solidFill>
                <a:latin typeface="Times New Roman" pitchFamily="18" charset="0"/>
                <a:cs typeface="Times New Roman" pitchFamily="18" charset="0"/>
              </a:rPr>
              <a:t>Нейрология</a:t>
            </a:r>
          </a:p>
          <a:p>
            <a:pPr>
              <a:buFont typeface="Wingdings" pitchFamily="2" charset="2"/>
              <a:buChar char="Ø"/>
            </a:pPr>
            <a:r>
              <a:rPr lang="kk-KZ" b="1" i="1" dirty="0" smtClean="0">
                <a:solidFill>
                  <a:srgbClr val="0070C0"/>
                </a:solidFill>
                <a:latin typeface="Times New Roman" pitchFamily="18" charset="0"/>
                <a:cs typeface="Times New Roman" pitchFamily="18" charset="0"/>
              </a:rPr>
              <a:t>Нерв талшықтары</a:t>
            </a:r>
          </a:p>
          <a:p>
            <a:pPr>
              <a:buFont typeface="Wingdings" pitchFamily="2" charset="2"/>
              <a:buChar char="Ø"/>
            </a:pPr>
            <a:r>
              <a:rPr lang="kk-KZ" b="1" i="1" dirty="0" smtClean="0">
                <a:solidFill>
                  <a:srgbClr val="0070C0"/>
                </a:solidFill>
                <a:latin typeface="Times New Roman" pitchFamily="18" charset="0"/>
                <a:cs typeface="Times New Roman" pitchFamily="18" charset="0"/>
              </a:rPr>
              <a:t>Нерв ұштары</a:t>
            </a:r>
          </a:p>
          <a:p>
            <a:endParaRPr lang="ru-RU" dirty="0"/>
          </a:p>
        </p:txBody>
      </p:sp>
    </p:spTree>
  </p:cSld>
  <p:clrMapOvr>
    <a:masterClrMapping/>
  </p:clrMapOvr>
  <p:transition>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3-04-14 14.00.01.jpg"/>
          <p:cNvPicPr>
            <a:picLocks noGrp="1" noChangeAspect="1"/>
          </p:cNvPicPr>
          <p:nvPr>
            <p:ph idx="1"/>
          </p:nvPr>
        </p:nvPicPr>
        <p:blipFill>
          <a:blip r:embed="rId2"/>
          <a:stretch>
            <a:fillRect/>
          </a:stretch>
        </p:blipFill>
        <p:spPr>
          <a:xfrm>
            <a:off x="428596" y="142852"/>
            <a:ext cx="8358246" cy="5500726"/>
          </a:xfrm>
        </p:spPr>
      </p:pic>
      <p:sp>
        <p:nvSpPr>
          <p:cNvPr id="5" name="TextBox 4"/>
          <p:cNvSpPr txBox="1"/>
          <p:nvPr/>
        </p:nvSpPr>
        <p:spPr>
          <a:xfrm>
            <a:off x="428597" y="5786454"/>
            <a:ext cx="2928958" cy="923330"/>
          </a:xfrm>
          <a:prstGeom prst="rect">
            <a:avLst/>
          </a:prstGeom>
          <a:noFill/>
        </p:spPr>
        <p:txBody>
          <a:bodyPr wrap="square" rtlCol="0">
            <a:spAutoFit/>
          </a:bodyPr>
          <a:lstStyle/>
          <a:p>
            <a:pPr algn="ctr"/>
            <a:r>
              <a:rPr lang="kk-KZ" b="1" i="1" dirty="0" smtClean="0">
                <a:solidFill>
                  <a:srgbClr val="FF0000"/>
                </a:solidFill>
                <a:latin typeface="Times New Roman" pitchFamily="18" charset="0"/>
                <a:cs typeface="Times New Roman" pitchFamily="18" charset="0"/>
              </a:rPr>
              <a:t>Мейснер денешігі: </a:t>
            </a:r>
          </a:p>
          <a:p>
            <a:pPr algn="ctr"/>
            <a:r>
              <a:rPr lang="kk-KZ" b="1" i="1" dirty="0" smtClean="0">
                <a:solidFill>
                  <a:srgbClr val="FF0000"/>
                </a:solidFill>
                <a:latin typeface="Times New Roman" pitchFamily="18" charset="0"/>
                <a:cs typeface="Times New Roman" pitchFamily="18" charset="0"/>
              </a:rPr>
              <a:t>1</a:t>
            </a:r>
            <a:r>
              <a:rPr lang="kk-KZ" b="1" i="1" dirty="0" smtClean="0">
                <a:solidFill>
                  <a:srgbClr val="0070C0"/>
                </a:solidFill>
                <a:latin typeface="Times New Roman" pitchFamily="18" charset="0"/>
                <a:cs typeface="Times New Roman" pitchFamily="18" charset="0"/>
              </a:rPr>
              <a:t>-капсула;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-арнаулы клеткалар</a:t>
            </a:r>
            <a:endParaRPr lang="ru-RU" b="1" i="1" dirty="0">
              <a:solidFill>
                <a:srgbClr val="0070C0"/>
              </a:solidFill>
              <a:latin typeface="Times New Roman" pitchFamily="18" charset="0"/>
              <a:cs typeface="Times New Roman" pitchFamily="18" charset="0"/>
            </a:endParaRPr>
          </a:p>
        </p:txBody>
      </p:sp>
      <p:sp>
        <p:nvSpPr>
          <p:cNvPr id="6" name="TextBox 5"/>
          <p:cNvSpPr txBox="1"/>
          <p:nvPr/>
        </p:nvSpPr>
        <p:spPr>
          <a:xfrm>
            <a:off x="4786315" y="5857892"/>
            <a:ext cx="3857652" cy="923330"/>
          </a:xfrm>
          <a:prstGeom prst="rect">
            <a:avLst/>
          </a:prstGeom>
          <a:noFill/>
        </p:spPr>
        <p:txBody>
          <a:bodyPr wrap="square" rtlCol="0">
            <a:spAutoFit/>
          </a:bodyPr>
          <a:lstStyle/>
          <a:p>
            <a:r>
              <a:rPr lang="kk-KZ" b="1" i="1" dirty="0" smtClean="0">
                <a:solidFill>
                  <a:srgbClr val="FF0000"/>
                </a:solidFill>
                <a:latin typeface="Times New Roman" pitchFamily="18" charset="0"/>
                <a:cs typeface="Times New Roman" pitchFamily="18" charset="0"/>
              </a:rPr>
              <a:t>Фатер-Пачини денешігі:</a:t>
            </a:r>
            <a:r>
              <a:rPr lang="kk-KZ" b="1" i="1" dirty="0" smtClean="0">
                <a:solidFill>
                  <a:srgbClr val="0070C0"/>
                </a:solidFill>
                <a:latin typeface="Times New Roman" pitchFamily="18" charset="0"/>
                <a:cs typeface="Times New Roman" pitchFamily="18" charset="0"/>
              </a:rPr>
              <a:t> </a:t>
            </a:r>
            <a:r>
              <a:rPr lang="kk-KZ" b="1" i="1" dirty="0" smtClean="0">
                <a:solidFill>
                  <a:srgbClr val="FF0000"/>
                </a:solidFill>
                <a:latin typeface="Times New Roman" pitchFamily="18" charset="0"/>
                <a:cs typeface="Times New Roman" pitchFamily="18" charset="0"/>
              </a:rPr>
              <a:t>1</a:t>
            </a:r>
            <a:r>
              <a:rPr lang="kk-KZ" b="1" i="1" dirty="0" smtClean="0">
                <a:solidFill>
                  <a:srgbClr val="0070C0"/>
                </a:solidFill>
                <a:latin typeface="Times New Roman" pitchFamily="18" charset="0"/>
                <a:cs typeface="Times New Roman" pitchFamily="18" charset="0"/>
              </a:rPr>
              <a:t>-сыртқы колба; </a:t>
            </a:r>
            <a:r>
              <a:rPr lang="kk-KZ" b="1" i="1" dirty="0" smtClean="0">
                <a:solidFill>
                  <a:srgbClr val="FF0000"/>
                </a:solidFill>
                <a:latin typeface="Times New Roman" pitchFamily="18" charset="0"/>
                <a:cs typeface="Times New Roman" pitchFamily="18" charset="0"/>
              </a:rPr>
              <a:t>2</a:t>
            </a:r>
            <a:r>
              <a:rPr lang="kk-KZ" b="1" i="1" dirty="0" smtClean="0">
                <a:solidFill>
                  <a:srgbClr val="0070C0"/>
                </a:solidFill>
                <a:latin typeface="Times New Roman" pitchFamily="18" charset="0"/>
                <a:cs typeface="Times New Roman" pitchFamily="18" charset="0"/>
              </a:rPr>
              <a:t>-ішкі колба; </a:t>
            </a:r>
            <a:r>
              <a:rPr lang="kk-KZ" b="1" i="1" dirty="0" smtClean="0">
                <a:solidFill>
                  <a:srgbClr val="FF0000"/>
                </a:solidFill>
                <a:latin typeface="Times New Roman" pitchFamily="18" charset="0"/>
                <a:cs typeface="Times New Roman" pitchFamily="18" charset="0"/>
              </a:rPr>
              <a:t>3</a:t>
            </a:r>
            <a:r>
              <a:rPr lang="kk-KZ" b="1" i="1" dirty="0" smtClean="0">
                <a:solidFill>
                  <a:srgbClr val="0070C0"/>
                </a:solidFill>
                <a:latin typeface="Times New Roman" pitchFamily="18" charset="0"/>
                <a:cs typeface="Times New Roman" pitchFamily="18" charset="0"/>
              </a:rPr>
              <a:t>-нерв талшығының қырғы бөлімі</a:t>
            </a:r>
            <a:endParaRPr lang="ru-RU" b="1" i="1" dirty="0">
              <a:solidFill>
                <a:srgbClr val="0070C0"/>
              </a:solidFill>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00" y="2071678"/>
            <a:ext cx="7329379" cy="230832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kk-KZ" sz="7200" b="1" i="1"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Назарларыңызға</a:t>
            </a:r>
          </a:p>
          <a:p>
            <a:pPr algn="ctr"/>
            <a:r>
              <a:rPr lang="kk-KZ" sz="7200" b="1" i="1" cap="none" spc="50" dirty="0" smtClean="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Рахмет!</a:t>
            </a:r>
            <a:endParaRPr lang="ru-RU" sz="7200" b="1" i="1" cap="none" spc="50"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1500174"/>
            <a:ext cx="8143932" cy="5026029"/>
          </a:xfrm>
        </p:spPr>
        <p:txBody>
          <a:bodyPr>
            <a:normAutofit/>
          </a:bodyPr>
          <a:lstStyle/>
          <a:p>
            <a:pPr algn="ctr">
              <a:buNone/>
            </a:pPr>
            <a:r>
              <a:rPr lang="ru-RU" sz="4000" dirty="0" err="1" smtClean="0">
                <a:solidFill>
                  <a:srgbClr val="0070C0"/>
                </a:solidFill>
                <a:latin typeface="Times New Roman" pitchFamily="18" charset="0"/>
                <a:cs typeface="Times New Roman" pitchFamily="18" charset="0"/>
              </a:rPr>
              <a:t>Бұлшықет ұлпасы </a:t>
            </a:r>
            <a:r>
              <a:rPr lang="ru-RU" sz="4000" dirty="0" smtClean="0">
                <a:solidFill>
                  <a:srgbClr val="0070C0"/>
                </a:solidFill>
                <a:latin typeface="Times New Roman" pitchFamily="18" charset="0"/>
                <a:cs typeface="Times New Roman" pitchFamily="18" charset="0"/>
              </a:rPr>
              <a:t>(лат. </a:t>
            </a:r>
            <a:r>
              <a:rPr lang="en-US" sz="4000" dirty="0" err="1" smtClean="0">
                <a:solidFill>
                  <a:srgbClr val="0070C0"/>
                </a:solidFill>
                <a:latin typeface="Times New Roman" pitchFamily="18" charset="0"/>
                <a:cs typeface="Times New Roman" pitchFamily="18" charset="0"/>
              </a:rPr>
              <a:t>musculus</a:t>
            </a:r>
            <a:r>
              <a:rPr lang="en-US" sz="4000" dirty="0" smtClean="0">
                <a:solidFill>
                  <a:srgbClr val="0070C0"/>
                </a:solidFill>
                <a:latin typeface="Times New Roman" pitchFamily="18" charset="0"/>
                <a:cs typeface="Times New Roman" pitchFamily="18" charset="0"/>
              </a:rPr>
              <a:t> — </a:t>
            </a:r>
            <a:r>
              <a:rPr lang="ru-RU" sz="4000" dirty="0" err="1" smtClean="0">
                <a:solidFill>
                  <a:srgbClr val="0070C0"/>
                </a:solidFill>
                <a:latin typeface="Times New Roman" pitchFamily="18" charset="0"/>
                <a:cs typeface="Times New Roman" pitchFamily="18" charset="0"/>
              </a:rPr>
              <a:t>бұлшық ет</a:t>
            </a:r>
            <a:r>
              <a:rPr lang="ru-RU" sz="4000" dirty="0" smtClean="0">
                <a:solidFill>
                  <a:srgbClr val="0070C0"/>
                </a:solidFill>
                <a:latin typeface="Times New Roman" pitchFamily="18" charset="0"/>
                <a:cs typeface="Times New Roman" pitchFamily="18" charset="0"/>
              </a:rPr>
              <a:t>) — </a:t>
            </a:r>
            <a:r>
              <a:rPr lang="ru-RU" sz="4000" dirty="0" err="1" smtClean="0">
                <a:solidFill>
                  <a:srgbClr val="0070C0"/>
                </a:solidFill>
                <a:latin typeface="Times New Roman" pitchFamily="18" charset="0"/>
                <a:cs typeface="Times New Roman" pitchFamily="18" charset="0"/>
              </a:rPr>
              <a:t>адам</a:t>
            </a:r>
            <a:r>
              <a:rPr lang="ru-RU" sz="4000" dirty="0" smtClean="0">
                <a:solidFill>
                  <a:srgbClr val="0070C0"/>
                </a:solidFill>
                <a:latin typeface="Times New Roman" pitchFamily="18" charset="0"/>
                <a:cs typeface="Times New Roman" pitchFamily="18" charset="0"/>
              </a:rPr>
              <a:t> мен </a:t>
            </a:r>
            <a:r>
              <a:rPr lang="ru-RU" sz="4000" dirty="0" err="1" smtClean="0">
                <a:solidFill>
                  <a:srgbClr val="0070C0"/>
                </a:solidFill>
                <a:latin typeface="Times New Roman" pitchFamily="18" charset="0"/>
                <a:cs typeface="Times New Roman" pitchFamily="18" charset="0"/>
              </a:rPr>
              <a:t>жануарлар</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организмдерінде</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жиырылу</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қызметін атқарып</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қимыл-қозғалыстарды іс</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жүзіне асыратын</a:t>
            </a:r>
            <a:r>
              <a:rPr lang="ru-RU" sz="4000" dirty="0" smtClean="0">
                <a:solidFill>
                  <a:srgbClr val="0070C0"/>
                </a:solidFill>
                <a:latin typeface="Times New Roman" pitchFamily="18" charset="0"/>
                <a:cs typeface="Times New Roman" pitchFamily="18" charset="0"/>
              </a:rPr>
              <a:t> </a:t>
            </a:r>
            <a:r>
              <a:rPr lang="ru-RU" sz="4000" dirty="0" err="1" smtClean="0">
                <a:solidFill>
                  <a:srgbClr val="0070C0"/>
                </a:solidFill>
                <a:latin typeface="Times New Roman" pitchFamily="18" charset="0"/>
                <a:cs typeface="Times New Roman" pitchFamily="18" charset="0"/>
              </a:rPr>
              <a:t>ұлпа</a:t>
            </a:r>
            <a:r>
              <a:rPr lang="ru-RU" sz="4000" dirty="0" smtClean="0">
                <a:solidFill>
                  <a:srgbClr val="0070C0"/>
                </a:solidFill>
                <a:latin typeface="Times New Roman" pitchFamily="18" charset="0"/>
                <a:cs typeface="Times New Roman" pitchFamily="18" charset="0"/>
              </a:rPr>
              <a:t>. </a:t>
            </a:r>
            <a:endParaRPr lang="ru-RU" sz="4000" dirty="0">
              <a:solidFill>
                <a:srgbClr val="0070C0"/>
              </a:solidFill>
              <a:latin typeface="Times New Roman" pitchFamily="18" charset="0"/>
              <a:cs typeface="Times New Roman" pitchFamily="18" charset="0"/>
            </a:endParaRPr>
          </a:p>
        </p:txBody>
      </p:sp>
      <p:sp>
        <p:nvSpPr>
          <p:cNvPr id="5" name="Прямоугольник 4"/>
          <p:cNvSpPr/>
          <p:nvPr/>
        </p:nvSpPr>
        <p:spPr>
          <a:xfrm>
            <a:off x="1428728" y="214290"/>
            <a:ext cx="6223178"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5400" b="1" i="1" cap="none" spc="0" dirty="0" err="1"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Бұлшық ет</a:t>
            </a:r>
            <a:r>
              <a:rPr lang="ru-RU" sz="5400" b="1" i="1" cap="none" spc="0" dirty="0"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 </a:t>
            </a:r>
            <a:r>
              <a:rPr lang="ru-RU" sz="5400" b="1" i="1" cap="none" spc="0" dirty="0" err="1" smtClean="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rPr>
              <a:t>ұлпасы</a:t>
            </a:r>
            <a:endParaRPr lang="ru-RU" sz="5400" b="1" i="1" cap="none" spc="0" dirty="0">
              <a:ln w="11430"/>
              <a:solidFill>
                <a:srgbClr val="FF0000"/>
              </a:solidFill>
              <a:effectLst>
                <a:outerShdw blurRad="80000" dist="40000" dir="5040000" algn="tl">
                  <a:srgbClr val="000000">
                    <a:alpha val="30000"/>
                  </a:srgbClr>
                </a:outerShdw>
              </a:effectLst>
              <a:latin typeface="Times New Roman" pitchFamily="18" charset="0"/>
              <a:cs typeface="Times New Roman" pitchFamily="18" charset="0"/>
            </a:endParaRPr>
          </a:p>
        </p:txBody>
      </p:sp>
    </p:spTree>
  </p:cSld>
  <p:clrMapOvr>
    <a:masterClrMapping/>
  </p:clrMapOvr>
  <p:transition>
    <p:strip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500034" y="1071546"/>
          <a:ext cx="8215370"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554162"/>
            <a:ext cx="8143932" cy="4803796"/>
          </a:xfrm>
        </p:spPr>
        <p:txBody>
          <a:bodyPr>
            <a:normAutofit lnSpcReduction="10000"/>
          </a:bodyPr>
          <a:lstStyle/>
          <a:p>
            <a:pPr algn="ctr">
              <a:buNone/>
            </a:pPr>
            <a:r>
              <a:rPr lang="ru-RU" dirty="0" smtClean="0">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Бірыңғай салалы</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ет</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ұлпасы </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пішіні</a:t>
            </a:r>
            <a:r>
              <a:rPr lang="ru-RU" dirty="0" smtClean="0">
                <a:solidFill>
                  <a:srgbClr val="0070C0"/>
                </a:solidFill>
                <a:latin typeface="Times New Roman" pitchFamily="18" charset="0"/>
                <a:cs typeface="Times New Roman" pitchFamily="18" charset="0"/>
              </a:rPr>
              <a:t> </a:t>
            </a:r>
            <a:r>
              <a:rPr lang="kk-KZ" dirty="0" err="1" smtClean="0">
                <a:solidFill>
                  <a:srgbClr val="0070C0"/>
                </a:solidFill>
                <a:latin typeface="Times New Roman" pitchFamily="18" charset="0"/>
                <a:cs typeface="Times New Roman" pitchFamily="18" charset="0"/>
              </a:rPr>
              <a:t>ұ</a:t>
            </a:r>
            <a:r>
              <a:rPr lang="ru-RU" smtClean="0">
                <a:solidFill>
                  <a:srgbClr val="0070C0"/>
                </a:solidFill>
                <a:latin typeface="Times New Roman" pitchFamily="18" charset="0"/>
                <a:cs typeface="Times New Roman" pitchFamily="18" charset="0"/>
              </a:rPr>
              <a:t>ршық </a:t>
            </a:r>
            <a:r>
              <a:rPr lang="ru-RU" dirty="0" err="1" smtClean="0">
                <a:solidFill>
                  <a:srgbClr val="0070C0"/>
                </a:solidFill>
                <a:latin typeface="Times New Roman" pitchFamily="18" charset="0"/>
                <a:cs typeface="Times New Roman" pitchFamily="18" charset="0"/>
              </a:rPr>
              <a:t>сабына</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ұқсас, екі</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ұшы үшкірленген, жуандау</a:t>
            </a:r>
            <a:r>
              <a:rPr lang="ru-RU" dirty="0" smtClean="0">
                <a:solidFill>
                  <a:srgbClr val="0070C0"/>
                </a:solidFill>
                <a:latin typeface="Times New Roman" pitchFamily="18" charset="0"/>
                <a:cs typeface="Times New Roman" pitchFamily="18" charset="0"/>
              </a:rPr>
              <a:t> орта </a:t>
            </a:r>
            <a:r>
              <a:rPr lang="ru-RU" dirty="0" err="1" smtClean="0">
                <a:solidFill>
                  <a:srgbClr val="0070C0"/>
                </a:solidFill>
                <a:latin typeface="Times New Roman" pitchFamily="18" charset="0"/>
                <a:cs typeface="Times New Roman" pitchFamily="18" charset="0"/>
              </a:rPr>
              <a:t>түсында бір</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ядросы</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болатын</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жолақсыз миоциттерден</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ет</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жасушаларынан</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тұрады</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Ол</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ішкі</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мүшелердің, қан және </a:t>
            </a:r>
            <a:r>
              <a:rPr lang="ru-RU" dirty="0" smtClean="0">
                <a:solidFill>
                  <a:srgbClr val="0070C0"/>
                </a:solidFill>
                <a:latin typeface="Times New Roman" pitchFamily="18" charset="0"/>
                <a:cs typeface="Times New Roman" pitchFamily="18" charset="0"/>
              </a:rPr>
              <a:t>лимфа </a:t>
            </a:r>
            <a:r>
              <a:rPr lang="ru-RU" dirty="0" err="1" smtClean="0">
                <a:solidFill>
                  <a:srgbClr val="0070C0"/>
                </a:solidFill>
                <a:latin typeface="Times New Roman" pitchFamily="18" charset="0"/>
                <a:cs typeface="Times New Roman" pitchFamily="18" charset="0"/>
              </a:rPr>
              <a:t>тамырларының етті</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қабықтары </a:t>
            </a:r>
            <a:r>
              <a:rPr lang="ru-RU" dirty="0" smtClean="0">
                <a:solidFill>
                  <a:srgbClr val="0070C0"/>
                </a:solidFill>
                <a:latin typeface="Times New Roman" pitchFamily="18" charset="0"/>
                <a:cs typeface="Times New Roman" pitchFamily="18" charset="0"/>
              </a:rPr>
              <a:t>мен </a:t>
            </a:r>
            <a:r>
              <a:rPr lang="ru-RU" dirty="0" err="1" smtClean="0">
                <a:solidFill>
                  <a:srgbClr val="0070C0"/>
                </a:solidFill>
                <a:latin typeface="Times New Roman" pitchFamily="18" charset="0"/>
                <a:cs typeface="Times New Roman" pitchFamily="18" charset="0"/>
              </a:rPr>
              <a:t>қабаттарын түзіп</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еріксіз</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жиырылады</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оның жұмысын автономды</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вегетативтік</a:t>
            </a:r>
            <a:r>
              <a:rPr lang="ru-RU" dirty="0" smtClean="0">
                <a:solidFill>
                  <a:srgbClr val="0070C0"/>
                </a:solidFill>
                <a:latin typeface="Times New Roman" pitchFamily="18" charset="0"/>
                <a:cs typeface="Times New Roman" pitchFamily="18" charset="0"/>
              </a:rPr>
              <a:t> </a:t>
            </a:r>
            <a:r>
              <a:rPr lang="ru-RU" dirty="0" err="1" smtClean="0">
                <a:solidFill>
                  <a:srgbClr val="0070C0"/>
                </a:solidFill>
                <a:latin typeface="Times New Roman" pitchFamily="18" charset="0"/>
                <a:cs typeface="Times New Roman" pitchFamily="18" charset="0"/>
              </a:rPr>
              <a:t>жүйке жүйесі реттейді</a:t>
            </a:r>
            <a:r>
              <a:rPr lang="ru-RU" dirty="0" smtClean="0">
                <a:solidFill>
                  <a:srgbClr val="0070C0"/>
                </a:solidFill>
                <a:latin typeface="Times New Roman" pitchFamily="18" charset="0"/>
                <a:cs typeface="Times New Roman" pitchFamily="18" charset="0"/>
              </a:rPr>
              <a:t>).</a:t>
            </a:r>
            <a:endParaRPr lang="ru-RU" dirty="0">
              <a:solidFill>
                <a:srgbClr val="0070C0"/>
              </a:solidFill>
              <a:latin typeface="Times New Roman" pitchFamily="18" charset="0"/>
              <a:cs typeface="Times New Roman" pitchFamily="18" charset="0"/>
            </a:endParaRPr>
          </a:p>
        </p:txBody>
      </p:sp>
      <p:sp>
        <p:nvSpPr>
          <p:cNvPr id="5" name="Прямоугольник 4"/>
          <p:cNvSpPr/>
          <p:nvPr/>
        </p:nvSpPr>
        <p:spPr>
          <a:xfrm>
            <a:off x="1000100" y="214290"/>
            <a:ext cx="6929486" cy="144655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4400" b="1" i="1" cap="none" spc="0" dirty="0" err="1" smtClean="0">
                <a:ln w="11430"/>
                <a:solidFill>
                  <a:srgbClr val="FF0000"/>
                </a:solidFill>
                <a:effectLst>
                  <a:outerShdw blurRad="80000" dist="40000" dir="5040000" algn="tl">
                    <a:srgbClr val="000000">
                      <a:alpha val="30000"/>
                    </a:srgbClr>
                  </a:outerShdw>
                </a:effectLst>
              </a:rPr>
              <a:t>Біріңғай салалы</a:t>
            </a:r>
            <a:r>
              <a:rPr lang="ru-RU" sz="4400" b="1" i="1" cap="none" spc="0" dirty="0" smtClean="0">
                <a:ln w="11430"/>
                <a:solidFill>
                  <a:srgbClr val="FF0000"/>
                </a:solidFill>
                <a:effectLst>
                  <a:outerShdw blurRad="80000" dist="40000" dir="5040000" algn="tl">
                    <a:srgbClr val="000000">
                      <a:alpha val="30000"/>
                    </a:srgbClr>
                  </a:outerShdw>
                </a:effectLst>
              </a:rPr>
              <a:t> </a:t>
            </a:r>
            <a:r>
              <a:rPr lang="ru-RU" sz="4400" b="1" i="1" cap="none" spc="0" dirty="0" err="1" smtClean="0">
                <a:ln w="11430"/>
                <a:solidFill>
                  <a:srgbClr val="FF0000"/>
                </a:solidFill>
                <a:effectLst>
                  <a:outerShdw blurRad="80000" dist="40000" dir="5040000" algn="tl">
                    <a:srgbClr val="000000">
                      <a:alpha val="30000"/>
                    </a:srgbClr>
                  </a:outerShdw>
                </a:effectLst>
              </a:rPr>
              <a:t>бұлшық ет</a:t>
            </a:r>
            <a:r>
              <a:rPr lang="ru-RU" sz="4400" b="1" i="1" cap="none" spc="0" dirty="0" smtClean="0">
                <a:ln w="11430"/>
                <a:solidFill>
                  <a:srgbClr val="FF0000"/>
                </a:solidFill>
                <a:effectLst>
                  <a:outerShdw blurRad="80000" dist="40000" dir="5040000" algn="tl">
                    <a:srgbClr val="000000">
                      <a:alpha val="30000"/>
                    </a:srgbClr>
                  </a:outerShdw>
                </a:effectLst>
              </a:rPr>
              <a:t> </a:t>
            </a:r>
            <a:r>
              <a:rPr lang="ru-RU" sz="4400" b="1" i="1" cap="none" spc="0" dirty="0" err="1" smtClean="0">
                <a:ln w="11430"/>
                <a:solidFill>
                  <a:srgbClr val="FF0000"/>
                </a:solidFill>
                <a:effectLst>
                  <a:outerShdw blurRad="80000" dist="40000" dir="5040000" algn="tl">
                    <a:srgbClr val="000000">
                      <a:alpha val="30000"/>
                    </a:srgbClr>
                  </a:outerShdw>
                </a:effectLst>
              </a:rPr>
              <a:t>ұлпасы</a:t>
            </a:r>
            <a:endParaRPr lang="ru-RU" sz="4400" b="1" i="1" cap="none" spc="0" dirty="0">
              <a:ln w="11430"/>
              <a:solidFill>
                <a:srgbClr val="FF0000"/>
              </a:solidFill>
              <a:effectLst>
                <a:outerShdw blurRad="80000" dist="40000" dir="5040000" algn="tl">
                  <a:srgbClr val="000000">
                    <a:alpha val="30000"/>
                  </a:srgbClr>
                </a:outerShdw>
              </a:effectLst>
            </a:endParaRPr>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Font typeface="Wingdings" pitchFamily="2" charset="2"/>
              <a:buChar char="§"/>
            </a:pPr>
            <a:r>
              <a:rPr lang="kk-KZ" dirty="0" smtClean="0">
                <a:solidFill>
                  <a:srgbClr val="0070C0"/>
                </a:solidFill>
                <a:latin typeface="Times New Roman" pitchFamily="18" charset="0"/>
                <a:cs typeface="Times New Roman" pitchFamily="18" charset="0"/>
              </a:rPr>
              <a:t>Көлденең салалы бұлшық ет ұлпасы қаңқа еті немесе сомалық (дене) еті деп те аталады. Шығу тегі біркелкі болмайды, әдетте миотомдардан дамиды, бірақ оның кейбір учаскелері мезенхимадан, тіпті нейромезенхимадан дамуы да мүмкін. Бұлшық еттің бұлтүрінің құрылымдық элементі клетка емес, симпласт болып санлатын көп ядролы талшық.</a:t>
            </a:r>
            <a:endParaRPr lang="ru-RU" dirty="0">
              <a:solidFill>
                <a:srgbClr val="0070C0"/>
              </a:solidFill>
              <a:latin typeface="Times New Roman" pitchFamily="18" charset="0"/>
              <a:cs typeface="Times New Roman" pitchFamily="18" charset="0"/>
            </a:endParaRPr>
          </a:p>
        </p:txBody>
      </p:sp>
      <p:sp>
        <p:nvSpPr>
          <p:cNvPr id="5" name="Прямоугольник 4"/>
          <p:cNvSpPr/>
          <p:nvPr/>
        </p:nvSpPr>
        <p:spPr>
          <a:xfrm>
            <a:off x="857224" y="285728"/>
            <a:ext cx="7904151" cy="830997"/>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sz="4800" b="1" i="1" cap="none" spc="0" dirty="0" err="1" smtClean="0">
                <a:ln w="11430"/>
                <a:solidFill>
                  <a:srgbClr val="FF0000"/>
                </a:solidFill>
                <a:effectLst>
                  <a:outerShdw blurRad="80000" dist="40000" dir="5040000" algn="tl">
                    <a:srgbClr val="000000">
                      <a:alpha val="30000"/>
                    </a:srgbClr>
                  </a:outerShdw>
                </a:effectLst>
              </a:rPr>
              <a:t>Көлденең салалы</a:t>
            </a:r>
            <a:r>
              <a:rPr lang="ru-RU" sz="4800" b="1" i="1" cap="none" spc="0" dirty="0" smtClean="0">
                <a:ln w="11430"/>
                <a:solidFill>
                  <a:srgbClr val="FF0000"/>
                </a:solidFill>
                <a:effectLst>
                  <a:outerShdw blurRad="80000" dist="40000" dir="5040000" algn="tl">
                    <a:srgbClr val="000000">
                      <a:alpha val="30000"/>
                    </a:srgbClr>
                  </a:outerShdw>
                </a:effectLst>
              </a:rPr>
              <a:t> </a:t>
            </a:r>
            <a:r>
              <a:rPr lang="ru-RU" sz="4800" b="1" i="1" cap="none" spc="0" dirty="0" err="1" smtClean="0">
                <a:ln w="11430"/>
                <a:solidFill>
                  <a:srgbClr val="FF0000"/>
                </a:solidFill>
                <a:effectLst>
                  <a:outerShdw blurRad="80000" dist="40000" dir="5040000" algn="tl">
                    <a:srgbClr val="000000">
                      <a:alpha val="30000"/>
                    </a:srgbClr>
                  </a:outerShdw>
                </a:effectLst>
              </a:rPr>
              <a:t>бұлшық ет</a:t>
            </a:r>
            <a:endParaRPr lang="ru-RU" sz="4800" b="1" i="1" cap="none" spc="0" dirty="0">
              <a:ln w="11430"/>
              <a:solidFill>
                <a:srgbClr val="FF0000"/>
              </a:solidFill>
              <a:effectLst>
                <a:outerShdw blurRad="80000" dist="40000" dir="5040000" algn="tl">
                  <a:srgbClr val="000000">
                    <a:alpha val="30000"/>
                  </a:srgbClr>
                </a:outerShdw>
              </a:effectLst>
            </a:endParaRP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013-04-14 13.56.12.jpg"/>
          <p:cNvPicPr>
            <a:picLocks noGrp="1" noChangeAspect="1"/>
          </p:cNvPicPr>
          <p:nvPr>
            <p:ph idx="1"/>
          </p:nvPr>
        </p:nvPicPr>
        <p:blipFill>
          <a:blip r:embed="rId2"/>
          <a:stretch>
            <a:fillRect/>
          </a:stretch>
        </p:blipFill>
        <p:spPr>
          <a:xfrm>
            <a:off x="0" y="0"/>
            <a:ext cx="9144000" cy="5643578"/>
          </a:xfrm>
        </p:spPr>
      </p:pic>
      <p:sp>
        <p:nvSpPr>
          <p:cNvPr id="5" name="TextBox 4"/>
          <p:cNvSpPr txBox="1"/>
          <p:nvPr/>
        </p:nvSpPr>
        <p:spPr>
          <a:xfrm>
            <a:off x="214282" y="5786454"/>
            <a:ext cx="8572560" cy="1077218"/>
          </a:xfrm>
          <a:prstGeom prst="rect">
            <a:avLst/>
          </a:prstGeom>
          <a:noFill/>
        </p:spPr>
        <p:txBody>
          <a:bodyPr wrap="square" rtlCol="0">
            <a:spAutoFit/>
          </a:bodyPr>
          <a:lstStyle/>
          <a:p>
            <a:pPr algn="ctr"/>
            <a:r>
              <a:rPr lang="kk-KZ" sz="1600" b="1" i="1" dirty="0" smtClean="0">
                <a:solidFill>
                  <a:srgbClr val="FF0000"/>
                </a:solidFill>
              </a:rPr>
              <a:t>1</a:t>
            </a:r>
            <a:r>
              <a:rPr lang="kk-KZ" sz="1600" b="1" i="1" dirty="0" smtClean="0">
                <a:solidFill>
                  <a:srgbClr val="0070C0"/>
                </a:solidFill>
              </a:rPr>
              <a:t>-көлденең салалы бұлшық ет талшығының ұзыннан кесіндісі; </a:t>
            </a:r>
            <a:r>
              <a:rPr lang="kk-KZ" sz="1600" b="1" i="1" dirty="0" smtClean="0">
                <a:solidFill>
                  <a:srgbClr val="FF0000"/>
                </a:solidFill>
              </a:rPr>
              <a:t>2</a:t>
            </a:r>
            <a:r>
              <a:rPr lang="kk-KZ" sz="1600" b="1" i="1" dirty="0" smtClean="0">
                <a:solidFill>
                  <a:srgbClr val="0070C0"/>
                </a:solidFill>
              </a:rPr>
              <a:t>-ет тплшығының ядросы;</a:t>
            </a:r>
          </a:p>
          <a:p>
            <a:pPr algn="ctr"/>
            <a:r>
              <a:rPr lang="kk-KZ" sz="1600" b="1" i="1" dirty="0" smtClean="0">
                <a:solidFill>
                  <a:srgbClr val="FF0000"/>
                </a:solidFill>
              </a:rPr>
              <a:t>3</a:t>
            </a:r>
            <a:r>
              <a:rPr lang="kk-KZ" sz="1600" b="1" i="1" dirty="0" smtClean="0">
                <a:solidFill>
                  <a:srgbClr val="0070C0"/>
                </a:solidFill>
              </a:rPr>
              <a:t>-көлденең сызық; </a:t>
            </a:r>
            <a:r>
              <a:rPr lang="kk-KZ" sz="1600" b="1" i="1" dirty="0" smtClean="0">
                <a:solidFill>
                  <a:srgbClr val="FF0000"/>
                </a:solidFill>
              </a:rPr>
              <a:t>4</a:t>
            </a:r>
            <a:r>
              <a:rPr lang="kk-KZ" sz="1600" b="1" i="1" dirty="0" smtClean="0">
                <a:solidFill>
                  <a:srgbClr val="0070C0"/>
                </a:solidFill>
              </a:rPr>
              <a:t>-ет талшығының көлденең кесіндісі; </a:t>
            </a:r>
            <a:r>
              <a:rPr lang="kk-KZ" sz="1600" b="1" i="1" dirty="0" smtClean="0">
                <a:solidFill>
                  <a:srgbClr val="FF0000"/>
                </a:solidFill>
              </a:rPr>
              <a:t>5</a:t>
            </a:r>
            <a:r>
              <a:rPr lang="kk-KZ" sz="1600" b="1" i="1" dirty="0" smtClean="0">
                <a:solidFill>
                  <a:srgbClr val="0070C0"/>
                </a:solidFill>
              </a:rPr>
              <a:t>-саркоплазмадағы миофибриллалар;</a:t>
            </a:r>
          </a:p>
          <a:p>
            <a:pPr algn="ctr"/>
            <a:r>
              <a:rPr lang="kk-KZ" sz="1600" b="1" i="1" dirty="0" smtClean="0">
                <a:solidFill>
                  <a:srgbClr val="FF0000"/>
                </a:solidFill>
              </a:rPr>
              <a:t>6</a:t>
            </a:r>
            <a:r>
              <a:rPr lang="kk-KZ" sz="1600" b="1" i="1" dirty="0" smtClean="0">
                <a:solidFill>
                  <a:srgbClr val="0070C0"/>
                </a:solidFill>
              </a:rPr>
              <a:t>-эндомизия; </a:t>
            </a:r>
            <a:r>
              <a:rPr lang="kk-KZ" sz="1600" b="1" i="1" dirty="0" smtClean="0">
                <a:solidFill>
                  <a:srgbClr val="FF0000"/>
                </a:solidFill>
              </a:rPr>
              <a:t>7</a:t>
            </a:r>
            <a:r>
              <a:rPr lang="kk-KZ" sz="1600" b="1" i="1" dirty="0" smtClean="0">
                <a:solidFill>
                  <a:srgbClr val="0070C0"/>
                </a:solidFill>
              </a:rPr>
              <a:t>-қан тамыры</a:t>
            </a:r>
            <a:endParaRPr lang="ru-RU" sz="1600" b="1" i="1" dirty="0">
              <a:solidFill>
                <a:srgbClr val="0070C0"/>
              </a:solidFill>
            </a:endParaRPr>
          </a:p>
        </p:txBody>
      </p:sp>
    </p:spTree>
  </p:cSld>
  <p:clrMapOvr>
    <a:masterClrMapping/>
  </p:clrMapOvr>
  <p:transition>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r>
              <a:rPr lang="kk-KZ" dirty="0" smtClean="0">
                <a:solidFill>
                  <a:srgbClr val="0070C0"/>
                </a:solidFill>
              </a:rPr>
              <a:t>   </a:t>
            </a:r>
            <a:r>
              <a:rPr lang="kk-KZ" dirty="0" smtClean="0">
                <a:solidFill>
                  <a:srgbClr val="0070C0"/>
                </a:solidFill>
                <a:latin typeface="Times New Roman" pitchFamily="18" charset="0"/>
                <a:cs typeface="Times New Roman" pitchFamily="18" charset="0"/>
              </a:rPr>
              <a:t>Жүрек еті (миокард) вентральдық мезодерманың висцералдық жапырақшасынан дамиды. Жүректің негізгі массасын құрайды, бірақ оның белгілі мөлшері өкпе және жоғарғы қуыс веналардың қабырғасында да болады. Жүрек етінің құрылымдық-функциялық бірлігі жүрек бұлшық ет клеткасы – кардиомиоцит.</a:t>
            </a:r>
            <a:endParaRPr lang="ru-RU" dirty="0">
              <a:solidFill>
                <a:srgbClr val="0070C0"/>
              </a:solidFill>
              <a:latin typeface="Times New Roman" pitchFamily="18" charset="0"/>
              <a:cs typeface="Times New Roman" pitchFamily="18" charset="0"/>
            </a:endParaRPr>
          </a:p>
        </p:txBody>
      </p:sp>
      <p:sp>
        <p:nvSpPr>
          <p:cNvPr id="5" name="Прямоугольник 4"/>
          <p:cNvSpPr/>
          <p:nvPr/>
        </p:nvSpPr>
        <p:spPr>
          <a:xfrm>
            <a:off x="2428860" y="142852"/>
            <a:ext cx="3929090"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i="1" cap="none" spc="50" dirty="0" err="1" smtClean="0">
                <a:ln w="11430"/>
                <a:solidFill>
                  <a:srgbClr val="FF0000"/>
                </a:solidFill>
                <a:effectLst>
                  <a:outerShdw blurRad="76200" dist="50800" dir="5400000" algn="tl" rotWithShape="0">
                    <a:srgbClr val="000000">
                      <a:alpha val="65000"/>
                    </a:srgbClr>
                  </a:outerShdw>
                </a:effectLst>
              </a:rPr>
              <a:t>Жүрек еті</a:t>
            </a:r>
            <a:endParaRPr lang="ru-RU" sz="5400" b="1" i="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kk-KZ" dirty="0" smtClean="0"/>
              <a:t>   </a:t>
            </a:r>
            <a:r>
              <a:rPr lang="kk-KZ" dirty="0" smtClean="0">
                <a:solidFill>
                  <a:srgbClr val="7030A0"/>
                </a:solidFill>
                <a:latin typeface="Times New Roman" pitchFamily="18" charset="0"/>
                <a:cs typeface="Times New Roman" pitchFamily="18" charset="0"/>
              </a:rPr>
              <a:t>Нерв ұлпасы нерв жүйесінің негізгі құрылымдық элементі. Эктодермадан дамиды. Нерв ұлпасы нерв клеткаларынан, немесе нейрондардан (нейроциттерден) және глиалық клеткалардан, немесе глиоциттерден тұрады. Нерв ұлпасының құрамында рецепторлық клеткалар да боады.</a:t>
            </a:r>
            <a:endParaRPr lang="ru-RU" dirty="0">
              <a:solidFill>
                <a:srgbClr val="7030A0"/>
              </a:solidFill>
              <a:latin typeface="Times New Roman" pitchFamily="18" charset="0"/>
              <a:cs typeface="Times New Roman" pitchFamily="18" charset="0"/>
            </a:endParaRPr>
          </a:p>
        </p:txBody>
      </p:sp>
      <p:sp>
        <p:nvSpPr>
          <p:cNvPr id="5" name="Прямоугольник 4"/>
          <p:cNvSpPr/>
          <p:nvPr/>
        </p:nvSpPr>
        <p:spPr>
          <a:xfrm>
            <a:off x="2571736" y="142852"/>
            <a:ext cx="410881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kk-KZ" sz="5400" b="1" i="1" dirty="0" smtClean="0">
                <a:ln w="11430"/>
                <a:solidFill>
                  <a:srgbClr val="FF0000"/>
                </a:solidFill>
                <a:effectLst>
                  <a:outerShdw blurRad="50800" dist="39000" dir="5460000" algn="tl">
                    <a:srgbClr val="000000">
                      <a:alpha val="38000"/>
                    </a:srgbClr>
                  </a:outerShdw>
                </a:effectLst>
              </a:rPr>
              <a:t>Нерв ұлпасы</a:t>
            </a:r>
            <a:endParaRPr lang="ru-RU" sz="5400" b="1" i="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p:strips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222</TotalTime>
  <Words>717</Words>
  <PresentationFormat>Экран (4:3)</PresentationFormat>
  <Paragraphs>55</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Трек</vt:lpstr>
      <vt:lpstr>Слайд 1</vt:lpstr>
      <vt:lpstr>Жоспар:</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Бұлшық ет ұлпасы және нерв ұлпасы</dc:title>
  <cp:lastModifiedBy>User</cp:lastModifiedBy>
  <cp:revision>25</cp:revision>
  <dcterms:modified xsi:type="dcterms:W3CDTF">2013-04-14T17:41:28Z</dcterms:modified>
</cp:coreProperties>
</file>