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diagrams/drawing2.xml" ContentType="application/vnd.ms-office.drawingml.diagramDrawing+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drawing4.xml" ContentType="application/vnd.ms-office.drawingml.diagramDrawing+xml"/>
  <Override PartName="/ppt/diagrams/drawing5.xml" ContentType="application/vnd.ms-office.drawingml.diagramDrawing+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data5.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3"/>
  </p:notesMasterIdLst>
  <p:sldIdLst>
    <p:sldId id="256" r:id="rId2"/>
    <p:sldId id="286" r:id="rId3"/>
    <p:sldId id="257" r:id="rId4"/>
    <p:sldId id="258" r:id="rId5"/>
    <p:sldId id="259" r:id="rId6"/>
    <p:sldId id="260" r:id="rId7"/>
    <p:sldId id="278" r:id="rId8"/>
    <p:sldId id="272" r:id="rId9"/>
    <p:sldId id="273" r:id="rId10"/>
    <p:sldId id="275" r:id="rId11"/>
    <p:sldId id="276" r:id="rId12"/>
    <p:sldId id="274" r:id="rId13"/>
    <p:sldId id="261" r:id="rId14"/>
    <p:sldId id="262" r:id="rId15"/>
    <p:sldId id="263" r:id="rId16"/>
    <p:sldId id="279" r:id="rId17"/>
    <p:sldId id="264" r:id="rId18"/>
    <p:sldId id="265" r:id="rId19"/>
    <p:sldId id="266" r:id="rId20"/>
    <p:sldId id="280" r:id="rId21"/>
    <p:sldId id="281" r:id="rId22"/>
    <p:sldId id="282" r:id="rId23"/>
    <p:sldId id="283" r:id="rId24"/>
    <p:sldId id="284" r:id="rId25"/>
    <p:sldId id="285" r:id="rId26"/>
    <p:sldId id="267" r:id="rId27"/>
    <p:sldId id="268" r:id="rId28"/>
    <p:sldId id="269" r:id="rId29"/>
    <p:sldId id="270" r:id="rId30"/>
    <p:sldId id="271" r:id="rId31"/>
    <p:sldId id="277"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91" autoAdjust="0"/>
    <p:restoredTop sz="94660"/>
  </p:normalViewPr>
  <p:slideViewPr>
    <p:cSldViewPr>
      <p:cViewPr varScale="1">
        <p:scale>
          <a:sx n="68" d="100"/>
          <a:sy n="68" d="100"/>
        </p:scale>
        <p:origin x="-150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B4EAED-6315-4CF1-8857-7AB0DB20EE69}"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ru-RU"/>
        </a:p>
      </dgm:t>
    </dgm:pt>
    <dgm:pt modelId="{992D8F8C-464B-4B6B-9046-2D8E4DB1D58B}">
      <dgm:prSet phldrT="[Текст]"/>
      <dgm:spPr/>
      <dgm:t>
        <a:bodyPr/>
        <a:lstStyle/>
        <a:p>
          <a:r>
            <a:rPr lang="kk-KZ" dirty="0" smtClean="0">
              <a:solidFill>
                <a:schemeClr val="tx1"/>
              </a:solidFill>
            </a:rPr>
            <a:t>Дәнекер</a:t>
          </a:r>
          <a:endParaRPr lang="ru-RU" dirty="0">
            <a:solidFill>
              <a:schemeClr val="tx1"/>
            </a:solidFill>
          </a:endParaRPr>
        </a:p>
      </dgm:t>
    </dgm:pt>
    <dgm:pt modelId="{9E109D52-3913-4C9C-9188-86A3711442B7}" type="parTrans" cxnId="{1BAC510D-8A50-4D32-A6C3-563E7FA1C1B2}">
      <dgm:prSet/>
      <dgm:spPr/>
      <dgm:t>
        <a:bodyPr/>
        <a:lstStyle/>
        <a:p>
          <a:endParaRPr lang="ru-RU"/>
        </a:p>
      </dgm:t>
    </dgm:pt>
    <dgm:pt modelId="{44978216-718A-497C-BE7F-8237EF5C8601}" type="sibTrans" cxnId="{1BAC510D-8A50-4D32-A6C3-563E7FA1C1B2}">
      <dgm:prSet/>
      <dgm:spPr/>
      <dgm:t>
        <a:bodyPr/>
        <a:lstStyle/>
        <a:p>
          <a:endParaRPr lang="ru-RU" dirty="0"/>
        </a:p>
      </dgm:t>
    </dgm:pt>
    <dgm:pt modelId="{6D850B10-F148-480C-9961-BA8A2530B0EE}">
      <dgm:prSet phldrT="[Текст]"/>
      <dgm:spPr/>
      <dgm:t>
        <a:bodyPr/>
        <a:lstStyle/>
        <a:p>
          <a:r>
            <a:rPr lang="kk-KZ" dirty="0" smtClean="0">
              <a:solidFill>
                <a:schemeClr val="tx1"/>
              </a:solidFill>
            </a:rPr>
            <a:t>Эпителий</a:t>
          </a:r>
          <a:endParaRPr lang="ru-RU" dirty="0">
            <a:solidFill>
              <a:schemeClr val="tx1"/>
            </a:solidFill>
          </a:endParaRPr>
        </a:p>
      </dgm:t>
    </dgm:pt>
    <dgm:pt modelId="{BD4B3C94-52D1-43F9-91CF-E18552E91AA0}" type="parTrans" cxnId="{BDA95991-BBBC-424D-B284-3DF96EE6534A}">
      <dgm:prSet/>
      <dgm:spPr/>
      <dgm:t>
        <a:bodyPr/>
        <a:lstStyle/>
        <a:p>
          <a:endParaRPr lang="ru-RU"/>
        </a:p>
      </dgm:t>
    </dgm:pt>
    <dgm:pt modelId="{E801F8EB-A824-47FD-9AEF-F92943A6A87B}" type="sibTrans" cxnId="{BDA95991-BBBC-424D-B284-3DF96EE6534A}">
      <dgm:prSet/>
      <dgm:spPr/>
      <dgm:t>
        <a:bodyPr/>
        <a:lstStyle/>
        <a:p>
          <a:endParaRPr lang="ru-RU" dirty="0"/>
        </a:p>
      </dgm:t>
    </dgm:pt>
    <dgm:pt modelId="{3B88831F-856D-4531-B147-D946154DAF3A}">
      <dgm:prSet phldrT="[Текст]"/>
      <dgm:spPr/>
      <dgm:t>
        <a:bodyPr/>
        <a:lstStyle/>
        <a:p>
          <a:r>
            <a:rPr lang="kk-KZ" dirty="0" smtClean="0">
              <a:solidFill>
                <a:schemeClr val="tx1"/>
              </a:solidFill>
            </a:rPr>
            <a:t>Бұлшық ет</a:t>
          </a:r>
          <a:endParaRPr lang="ru-RU" dirty="0">
            <a:solidFill>
              <a:schemeClr val="tx1"/>
            </a:solidFill>
          </a:endParaRPr>
        </a:p>
      </dgm:t>
    </dgm:pt>
    <dgm:pt modelId="{3422FBF7-6762-4EEA-94FF-6C314856A1F5}" type="parTrans" cxnId="{4B5BCD16-0B26-4BB3-99BC-EE1BA34ED20B}">
      <dgm:prSet/>
      <dgm:spPr/>
      <dgm:t>
        <a:bodyPr/>
        <a:lstStyle/>
        <a:p>
          <a:endParaRPr lang="ru-RU"/>
        </a:p>
      </dgm:t>
    </dgm:pt>
    <dgm:pt modelId="{B1AF09DF-F80D-4EBE-87B2-E440A8CE3CE3}" type="sibTrans" cxnId="{4B5BCD16-0B26-4BB3-99BC-EE1BA34ED20B}">
      <dgm:prSet/>
      <dgm:spPr/>
      <dgm:t>
        <a:bodyPr/>
        <a:lstStyle/>
        <a:p>
          <a:endParaRPr lang="ru-RU" dirty="0"/>
        </a:p>
      </dgm:t>
    </dgm:pt>
    <dgm:pt modelId="{D12C71E1-6E82-42DF-B81D-D16FA9B5B4E1}">
      <dgm:prSet phldrT="[Текст]"/>
      <dgm:spPr/>
      <dgm:t>
        <a:bodyPr/>
        <a:lstStyle/>
        <a:p>
          <a:r>
            <a:rPr lang="kk-KZ" dirty="0" smtClean="0">
              <a:solidFill>
                <a:schemeClr val="tx1"/>
              </a:solidFill>
            </a:rPr>
            <a:t>Жүйке</a:t>
          </a:r>
          <a:endParaRPr lang="ru-RU" dirty="0">
            <a:solidFill>
              <a:schemeClr val="tx1"/>
            </a:solidFill>
          </a:endParaRPr>
        </a:p>
      </dgm:t>
    </dgm:pt>
    <dgm:pt modelId="{B759B795-D3CF-4665-9D80-51BF1AE7370F}" type="parTrans" cxnId="{A514E474-43FF-42EA-9409-A40C1150A90D}">
      <dgm:prSet/>
      <dgm:spPr/>
      <dgm:t>
        <a:bodyPr/>
        <a:lstStyle/>
        <a:p>
          <a:endParaRPr lang="ru-RU"/>
        </a:p>
      </dgm:t>
    </dgm:pt>
    <dgm:pt modelId="{D1E01571-F120-402D-A5DE-FD28E83F2BBB}" type="sibTrans" cxnId="{A514E474-43FF-42EA-9409-A40C1150A90D}">
      <dgm:prSet/>
      <dgm:spPr/>
      <dgm:t>
        <a:bodyPr/>
        <a:lstStyle/>
        <a:p>
          <a:endParaRPr lang="ru-RU" dirty="0"/>
        </a:p>
      </dgm:t>
    </dgm:pt>
    <dgm:pt modelId="{DE4B1BD5-1E1E-47EC-A1B3-9786B204AA1F}" type="pres">
      <dgm:prSet presAssocID="{60B4EAED-6315-4CF1-8857-7AB0DB20EE69}" presName="cycle" presStyleCnt="0">
        <dgm:presLayoutVars>
          <dgm:dir/>
          <dgm:resizeHandles val="exact"/>
        </dgm:presLayoutVars>
      </dgm:prSet>
      <dgm:spPr/>
      <dgm:t>
        <a:bodyPr/>
        <a:lstStyle/>
        <a:p>
          <a:endParaRPr lang="ru-RU"/>
        </a:p>
      </dgm:t>
    </dgm:pt>
    <dgm:pt modelId="{A7E702CE-348F-4D68-8DB4-3AF382CE76CA}" type="pres">
      <dgm:prSet presAssocID="{992D8F8C-464B-4B6B-9046-2D8E4DB1D58B}" presName="node" presStyleLbl="node1" presStyleIdx="0" presStyleCnt="4">
        <dgm:presLayoutVars>
          <dgm:bulletEnabled val="1"/>
        </dgm:presLayoutVars>
      </dgm:prSet>
      <dgm:spPr/>
      <dgm:t>
        <a:bodyPr/>
        <a:lstStyle/>
        <a:p>
          <a:endParaRPr lang="ru-RU"/>
        </a:p>
      </dgm:t>
    </dgm:pt>
    <dgm:pt modelId="{D7B55C60-945E-44CF-B86E-A172F42AF78C}" type="pres">
      <dgm:prSet presAssocID="{992D8F8C-464B-4B6B-9046-2D8E4DB1D58B}" presName="spNode" presStyleCnt="0"/>
      <dgm:spPr/>
    </dgm:pt>
    <dgm:pt modelId="{BE11706A-8215-4EBB-81EE-29E676C45AE8}" type="pres">
      <dgm:prSet presAssocID="{44978216-718A-497C-BE7F-8237EF5C8601}" presName="sibTrans" presStyleLbl="sibTrans1D1" presStyleIdx="0" presStyleCnt="4"/>
      <dgm:spPr/>
      <dgm:t>
        <a:bodyPr/>
        <a:lstStyle/>
        <a:p>
          <a:endParaRPr lang="ru-RU"/>
        </a:p>
      </dgm:t>
    </dgm:pt>
    <dgm:pt modelId="{CC55CB2F-6206-4EEC-845A-D92740E2EA55}" type="pres">
      <dgm:prSet presAssocID="{6D850B10-F148-480C-9961-BA8A2530B0EE}" presName="node" presStyleLbl="node1" presStyleIdx="1" presStyleCnt="4">
        <dgm:presLayoutVars>
          <dgm:bulletEnabled val="1"/>
        </dgm:presLayoutVars>
      </dgm:prSet>
      <dgm:spPr/>
      <dgm:t>
        <a:bodyPr/>
        <a:lstStyle/>
        <a:p>
          <a:endParaRPr lang="ru-RU"/>
        </a:p>
      </dgm:t>
    </dgm:pt>
    <dgm:pt modelId="{EE8F3D78-701C-4394-BF4A-7FCE776EADE0}" type="pres">
      <dgm:prSet presAssocID="{6D850B10-F148-480C-9961-BA8A2530B0EE}" presName="spNode" presStyleCnt="0"/>
      <dgm:spPr/>
    </dgm:pt>
    <dgm:pt modelId="{BC7224A7-4EB7-4472-8334-537D5D756E9C}" type="pres">
      <dgm:prSet presAssocID="{E801F8EB-A824-47FD-9AEF-F92943A6A87B}" presName="sibTrans" presStyleLbl="sibTrans1D1" presStyleIdx="1" presStyleCnt="4"/>
      <dgm:spPr/>
      <dgm:t>
        <a:bodyPr/>
        <a:lstStyle/>
        <a:p>
          <a:endParaRPr lang="ru-RU"/>
        </a:p>
      </dgm:t>
    </dgm:pt>
    <dgm:pt modelId="{784C48F4-476D-466F-A7E8-B9E1AB3E2950}" type="pres">
      <dgm:prSet presAssocID="{3B88831F-856D-4531-B147-D946154DAF3A}" presName="node" presStyleLbl="node1" presStyleIdx="2" presStyleCnt="4" custRadScaleRad="99157" custRadScaleInc="-1303">
        <dgm:presLayoutVars>
          <dgm:bulletEnabled val="1"/>
        </dgm:presLayoutVars>
      </dgm:prSet>
      <dgm:spPr/>
      <dgm:t>
        <a:bodyPr/>
        <a:lstStyle/>
        <a:p>
          <a:endParaRPr lang="ru-RU"/>
        </a:p>
      </dgm:t>
    </dgm:pt>
    <dgm:pt modelId="{7087BACB-837B-4040-94EA-369E95CB1497}" type="pres">
      <dgm:prSet presAssocID="{3B88831F-856D-4531-B147-D946154DAF3A}" presName="spNode" presStyleCnt="0"/>
      <dgm:spPr/>
    </dgm:pt>
    <dgm:pt modelId="{0CB3F999-56DD-48A1-ADDC-E1FE42B2111C}" type="pres">
      <dgm:prSet presAssocID="{B1AF09DF-F80D-4EBE-87B2-E440A8CE3CE3}" presName="sibTrans" presStyleLbl="sibTrans1D1" presStyleIdx="2" presStyleCnt="4"/>
      <dgm:spPr/>
      <dgm:t>
        <a:bodyPr/>
        <a:lstStyle/>
        <a:p>
          <a:endParaRPr lang="ru-RU"/>
        </a:p>
      </dgm:t>
    </dgm:pt>
    <dgm:pt modelId="{DD8441D2-2FEE-4F03-B43B-643A081C046A}" type="pres">
      <dgm:prSet presAssocID="{D12C71E1-6E82-42DF-B81D-D16FA9B5B4E1}" presName="node" presStyleLbl="node1" presStyleIdx="3" presStyleCnt="4" custRadScaleRad="98983" custRadScaleInc="8779">
        <dgm:presLayoutVars>
          <dgm:bulletEnabled val="1"/>
        </dgm:presLayoutVars>
      </dgm:prSet>
      <dgm:spPr/>
      <dgm:t>
        <a:bodyPr/>
        <a:lstStyle/>
        <a:p>
          <a:endParaRPr lang="ru-RU"/>
        </a:p>
      </dgm:t>
    </dgm:pt>
    <dgm:pt modelId="{6670588E-4B45-4D97-A42B-4F900EA1D688}" type="pres">
      <dgm:prSet presAssocID="{D12C71E1-6E82-42DF-B81D-D16FA9B5B4E1}" presName="spNode" presStyleCnt="0"/>
      <dgm:spPr/>
    </dgm:pt>
    <dgm:pt modelId="{EA851929-DA98-4D6E-9367-D0B03F4BDCFD}" type="pres">
      <dgm:prSet presAssocID="{D1E01571-F120-402D-A5DE-FD28E83F2BBB}" presName="sibTrans" presStyleLbl="sibTrans1D1" presStyleIdx="3" presStyleCnt="4"/>
      <dgm:spPr/>
      <dgm:t>
        <a:bodyPr/>
        <a:lstStyle/>
        <a:p>
          <a:endParaRPr lang="ru-RU"/>
        </a:p>
      </dgm:t>
    </dgm:pt>
  </dgm:ptLst>
  <dgm:cxnLst>
    <dgm:cxn modelId="{690301B7-70D0-450E-A0E2-AE52593D70B7}" type="presOf" srcId="{D12C71E1-6E82-42DF-B81D-D16FA9B5B4E1}" destId="{DD8441D2-2FEE-4F03-B43B-643A081C046A}" srcOrd="0" destOrd="0" presId="urn:microsoft.com/office/officeart/2005/8/layout/cycle5"/>
    <dgm:cxn modelId="{390F3F77-4035-4DD4-BDD2-DF7225703AF0}" type="presOf" srcId="{60B4EAED-6315-4CF1-8857-7AB0DB20EE69}" destId="{DE4B1BD5-1E1E-47EC-A1B3-9786B204AA1F}" srcOrd="0" destOrd="0" presId="urn:microsoft.com/office/officeart/2005/8/layout/cycle5"/>
    <dgm:cxn modelId="{1BAC510D-8A50-4D32-A6C3-563E7FA1C1B2}" srcId="{60B4EAED-6315-4CF1-8857-7AB0DB20EE69}" destId="{992D8F8C-464B-4B6B-9046-2D8E4DB1D58B}" srcOrd="0" destOrd="0" parTransId="{9E109D52-3913-4C9C-9188-86A3711442B7}" sibTransId="{44978216-718A-497C-BE7F-8237EF5C8601}"/>
    <dgm:cxn modelId="{DCA753C2-D273-4FF5-84B2-E0ACFC4EA125}" type="presOf" srcId="{44978216-718A-497C-BE7F-8237EF5C8601}" destId="{BE11706A-8215-4EBB-81EE-29E676C45AE8}" srcOrd="0" destOrd="0" presId="urn:microsoft.com/office/officeart/2005/8/layout/cycle5"/>
    <dgm:cxn modelId="{BDA95991-BBBC-424D-B284-3DF96EE6534A}" srcId="{60B4EAED-6315-4CF1-8857-7AB0DB20EE69}" destId="{6D850B10-F148-480C-9961-BA8A2530B0EE}" srcOrd="1" destOrd="0" parTransId="{BD4B3C94-52D1-43F9-91CF-E18552E91AA0}" sibTransId="{E801F8EB-A824-47FD-9AEF-F92943A6A87B}"/>
    <dgm:cxn modelId="{A23E2924-283A-4EFF-B68F-AF48A900148F}" type="presOf" srcId="{3B88831F-856D-4531-B147-D946154DAF3A}" destId="{784C48F4-476D-466F-A7E8-B9E1AB3E2950}" srcOrd="0" destOrd="0" presId="urn:microsoft.com/office/officeart/2005/8/layout/cycle5"/>
    <dgm:cxn modelId="{717E5DD6-A39D-41B1-95E0-4B9DD3B3E504}" type="presOf" srcId="{B1AF09DF-F80D-4EBE-87B2-E440A8CE3CE3}" destId="{0CB3F999-56DD-48A1-ADDC-E1FE42B2111C}" srcOrd="0" destOrd="0" presId="urn:microsoft.com/office/officeart/2005/8/layout/cycle5"/>
    <dgm:cxn modelId="{61A6CF0D-CD1D-4843-B3C8-68342B570B8B}" type="presOf" srcId="{E801F8EB-A824-47FD-9AEF-F92943A6A87B}" destId="{BC7224A7-4EB7-4472-8334-537D5D756E9C}" srcOrd="0" destOrd="0" presId="urn:microsoft.com/office/officeart/2005/8/layout/cycle5"/>
    <dgm:cxn modelId="{D4ABCAE1-2DFB-438A-A012-8529B7753FB6}" type="presOf" srcId="{6D850B10-F148-480C-9961-BA8A2530B0EE}" destId="{CC55CB2F-6206-4EEC-845A-D92740E2EA55}" srcOrd="0" destOrd="0" presId="urn:microsoft.com/office/officeart/2005/8/layout/cycle5"/>
    <dgm:cxn modelId="{A514E474-43FF-42EA-9409-A40C1150A90D}" srcId="{60B4EAED-6315-4CF1-8857-7AB0DB20EE69}" destId="{D12C71E1-6E82-42DF-B81D-D16FA9B5B4E1}" srcOrd="3" destOrd="0" parTransId="{B759B795-D3CF-4665-9D80-51BF1AE7370F}" sibTransId="{D1E01571-F120-402D-A5DE-FD28E83F2BBB}"/>
    <dgm:cxn modelId="{B10C29B0-06DE-4998-A047-89B8C975C3CF}" type="presOf" srcId="{D1E01571-F120-402D-A5DE-FD28E83F2BBB}" destId="{EA851929-DA98-4D6E-9367-D0B03F4BDCFD}" srcOrd="0" destOrd="0" presId="urn:microsoft.com/office/officeart/2005/8/layout/cycle5"/>
    <dgm:cxn modelId="{A61D45D9-7946-4195-9EFD-CAE7BC500A09}" type="presOf" srcId="{992D8F8C-464B-4B6B-9046-2D8E4DB1D58B}" destId="{A7E702CE-348F-4D68-8DB4-3AF382CE76CA}" srcOrd="0" destOrd="0" presId="urn:microsoft.com/office/officeart/2005/8/layout/cycle5"/>
    <dgm:cxn modelId="{4B5BCD16-0B26-4BB3-99BC-EE1BA34ED20B}" srcId="{60B4EAED-6315-4CF1-8857-7AB0DB20EE69}" destId="{3B88831F-856D-4531-B147-D946154DAF3A}" srcOrd="2" destOrd="0" parTransId="{3422FBF7-6762-4EEA-94FF-6C314856A1F5}" sibTransId="{B1AF09DF-F80D-4EBE-87B2-E440A8CE3CE3}"/>
    <dgm:cxn modelId="{B447A2DE-ED7D-4D6B-9725-B8971845724E}" type="presParOf" srcId="{DE4B1BD5-1E1E-47EC-A1B3-9786B204AA1F}" destId="{A7E702CE-348F-4D68-8DB4-3AF382CE76CA}" srcOrd="0" destOrd="0" presId="urn:microsoft.com/office/officeart/2005/8/layout/cycle5"/>
    <dgm:cxn modelId="{D2023FBF-4730-4296-BD80-056DCBB88ED8}" type="presParOf" srcId="{DE4B1BD5-1E1E-47EC-A1B3-9786B204AA1F}" destId="{D7B55C60-945E-44CF-B86E-A172F42AF78C}" srcOrd="1" destOrd="0" presId="urn:microsoft.com/office/officeart/2005/8/layout/cycle5"/>
    <dgm:cxn modelId="{C79C9227-2631-41B8-88C7-3332E466E676}" type="presParOf" srcId="{DE4B1BD5-1E1E-47EC-A1B3-9786B204AA1F}" destId="{BE11706A-8215-4EBB-81EE-29E676C45AE8}" srcOrd="2" destOrd="0" presId="urn:microsoft.com/office/officeart/2005/8/layout/cycle5"/>
    <dgm:cxn modelId="{87965A6A-3CB2-4FB0-8A18-93F6020059F6}" type="presParOf" srcId="{DE4B1BD5-1E1E-47EC-A1B3-9786B204AA1F}" destId="{CC55CB2F-6206-4EEC-845A-D92740E2EA55}" srcOrd="3" destOrd="0" presId="urn:microsoft.com/office/officeart/2005/8/layout/cycle5"/>
    <dgm:cxn modelId="{6E3DD314-CC0F-4A57-B466-467064D02846}" type="presParOf" srcId="{DE4B1BD5-1E1E-47EC-A1B3-9786B204AA1F}" destId="{EE8F3D78-701C-4394-BF4A-7FCE776EADE0}" srcOrd="4" destOrd="0" presId="urn:microsoft.com/office/officeart/2005/8/layout/cycle5"/>
    <dgm:cxn modelId="{109A4F18-A5F9-48BE-A5FF-36876F997B47}" type="presParOf" srcId="{DE4B1BD5-1E1E-47EC-A1B3-9786B204AA1F}" destId="{BC7224A7-4EB7-4472-8334-537D5D756E9C}" srcOrd="5" destOrd="0" presId="urn:microsoft.com/office/officeart/2005/8/layout/cycle5"/>
    <dgm:cxn modelId="{D6DD2357-1FB9-4127-B9A0-FAD478E4EC6C}" type="presParOf" srcId="{DE4B1BD5-1E1E-47EC-A1B3-9786B204AA1F}" destId="{784C48F4-476D-466F-A7E8-B9E1AB3E2950}" srcOrd="6" destOrd="0" presId="urn:microsoft.com/office/officeart/2005/8/layout/cycle5"/>
    <dgm:cxn modelId="{D36D23A0-6708-4C3A-AC38-E1D9E62CC78D}" type="presParOf" srcId="{DE4B1BD5-1E1E-47EC-A1B3-9786B204AA1F}" destId="{7087BACB-837B-4040-94EA-369E95CB1497}" srcOrd="7" destOrd="0" presId="urn:microsoft.com/office/officeart/2005/8/layout/cycle5"/>
    <dgm:cxn modelId="{59097B84-D928-47BA-BC84-8B561A6F02A9}" type="presParOf" srcId="{DE4B1BD5-1E1E-47EC-A1B3-9786B204AA1F}" destId="{0CB3F999-56DD-48A1-ADDC-E1FE42B2111C}" srcOrd="8" destOrd="0" presId="urn:microsoft.com/office/officeart/2005/8/layout/cycle5"/>
    <dgm:cxn modelId="{4AA06E5E-6DFE-4327-B4DF-744D4E22F67B}" type="presParOf" srcId="{DE4B1BD5-1E1E-47EC-A1B3-9786B204AA1F}" destId="{DD8441D2-2FEE-4F03-B43B-643A081C046A}" srcOrd="9" destOrd="0" presId="urn:microsoft.com/office/officeart/2005/8/layout/cycle5"/>
    <dgm:cxn modelId="{628A87C0-535B-49FC-88D0-3466ABDFBC3F}" type="presParOf" srcId="{DE4B1BD5-1E1E-47EC-A1B3-9786B204AA1F}" destId="{6670588E-4B45-4D97-A42B-4F900EA1D688}" srcOrd="10" destOrd="0" presId="urn:microsoft.com/office/officeart/2005/8/layout/cycle5"/>
    <dgm:cxn modelId="{D0E47603-B302-4180-B72C-0075DE4486A2}" type="presParOf" srcId="{DE4B1BD5-1E1E-47EC-A1B3-9786B204AA1F}" destId="{EA851929-DA98-4D6E-9367-D0B03F4BDCFD}" srcOrd="11" destOrd="0" presId="urn:microsoft.com/office/officeart/2005/8/layout/cycle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8CD2F85-5735-455D-AE5A-0A676FEDAD5D}" type="doc">
      <dgm:prSet loTypeId="urn:microsoft.com/office/officeart/2005/8/layout/vProcess5" loCatId="process" qsTypeId="urn:microsoft.com/office/officeart/2005/8/quickstyle/3d8" qsCatId="3D" csTypeId="urn:microsoft.com/office/officeart/2005/8/colors/accent1_2" csCatId="accent1" phldr="1"/>
      <dgm:spPr/>
      <dgm:t>
        <a:bodyPr/>
        <a:lstStyle/>
        <a:p>
          <a:endParaRPr lang="ru-RU"/>
        </a:p>
      </dgm:t>
    </dgm:pt>
    <dgm:pt modelId="{6DBE094B-FE0B-455D-86BE-BC77F2CDF6BB}">
      <dgm:prSet phldrT="[Текст]"/>
      <dgm:spPr/>
      <dgm:t>
        <a:bodyPr/>
        <a:lstStyle/>
        <a:p>
          <a:r>
            <a:rPr lang="kk-KZ" dirty="0" smtClean="0">
              <a:solidFill>
                <a:schemeClr val="tx1"/>
              </a:solidFill>
            </a:rPr>
            <a:t>Омыртқалы жануарларда кездеседі </a:t>
          </a:r>
          <a:endParaRPr lang="ru-RU" dirty="0">
            <a:solidFill>
              <a:schemeClr val="tx1"/>
            </a:solidFill>
          </a:endParaRPr>
        </a:p>
      </dgm:t>
    </dgm:pt>
    <dgm:pt modelId="{BCA2B86A-9501-49A4-988D-97609D6B0AEF}" type="parTrans" cxnId="{C56132F6-ED33-4CC8-B522-2A80EAF81842}">
      <dgm:prSet/>
      <dgm:spPr/>
      <dgm:t>
        <a:bodyPr/>
        <a:lstStyle/>
        <a:p>
          <a:endParaRPr lang="ru-RU"/>
        </a:p>
      </dgm:t>
    </dgm:pt>
    <dgm:pt modelId="{7358919A-48A5-498F-8389-39C65C771364}" type="sibTrans" cxnId="{C56132F6-ED33-4CC8-B522-2A80EAF81842}">
      <dgm:prSet/>
      <dgm:spPr/>
      <dgm:t>
        <a:bodyPr/>
        <a:lstStyle/>
        <a:p>
          <a:endParaRPr lang="ru-RU"/>
        </a:p>
      </dgm:t>
    </dgm:pt>
    <dgm:pt modelId="{4FC5404F-308F-4930-8915-39D5E67BA6B9}">
      <dgm:prSet phldrT="[Текст]"/>
      <dgm:spPr/>
      <dgm:t>
        <a:bodyPr/>
        <a:lstStyle/>
        <a:p>
          <a:r>
            <a:rPr lang="kk-KZ" dirty="0" smtClean="0">
              <a:solidFill>
                <a:schemeClr val="tx1"/>
              </a:solidFill>
            </a:rPr>
            <a:t>Тірек функциясын атқарады,минералдың алмасуына рөл атқарады</a:t>
          </a:r>
          <a:endParaRPr lang="ru-RU" dirty="0">
            <a:solidFill>
              <a:schemeClr val="tx1"/>
            </a:solidFill>
          </a:endParaRPr>
        </a:p>
      </dgm:t>
    </dgm:pt>
    <dgm:pt modelId="{A10C8870-3C77-4C1F-A4ED-32C64CCE9CD7}" type="parTrans" cxnId="{9F2D2EA4-A431-48AE-B9F4-126050A8C1C9}">
      <dgm:prSet/>
      <dgm:spPr/>
      <dgm:t>
        <a:bodyPr/>
        <a:lstStyle/>
        <a:p>
          <a:endParaRPr lang="ru-RU"/>
        </a:p>
      </dgm:t>
    </dgm:pt>
    <dgm:pt modelId="{3E18EAA4-C485-4C44-901A-A476B7D35CB8}" type="sibTrans" cxnId="{9F2D2EA4-A431-48AE-B9F4-126050A8C1C9}">
      <dgm:prSet/>
      <dgm:spPr/>
      <dgm:t>
        <a:bodyPr/>
        <a:lstStyle/>
        <a:p>
          <a:endParaRPr lang="ru-RU"/>
        </a:p>
      </dgm:t>
    </dgm:pt>
    <dgm:pt modelId="{0F54B6AA-E4CC-41CF-9A4E-5122C9312B8E}">
      <dgm:prSet phldrT="[Текст]"/>
      <dgm:spPr/>
      <dgm:t>
        <a:bodyPr/>
        <a:lstStyle/>
        <a:p>
          <a:r>
            <a:rPr lang="kk-KZ" b="1" dirty="0" smtClean="0">
              <a:solidFill>
                <a:schemeClr val="tx1"/>
              </a:solidFill>
            </a:rPr>
            <a:t>Динамикалық тірі ұлпа</a:t>
          </a:r>
          <a:endParaRPr lang="ru-RU" b="1" dirty="0">
            <a:solidFill>
              <a:schemeClr val="tx1"/>
            </a:solidFill>
          </a:endParaRPr>
        </a:p>
      </dgm:t>
    </dgm:pt>
    <dgm:pt modelId="{F0D47A98-04D9-4FB6-B87A-7AB8539DA59D}" type="parTrans" cxnId="{2AF5CEFE-47F9-4E9B-8439-C66F2583D7EC}">
      <dgm:prSet/>
      <dgm:spPr/>
      <dgm:t>
        <a:bodyPr/>
        <a:lstStyle/>
        <a:p>
          <a:endParaRPr lang="ru-RU"/>
        </a:p>
      </dgm:t>
    </dgm:pt>
    <dgm:pt modelId="{B103CFF1-A429-4D0D-B17D-C8FCBD5F9428}" type="sibTrans" cxnId="{2AF5CEFE-47F9-4E9B-8439-C66F2583D7EC}">
      <dgm:prSet/>
      <dgm:spPr/>
      <dgm:t>
        <a:bodyPr/>
        <a:lstStyle/>
        <a:p>
          <a:endParaRPr lang="ru-RU"/>
        </a:p>
      </dgm:t>
    </dgm:pt>
    <dgm:pt modelId="{ED706D3F-11AB-478F-9789-7B4B9FBB05E5}" type="pres">
      <dgm:prSet presAssocID="{78CD2F85-5735-455D-AE5A-0A676FEDAD5D}" presName="outerComposite" presStyleCnt="0">
        <dgm:presLayoutVars>
          <dgm:chMax val="5"/>
          <dgm:dir/>
          <dgm:resizeHandles val="exact"/>
        </dgm:presLayoutVars>
      </dgm:prSet>
      <dgm:spPr/>
    </dgm:pt>
    <dgm:pt modelId="{5B2B6A8E-4E39-4E91-8E31-90A4514D73A9}" type="pres">
      <dgm:prSet presAssocID="{78CD2F85-5735-455D-AE5A-0A676FEDAD5D}" presName="dummyMaxCanvas" presStyleCnt="0">
        <dgm:presLayoutVars/>
      </dgm:prSet>
      <dgm:spPr/>
    </dgm:pt>
    <dgm:pt modelId="{DCE1C513-DE77-4F86-BB62-A66A078902A6}" type="pres">
      <dgm:prSet presAssocID="{78CD2F85-5735-455D-AE5A-0A676FEDAD5D}" presName="ThreeNodes_1" presStyleLbl="node1" presStyleIdx="0" presStyleCnt="3" custLinFactNeighborX="-1697" custLinFactNeighborY="5497">
        <dgm:presLayoutVars>
          <dgm:bulletEnabled val="1"/>
        </dgm:presLayoutVars>
      </dgm:prSet>
      <dgm:spPr/>
      <dgm:t>
        <a:bodyPr/>
        <a:lstStyle/>
        <a:p>
          <a:endParaRPr lang="ru-RU"/>
        </a:p>
      </dgm:t>
    </dgm:pt>
    <dgm:pt modelId="{DFEC91E1-BAAD-46A9-B9C3-9E949080DA53}" type="pres">
      <dgm:prSet presAssocID="{78CD2F85-5735-455D-AE5A-0A676FEDAD5D}" presName="ThreeNodes_2" presStyleLbl="node1" presStyleIdx="1" presStyleCnt="3">
        <dgm:presLayoutVars>
          <dgm:bulletEnabled val="1"/>
        </dgm:presLayoutVars>
      </dgm:prSet>
      <dgm:spPr/>
      <dgm:t>
        <a:bodyPr/>
        <a:lstStyle/>
        <a:p>
          <a:endParaRPr lang="ru-RU"/>
        </a:p>
      </dgm:t>
    </dgm:pt>
    <dgm:pt modelId="{CF79F8BB-8DC3-4C69-8A85-3E5988243848}" type="pres">
      <dgm:prSet presAssocID="{78CD2F85-5735-455D-AE5A-0A676FEDAD5D}" presName="ThreeNodes_3" presStyleLbl="node1" presStyleIdx="2" presStyleCnt="3">
        <dgm:presLayoutVars>
          <dgm:bulletEnabled val="1"/>
        </dgm:presLayoutVars>
      </dgm:prSet>
      <dgm:spPr/>
    </dgm:pt>
    <dgm:pt modelId="{31F98624-58DA-430C-86CB-D93707CC00ED}" type="pres">
      <dgm:prSet presAssocID="{78CD2F85-5735-455D-AE5A-0A676FEDAD5D}" presName="ThreeConn_1-2" presStyleLbl="fgAccFollowNode1" presStyleIdx="0" presStyleCnt="2">
        <dgm:presLayoutVars>
          <dgm:bulletEnabled val="1"/>
        </dgm:presLayoutVars>
      </dgm:prSet>
      <dgm:spPr/>
    </dgm:pt>
    <dgm:pt modelId="{9F6BE615-D588-4F74-A901-585E6B453DC1}" type="pres">
      <dgm:prSet presAssocID="{78CD2F85-5735-455D-AE5A-0A676FEDAD5D}" presName="ThreeConn_2-3" presStyleLbl="fgAccFollowNode1" presStyleIdx="1" presStyleCnt="2">
        <dgm:presLayoutVars>
          <dgm:bulletEnabled val="1"/>
        </dgm:presLayoutVars>
      </dgm:prSet>
      <dgm:spPr/>
    </dgm:pt>
    <dgm:pt modelId="{2B98C9B7-9505-4617-BCED-EB30261F9FCD}" type="pres">
      <dgm:prSet presAssocID="{78CD2F85-5735-455D-AE5A-0A676FEDAD5D}" presName="ThreeNodes_1_text" presStyleLbl="node1" presStyleIdx="2" presStyleCnt="3">
        <dgm:presLayoutVars>
          <dgm:bulletEnabled val="1"/>
        </dgm:presLayoutVars>
      </dgm:prSet>
      <dgm:spPr/>
      <dgm:t>
        <a:bodyPr/>
        <a:lstStyle/>
        <a:p>
          <a:endParaRPr lang="ru-RU"/>
        </a:p>
      </dgm:t>
    </dgm:pt>
    <dgm:pt modelId="{02BA1C33-C75C-4B46-B9E9-8593216DF9D2}" type="pres">
      <dgm:prSet presAssocID="{78CD2F85-5735-455D-AE5A-0A676FEDAD5D}" presName="ThreeNodes_2_text" presStyleLbl="node1" presStyleIdx="2" presStyleCnt="3">
        <dgm:presLayoutVars>
          <dgm:bulletEnabled val="1"/>
        </dgm:presLayoutVars>
      </dgm:prSet>
      <dgm:spPr/>
      <dgm:t>
        <a:bodyPr/>
        <a:lstStyle/>
        <a:p>
          <a:endParaRPr lang="ru-RU"/>
        </a:p>
      </dgm:t>
    </dgm:pt>
    <dgm:pt modelId="{3E07C64D-B92B-4E60-8487-2DA310A634D5}" type="pres">
      <dgm:prSet presAssocID="{78CD2F85-5735-455D-AE5A-0A676FEDAD5D}" presName="ThreeNodes_3_text" presStyleLbl="node1" presStyleIdx="2" presStyleCnt="3">
        <dgm:presLayoutVars>
          <dgm:bulletEnabled val="1"/>
        </dgm:presLayoutVars>
      </dgm:prSet>
      <dgm:spPr/>
    </dgm:pt>
  </dgm:ptLst>
  <dgm:cxnLst>
    <dgm:cxn modelId="{F6C18679-1627-4CED-97DD-D18E1F0DFD3D}" type="presOf" srcId="{0F54B6AA-E4CC-41CF-9A4E-5122C9312B8E}" destId="{CF79F8BB-8DC3-4C69-8A85-3E5988243848}" srcOrd="0" destOrd="0" presId="urn:microsoft.com/office/officeart/2005/8/layout/vProcess5"/>
    <dgm:cxn modelId="{2AF5CEFE-47F9-4E9B-8439-C66F2583D7EC}" srcId="{78CD2F85-5735-455D-AE5A-0A676FEDAD5D}" destId="{0F54B6AA-E4CC-41CF-9A4E-5122C9312B8E}" srcOrd="2" destOrd="0" parTransId="{F0D47A98-04D9-4FB6-B87A-7AB8539DA59D}" sibTransId="{B103CFF1-A429-4D0D-B17D-C8FCBD5F9428}"/>
    <dgm:cxn modelId="{D27551A6-D43F-4B78-BA17-DB42F75BACE4}" type="presOf" srcId="{78CD2F85-5735-455D-AE5A-0A676FEDAD5D}" destId="{ED706D3F-11AB-478F-9789-7B4B9FBB05E5}" srcOrd="0" destOrd="0" presId="urn:microsoft.com/office/officeart/2005/8/layout/vProcess5"/>
    <dgm:cxn modelId="{32F3D46B-1DDD-4265-9C2B-C88F428B6F42}" type="presOf" srcId="{7358919A-48A5-498F-8389-39C65C771364}" destId="{31F98624-58DA-430C-86CB-D93707CC00ED}" srcOrd="0" destOrd="0" presId="urn:microsoft.com/office/officeart/2005/8/layout/vProcess5"/>
    <dgm:cxn modelId="{5CB56F2B-BA8A-4446-A258-007896A8CBFA}" type="presOf" srcId="{0F54B6AA-E4CC-41CF-9A4E-5122C9312B8E}" destId="{3E07C64D-B92B-4E60-8487-2DA310A634D5}" srcOrd="1" destOrd="0" presId="urn:microsoft.com/office/officeart/2005/8/layout/vProcess5"/>
    <dgm:cxn modelId="{2218ABF6-B6CC-41D4-8FDE-7225249E9B7F}" type="presOf" srcId="{4FC5404F-308F-4930-8915-39D5E67BA6B9}" destId="{DFEC91E1-BAAD-46A9-B9C3-9E949080DA53}" srcOrd="0" destOrd="0" presId="urn:microsoft.com/office/officeart/2005/8/layout/vProcess5"/>
    <dgm:cxn modelId="{E4B45645-B004-42DF-ABA6-1E14C2D67ACB}" type="presOf" srcId="{3E18EAA4-C485-4C44-901A-A476B7D35CB8}" destId="{9F6BE615-D588-4F74-A901-585E6B453DC1}" srcOrd="0" destOrd="0" presId="urn:microsoft.com/office/officeart/2005/8/layout/vProcess5"/>
    <dgm:cxn modelId="{EB5E88E5-31C5-438E-A2A2-338367B8AAF0}" type="presOf" srcId="{6DBE094B-FE0B-455D-86BE-BC77F2CDF6BB}" destId="{2B98C9B7-9505-4617-BCED-EB30261F9FCD}" srcOrd="1" destOrd="0" presId="urn:microsoft.com/office/officeart/2005/8/layout/vProcess5"/>
    <dgm:cxn modelId="{9F2D2EA4-A431-48AE-B9F4-126050A8C1C9}" srcId="{78CD2F85-5735-455D-AE5A-0A676FEDAD5D}" destId="{4FC5404F-308F-4930-8915-39D5E67BA6B9}" srcOrd="1" destOrd="0" parTransId="{A10C8870-3C77-4C1F-A4ED-32C64CCE9CD7}" sibTransId="{3E18EAA4-C485-4C44-901A-A476B7D35CB8}"/>
    <dgm:cxn modelId="{C56132F6-ED33-4CC8-B522-2A80EAF81842}" srcId="{78CD2F85-5735-455D-AE5A-0A676FEDAD5D}" destId="{6DBE094B-FE0B-455D-86BE-BC77F2CDF6BB}" srcOrd="0" destOrd="0" parTransId="{BCA2B86A-9501-49A4-988D-97609D6B0AEF}" sibTransId="{7358919A-48A5-498F-8389-39C65C771364}"/>
    <dgm:cxn modelId="{34C5F550-4068-47A0-A86D-EA2E9888CBDF}" type="presOf" srcId="{4FC5404F-308F-4930-8915-39D5E67BA6B9}" destId="{02BA1C33-C75C-4B46-B9E9-8593216DF9D2}" srcOrd="1" destOrd="0" presId="urn:microsoft.com/office/officeart/2005/8/layout/vProcess5"/>
    <dgm:cxn modelId="{B2D00290-BFD3-4EC9-8E64-499B2A6BB130}" type="presOf" srcId="{6DBE094B-FE0B-455D-86BE-BC77F2CDF6BB}" destId="{DCE1C513-DE77-4F86-BB62-A66A078902A6}" srcOrd="0" destOrd="0" presId="urn:microsoft.com/office/officeart/2005/8/layout/vProcess5"/>
    <dgm:cxn modelId="{DB21C2D3-E530-4522-9804-ECE0A3048B81}" type="presParOf" srcId="{ED706D3F-11AB-478F-9789-7B4B9FBB05E5}" destId="{5B2B6A8E-4E39-4E91-8E31-90A4514D73A9}" srcOrd="0" destOrd="0" presId="urn:microsoft.com/office/officeart/2005/8/layout/vProcess5"/>
    <dgm:cxn modelId="{5DDE549A-26A2-4154-81BF-27356B85FB02}" type="presParOf" srcId="{ED706D3F-11AB-478F-9789-7B4B9FBB05E5}" destId="{DCE1C513-DE77-4F86-BB62-A66A078902A6}" srcOrd="1" destOrd="0" presId="urn:microsoft.com/office/officeart/2005/8/layout/vProcess5"/>
    <dgm:cxn modelId="{00125D19-4A8C-44C1-A137-3C77EC7E2824}" type="presParOf" srcId="{ED706D3F-11AB-478F-9789-7B4B9FBB05E5}" destId="{DFEC91E1-BAAD-46A9-B9C3-9E949080DA53}" srcOrd="2" destOrd="0" presId="urn:microsoft.com/office/officeart/2005/8/layout/vProcess5"/>
    <dgm:cxn modelId="{3E079E21-F3DA-4352-A759-A24267FBECE4}" type="presParOf" srcId="{ED706D3F-11AB-478F-9789-7B4B9FBB05E5}" destId="{CF79F8BB-8DC3-4C69-8A85-3E5988243848}" srcOrd="3" destOrd="0" presId="urn:microsoft.com/office/officeart/2005/8/layout/vProcess5"/>
    <dgm:cxn modelId="{5D016515-4630-4296-BC07-5190166583A3}" type="presParOf" srcId="{ED706D3F-11AB-478F-9789-7B4B9FBB05E5}" destId="{31F98624-58DA-430C-86CB-D93707CC00ED}" srcOrd="4" destOrd="0" presId="urn:microsoft.com/office/officeart/2005/8/layout/vProcess5"/>
    <dgm:cxn modelId="{B89A663A-E87B-4AF9-830A-496ED74114A8}" type="presParOf" srcId="{ED706D3F-11AB-478F-9789-7B4B9FBB05E5}" destId="{9F6BE615-D588-4F74-A901-585E6B453DC1}" srcOrd="5" destOrd="0" presId="urn:microsoft.com/office/officeart/2005/8/layout/vProcess5"/>
    <dgm:cxn modelId="{C59E7C2E-876C-4282-8613-9F49218B15BA}" type="presParOf" srcId="{ED706D3F-11AB-478F-9789-7B4B9FBB05E5}" destId="{2B98C9B7-9505-4617-BCED-EB30261F9FCD}" srcOrd="6" destOrd="0" presId="urn:microsoft.com/office/officeart/2005/8/layout/vProcess5"/>
    <dgm:cxn modelId="{49646D9C-2091-4469-AC74-8C7E3B1F9D3F}" type="presParOf" srcId="{ED706D3F-11AB-478F-9789-7B4B9FBB05E5}" destId="{02BA1C33-C75C-4B46-B9E9-8593216DF9D2}" srcOrd="7" destOrd="0" presId="urn:microsoft.com/office/officeart/2005/8/layout/vProcess5"/>
    <dgm:cxn modelId="{B864A32A-5E06-4E3D-9A77-D40888B6E211}" type="presParOf" srcId="{ED706D3F-11AB-478F-9789-7B4B9FBB05E5}" destId="{3E07C64D-B92B-4E60-8487-2DA310A634D5}" srcOrd="8"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ADF3F88-8688-4F9B-9EB3-10FA1ADDBAA3}" type="doc">
      <dgm:prSet loTypeId="urn:microsoft.com/office/officeart/2005/8/layout/radial4" loCatId="relationship" qsTypeId="urn:microsoft.com/office/officeart/2005/8/quickstyle/simple5" qsCatId="simple" csTypeId="urn:microsoft.com/office/officeart/2005/8/colors/colorful5" csCatId="colorful" phldr="1"/>
      <dgm:spPr/>
      <dgm:t>
        <a:bodyPr/>
        <a:lstStyle/>
        <a:p>
          <a:endParaRPr lang="ru-RU"/>
        </a:p>
      </dgm:t>
    </dgm:pt>
    <dgm:pt modelId="{09D8C55A-14C8-4DBC-B4E6-6E70C7847878}">
      <dgm:prSet phldrT="[Текст]"/>
      <dgm:spPr/>
      <dgm:t>
        <a:bodyPr/>
        <a:lstStyle/>
        <a:p>
          <a:r>
            <a:rPr lang="kk-KZ" dirty="0" smtClean="0">
              <a:solidFill>
                <a:srgbClr val="FF0000"/>
              </a:solidFill>
            </a:rPr>
            <a:t>Бұлшық ет ұлпасы</a:t>
          </a:r>
          <a:endParaRPr lang="ru-RU" dirty="0">
            <a:solidFill>
              <a:srgbClr val="FF0000"/>
            </a:solidFill>
          </a:endParaRPr>
        </a:p>
      </dgm:t>
    </dgm:pt>
    <dgm:pt modelId="{3282184D-3C43-4CC5-9C2B-E60D66AC68F2}" type="parTrans" cxnId="{DCB0016A-2EB7-4F97-9AA7-11CCEC37D26C}">
      <dgm:prSet/>
      <dgm:spPr/>
      <dgm:t>
        <a:bodyPr/>
        <a:lstStyle/>
        <a:p>
          <a:endParaRPr lang="ru-RU"/>
        </a:p>
      </dgm:t>
    </dgm:pt>
    <dgm:pt modelId="{88514932-C6F6-46E3-A782-602238D68E0E}" type="sibTrans" cxnId="{DCB0016A-2EB7-4F97-9AA7-11CCEC37D26C}">
      <dgm:prSet/>
      <dgm:spPr/>
      <dgm:t>
        <a:bodyPr/>
        <a:lstStyle/>
        <a:p>
          <a:endParaRPr lang="ru-RU"/>
        </a:p>
      </dgm:t>
    </dgm:pt>
    <dgm:pt modelId="{A4281A57-F355-42FC-B51F-AE8F7CBD4AF3}">
      <dgm:prSet phldrT="[Текст]"/>
      <dgm:spPr/>
      <dgm:t>
        <a:bodyPr/>
        <a:lstStyle/>
        <a:p>
          <a:r>
            <a:rPr lang="kk-KZ" dirty="0" smtClean="0">
              <a:solidFill>
                <a:schemeClr val="tx1"/>
              </a:solidFill>
            </a:rPr>
            <a:t>жүрек</a:t>
          </a:r>
          <a:endParaRPr lang="ru-RU" dirty="0">
            <a:solidFill>
              <a:schemeClr val="tx1"/>
            </a:solidFill>
          </a:endParaRPr>
        </a:p>
      </dgm:t>
    </dgm:pt>
    <dgm:pt modelId="{B50D81A3-1E11-4F43-BB42-024285801780}" type="parTrans" cxnId="{3AE5FD71-1ACB-4541-9527-597CFE867EE0}">
      <dgm:prSet/>
      <dgm:spPr/>
      <dgm:t>
        <a:bodyPr/>
        <a:lstStyle/>
        <a:p>
          <a:endParaRPr lang="ru-RU"/>
        </a:p>
      </dgm:t>
    </dgm:pt>
    <dgm:pt modelId="{66091811-E2EA-4DC3-9DDB-B61C18694E4C}" type="sibTrans" cxnId="{3AE5FD71-1ACB-4541-9527-597CFE867EE0}">
      <dgm:prSet/>
      <dgm:spPr/>
      <dgm:t>
        <a:bodyPr/>
        <a:lstStyle/>
        <a:p>
          <a:endParaRPr lang="ru-RU"/>
        </a:p>
      </dgm:t>
    </dgm:pt>
    <dgm:pt modelId="{4E10E460-112B-49A8-9837-00E0767FB5D3}">
      <dgm:prSet phldrT="[Текст]"/>
      <dgm:spPr/>
      <dgm:t>
        <a:bodyPr/>
        <a:lstStyle/>
        <a:p>
          <a:r>
            <a:rPr lang="kk-KZ" dirty="0" smtClean="0">
              <a:solidFill>
                <a:schemeClr val="tx1"/>
              </a:solidFill>
            </a:rPr>
            <a:t>Біріңғай салалы</a:t>
          </a:r>
          <a:endParaRPr lang="ru-RU" dirty="0">
            <a:solidFill>
              <a:schemeClr val="tx1"/>
            </a:solidFill>
          </a:endParaRPr>
        </a:p>
      </dgm:t>
    </dgm:pt>
    <dgm:pt modelId="{D94B6713-016F-4D38-94E3-A18761BF5043}" type="parTrans" cxnId="{21C8FADD-9BA8-4783-88AB-30B8363573B1}">
      <dgm:prSet/>
      <dgm:spPr/>
      <dgm:t>
        <a:bodyPr/>
        <a:lstStyle/>
        <a:p>
          <a:endParaRPr lang="ru-RU"/>
        </a:p>
      </dgm:t>
    </dgm:pt>
    <dgm:pt modelId="{565BC996-208A-439F-B911-696AC188FEF6}" type="sibTrans" cxnId="{21C8FADD-9BA8-4783-88AB-30B8363573B1}">
      <dgm:prSet/>
      <dgm:spPr/>
      <dgm:t>
        <a:bodyPr/>
        <a:lstStyle/>
        <a:p>
          <a:endParaRPr lang="ru-RU"/>
        </a:p>
      </dgm:t>
    </dgm:pt>
    <dgm:pt modelId="{71F44D2F-7636-4862-B927-8F13873B70AB}">
      <dgm:prSet phldrT="[Текст]"/>
      <dgm:spPr/>
      <dgm:t>
        <a:bodyPr/>
        <a:lstStyle/>
        <a:p>
          <a:r>
            <a:rPr lang="kk-KZ" dirty="0" smtClean="0">
              <a:solidFill>
                <a:schemeClr val="tx1"/>
              </a:solidFill>
            </a:rPr>
            <a:t>Көлденең салалы</a:t>
          </a:r>
          <a:endParaRPr lang="ru-RU" dirty="0">
            <a:solidFill>
              <a:schemeClr val="tx1"/>
            </a:solidFill>
          </a:endParaRPr>
        </a:p>
      </dgm:t>
    </dgm:pt>
    <dgm:pt modelId="{2D05E86F-7145-4FFC-B533-2A52DEA43D34}" type="parTrans" cxnId="{6607D5E7-B929-41AF-97C5-92AE2A585E86}">
      <dgm:prSet/>
      <dgm:spPr/>
      <dgm:t>
        <a:bodyPr/>
        <a:lstStyle/>
        <a:p>
          <a:endParaRPr lang="ru-RU"/>
        </a:p>
      </dgm:t>
    </dgm:pt>
    <dgm:pt modelId="{94BC21AC-87AB-4E87-95C9-0D24A7E1D322}" type="sibTrans" cxnId="{6607D5E7-B929-41AF-97C5-92AE2A585E86}">
      <dgm:prSet/>
      <dgm:spPr/>
      <dgm:t>
        <a:bodyPr/>
        <a:lstStyle/>
        <a:p>
          <a:endParaRPr lang="ru-RU"/>
        </a:p>
      </dgm:t>
    </dgm:pt>
    <dgm:pt modelId="{DD70FDA9-BFF9-47E3-929D-7932681B1A02}" type="pres">
      <dgm:prSet presAssocID="{DADF3F88-8688-4F9B-9EB3-10FA1ADDBAA3}" presName="cycle" presStyleCnt="0">
        <dgm:presLayoutVars>
          <dgm:chMax val="1"/>
          <dgm:dir/>
          <dgm:animLvl val="ctr"/>
          <dgm:resizeHandles val="exact"/>
        </dgm:presLayoutVars>
      </dgm:prSet>
      <dgm:spPr/>
    </dgm:pt>
    <dgm:pt modelId="{1F15975D-A56F-4FC9-A014-E9BEB1BFF5DC}" type="pres">
      <dgm:prSet presAssocID="{09D8C55A-14C8-4DBC-B4E6-6E70C7847878}" presName="centerShape" presStyleLbl="node0" presStyleIdx="0" presStyleCnt="1"/>
      <dgm:spPr/>
      <dgm:t>
        <a:bodyPr/>
        <a:lstStyle/>
        <a:p>
          <a:endParaRPr lang="ru-RU"/>
        </a:p>
      </dgm:t>
    </dgm:pt>
    <dgm:pt modelId="{2116ECEA-DB93-4A70-9C2A-40E05CB517B9}" type="pres">
      <dgm:prSet presAssocID="{B50D81A3-1E11-4F43-BB42-024285801780}" presName="parTrans" presStyleLbl="bgSibTrans2D1" presStyleIdx="0" presStyleCnt="3"/>
      <dgm:spPr/>
    </dgm:pt>
    <dgm:pt modelId="{7C0691E8-64E7-4D9C-AC7A-23701F84A0B7}" type="pres">
      <dgm:prSet presAssocID="{A4281A57-F355-42FC-B51F-AE8F7CBD4AF3}" presName="node" presStyleLbl="node1" presStyleIdx="0" presStyleCnt="3" custRadScaleRad="97703" custRadScaleInc="-1592">
        <dgm:presLayoutVars>
          <dgm:bulletEnabled val="1"/>
        </dgm:presLayoutVars>
      </dgm:prSet>
      <dgm:spPr/>
    </dgm:pt>
    <dgm:pt modelId="{2D5790AA-64D5-4A05-B742-BA7CD3683E39}" type="pres">
      <dgm:prSet presAssocID="{D94B6713-016F-4D38-94E3-A18761BF5043}" presName="parTrans" presStyleLbl="bgSibTrans2D1" presStyleIdx="1" presStyleCnt="3"/>
      <dgm:spPr/>
    </dgm:pt>
    <dgm:pt modelId="{54B2BB13-E5C9-447A-80CB-02E41DB3F05A}" type="pres">
      <dgm:prSet presAssocID="{4E10E460-112B-49A8-9837-00E0767FB5D3}" presName="node" presStyleLbl="node1" presStyleIdx="1" presStyleCnt="3">
        <dgm:presLayoutVars>
          <dgm:bulletEnabled val="1"/>
        </dgm:presLayoutVars>
      </dgm:prSet>
      <dgm:spPr/>
    </dgm:pt>
    <dgm:pt modelId="{CA001D99-D475-43FD-A772-CC14D87B1F7D}" type="pres">
      <dgm:prSet presAssocID="{2D05E86F-7145-4FFC-B533-2A52DEA43D34}" presName="parTrans" presStyleLbl="bgSibTrans2D1" presStyleIdx="2" presStyleCnt="3"/>
      <dgm:spPr/>
    </dgm:pt>
    <dgm:pt modelId="{A02DD974-074F-4B18-B27E-319D729FD800}" type="pres">
      <dgm:prSet presAssocID="{71F44D2F-7636-4862-B927-8F13873B70AB}" presName="node" presStyleLbl="node1" presStyleIdx="2" presStyleCnt="3">
        <dgm:presLayoutVars>
          <dgm:bulletEnabled val="1"/>
        </dgm:presLayoutVars>
      </dgm:prSet>
      <dgm:spPr/>
      <dgm:t>
        <a:bodyPr/>
        <a:lstStyle/>
        <a:p>
          <a:endParaRPr lang="ru-RU"/>
        </a:p>
      </dgm:t>
    </dgm:pt>
  </dgm:ptLst>
  <dgm:cxnLst>
    <dgm:cxn modelId="{21C8FADD-9BA8-4783-88AB-30B8363573B1}" srcId="{09D8C55A-14C8-4DBC-B4E6-6E70C7847878}" destId="{4E10E460-112B-49A8-9837-00E0767FB5D3}" srcOrd="1" destOrd="0" parTransId="{D94B6713-016F-4D38-94E3-A18761BF5043}" sibTransId="{565BC996-208A-439F-B911-696AC188FEF6}"/>
    <dgm:cxn modelId="{6607D5E7-B929-41AF-97C5-92AE2A585E86}" srcId="{09D8C55A-14C8-4DBC-B4E6-6E70C7847878}" destId="{71F44D2F-7636-4862-B927-8F13873B70AB}" srcOrd="2" destOrd="0" parTransId="{2D05E86F-7145-4FFC-B533-2A52DEA43D34}" sibTransId="{94BC21AC-87AB-4E87-95C9-0D24A7E1D322}"/>
    <dgm:cxn modelId="{11C5440A-B62F-47EA-A59C-76637AD2B187}" type="presOf" srcId="{DADF3F88-8688-4F9B-9EB3-10FA1ADDBAA3}" destId="{DD70FDA9-BFF9-47E3-929D-7932681B1A02}" srcOrd="0" destOrd="0" presId="urn:microsoft.com/office/officeart/2005/8/layout/radial4"/>
    <dgm:cxn modelId="{DAC2AC1A-D809-49C3-AD26-D03014D5EF33}" type="presOf" srcId="{B50D81A3-1E11-4F43-BB42-024285801780}" destId="{2116ECEA-DB93-4A70-9C2A-40E05CB517B9}" srcOrd="0" destOrd="0" presId="urn:microsoft.com/office/officeart/2005/8/layout/radial4"/>
    <dgm:cxn modelId="{ACC8B3CC-41A7-4C9C-96BF-EBF084244A72}" type="presOf" srcId="{4E10E460-112B-49A8-9837-00E0767FB5D3}" destId="{54B2BB13-E5C9-447A-80CB-02E41DB3F05A}" srcOrd="0" destOrd="0" presId="urn:microsoft.com/office/officeart/2005/8/layout/radial4"/>
    <dgm:cxn modelId="{37632D62-3798-4497-9CCB-7E0695CD1DA9}" type="presOf" srcId="{D94B6713-016F-4D38-94E3-A18761BF5043}" destId="{2D5790AA-64D5-4A05-B742-BA7CD3683E39}" srcOrd="0" destOrd="0" presId="urn:microsoft.com/office/officeart/2005/8/layout/radial4"/>
    <dgm:cxn modelId="{6AA67096-439B-450C-9B4F-8D1DA755BFEB}" type="presOf" srcId="{2D05E86F-7145-4FFC-B533-2A52DEA43D34}" destId="{CA001D99-D475-43FD-A772-CC14D87B1F7D}" srcOrd="0" destOrd="0" presId="urn:microsoft.com/office/officeart/2005/8/layout/radial4"/>
    <dgm:cxn modelId="{3AE5FD71-1ACB-4541-9527-597CFE867EE0}" srcId="{09D8C55A-14C8-4DBC-B4E6-6E70C7847878}" destId="{A4281A57-F355-42FC-B51F-AE8F7CBD4AF3}" srcOrd="0" destOrd="0" parTransId="{B50D81A3-1E11-4F43-BB42-024285801780}" sibTransId="{66091811-E2EA-4DC3-9DDB-B61C18694E4C}"/>
    <dgm:cxn modelId="{B358FFE1-D1CB-49BB-A280-0B644BFA3C16}" type="presOf" srcId="{A4281A57-F355-42FC-B51F-AE8F7CBD4AF3}" destId="{7C0691E8-64E7-4D9C-AC7A-23701F84A0B7}" srcOrd="0" destOrd="0" presId="urn:microsoft.com/office/officeart/2005/8/layout/radial4"/>
    <dgm:cxn modelId="{B4B806DD-F463-4C97-88D8-0944D732C903}" type="presOf" srcId="{71F44D2F-7636-4862-B927-8F13873B70AB}" destId="{A02DD974-074F-4B18-B27E-319D729FD800}" srcOrd="0" destOrd="0" presId="urn:microsoft.com/office/officeart/2005/8/layout/radial4"/>
    <dgm:cxn modelId="{CAFC6080-C824-409E-A442-AB23B2514E2D}" type="presOf" srcId="{09D8C55A-14C8-4DBC-B4E6-6E70C7847878}" destId="{1F15975D-A56F-4FC9-A014-E9BEB1BFF5DC}" srcOrd="0" destOrd="0" presId="urn:microsoft.com/office/officeart/2005/8/layout/radial4"/>
    <dgm:cxn modelId="{DCB0016A-2EB7-4F97-9AA7-11CCEC37D26C}" srcId="{DADF3F88-8688-4F9B-9EB3-10FA1ADDBAA3}" destId="{09D8C55A-14C8-4DBC-B4E6-6E70C7847878}" srcOrd="0" destOrd="0" parTransId="{3282184D-3C43-4CC5-9C2B-E60D66AC68F2}" sibTransId="{88514932-C6F6-46E3-A782-602238D68E0E}"/>
    <dgm:cxn modelId="{C581102B-8FC1-4B2A-A6A7-FDD9546259DB}" type="presParOf" srcId="{DD70FDA9-BFF9-47E3-929D-7932681B1A02}" destId="{1F15975D-A56F-4FC9-A014-E9BEB1BFF5DC}" srcOrd="0" destOrd="0" presId="urn:microsoft.com/office/officeart/2005/8/layout/radial4"/>
    <dgm:cxn modelId="{CA9CE2E2-62FA-4DA9-8CAC-B453845D5A80}" type="presParOf" srcId="{DD70FDA9-BFF9-47E3-929D-7932681B1A02}" destId="{2116ECEA-DB93-4A70-9C2A-40E05CB517B9}" srcOrd="1" destOrd="0" presId="urn:microsoft.com/office/officeart/2005/8/layout/radial4"/>
    <dgm:cxn modelId="{A14CFEF8-ECD3-4D8D-A563-FC97D65F8375}" type="presParOf" srcId="{DD70FDA9-BFF9-47E3-929D-7932681B1A02}" destId="{7C0691E8-64E7-4D9C-AC7A-23701F84A0B7}" srcOrd="2" destOrd="0" presId="urn:microsoft.com/office/officeart/2005/8/layout/radial4"/>
    <dgm:cxn modelId="{F16DB414-7C78-4FBB-8F8A-0D8720221F90}" type="presParOf" srcId="{DD70FDA9-BFF9-47E3-929D-7932681B1A02}" destId="{2D5790AA-64D5-4A05-B742-BA7CD3683E39}" srcOrd="3" destOrd="0" presId="urn:microsoft.com/office/officeart/2005/8/layout/radial4"/>
    <dgm:cxn modelId="{65F0B8B4-4E53-483D-85A3-EF8D3304666E}" type="presParOf" srcId="{DD70FDA9-BFF9-47E3-929D-7932681B1A02}" destId="{54B2BB13-E5C9-447A-80CB-02E41DB3F05A}" srcOrd="4" destOrd="0" presId="urn:microsoft.com/office/officeart/2005/8/layout/radial4"/>
    <dgm:cxn modelId="{708086E0-3725-4DF9-92C4-10AD052DED50}" type="presParOf" srcId="{DD70FDA9-BFF9-47E3-929D-7932681B1A02}" destId="{CA001D99-D475-43FD-A772-CC14D87B1F7D}" srcOrd="5" destOrd="0" presId="urn:microsoft.com/office/officeart/2005/8/layout/radial4"/>
    <dgm:cxn modelId="{7CF486D6-BB0A-4BCE-8806-F2EE125A4346}" type="presParOf" srcId="{DD70FDA9-BFF9-47E3-929D-7932681B1A02}" destId="{A02DD974-074F-4B18-B27E-319D729FD800}" srcOrd="6"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ABE0811-CCD2-4B52-9D39-8493ED7D1BE9}" type="doc">
      <dgm:prSet loTypeId="urn:microsoft.com/office/officeart/2005/8/layout/list1" loCatId="list" qsTypeId="urn:microsoft.com/office/officeart/2005/8/quickstyle/3d3" qsCatId="3D" csTypeId="urn:microsoft.com/office/officeart/2005/8/colors/accent3_2" csCatId="accent3" phldr="1"/>
      <dgm:spPr/>
      <dgm:t>
        <a:bodyPr/>
        <a:lstStyle/>
        <a:p>
          <a:endParaRPr lang="ru-RU"/>
        </a:p>
      </dgm:t>
    </dgm:pt>
    <dgm:pt modelId="{B0C123BA-F3DE-4673-82B8-FD29458DD979}">
      <dgm:prSet phldrT="[Текст]"/>
      <dgm:spPr/>
      <dgm:t>
        <a:bodyPr/>
        <a:lstStyle/>
        <a:p>
          <a:r>
            <a:rPr lang="kk-KZ" dirty="0" smtClean="0">
              <a:solidFill>
                <a:schemeClr val="tx1"/>
              </a:solidFill>
            </a:rPr>
            <a:t>Нерв жүйесінің негізгі құрылымдық элементі</a:t>
          </a:r>
          <a:endParaRPr lang="ru-RU" dirty="0">
            <a:solidFill>
              <a:schemeClr val="tx1"/>
            </a:solidFill>
          </a:endParaRPr>
        </a:p>
      </dgm:t>
    </dgm:pt>
    <dgm:pt modelId="{156DC002-ED9D-4C5D-857D-5E592DBC46EC}" type="parTrans" cxnId="{2A6C6DAC-FC68-46EB-BCA6-0F4A29973D49}">
      <dgm:prSet/>
      <dgm:spPr/>
      <dgm:t>
        <a:bodyPr/>
        <a:lstStyle/>
        <a:p>
          <a:endParaRPr lang="ru-RU"/>
        </a:p>
      </dgm:t>
    </dgm:pt>
    <dgm:pt modelId="{083FE97D-90E1-4033-8707-4604ED1C0F30}" type="sibTrans" cxnId="{2A6C6DAC-FC68-46EB-BCA6-0F4A29973D49}">
      <dgm:prSet/>
      <dgm:spPr/>
      <dgm:t>
        <a:bodyPr/>
        <a:lstStyle/>
        <a:p>
          <a:endParaRPr lang="ru-RU"/>
        </a:p>
      </dgm:t>
    </dgm:pt>
    <dgm:pt modelId="{C38A975B-F013-4FEB-8AE8-8D58545540FA}">
      <dgm:prSet phldrT="[Текст]"/>
      <dgm:spPr/>
      <dgm:t>
        <a:bodyPr/>
        <a:lstStyle/>
        <a:p>
          <a:r>
            <a:rPr lang="kk-KZ" dirty="0" smtClean="0">
              <a:solidFill>
                <a:schemeClr val="tx1"/>
              </a:solidFill>
            </a:rPr>
            <a:t>Эктодермадан дамиды</a:t>
          </a:r>
          <a:endParaRPr lang="ru-RU" dirty="0">
            <a:solidFill>
              <a:schemeClr val="tx1"/>
            </a:solidFill>
          </a:endParaRPr>
        </a:p>
      </dgm:t>
    </dgm:pt>
    <dgm:pt modelId="{6592C73B-E428-4D49-B814-024B197DF8D7}" type="parTrans" cxnId="{2F875452-01B7-4369-B603-20638CF78F80}">
      <dgm:prSet/>
      <dgm:spPr/>
      <dgm:t>
        <a:bodyPr/>
        <a:lstStyle/>
        <a:p>
          <a:endParaRPr lang="ru-RU"/>
        </a:p>
      </dgm:t>
    </dgm:pt>
    <dgm:pt modelId="{E34E7125-B57A-4E1E-B73F-4DF09A176028}" type="sibTrans" cxnId="{2F875452-01B7-4369-B603-20638CF78F80}">
      <dgm:prSet/>
      <dgm:spPr/>
      <dgm:t>
        <a:bodyPr/>
        <a:lstStyle/>
        <a:p>
          <a:endParaRPr lang="ru-RU"/>
        </a:p>
      </dgm:t>
    </dgm:pt>
    <dgm:pt modelId="{56CCDDFF-3D95-4733-BC06-8B33E9D4B45D}">
      <dgm:prSet phldrT="[Текст]"/>
      <dgm:spPr/>
      <dgm:t>
        <a:bodyPr/>
        <a:lstStyle/>
        <a:p>
          <a:r>
            <a:rPr lang="kk-KZ" dirty="0" smtClean="0">
              <a:solidFill>
                <a:schemeClr val="tx1"/>
              </a:solidFill>
            </a:rPr>
            <a:t>Құрамында рецепторлық клеткалар болады</a:t>
          </a:r>
          <a:endParaRPr lang="ru-RU" dirty="0">
            <a:solidFill>
              <a:schemeClr val="tx1"/>
            </a:solidFill>
          </a:endParaRPr>
        </a:p>
      </dgm:t>
    </dgm:pt>
    <dgm:pt modelId="{69C8D53F-B1C8-4271-9E26-01F2B3BD106D}" type="parTrans" cxnId="{B69F18BC-4858-4A66-B32E-8F70EB69A810}">
      <dgm:prSet/>
      <dgm:spPr/>
      <dgm:t>
        <a:bodyPr/>
        <a:lstStyle/>
        <a:p>
          <a:endParaRPr lang="ru-RU"/>
        </a:p>
      </dgm:t>
    </dgm:pt>
    <dgm:pt modelId="{67467D9A-0A92-4A34-A594-E69DE8598BA9}" type="sibTrans" cxnId="{B69F18BC-4858-4A66-B32E-8F70EB69A810}">
      <dgm:prSet/>
      <dgm:spPr/>
      <dgm:t>
        <a:bodyPr/>
        <a:lstStyle/>
        <a:p>
          <a:endParaRPr lang="ru-RU"/>
        </a:p>
      </dgm:t>
    </dgm:pt>
    <dgm:pt modelId="{3B9FD647-B094-499C-9F00-F0228E313239}" type="pres">
      <dgm:prSet presAssocID="{3ABE0811-CCD2-4B52-9D39-8493ED7D1BE9}" presName="linear" presStyleCnt="0">
        <dgm:presLayoutVars>
          <dgm:dir/>
          <dgm:animLvl val="lvl"/>
          <dgm:resizeHandles val="exact"/>
        </dgm:presLayoutVars>
      </dgm:prSet>
      <dgm:spPr/>
    </dgm:pt>
    <dgm:pt modelId="{95A51DA2-9D92-4ECC-8654-0A0D53641769}" type="pres">
      <dgm:prSet presAssocID="{B0C123BA-F3DE-4673-82B8-FD29458DD979}" presName="parentLin" presStyleCnt="0"/>
      <dgm:spPr/>
    </dgm:pt>
    <dgm:pt modelId="{5343357F-FAB8-48D5-9305-20A7EB8D464F}" type="pres">
      <dgm:prSet presAssocID="{B0C123BA-F3DE-4673-82B8-FD29458DD979}" presName="parentLeftMargin" presStyleLbl="node1" presStyleIdx="0" presStyleCnt="3"/>
      <dgm:spPr/>
    </dgm:pt>
    <dgm:pt modelId="{BDF17D26-E7D9-4DD0-9DF6-AED50AE2FB79}" type="pres">
      <dgm:prSet presAssocID="{B0C123BA-F3DE-4673-82B8-FD29458DD979}" presName="parentText" presStyleLbl="node1" presStyleIdx="0" presStyleCnt="3">
        <dgm:presLayoutVars>
          <dgm:chMax val="0"/>
          <dgm:bulletEnabled val="1"/>
        </dgm:presLayoutVars>
      </dgm:prSet>
      <dgm:spPr/>
      <dgm:t>
        <a:bodyPr/>
        <a:lstStyle/>
        <a:p>
          <a:endParaRPr lang="ru-RU"/>
        </a:p>
      </dgm:t>
    </dgm:pt>
    <dgm:pt modelId="{F3A010A6-74EE-4CEC-BC4E-9548A3DDB36E}" type="pres">
      <dgm:prSet presAssocID="{B0C123BA-F3DE-4673-82B8-FD29458DD979}" presName="negativeSpace" presStyleCnt="0"/>
      <dgm:spPr/>
    </dgm:pt>
    <dgm:pt modelId="{B6772255-1501-4C7B-B456-0C4C3D5CA012}" type="pres">
      <dgm:prSet presAssocID="{B0C123BA-F3DE-4673-82B8-FD29458DD979}" presName="childText" presStyleLbl="conFgAcc1" presStyleIdx="0" presStyleCnt="3">
        <dgm:presLayoutVars>
          <dgm:bulletEnabled val="1"/>
        </dgm:presLayoutVars>
      </dgm:prSet>
      <dgm:spPr/>
    </dgm:pt>
    <dgm:pt modelId="{933F862F-40A1-445D-93DD-EF39E3996A5F}" type="pres">
      <dgm:prSet presAssocID="{083FE97D-90E1-4033-8707-4604ED1C0F30}" presName="spaceBetweenRectangles" presStyleCnt="0"/>
      <dgm:spPr/>
    </dgm:pt>
    <dgm:pt modelId="{AA04F336-7A4F-4378-9A1D-2499F8546383}" type="pres">
      <dgm:prSet presAssocID="{C38A975B-F013-4FEB-8AE8-8D58545540FA}" presName="parentLin" presStyleCnt="0"/>
      <dgm:spPr/>
    </dgm:pt>
    <dgm:pt modelId="{0EBF20AC-5518-4C44-8F15-12534C2EDF1C}" type="pres">
      <dgm:prSet presAssocID="{C38A975B-F013-4FEB-8AE8-8D58545540FA}" presName="parentLeftMargin" presStyleLbl="node1" presStyleIdx="0" presStyleCnt="3"/>
      <dgm:spPr/>
    </dgm:pt>
    <dgm:pt modelId="{7FF325FE-091C-4302-A093-E2D10BF03F56}" type="pres">
      <dgm:prSet presAssocID="{C38A975B-F013-4FEB-8AE8-8D58545540FA}" presName="parentText" presStyleLbl="node1" presStyleIdx="1" presStyleCnt="3">
        <dgm:presLayoutVars>
          <dgm:chMax val="0"/>
          <dgm:bulletEnabled val="1"/>
        </dgm:presLayoutVars>
      </dgm:prSet>
      <dgm:spPr/>
    </dgm:pt>
    <dgm:pt modelId="{376921A4-09FF-4EF9-8FFB-F9B44CDF4FDB}" type="pres">
      <dgm:prSet presAssocID="{C38A975B-F013-4FEB-8AE8-8D58545540FA}" presName="negativeSpace" presStyleCnt="0"/>
      <dgm:spPr/>
    </dgm:pt>
    <dgm:pt modelId="{5D2D1050-DB48-4E02-BD8F-AA69E016D927}" type="pres">
      <dgm:prSet presAssocID="{C38A975B-F013-4FEB-8AE8-8D58545540FA}" presName="childText" presStyleLbl="conFgAcc1" presStyleIdx="1" presStyleCnt="3">
        <dgm:presLayoutVars>
          <dgm:bulletEnabled val="1"/>
        </dgm:presLayoutVars>
      </dgm:prSet>
      <dgm:spPr/>
    </dgm:pt>
    <dgm:pt modelId="{BCDEF61E-094D-4DA4-9B63-6652B5B139B2}" type="pres">
      <dgm:prSet presAssocID="{E34E7125-B57A-4E1E-B73F-4DF09A176028}" presName="spaceBetweenRectangles" presStyleCnt="0"/>
      <dgm:spPr/>
    </dgm:pt>
    <dgm:pt modelId="{1CACA906-AD8C-49D0-9C39-CBF19C8AD293}" type="pres">
      <dgm:prSet presAssocID="{56CCDDFF-3D95-4733-BC06-8B33E9D4B45D}" presName="parentLin" presStyleCnt="0"/>
      <dgm:spPr/>
    </dgm:pt>
    <dgm:pt modelId="{5B5BA461-1EEB-438D-8452-A697447FB005}" type="pres">
      <dgm:prSet presAssocID="{56CCDDFF-3D95-4733-BC06-8B33E9D4B45D}" presName="parentLeftMargin" presStyleLbl="node1" presStyleIdx="1" presStyleCnt="3"/>
      <dgm:spPr/>
    </dgm:pt>
    <dgm:pt modelId="{23254751-06D8-4FEB-863B-0E5D66D58729}" type="pres">
      <dgm:prSet presAssocID="{56CCDDFF-3D95-4733-BC06-8B33E9D4B45D}" presName="parentText" presStyleLbl="node1" presStyleIdx="2" presStyleCnt="3">
        <dgm:presLayoutVars>
          <dgm:chMax val="0"/>
          <dgm:bulletEnabled val="1"/>
        </dgm:presLayoutVars>
      </dgm:prSet>
      <dgm:spPr/>
      <dgm:t>
        <a:bodyPr/>
        <a:lstStyle/>
        <a:p>
          <a:endParaRPr lang="ru-RU"/>
        </a:p>
      </dgm:t>
    </dgm:pt>
    <dgm:pt modelId="{43AF12C5-4A72-4711-B039-276FA845CDD2}" type="pres">
      <dgm:prSet presAssocID="{56CCDDFF-3D95-4733-BC06-8B33E9D4B45D}" presName="negativeSpace" presStyleCnt="0"/>
      <dgm:spPr/>
    </dgm:pt>
    <dgm:pt modelId="{3B38EC01-DE4A-4318-898B-EE86AFFC7A0F}" type="pres">
      <dgm:prSet presAssocID="{56CCDDFF-3D95-4733-BC06-8B33E9D4B45D}" presName="childText" presStyleLbl="conFgAcc1" presStyleIdx="2" presStyleCnt="3">
        <dgm:presLayoutVars>
          <dgm:bulletEnabled val="1"/>
        </dgm:presLayoutVars>
      </dgm:prSet>
      <dgm:spPr/>
    </dgm:pt>
  </dgm:ptLst>
  <dgm:cxnLst>
    <dgm:cxn modelId="{B69F18BC-4858-4A66-B32E-8F70EB69A810}" srcId="{3ABE0811-CCD2-4B52-9D39-8493ED7D1BE9}" destId="{56CCDDFF-3D95-4733-BC06-8B33E9D4B45D}" srcOrd="2" destOrd="0" parTransId="{69C8D53F-B1C8-4271-9E26-01F2B3BD106D}" sibTransId="{67467D9A-0A92-4A34-A594-E69DE8598BA9}"/>
    <dgm:cxn modelId="{11DE4662-2D6F-4908-AE2B-C8E60D216585}" type="presOf" srcId="{C38A975B-F013-4FEB-8AE8-8D58545540FA}" destId="{0EBF20AC-5518-4C44-8F15-12534C2EDF1C}" srcOrd="0" destOrd="0" presId="urn:microsoft.com/office/officeart/2005/8/layout/list1"/>
    <dgm:cxn modelId="{2A6C6DAC-FC68-46EB-BCA6-0F4A29973D49}" srcId="{3ABE0811-CCD2-4B52-9D39-8493ED7D1BE9}" destId="{B0C123BA-F3DE-4673-82B8-FD29458DD979}" srcOrd="0" destOrd="0" parTransId="{156DC002-ED9D-4C5D-857D-5E592DBC46EC}" sibTransId="{083FE97D-90E1-4033-8707-4604ED1C0F30}"/>
    <dgm:cxn modelId="{11063785-2BD1-4BCB-9B88-814F30CB4BA2}" type="presOf" srcId="{56CCDDFF-3D95-4733-BC06-8B33E9D4B45D}" destId="{23254751-06D8-4FEB-863B-0E5D66D58729}" srcOrd="1" destOrd="0" presId="urn:microsoft.com/office/officeart/2005/8/layout/list1"/>
    <dgm:cxn modelId="{09B21EEB-9D7F-4606-A608-146941288258}" type="presOf" srcId="{B0C123BA-F3DE-4673-82B8-FD29458DD979}" destId="{BDF17D26-E7D9-4DD0-9DF6-AED50AE2FB79}" srcOrd="1" destOrd="0" presId="urn:microsoft.com/office/officeart/2005/8/layout/list1"/>
    <dgm:cxn modelId="{2F875452-01B7-4369-B603-20638CF78F80}" srcId="{3ABE0811-CCD2-4B52-9D39-8493ED7D1BE9}" destId="{C38A975B-F013-4FEB-8AE8-8D58545540FA}" srcOrd="1" destOrd="0" parTransId="{6592C73B-E428-4D49-B814-024B197DF8D7}" sibTransId="{E34E7125-B57A-4E1E-B73F-4DF09A176028}"/>
    <dgm:cxn modelId="{97D7DC96-8200-498B-90E3-56EA13EEBB19}" type="presOf" srcId="{B0C123BA-F3DE-4673-82B8-FD29458DD979}" destId="{5343357F-FAB8-48D5-9305-20A7EB8D464F}" srcOrd="0" destOrd="0" presId="urn:microsoft.com/office/officeart/2005/8/layout/list1"/>
    <dgm:cxn modelId="{65297EF4-CAFA-4EB2-95E0-5E616270E2C5}" type="presOf" srcId="{C38A975B-F013-4FEB-8AE8-8D58545540FA}" destId="{7FF325FE-091C-4302-A093-E2D10BF03F56}" srcOrd="1" destOrd="0" presId="urn:microsoft.com/office/officeart/2005/8/layout/list1"/>
    <dgm:cxn modelId="{3B3FD5CF-4276-4DD0-A5E0-03B407D0CC3E}" type="presOf" srcId="{3ABE0811-CCD2-4B52-9D39-8493ED7D1BE9}" destId="{3B9FD647-B094-499C-9F00-F0228E313239}" srcOrd="0" destOrd="0" presId="urn:microsoft.com/office/officeart/2005/8/layout/list1"/>
    <dgm:cxn modelId="{82E18A02-10D3-4183-B946-F22E0838ABB0}" type="presOf" srcId="{56CCDDFF-3D95-4733-BC06-8B33E9D4B45D}" destId="{5B5BA461-1EEB-438D-8452-A697447FB005}" srcOrd="0" destOrd="0" presId="urn:microsoft.com/office/officeart/2005/8/layout/list1"/>
    <dgm:cxn modelId="{885D1C98-8C6E-4BFF-821D-EDEF357F32C4}" type="presParOf" srcId="{3B9FD647-B094-499C-9F00-F0228E313239}" destId="{95A51DA2-9D92-4ECC-8654-0A0D53641769}" srcOrd="0" destOrd="0" presId="urn:microsoft.com/office/officeart/2005/8/layout/list1"/>
    <dgm:cxn modelId="{1B82E171-20E1-4B3F-9A97-283B943923E1}" type="presParOf" srcId="{95A51DA2-9D92-4ECC-8654-0A0D53641769}" destId="{5343357F-FAB8-48D5-9305-20A7EB8D464F}" srcOrd="0" destOrd="0" presId="urn:microsoft.com/office/officeart/2005/8/layout/list1"/>
    <dgm:cxn modelId="{CD1D7D78-0034-4669-9AA9-C4F6DFEC331F}" type="presParOf" srcId="{95A51DA2-9D92-4ECC-8654-0A0D53641769}" destId="{BDF17D26-E7D9-4DD0-9DF6-AED50AE2FB79}" srcOrd="1" destOrd="0" presId="urn:microsoft.com/office/officeart/2005/8/layout/list1"/>
    <dgm:cxn modelId="{FDDE08CB-5104-43D8-9F22-346FA60BA936}" type="presParOf" srcId="{3B9FD647-B094-499C-9F00-F0228E313239}" destId="{F3A010A6-74EE-4CEC-BC4E-9548A3DDB36E}" srcOrd="1" destOrd="0" presId="urn:microsoft.com/office/officeart/2005/8/layout/list1"/>
    <dgm:cxn modelId="{9DDF8CBA-9AD0-4F69-BBF9-C3E739CDCB95}" type="presParOf" srcId="{3B9FD647-B094-499C-9F00-F0228E313239}" destId="{B6772255-1501-4C7B-B456-0C4C3D5CA012}" srcOrd="2" destOrd="0" presId="urn:microsoft.com/office/officeart/2005/8/layout/list1"/>
    <dgm:cxn modelId="{3E00D6ED-7F8F-44B3-8CAA-4E87479C60BD}" type="presParOf" srcId="{3B9FD647-B094-499C-9F00-F0228E313239}" destId="{933F862F-40A1-445D-93DD-EF39E3996A5F}" srcOrd="3" destOrd="0" presId="urn:microsoft.com/office/officeart/2005/8/layout/list1"/>
    <dgm:cxn modelId="{6076F50B-EE10-4325-BC93-C1E9FC24688D}" type="presParOf" srcId="{3B9FD647-B094-499C-9F00-F0228E313239}" destId="{AA04F336-7A4F-4378-9A1D-2499F8546383}" srcOrd="4" destOrd="0" presId="urn:microsoft.com/office/officeart/2005/8/layout/list1"/>
    <dgm:cxn modelId="{04A6E954-9118-47CF-B625-C1A089ACDA44}" type="presParOf" srcId="{AA04F336-7A4F-4378-9A1D-2499F8546383}" destId="{0EBF20AC-5518-4C44-8F15-12534C2EDF1C}" srcOrd="0" destOrd="0" presId="urn:microsoft.com/office/officeart/2005/8/layout/list1"/>
    <dgm:cxn modelId="{F87F6202-4EFE-483C-B68C-51986DAD2148}" type="presParOf" srcId="{AA04F336-7A4F-4378-9A1D-2499F8546383}" destId="{7FF325FE-091C-4302-A093-E2D10BF03F56}" srcOrd="1" destOrd="0" presId="urn:microsoft.com/office/officeart/2005/8/layout/list1"/>
    <dgm:cxn modelId="{B4C701A4-1C51-4F08-87E2-352BA385DE7F}" type="presParOf" srcId="{3B9FD647-B094-499C-9F00-F0228E313239}" destId="{376921A4-09FF-4EF9-8FFB-F9B44CDF4FDB}" srcOrd="5" destOrd="0" presId="urn:microsoft.com/office/officeart/2005/8/layout/list1"/>
    <dgm:cxn modelId="{D08D49EA-0AAB-47AD-963E-345551AEE656}" type="presParOf" srcId="{3B9FD647-B094-499C-9F00-F0228E313239}" destId="{5D2D1050-DB48-4E02-BD8F-AA69E016D927}" srcOrd="6" destOrd="0" presId="urn:microsoft.com/office/officeart/2005/8/layout/list1"/>
    <dgm:cxn modelId="{EC910F56-FFCD-4FED-8C2D-B135036E1297}" type="presParOf" srcId="{3B9FD647-B094-499C-9F00-F0228E313239}" destId="{BCDEF61E-094D-4DA4-9B63-6652B5B139B2}" srcOrd="7" destOrd="0" presId="urn:microsoft.com/office/officeart/2005/8/layout/list1"/>
    <dgm:cxn modelId="{4CF8746D-C512-4DE6-9AB1-4675028EEAD8}" type="presParOf" srcId="{3B9FD647-B094-499C-9F00-F0228E313239}" destId="{1CACA906-AD8C-49D0-9C39-CBF19C8AD293}" srcOrd="8" destOrd="0" presId="urn:microsoft.com/office/officeart/2005/8/layout/list1"/>
    <dgm:cxn modelId="{9A1F02A2-FF64-46A8-BC28-280C7829938A}" type="presParOf" srcId="{1CACA906-AD8C-49D0-9C39-CBF19C8AD293}" destId="{5B5BA461-1EEB-438D-8452-A697447FB005}" srcOrd="0" destOrd="0" presId="urn:microsoft.com/office/officeart/2005/8/layout/list1"/>
    <dgm:cxn modelId="{E5D4D256-3E88-42CB-8EEE-2E0AC244FC41}" type="presParOf" srcId="{1CACA906-AD8C-49D0-9C39-CBF19C8AD293}" destId="{23254751-06D8-4FEB-863B-0E5D66D58729}" srcOrd="1" destOrd="0" presId="urn:microsoft.com/office/officeart/2005/8/layout/list1"/>
    <dgm:cxn modelId="{6E7E2059-8F1A-48E3-AF8D-BF265D5FD96C}" type="presParOf" srcId="{3B9FD647-B094-499C-9F00-F0228E313239}" destId="{43AF12C5-4A72-4711-B039-276FA845CDD2}" srcOrd="9" destOrd="0" presId="urn:microsoft.com/office/officeart/2005/8/layout/list1"/>
    <dgm:cxn modelId="{36724919-556D-47C5-8FF1-5547D670EDD2}" type="presParOf" srcId="{3B9FD647-B094-499C-9F00-F0228E313239}" destId="{3B38EC01-DE4A-4318-898B-EE86AFFC7A0F}"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3BB8E16-1A28-46DF-88B5-A9E66E349BB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940D2E8B-3B13-47A3-B2E7-AAB0D9AD5421}">
      <dgm:prSet phldrT="[Текст]"/>
      <dgm:spPr/>
      <dgm:t>
        <a:bodyPr/>
        <a:lstStyle/>
        <a:p>
          <a:r>
            <a:rPr lang="kk-KZ" dirty="0" smtClean="0">
              <a:solidFill>
                <a:srgbClr val="FF0000"/>
              </a:solidFill>
            </a:rPr>
            <a:t>Нерв клеткаларынан</a:t>
          </a:r>
          <a:endParaRPr lang="ru-RU" dirty="0">
            <a:solidFill>
              <a:srgbClr val="FF0000"/>
            </a:solidFill>
          </a:endParaRPr>
        </a:p>
      </dgm:t>
    </dgm:pt>
    <dgm:pt modelId="{BDD886C1-ABC7-4ED9-B003-AA4A5BF938CF}" type="parTrans" cxnId="{581330D2-3610-444F-98D1-96AE61E7EDB7}">
      <dgm:prSet/>
      <dgm:spPr/>
      <dgm:t>
        <a:bodyPr/>
        <a:lstStyle/>
        <a:p>
          <a:endParaRPr lang="ru-RU"/>
        </a:p>
      </dgm:t>
    </dgm:pt>
    <dgm:pt modelId="{E4B26232-9AA4-47CF-94AE-BEAC262B510A}" type="sibTrans" cxnId="{581330D2-3610-444F-98D1-96AE61E7EDB7}">
      <dgm:prSet/>
      <dgm:spPr/>
      <dgm:t>
        <a:bodyPr/>
        <a:lstStyle/>
        <a:p>
          <a:endParaRPr lang="ru-RU"/>
        </a:p>
      </dgm:t>
    </dgm:pt>
    <dgm:pt modelId="{B9D7FE46-61D7-46BC-9E05-8F75DC438240}">
      <dgm:prSet phldrT="[Текст]"/>
      <dgm:spPr/>
      <dgm:t>
        <a:bodyPr/>
        <a:lstStyle/>
        <a:p>
          <a:r>
            <a:rPr lang="kk-KZ" dirty="0" smtClean="0"/>
            <a:t>(нейрондардан)</a:t>
          </a:r>
          <a:endParaRPr lang="ru-RU" dirty="0"/>
        </a:p>
      </dgm:t>
    </dgm:pt>
    <dgm:pt modelId="{97C68486-6BC8-4B5D-A984-B2BDAA3EB0E5}" type="parTrans" cxnId="{4397F4AF-C234-479D-AD94-5A643FB827D9}">
      <dgm:prSet/>
      <dgm:spPr/>
      <dgm:t>
        <a:bodyPr/>
        <a:lstStyle/>
        <a:p>
          <a:endParaRPr lang="ru-RU"/>
        </a:p>
      </dgm:t>
    </dgm:pt>
    <dgm:pt modelId="{53400322-7D75-45FE-A1F3-28AB9A0B2F7E}" type="sibTrans" cxnId="{4397F4AF-C234-479D-AD94-5A643FB827D9}">
      <dgm:prSet/>
      <dgm:spPr/>
      <dgm:t>
        <a:bodyPr/>
        <a:lstStyle/>
        <a:p>
          <a:endParaRPr lang="ru-RU"/>
        </a:p>
      </dgm:t>
    </dgm:pt>
    <dgm:pt modelId="{FACF0709-F1DF-471A-9B27-A0802EBBF51F}">
      <dgm:prSet phldrT="[Текст]"/>
      <dgm:spPr/>
      <dgm:t>
        <a:bodyPr/>
        <a:lstStyle/>
        <a:p>
          <a:r>
            <a:rPr lang="kk-KZ" dirty="0" smtClean="0">
              <a:solidFill>
                <a:srgbClr val="FF0000"/>
              </a:solidFill>
            </a:rPr>
            <a:t>Глиалық клеткалардан</a:t>
          </a:r>
          <a:endParaRPr lang="ru-RU" dirty="0">
            <a:solidFill>
              <a:srgbClr val="FF0000"/>
            </a:solidFill>
          </a:endParaRPr>
        </a:p>
      </dgm:t>
    </dgm:pt>
    <dgm:pt modelId="{E4E23D7A-D415-4AC9-B0DC-6FA3536645D5}" type="parTrans" cxnId="{61F11368-CAD0-4C2C-AB5B-2EB887105F0F}">
      <dgm:prSet/>
      <dgm:spPr/>
      <dgm:t>
        <a:bodyPr/>
        <a:lstStyle/>
        <a:p>
          <a:endParaRPr lang="ru-RU"/>
        </a:p>
      </dgm:t>
    </dgm:pt>
    <dgm:pt modelId="{8A094A83-38C3-4843-A8B9-E7D7B0356EAD}" type="sibTrans" cxnId="{61F11368-CAD0-4C2C-AB5B-2EB887105F0F}">
      <dgm:prSet/>
      <dgm:spPr/>
      <dgm:t>
        <a:bodyPr/>
        <a:lstStyle/>
        <a:p>
          <a:endParaRPr lang="ru-RU"/>
        </a:p>
      </dgm:t>
    </dgm:pt>
    <dgm:pt modelId="{8136634D-BB9B-4E79-815F-9A60E16B7677}">
      <dgm:prSet phldrT="[Текст]"/>
      <dgm:spPr/>
      <dgm:t>
        <a:bodyPr/>
        <a:lstStyle/>
        <a:p>
          <a:r>
            <a:rPr lang="kk-KZ" dirty="0" smtClean="0"/>
            <a:t>(глиоциттерден)</a:t>
          </a:r>
          <a:endParaRPr lang="ru-RU" dirty="0"/>
        </a:p>
      </dgm:t>
    </dgm:pt>
    <dgm:pt modelId="{F40B938B-059C-470F-AE3C-90F883E2793A}" type="parTrans" cxnId="{8DFEBB7F-4323-4FBC-A83B-4D831F338A02}">
      <dgm:prSet/>
      <dgm:spPr/>
      <dgm:t>
        <a:bodyPr/>
        <a:lstStyle/>
        <a:p>
          <a:endParaRPr lang="ru-RU"/>
        </a:p>
      </dgm:t>
    </dgm:pt>
    <dgm:pt modelId="{E752F99E-B863-4757-A85A-E7322765088F}" type="sibTrans" cxnId="{8DFEBB7F-4323-4FBC-A83B-4D831F338A02}">
      <dgm:prSet/>
      <dgm:spPr/>
      <dgm:t>
        <a:bodyPr/>
        <a:lstStyle/>
        <a:p>
          <a:endParaRPr lang="ru-RU"/>
        </a:p>
      </dgm:t>
    </dgm:pt>
    <dgm:pt modelId="{19D95648-C1C5-4A9D-B398-A56FDE6B4F0C}" type="pres">
      <dgm:prSet presAssocID="{C3BB8E16-1A28-46DF-88B5-A9E66E349BB4}" presName="linear" presStyleCnt="0">
        <dgm:presLayoutVars>
          <dgm:animLvl val="lvl"/>
          <dgm:resizeHandles val="exact"/>
        </dgm:presLayoutVars>
      </dgm:prSet>
      <dgm:spPr/>
    </dgm:pt>
    <dgm:pt modelId="{916B9BC9-36BC-48D0-B7E4-A5E5C75CB0FA}" type="pres">
      <dgm:prSet presAssocID="{940D2E8B-3B13-47A3-B2E7-AAB0D9AD5421}" presName="parentText" presStyleLbl="node1" presStyleIdx="0" presStyleCnt="2">
        <dgm:presLayoutVars>
          <dgm:chMax val="0"/>
          <dgm:bulletEnabled val="1"/>
        </dgm:presLayoutVars>
      </dgm:prSet>
      <dgm:spPr/>
      <dgm:t>
        <a:bodyPr/>
        <a:lstStyle/>
        <a:p>
          <a:endParaRPr lang="ru-RU"/>
        </a:p>
      </dgm:t>
    </dgm:pt>
    <dgm:pt modelId="{3F81D637-D5CD-4127-AB28-E110A32D3CE9}" type="pres">
      <dgm:prSet presAssocID="{940D2E8B-3B13-47A3-B2E7-AAB0D9AD5421}" presName="childText" presStyleLbl="revTx" presStyleIdx="0" presStyleCnt="2">
        <dgm:presLayoutVars>
          <dgm:bulletEnabled val="1"/>
        </dgm:presLayoutVars>
      </dgm:prSet>
      <dgm:spPr/>
      <dgm:t>
        <a:bodyPr/>
        <a:lstStyle/>
        <a:p>
          <a:endParaRPr lang="ru-RU"/>
        </a:p>
      </dgm:t>
    </dgm:pt>
    <dgm:pt modelId="{6BE46B33-76C2-460A-B696-0E7ABD5135B5}" type="pres">
      <dgm:prSet presAssocID="{FACF0709-F1DF-471A-9B27-A0802EBBF51F}" presName="parentText" presStyleLbl="node1" presStyleIdx="1" presStyleCnt="2">
        <dgm:presLayoutVars>
          <dgm:chMax val="0"/>
          <dgm:bulletEnabled val="1"/>
        </dgm:presLayoutVars>
      </dgm:prSet>
      <dgm:spPr/>
      <dgm:t>
        <a:bodyPr/>
        <a:lstStyle/>
        <a:p>
          <a:endParaRPr lang="ru-RU"/>
        </a:p>
      </dgm:t>
    </dgm:pt>
    <dgm:pt modelId="{4D559B12-E3E1-49E1-84B1-A9A43F2F6D85}" type="pres">
      <dgm:prSet presAssocID="{FACF0709-F1DF-471A-9B27-A0802EBBF51F}" presName="childText" presStyleLbl="revTx" presStyleIdx="1" presStyleCnt="2">
        <dgm:presLayoutVars>
          <dgm:bulletEnabled val="1"/>
        </dgm:presLayoutVars>
      </dgm:prSet>
      <dgm:spPr/>
    </dgm:pt>
  </dgm:ptLst>
  <dgm:cxnLst>
    <dgm:cxn modelId="{581330D2-3610-444F-98D1-96AE61E7EDB7}" srcId="{C3BB8E16-1A28-46DF-88B5-A9E66E349BB4}" destId="{940D2E8B-3B13-47A3-B2E7-AAB0D9AD5421}" srcOrd="0" destOrd="0" parTransId="{BDD886C1-ABC7-4ED9-B003-AA4A5BF938CF}" sibTransId="{E4B26232-9AA4-47CF-94AE-BEAC262B510A}"/>
    <dgm:cxn modelId="{4397F4AF-C234-479D-AD94-5A643FB827D9}" srcId="{940D2E8B-3B13-47A3-B2E7-AAB0D9AD5421}" destId="{B9D7FE46-61D7-46BC-9E05-8F75DC438240}" srcOrd="0" destOrd="0" parTransId="{97C68486-6BC8-4B5D-A984-B2BDAA3EB0E5}" sibTransId="{53400322-7D75-45FE-A1F3-28AB9A0B2F7E}"/>
    <dgm:cxn modelId="{61F11368-CAD0-4C2C-AB5B-2EB887105F0F}" srcId="{C3BB8E16-1A28-46DF-88B5-A9E66E349BB4}" destId="{FACF0709-F1DF-471A-9B27-A0802EBBF51F}" srcOrd="1" destOrd="0" parTransId="{E4E23D7A-D415-4AC9-B0DC-6FA3536645D5}" sibTransId="{8A094A83-38C3-4843-A8B9-E7D7B0356EAD}"/>
    <dgm:cxn modelId="{9CAB8FC8-D122-45C5-A274-E8180A448532}" type="presOf" srcId="{C3BB8E16-1A28-46DF-88B5-A9E66E349BB4}" destId="{19D95648-C1C5-4A9D-B398-A56FDE6B4F0C}" srcOrd="0" destOrd="0" presId="urn:microsoft.com/office/officeart/2005/8/layout/vList2"/>
    <dgm:cxn modelId="{8DAE9ED5-37F5-4E89-8958-609454B00EC7}" type="presOf" srcId="{8136634D-BB9B-4E79-815F-9A60E16B7677}" destId="{4D559B12-E3E1-49E1-84B1-A9A43F2F6D85}" srcOrd="0" destOrd="0" presId="urn:microsoft.com/office/officeart/2005/8/layout/vList2"/>
    <dgm:cxn modelId="{3A6B2303-8E0C-4311-A747-BDD71009D89E}" type="presOf" srcId="{FACF0709-F1DF-471A-9B27-A0802EBBF51F}" destId="{6BE46B33-76C2-460A-B696-0E7ABD5135B5}" srcOrd="0" destOrd="0" presId="urn:microsoft.com/office/officeart/2005/8/layout/vList2"/>
    <dgm:cxn modelId="{8DFEBB7F-4323-4FBC-A83B-4D831F338A02}" srcId="{FACF0709-F1DF-471A-9B27-A0802EBBF51F}" destId="{8136634D-BB9B-4E79-815F-9A60E16B7677}" srcOrd="0" destOrd="0" parTransId="{F40B938B-059C-470F-AE3C-90F883E2793A}" sibTransId="{E752F99E-B863-4757-A85A-E7322765088F}"/>
    <dgm:cxn modelId="{EF30B781-6CB5-46C7-91DC-7D9F557F42CB}" type="presOf" srcId="{940D2E8B-3B13-47A3-B2E7-AAB0D9AD5421}" destId="{916B9BC9-36BC-48D0-B7E4-A5E5C75CB0FA}" srcOrd="0" destOrd="0" presId="urn:microsoft.com/office/officeart/2005/8/layout/vList2"/>
    <dgm:cxn modelId="{9C8A9FA1-91F5-4F23-A326-3A321983A9CA}" type="presOf" srcId="{B9D7FE46-61D7-46BC-9E05-8F75DC438240}" destId="{3F81D637-D5CD-4127-AB28-E110A32D3CE9}" srcOrd="0" destOrd="0" presId="urn:microsoft.com/office/officeart/2005/8/layout/vList2"/>
    <dgm:cxn modelId="{52E9978C-03E4-41DF-B29F-F2ED31164DF5}" type="presParOf" srcId="{19D95648-C1C5-4A9D-B398-A56FDE6B4F0C}" destId="{916B9BC9-36BC-48D0-B7E4-A5E5C75CB0FA}" srcOrd="0" destOrd="0" presId="urn:microsoft.com/office/officeart/2005/8/layout/vList2"/>
    <dgm:cxn modelId="{1F916452-A004-4FEF-8244-D248B2681A3F}" type="presParOf" srcId="{19D95648-C1C5-4A9D-B398-A56FDE6B4F0C}" destId="{3F81D637-D5CD-4127-AB28-E110A32D3CE9}" srcOrd="1" destOrd="0" presId="urn:microsoft.com/office/officeart/2005/8/layout/vList2"/>
    <dgm:cxn modelId="{DF793EC1-9DCA-4F18-A388-1F9B239D0B3A}" type="presParOf" srcId="{19D95648-C1C5-4A9D-B398-A56FDE6B4F0C}" destId="{6BE46B33-76C2-460A-B696-0E7ABD5135B5}" srcOrd="2" destOrd="0" presId="urn:microsoft.com/office/officeart/2005/8/layout/vList2"/>
    <dgm:cxn modelId="{7DF7730A-96CF-4BFD-B365-01818A030E71}" type="presParOf" srcId="{19D95648-C1C5-4A9D-B398-A56FDE6B4F0C}" destId="{4D559B12-E3E1-49E1-84B1-A9A43F2F6D85}"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7E702CE-348F-4D68-8DB4-3AF382CE76CA}">
      <dsp:nvSpPr>
        <dsp:cNvPr id="0" name=""/>
        <dsp:cNvSpPr/>
      </dsp:nvSpPr>
      <dsp:spPr>
        <a:xfrm>
          <a:off x="3535374" y="1844"/>
          <a:ext cx="1616050" cy="105043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kk-KZ" sz="2300" kern="1200" dirty="0" smtClean="0">
              <a:solidFill>
                <a:schemeClr val="tx1"/>
              </a:solidFill>
            </a:rPr>
            <a:t>Дәнекер</a:t>
          </a:r>
          <a:endParaRPr lang="ru-RU" sz="2300" kern="1200" dirty="0">
            <a:solidFill>
              <a:schemeClr val="tx1"/>
            </a:solidFill>
          </a:endParaRPr>
        </a:p>
      </dsp:txBody>
      <dsp:txXfrm>
        <a:off x="3535374" y="1844"/>
        <a:ext cx="1616050" cy="1050432"/>
      </dsp:txXfrm>
    </dsp:sp>
    <dsp:sp modelId="{BE11706A-8215-4EBB-81EE-29E676C45AE8}">
      <dsp:nvSpPr>
        <dsp:cNvPr id="0" name=""/>
        <dsp:cNvSpPr/>
      </dsp:nvSpPr>
      <dsp:spPr>
        <a:xfrm>
          <a:off x="2607479" y="527060"/>
          <a:ext cx="3471840" cy="3471840"/>
        </a:xfrm>
        <a:custGeom>
          <a:avLst/>
          <a:gdLst/>
          <a:ahLst/>
          <a:cxnLst/>
          <a:rect l="0" t="0" r="0" b="0"/>
          <a:pathLst>
            <a:path>
              <a:moveTo>
                <a:pt x="2767174" y="339520"/>
              </a:moveTo>
              <a:arcTo wR="1735920" hR="1735920" stAng="18386773" swAng="1634228"/>
            </a:path>
          </a:pathLst>
        </a:custGeom>
        <a:noFill/>
        <a:ln w="100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CC55CB2F-6206-4EEC-845A-D92740E2EA55}">
      <dsp:nvSpPr>
        <dsp:cNvPr id="0" name=""/>
        <dsp:cNvSpPr/>
      </dsp:nvSpPr>
      <dsp:spPr>
        <a:xfrm>
          <a:off x="5271295" y="1737764"/>
          <a:ext cx="1616050" cy="105043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kk-KZ" sz="2300" kern="1200" dirty="0" smtClean="0">
              <a:solidFill>
                <a:schemeClr val="tx1"/>
              </a:solidFill>
            </a:rPr>
            <a:t>Эпителий</a:t>
          </a:r>
          <a:endParaRPr lang="ru-RU" sz="2300" kern="1200" dirty="0">
            <a:solidFill>
              <a:schemeClr val="tx1"/>
            </a:solidFill>
          </a:endParaRPr>
        </a:p>
      </dsp:txBody>
      <dsp:txXfrm>
        <a:off x="5271295" y="1737764"/>
        <a:ext cx="1616050" cy="1050432"/>
      </dsp:txXfrm>
    </dsp:sp>
    <dsp:sp modelId="{BC7224A7-4EB7-4472-8334-537D5D756E9C}">
      <dsp:nvSpPr>
        <dsp:cNvPr id="0" name=""/>
        <dsp:cNvSpPr/>
      </dsp:nvSpPr>
      <dsp:spPr>
        <a:xfrm>
          <a:off x="2613993" y="506967"/>
          <a:ext cx="3471840" cy="3471840"/>
        </a:xfrm>
        <a:custGeom>
          <a:avLst/>
          <a:gdLst/>
          <a:ahLst/>
          <a:cxnLst/>
          <a:rect l="0" t="0" r="0" b="0"/>
          <a:pathLst>
            <a:path>
              <a:moveTo>
                <a:pt x="3284715" y="2519917"/>
              </a:moveTo>
              <a:arcTo wR="1735920" hR="1735920" stAng="1610907" swAng="1600528"/>
            </a:path>
          </a:pathLst>
        </a:custGeom>
        <a:noFill/>
        <a:ln w="100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784C48F4-476D-466F-A7E8-B9E1AB3E2950}">
      <dsp:nvSpPr>
        <dsp:cNvPr id="0" name=""/>
        <dsp:cNvSpPr/>
      </dsp:nvSpPr>
      <dsp:spPr>
        <a:xfrm>
          <a:off x="3547118" y="3459010"/>
          <a:ext cx="1616050" cy="105043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kk-KZ" sz="2300" kern="1200" dirty="0" smtClean="0">
              <a:solidFill>
                <a:schemeClr val="tx1"/>
              </a:solidFill>
            </a:rPr>
            <a:t>Бұлшық ет</a:t>
          </a:r>
          <a:endParaRPr lang="ru-RU" sz="2300" kern="1200" dirty="0">
            <a:solidFill>
              <a:schemeClr val="tx1"/>
            </a:solidFill>
          </a:endParaRPr>
        </a:p>
      </dsp:txBody>
      <dsp:txXfrm>
        <a:off x="3547118" y="3459010"/>
        <a:ext cx="1616050" cy="1050432"/>
      </dsp:txXfrm>
    </dsp:sp>
    <dsp:sp modelId="{0CB3F999-56DD-48A1-ADDC-E1FE42B2111C}">
      <dsp:nvSpPr>
        <dsp:cNvPr id="0" name=""/>
        <dsp:cNvSpPr/>
      </dsp:nvSpPr>
      <dsp:spPr>
        <a:xfrm>
          <a:off x="2623588" y="518996"/>
          <a:ext cx="3471840" cy="3471840"/>
        </a:xfrm>
        <a:custGeom>
          <a:avLst/>
          <a:gdLst/>
          <a:ahLst/>
          <a:cxnLst/>
          <a:rect l="0" t="0" r="0" b="0"/>
          <a:pathLst>
            <a:path>
              <a:moveTo>
                <a:pt x="690527" y="3121767"/>
              </a:moveTo>
              <a:arcTo wR="1735920" hR="1735920" stAng="7621711" swAng="1720476"/>
            </a:path>
          </a:pathLst>
        </a:custGeom>
        <a:noFill/>
        <a:ln w="100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DD8441D2-2FEE-4F03-B43B-643A081C046A}">
      <dsp:nvSpPr>
        <dsp:cNvPr id="0" name=""/>
        <dsp:cNvSpPr/>
      </dsp:nvSpPr>
      <dsp:spPr>
        <a:xfrm>
          <a:off x="1818924" y="1658809"/>
          <a:ext cx="1616050" cy="105043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kk-KZ" sz="2300" kern="1200" dirty="0" smtClean="0">
              <a:solidFill>
                <a:schemeClr val="tx1"/>
              </a:solidFill>
            </a:rPr>
            <a:t>Жүйке</a:t>
          </a:r>
          <a:endParaRPr lang="ru-RU" sz="2300" kern="1200" dirty="0">
            <a:solidFill>
              <a:schemeClr val="tx1"/>
            </a:solidFill>
          </a:endParaRPr>
        </a:p>
      </dsp:txBody>
      <dsp:txXfrm>
        <a:off x="1818924" y="1658809"/>
        <a:ext cx="1616050" cy="1050432"/>
      </dsp:txXfrm>
    </dsp:sp>
    <dsp:sp modelId="{EA851929-DA98-4D6E-9367-D0B03F4BDCFD}">
      <dsp:nvSpPr>
        <dsp:cNvPr id="0" name=""/>
        <dsp:cNvSpPr/>
      </dsp:nvSpPr>
      <dsp:spPr>
        <a:xfrm>
          <a:off x="2630934" y="514494"/>
          <a:ext cx="3471840" cy="3471840"/>
        </a:xfrm>
        <a:custGeom>
          <a:avLst/>
          <a:gdLst/>
          <a:ahLst/>
          <a:cxnLst/>
          <a:rect l="0" t="0" r="0" b="0"/>
          <a:pathLst>
            <a:path>
              <a:moveTo>
                <a:pt x="203721" y="919962"/>
              </a:moveTo>
              <a:arcTo wR="1735920" hR="1735920" stAng="12482227" swAng="1513943"/>
            </a:path>
          </a:pathLst>
        </a:custGeom>
        <a:noFill/>
        <a:ln w="10000"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CE1C513-DE77-4F86-BB62-A66A078902A6}">
      <dsp:nvSpPr>
        <dsp:cNvPr id="0" name=""/>
        <dsp:cNvSpPr/>
      </dsp:nvSpPr>
      <dsp:spPr>
        <a:xfrm>
          <a:off x="0" y="74637"/>
          <a:ext cx="7383780" cy="1357788"/>
        </a:xfrm>
        <a:prstGeom prst="roundRect">
          <a:avLst>
            <a:gd name="adj" fmla="val 10000"/>
          </a:avLst>
        </a:prstGeom>
        <a:solidFill>
          <a:schemeClr val="accent1">
            <a:hueOff val="0"/>
            <a:satOff val="0"/>
            <a:lumOff val="0"/>
            <a:alphaOff val="0"/>
          </a:schemeClr>
        </a:soli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kk-KZ" sz="2700" kern="1200" dirty="0" smtClean="0">
              <a:solidFill>
                <a:schemeClr val="tx1"/>
              </a:solidFill>
            </a:rPr>
            <a:t>Омыртқалы жануарларда кездеседі </a:t>
          </a:r>
          <a:endParaRPr lang="ru-RU" sz="2700" kern="1200" dirty="0">
            <a:solidFill>
              <a:schemeClr val="tx1"/>
            </a:solidFill>
          </a:endParaRPr>
        </a:p>
      </dsp:txBody>
      <dsp:txXfrm>
        <a:off x="0" y="74637"/>
        <a:ext cx="5998156" cy="1357788"/>
      </dsp:txXfrm>
    </dsp:sp>
    <dsp:sp modelId="{DFEC91E1-BAAD-46A9-B9C3-9E949080DA53}">
      <dsp:nvSpPr>
        <dsp:cNvPr id="0" name=""/>
        <dsp:cNvSpPr/>
      </dsp:nvSpPr>
      <dsp:spPr>
        <a:xfrm>
          <a:off x="651509" y="1584086"/>
          <a:ext cx="7383780" cy="1357788"/>
        </a:xfrm>
        <a:prstGeom prst="roundRect">
          <a:avLst>
            <a:gd name="adj" fmla="val 10000"/>
          </a:avLst>
        </a:prstGeom>
        <a:solidFill>
          <a:schemeClr val="accent1">
            <a:hueOff val="0"/>
            <a:satOff val="0"/>
            <a:lumOff val="0"/>
            <a:alphaOff val="0"/>
          </a:schemeClr>
        </a:soli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kk-KZ" sz="2700" kern="1200" dirty="0" smtClean="0">
              <a:solidFill>
                <a:schemeClr val="tx1"/>
              </a:solidFill>
            </a:rPr>
            <a:t>Тірек функциясын атқарады,минералдың алмасуына рөл атқарады</a:t>
          </a:r>
          <a:endParaRPr lang="ru-RU" sz="2700" kern="1200" dirty="0">
            <a:solidFill>
              <a:schemeClr val="tx1"/>
            </a:solidFill>
          </a:endParaRPr>
        </a:p>
      </dsp:txBody>
      <dsp:txXfrm>
        <a:off x="651509" y="1584086"/>
        <a:ext cx="5849707" cy="1357788"/>
      </dsp:txXfrm>
    </dsp:sp>
    <dsp:sp modelId="{CF79F8BB-8DC3-4C69-8A85-3E5988243848}">
      <dsp:nvSpPr>
        <dsp:cNvPr id="0" name=""/>
        <dsp:cNvSpPr/>
      </dsp:nvSpPr>
      <dsp:spPr>
        <a:xfrm>
          <a:off x="1303019" y="3168173"/>
          <a:ext cx="7383780" cy="1357788"/>
        </a:xfrm>
        <a:prstGeom prst="roundRect">
          <a:avLst>
            <a:gd name="adj" fmla="val 10000"/>
          </a:avLst>
        </a:prstGeom>
        <a:solidFill>
          <a:schemeClr val="accent1">
            <a:hueOff val="0"/>
            <a:satOff val="0"/>
            <a:lumOff val="0"/>
            <a:alphaOff val="0"/>
          </a:schemeClr>
        </a:solidFill>
        <a:ln>
          <a:noFill/>
        </a:ln>
        <a:effectLst>
          <a:outerShdw blurRad="76200" dist="50800" dir="5400000" rotWithShape="0">
            <a:srgbClr val="4E3B30">
              <a:alpha val="60000"/>
            </a:srgbClr>
          </a:outerShdw>
        </a:effectLst>
        <a:scene3d>
          <a:camera prst="orthographicFront">
            <a:rot lat="0" lon="0" rev="0"/>
          </a:camera>
          <a:lightRig rig="threePt" dir="tl">
            <a:rot lat="0" lon="0" rev="0"/>
          </a:lightRig>
        </a:scene3d>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kk-KZ" sz="2700" b="1" kern="1200" dirty="0" smtClean="0">
              <a:solidFill>
                <a:schemeClr val="tx1"/>
              </a:solidFill>
            </a:rPr>
            <a:t>Динамикалық тірі ұлпа</a:t>
          </a:r>
          <a:endParaRPr lang="ru-RU" sz="2700" b="1" kern="1200" dirty="0">
            <a:solidFill>
              <a:schemeClr val="tx1"/>
            </a:solidFill>
          </a:endParaRPr>
        </a:p>
      </dsp:txBody>
      <dsp:txXfrm>
        <a:off x="1303019" y="3168173"/>
        <a:ext cx="5849707" cy="1357788"/>
      </dsp:txXfrm>
    </dsp:sp>
    <dsp:sp modelId="{31F98624-58DA-430C-86CB-D93707CC00ED}">
      <dsp:nvSpPr>
        <dsp:cNvPr id="0" name=""/>
        <dsp:cNvSpPr/>
      </dsp:nvSpPr>
      <dsp:spPr>
        <a:xfrm>
          <a:off x="6501217" y="1029656"/>
          <a:ext cx="882562" cy="882562"/>
        </a:xfrm>
        <a:prstGeom prst="downArrow">
          <a:avLst>
            <a:gd name="adj1" fmla="val 55000"/>
            <a:gd name="adj2" fmla="val 45000"/>
          </a:avLst>
        </a:prstGeom>
        <a:solidFill>
          <a:schemeClr val="accent1">
            <a:alpha val="90000"/>
            <a:tint val="40000"/>
            <a:hueOff val="0"/>
            <a:satOff val="0"/>
            <a:lumOff val="0"/>
            <a:alphaOff val="0"/>
          </a:schemeClr>
        </a:solidFill>
        <a:ln>
          <a:noFill/>
        </a:ln>
        <a:effectLst/>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a:p>
      </dsp:txBody>
      <dsp:txXfrm>
        <a:off x="6501217" y="1029656"/>
        <a:ext cx="882562" cy="882562"/>
      </dsp:txXfrm>
    </dsp:sp>
    <dsp:sp modelId="{9F6BE615-D588-4F74-A901-585E6B453DC1}">
      <dsp:nvSpPr>
        <dsp:cNvPr id="0" name=""/>
        <dsp:cNvSpPr/>
      </dsp:nvSpPr>
      <dsp:spPr>
        <a:xfrm>
          <a:off x="7152727" y="2604691"/>
          <a:ext cx="882562" cy="882562"/>
        </a:xfrm>
        <a:prstGeom prst="downArrow">
          <a:avLst>
            <a:gd name="adj1" fmla="val 55000"/>
            <a:gd name="adj2" fmla="val 45000"/>
          </a:avLst>
        </a:prstGeom>
        <a:solidFill>
          <a:schemeClr val="accent1">
            <a:alpha val="90000"/>
            <a:tint val="40000"/>
            <a:hueOff val="0"/>
            <a:satOff val="0"/>
            <a:lumOff val="0"/>
            <a:alphaOff val="0"/>
          </a:schemeClr>
        </a:solidFill>
        <a:ln>
          <a:noFill/>
        </a:ln>
        <a:effectLst/>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a:p>
      </dsp:txBody>
      <dsp:txXfrm>
        <a:off x="7152727" y="2604691"/>
        <a:ext cx="882562" cy="882562"/>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F15975D-A56F-4FC9-A014-E9BEB1BFF5DC}">
      <dsp:nvSpPr>
        <dsp:cNvPr id="0" name=""/>
        <dsp:cNvSpPr/>
      </dsp:nvSpPr>
      <dsp:spPr>
        <a:xfrm>
          <a:off x="3310400" y="2459330"/>
          <a:ext cx="2065999" cy="2065999"/>
        </a:xfrm>
        <a:prstGeom prst="ellipse">
          <a:avLst/>
        </a:prstGeom>
        <a:gradFill rotWithShape="0">
          <a:gsLst>
            <a:gs pos="0">
              <a:schemeClr val="accent4">
                <a:hueOff val="0"/>
                <a:satOff val="0"/>
                <a:lumOff val="0"/>
                <a:alphaOff val="0"/>
                <a:tint val="75000"/>
                <a:shade val="85000"/>
                <a:satMod val="230000"/>
              </a:schemeClr>
            </a:gs>
            <a:gs pos="25000">
              <a:schemeClr val="accent4">
                <a:hueOff val="0"/>
                <a:satOff val="0"/>
                <a:lumOff val="0"/>
                <a:alphaOff val="0"/>
                <a:tint val="90000"/>
                <a:shade val="70000"/>
                <a:satMod val="220000"/>
              </a:schemeClr>
            </a:gs>
            <a:gs pos="50000">
              <a:schemeClr val="accent4">
                <a:hueOff val="0"/>
                <a:satOff val="0"/>
                <a:lumOff val="0"/>
                <a:alphaOff val="0"/>
                <a:tint val="90000"/>
                <a:shade val="58000"/>
                <a:satMod val="225000"/>
              </a:schemeClr>
            </a:gs>
            <a:gs pos="65000">
              <a:schemeClr val="accent4">
                <a:hueOff val="0"/>
                <a:satOff val="0"/>
                <a:lumOff val="0"/>
                <a:alphaOff val="0"/>
                <a:tint val="90000"/>
                <a:shade val="58000"/>
                <a:satMod val="225000"/>
              </a:schemeClr>
            </a:gs>
            <a:gs pos="80000">
              <a:schemeClr val="accent4">
                <a:hueOff val="0"/>
                <a:satOff val="0"/>
                <a:lumOff val="0"/>
                <a:alphaOff val="0"/>
                <a:tint val="90000"/>
                <a:shade val="69000"/>
                <a:satMod val="220000"/>
              </a:schemeClr>
            </a:gs>
            <a:gs pos="100000">
              <a:schemeClr val="accent4">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accent4">
              <a:hueOff val="0"/>
              <a:satOff val="0"/>
              <a:lumOff val="0"/>
              <a:alphaOff val="0"/>
              <a:shade val="60000"/>
              <a:satMod val="11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r>
            <a:rPr lang="kk-KZ" sz="3000" kern="1200" dirty="0" smtClean="0">
              <a:solidFill>
                <a:srgbClr val="FF0000"/>
              </a:solidFill>
            </a:rPr>
            <a:t>Бұлшық ет ұлпасы</a:t>
          </a:r>
          <a:endParaRPr lang="ru-RU" sz="3000" kern="1200" dirty="0">
            <a:solidFill>
              <a:srgbClr val="FF0000"/>
            </a:solidFill>
          </a:endParaRPr>
        </a:p>
      </dsp:txBody>
      <dsp:txXfrm>
        <a:off x="3310400" y="2459330"/>
        <a:ext cx="2065999" cy="2065999"/>
      </dsp:txXfrm>
    </dsp:sp>
    <dsp:sp modelId="{2116ECEA-DB93-4A70-9C2A-40E05CB517B9}">
      <dsp:nvSpPr>
        <dsp:cNvPr id="0" name=""/>
        <dsp:cNvSpPr/>
      </dsp:nvSpPr>
      <dsp:spPr>
        <a:xfrm rot="12842688">
          <a:off x="2021705" y="2143723"/>
          <a:ext cx="1522817" cy="588809"/>
        </a:xfrm>
        <a:prstGeom prst="leftArrow">
          <a:avLst>
            <a:gd name="adj1" fmla="val 60000"/>
            <a:gd name="adj2" fmla="val 50000"/>
          </a:avLst>
        </a:prstGeom>
        <a:gradFill rotWithShape="0">
          <a:gsLst>
            <a:gs pos="0">
              <a:schemeClr val="accent5">
                <a:hueOff val="0"/>
                <a:satOff val="0"/>
                <a:lumOff val="0"/>
                <a:alphaOff val="0"/>
                <a:tint val="75000"/>
                <a:shade val="85000"/>
                <a:satMod val="230000"/>
              </a:schemeClr>
            </a:gs>
            <a:gs pos="25000">
              <a:schemeClr val="accent5">
                <a:hueOff val="0"/>
                <a:satOff val="0"/>
                <a:lumOff val="0"/>
                <a:alphaOff val="0"/>
                <a:tint val="90000"/>
                <a:shade val="70000"/>
                <a:satMod val="220000"/>
              </a:schemeClr>
            </a:gs>
            <a:gs pos="50000">
              <a:schemeClr val="accent5">
                <a:hueOff val="0"/>
                <a:satOff val="0"/>
                <a:lumOff val="0"/>
                <a:alphaOff val="0"/>
                <a:tint val="90000"/>
                <a:shade val="58000"/>
                <a:satMod val="225000"/>
              </a:schemeClr>
            </a:gs>
            <a:gs pos="65000">
              <a:schemeClr val="accent5">
                <a:hueOff val="0"/>
                <a:satOff val="0"/>
                <a:lumOff val="0"/>
                <a:alphaOff val="0"/>
                <a:tint val="90000"/>
                <a:shade val="58000"/>
                <a:satMod val="225000"/>
              </a:schemeClr>
            </a:gs>
            <a:gs pos="80000">
              <a:schemeClr val="accent5">
                <a:hueOff val="0"/>
                <a:satOff val="0"/>
                <a:lumOff val="0"/>
                <a:alphaOff val="0"/>
                <a:tint val="90000"/>
                <a:shade val="69000"/>
                <a:satMod val="220000"/>
              </a:schemeClr>
            </a:gs>
            <a:gs pos="100000">
              <a:schemeClr val="accent5">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accent5">
              <a:hueOff val="0"/>
              <a:satOff val="0"/>
              <a:lumOff val="0"/>
              <a:alphaOff val="0"/>
              <a:shade val="60000"/>
              <a:satMod val="110000"/>
            </a:schemeClr>
          </a:contourClr>
        </a:sp3d>
      </dsp:spPr>
      <dsp:style>
        <a:lnRef idx="0">
          <a:scrgbClr r="0" g="0" b="0"/>
        </a:lnRef>
        <a:fillRef idx="3">
          <a:scrgbClr r="0" g="0" b="0"/>
        </a:fillRef>
        <a:effectRef idx="3">
          <a:scrgbClr r="0" g="0" b="0"/>
        </a:effectRef>
        <a:fontRef idx="minor">
          <a:schemeClr val="lt1"/>
        </a:fontRef>
      </dsp:style>
    </dsp:sp>
    <dsp:sp modelId="{7C0691E8-64E7-4D9C-AC7A-23701F84A0B7}">
      <dsp:nvSpPr>
        <dsp:cNvPr id="0" name=""/>
        <dsp:cNvSpPr/>
      </dsp:nvSpPr>
      <dsp:spPr>
        <a:xfrm>
          <a:off x="1170861" y="1226780"/>
          <a:ext cx="1962699" cy="1570159"/>
        </a:xfrm>
        <a:prstGeom prst="roundRect">
          <a:avLst>
            <a:gd name="adj" fmla="val 10000"/>
          </a:avLst>
        </a:prstGeom>
        <a:gradFill rotWithShape="0">
          <a:gsLst>
            <a:gs pos="0">
              <a:schemeClr val="accent5">
                <a:hueOff val="0"/>
                <a:satOff val="0"/>
                <a:lumOff val="0"/>
                <a:alphaOff val="0"/>
                <a:tint val="75000"/>
                <a:shade val="85000"/>
                <a:satMod val="230000"/>
              </a:schemeClr>
            </a:gs>
            <a:gs pos="25000">
              <a:schemeClr val="accent5">
                <a:hueOff val="0"/>
                <a:satOff val="0"/>
                <a:lumOff val="0"/>
                <a:alphaOff val="0"/>
                <a:tint val="90000"/>
                <a:shade val="70000"/>
                <a:satMod val="220000"/>
              </a:schemeClr>
            </a:gs>
            <a:gs pos="50000">
              <a:schemeClr val="accent5">
                <a:hueOff val="0"/>
                <a:satOff val="0"/>
                <a:lumOff val="0"/>
                <a:alphaOff val="0"/>
                <a:tint val="90000"/>
                <a:shade val="58000"/>
                <a:satMod val="225000"/>
              </a:schemeClr>
            </a:gs>
            <a:gs pos="65000">
              <a:schemeClr val="accent5">
                <a:hueOff val="0"/>
                <a:satOff val="0"/>
                <a:lumOff val="0"/>
                <a:alphaOff val="0"/>
                <a:tint val="90000"/>
                <a:shade val="58000"/>
                <a:satMod val="225000"/>
              </a:schemeClr>
            </a:gs>
            <a:gs pos="80000">
              <a:schemeClr val="accent5">
                <a:hueOff val="0"/>
                <a:satOff val="0"/>
                <a:lumOff val="0"/>
                <a:alphaOff val="0"/>
                <a:tint val="90000"/>
                <a:shade val="69000"/>
                <a:satMod val="220000"/>
              </a:schemeClr>
            </a:gs>
            <a:gs pos="100000">
              <a:schemeClr val="accent5">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accent5">
              <a:hueOff val="0"/>
              <a:satOff val="0"/>
              <a:lumOff val="0"/>
              <a:alphaOff val="0"/>
              <a:shade val="60000"/>
              <a:satMod val="11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lvl="0" algn="ctr" defTabSz="1333500">
            <a:lnSpc>
              <a:spcPct val="90000"/>
            </a:lnSpc>
            <a:spcBef>
              <a:spcPct val="0"/>
            </a:spcBef>
            <a:spcAft>
              <a:spcPct val="35000"/>
            </a:spcAft>
          </a:pPr>
          <a:r>
            <a:rPr lang="kk-KZ" sz="3000" kern="1200" dirty="0" smtClean="0">
              <a:solidFill>
                <a:schemeClr val="tx1"/>
              </a:solidFill>
            </a:rPr>
            <a:t>жүрек</a:t>
          </a:r>
          <a:endParaRPr lang="ru-RU" sz="3000" kern="1200" dirty="0">
            <a:solidFill>
              <a:schemeClr val="tx1"/>
            </a:solidFill>
          </a:endParaRPr>
        </a:p>
      </dsp:txBody>
      <dsp:txXfrm>
        <a:off x="1170861" y="1226780"/>
        <a:ext cx="1962699" cy="1570159"/>
      </dsp:txXfrm>
    </dsp:sp>
    <dsp:sp modelId="{2D5790AA-64D5-4A05-B742-BA7CD3683E39}">
      <dsp:nvSpPr>
        <dsp:cNvPr id="0" name=""/>
        <dsp:cNvSpPr/>
      </dsp:nvSpPr>
      <dsp:spPr>
        <a:xfrm rot="16200000">
          <a:off x="3552615" y="1282091"/>
          <a:ext cx="1581569" cy="588809"/>
        </a:xfrm>
        <a:prstGeom prst="leftArrow">
          <a:avLst>
            <a:gd name="adj1" fmla="val 60000"/>
            <a:gd name="adj2" fmla="val 50000"/>
          </a:avLst>
        </a:prstGeom>
        <a:gradFill rotWithShape="0">
          <a:gsLst>
            <a:gs pos="0">
              <a:schemeClr val="accent5">
                <a:hueOff val="-918568"/>
                <a:satOff val="135"/>
                <a:lumOff val="-3236"/>
                <a:alphaOff val="0"/>
                <a:tint val="75000"/>
                <a:shade val="85000"/>
                <a:satMod val="230000"/>
              </a:schemeClr>
            </a:gs>
            <a:gs pos="25000">
              <a:schemeClr val="accent5">
                <a:hueOff val="-918568"/>
                <a:satOff val="135"/>
                <a:lumOff val="-3236"/>
                <a:alphaOff val="0"/>
                <a:tint val="90000"/>
                <a:shade val="70000"/>
                <a:satMod val="220000"/>
              </a:schemeClr>
            </a:gs>
            <a:gs pos="50000">
              <a:schemeClr val="accent5">
                <a:hueOff val="-918568"/>
                <a:satOff val="135"/>
                <a:lumOff val="-3236"/>
                <a:alphaOff val="0"/>
                <a:tint val="90000"/>
                <a:shade val="58000"/>
                <a:satMod val="225000"/>
              </a:schemeClr>
            </a:gs>
            <a:gs pos="65000">
              <a:schemeClr val="accent5">
                <a:hueOff val="-918568"/>
                <a:satOff val="135"/>
                <a:lumOff val="-3236"/>
                <a:alphaOff val="0"/>
                <a:tint val="90000"/>
                <a:shade val="58000"/>
                <a:satMod val="225000"/>
              </a:schemeClr>
            </a:gs>
            <a:gs pos="80000">
              <a:schemeClr val="accent5">
                <a:hueOff val="-918568"/>
                <a:satOff val="135"/>
                <a:lumOff val="-3236"/>
                <a:alphaOff val="0"/>
                <a:tint val="90000"/>
                <a:shade val="69000"/>
                <a:satMod val="220000"/>
              </a:schemeClr>
            </a:gs>
            <a:gs pos="100000">
              <a:schemeClr val="accent5">
                <a:hueOff val="-918568"/>
                <a:satOff val="135"/>
                <a:lumOff val="-3236"/>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accent5">
              <a:hueOff val="-918568"/>
              <a:satOff val="135"/>
              <a:lumOff val="-3236"/>
              <a:alphaOff val="0"/>
              <a:shade val="60000"/>
              <a:satMod val="110000"/>
            </a:schemeClr>
          </a:contourClr>
        </a:sp3d>
      </dsp:spPr>
      <dsp:style>
        <a:lnRef idx="0">
          <a:scrgbClr r="0" g="0" b="0"/>
        </a:lnRef>
        <a:fillRef idx="3">
          <a:scrgbClr r="0" g="0" b="0"/>
        </a:fillRef>
        <a:effectRef idx="3">
          <a:scrgbClr r="0" g="0" b="0"/>
        </a:effectRef>
        <a:fontRef idx="minor">
          <a:schemeClr val="lt1"/>
        </a:fontRef>
      </dsp:style>
    </dsp:sp>
    <dsp:sp modelId="{54B2BB13-E5C9-447A-80CB-02E41DB3F05A}">
      <dsp:nvSpPr>
        <dsp:cNvPr id="0" name=""/>
        <dsp:cNvSpPr/>
      </dsp:nvSpPr>
      <dsp:spPr>
        <a:xfrm>
          <a:off x="3362050" y="632"/>
          <a:ext cx="1962699" cy="1570159"/>
        </a:xfrm>
        <a:prstGeom prst="roundRect">
          <a:avLst>
            <a:gd name="adj" fmla="val 10000"/>
          </a:avLst>
        </a:prstGeom>
        <a:gradFill rotWithShape="0">
          <a:gsLst>
            <a:gs pos="0">
              <a:schemeClr val="accent5">
                <a:hueOff val="-918568"/>
                <a:satOff val="135"/>
                <a:lumOff val="-3236"/>
                <a:alphaOff val="0"/>
                <a:tint val="75000"/>
                <a:shade val="85000"/>
                <a:satMod val="230000"/>
              </a:schemeClr>
            </a:gs>
            <a:gs pos="25000">
              <a:schemeClr val="accent5">
                <a:hueOff val="-918568"/>
                <a:satOff val="135"/>
                <a:lumOff val="-3236"/>
                <a:alphaOff val="0"/>
                <a:tint val="90000"/>
                <a:shade val="70000"/>
                <a:satMod val="220000"/>
              </a:schemeClr>
            </a:gs>
            <a:gs pos="50000">
              <a:schemeClr val="accent5">
                <a:hueOff val="-918568"/>
                <a:satOff val="135"/>
                <a:lumOff val="-3236"/>
                <a:alphaOff val="0"/>
                <a:tint val="90000"/>
                <a:shade val="58000"/>
                <a:satMod val="225000"/>
              </a:schemeClr>
            </a:gs>
            <a:gs pos="65000">
              <a:schemeClr val="accent5">
                <a:hueOff val="-918568"/>
                <a:satOff val="135"/>
                <a:lumOff val="-3236"/>
                <a:alphaOff val="0"/>
                <a:tint val="90000"/>
                <a:shade val="58000"/>
                <a:satMod val="225000"/>
              </a:schemeClr>
            </a:gs>
            <a:gs pos="80000">
              <a:schemeClr val="accent5">
                <a:hueOff val="-918568"/>
                <a:satOff val="135"/>
                <a:lumOff val="-3236"/>
                <a:alphaOff val="0"/>
                <a:tint val="90000"/>
                <a:shade val="69000"/>
                <a:satMod val="220000"/>
              </a:schemeClr>
            </a:gs>
            <a:gs pos="100000">
              <a:schemeClr val="accent5">
                <a:hueOff val="-918568"/>
                <a:satOff val="135"/>
                <a:lumOff val="-3236"/>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accent5">
              <a:hueOff val="-918568"/>
              <a:satOff val="135"/>
              <a:lumOff val="-3236"/>
              <a:alphaOff val="0"/>
              <a:shade val="60000"/>
              <a:satMod val="11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lvl="0" algn="ctr" defTabSz="1333500">
            <a:lnSpc>
              <a:spcPct val="90000"/>
            </a:lnSpc>
            <a:spcBef>
              <a:spcPct val="0"/>
            </a:spcBef>
            <a:spcAft>
              <a:spcPct val="35000"/>
            </a:spcAft>
          </a:pPr>
          <a:r>
            <a:rPr lang="kk-KZ" sz="3000" kern="1200" dirty="0" smtClean="0">
              <a:solidFill>
                <a:schemeClr val="tx1"/>
              </a:solidFill>
            </a:rPr>
            <a:t>Біріңғай салалы</a:t>
          </a:r>
          <a:endParaRPr lang="ru-RU" sz="3000" kern="1200" dirty="0">
            <a:solidFill>
              <a:schemeClr val="tx1"/>
            </a:solidFill>
          </a:endParaRPr>
        </a:p>
      </dsp:txBody>
      <dsp:txXfrm>
        <a:off x="3362050" y="632"/>
        <a:ext cx="1962699" cy="1570159"/>
      </dsp:txXfrm>
    </dsp:sp>
    <dsp:sp modelId="{CA001D99-D475-43FD-A772-CC14D87B1F7D}">
      <dsp:nvSpPr>
        <dsp:cNvPr id="0" name=""/>
        <dsp:cNvSpPr/>
      </dsp:nvSpPr>
      <dsp:spPr>
        <a:xfrm rot="19500000">
          <a:off x="5121974" y="2099048"/>
          <a:ext cx="1581569" cy="588809"/>
        </a:xfrm>
        <a:prstGeom prst="leftArrow">
          <a:avLst>
            <a:gd name="adj1" fmla="val 60000"/>
            <a:gd name="adj2" fmla="val 50000"/>
          </a:avLst>
        </a:prstGeom>
        <a:gradFill rotWithShape="0">
          <a:gsLst>
            <a:gs pos="0">
              <a:schemeClr val="accent5">
                <a:hueOff val="-1837137"/>
                <a:satOff val="270"/>
                <a:lumOff val="-6471"/>
                <a:alphaOff val="0"/>
                <a:tint val="75000"/>
                <a:shade val="85000"/>
                <a:satMod val="230000"/>
              </a:schemeClr>
            </a:gs>
            <a:gs pos="25000">
              <a:schemeClr val="accent5">
                <a:hueOff val="-1837137"/>
                <a:satOff val="270"/>
                <a:lumOff val="-6471"/>
                <a:alphaOff val="0"/>
                <a:tint val="90000"/>
                <a:shade val="70000"/>
                <a:satMod val="220000"/>
              </a:schemeClr>
            </a:gs>
            <a:gs pos="50000">
              <a:schemeClr val="accent5">
                <a:hueOff val="-1837137"/>
                <a:satOff val="270"/>
                <a:lumOff val="-6471"/>
                <a:alphaOff val="0"/>
                <a:tint val="90000"/>
                <a:shade val="58000"/>
                <a:satMod val="225000"/>
              </a:schemeClr>
            </a:gs>
            <a:gs pos="65000">
              <a:schemeClr val="accent5">
                <a:hueOff val="-1837137"/>
                <a:satOff val="270"/>
                <a:lumOff val="-6471"/>
                <a:alphaOff val="0"/>
                <a:tint val="90000"/>
                <a:shade val="58000"/>
                <a:satMod val="225000"/>
              </a:schemeClr>
            </a:gs>
            <a:gs pos="80000">
              <a:schemeClr val="accent5">
                <a:hueOff val="-1837137"/>
                <a:satOff val="270"/>
                <a:lumOff val="-6471"/>
                <a:alphaOff val="0"/>
                <a:tint val="90000"/>
                <a:shade val="69000"/>
                <a:satMod val="220000"/>
              </a:schemeClr>
            </a:gs>
            <a:gs pos="100000">
              <a:schemeClr val="accent5">
                <a:hueOff val="-1837137"/>
                <a:satOff val="270"/>
                <a:lumOff val="-6471"/>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accent5">
              <a:hueOff val="-1837137"/>
              <a:satOff val="270"/>
              <a:lumOff val="-6471"/>
              <a:alphaOff val="0"/>
              <a:shade val="60000"/>
              <a:satMod val="110000"/>
            </a:schemeClr>
          </a:contourClr>
        </a:sp3d>
      </dsp:spPr>
      <dsp:style>
        <a:lnRef idx="0">
          <a:scrgbClr r="0" g="0" b="0"/>
        </a:lnRef>
        <a:fillRef idx="3">
          <a:scrgbClr r="0" g="0" b="0"/>
        </a:fillRef>
        <a:effectRef idx="3">
          <a:scrgbClr r="0" g="0" b="0"/>
        </a:effectRef>
        <a:fontRef idx="minor">
          <a:schemeClr val="lt1"/>
        </a:fontRef>
      </dsp:style>
    </dsp:sp>
    <dsp:sp modelId="{A02DD974-074F-4B18-B27E-319D729FD800}">
      <dsp:nvSpPr>
        <dsp:cNvPr id="0" name=""/>
        <dsp:cNvSpPr/>
      </dsp:nvSpPr>
      <dsp:spPr>
        <a:xfrm>
          <a:off x="5579182" y="1154797"/>
          <a:ext cx="1962699" cy="1570159"/>
        </a:xfrm>
        <a:prstGeom prst="roundRect">
          <a:avLst>
            <a:gd name="adj" fmla="val 10000"/>
          </a:avLst>
        </a:prstGeom>
        <a:gradFill rotWithShape="0">
          <a:gsLst>
            <a:gs pos="0">
              <a:schemeClr val="accent5">
                <a:hueOff val="-1837137"/>
                <a:satOff val="270"/>
                <a:lumOff val="-6471"/>
                <a:alphaOff val="0"/>
                <a:tint val="75000"/>
                <a:shade val="85000"/>
                <a:satMod val="230000"/>
              </a:schemeClr>
            </a:gs>
            <a:gs pos="25000">
              <a:schemeClr val="accent5">
                <a:hueOff val="-1837137"/>
                <a:satOff val="270"/>
                <a:lumOff val="-6471"/>
                <a:alphaOff val="0"/>
                <a:tint val="90000"/>
                <a:shade val="70000"/>
                <a:satMod val="220000"/>
              </a:schemeClr>
            </a:gs>
            <a:gs pos="50000">
              <a:schemeClr val="accent5">
                <a:hueOff val="-1837137"/>
                <a:satOff val="270"/>
                <a:lumOff val="-6471"/>
                <a:alphaOff val="0"/>
                <a:tint val="90000"/>
                <a:shade val="58000"/>
                <a:satMod val="225000"/>
              </a:schemeClr>
            </a:gs>
            <a:gs pos="65000">
              <a:schemeClr val="accent5">
                <a:hueOff val="-1837137"/>
                <a:satOff val="270"/>
                <a:lumOff val="-6471"/>
                <a:alphaOff val="0"/>
                <a:tint val="90000"/>
                <a:shade val="58000"/>
                <a:satMod val="225000"/>
              </a:schemeClr>
            </a:gs>
            <a:gs pos="80000">
              <a:schemeClr val="accent5">
                <a:hueOff val="-1837137"/>
                <a:satOff val="270"/>
                <a:lumOff val="-6471"/>
                <a:alphaOff val="0"/>
                <a:tint val="90000"/>
                <a:shade val="69000"/>
                <a:satMod val="220000"/>
              </a:schemeClr>
            </a:gs>
            <a:gs pos="100000">
              <a:schemeClr val="accent5">
                <a:hueOff val="-1837137"/>
                <a:satOff val="270"/>
                <a:lumOff val="-6471"/>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accent5">
              <a:hueOff val="-1837137"/>
              <a:satOff val="270"/>
              <a:lumOff val="-6471"/>
              <a:alphaOff val="0"/>
              <a:shade val="60000"/>
              <a:satMod val="11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57150" tIns="57150" rIns="57150" bIns="57150" numCol="1" spcCol="1270" anchor="ctr" anchorCtr="0">
          <a:noAutofit/>
        </a:bodyPr>
        <a:lstStyle/>
        <a:p>
          <a:pPr lvl="0" algn="ctr" defTabSz="1333500">
            <a:lnSpc>
              <a:spcPct val="90000"/>
            </a:lnSpc>
            <a:spcBef>
              <a:spcPct val="0"/>
            </a:spcBef>
            <a:spcAft>
              <a:spcPct val="35000"/>
            </a:spcAft>
          </a:pPr>
          <a:r>
            <a:rPr lang="kk-KZ" sz="3000" kern="1200" dirty="0" smtClean="0">
              <a:solidFill>
                <a:schemeClr val="tx1"/>
              </a:solidFill>
            </a:rPr>
            <a:t>Көлденең салалы</a:t>
          </a:r>
          <a:endParaRPr lang="ru-RU" sz="3000" kern="1200" dirty="0">
            <a:solidFill>
              <a:schemeClr val="tx1"/>
            </a:solidFill>
          </a:endParaRPr>
        </a:p>
      </dsp:txBody>
      <dsp:txXfrm>
        <a:off x="5579182" y="1154797"/>
        <a:ext cx="1962699" cy="1570159"/>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6772255-1501-4C7B-B456-0C4C3D5CA012}">
      <dsp:nvSpPr>
        <dsp:cNvPr id="0" name=""/>
        <dsp:cNvSpPr/>
      </dsp:nvSpPr>
      <dsp:spPr>
        <a:xfrm>
          <a:off x="0" y="543260"/>
          <a:ext cx="8686800" cy="8568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BDF17D26-E7D9-4DD0-9DF6-AED50AE2FB79}">
      <dsp:nvSpPr>
        <dsp:cNvPr id="0" name=""/>
        <dsp:cNvSpPr/>
      </dsp:nvSpPr>
      <dsp:spPr>
        <a:xfrm>
          <a:off x="434340" y="41420"/>
          <a:ext cx="6080760" cy="1003680"/>
        </a:xfrm>
        <a:prstGeom prst="roundRect">
          <a:avLst/>
        </a:prstGeom>
        <a:solidFill>
          <a:schemeClr val="accent3">
            <a:hueOff val="0"/>
            <a:satOff val="0"/>
            <a:lumOff val="0"/>
            <a:alphaOff val="0"/>
          </a:schemeClr>
        </a:solidFill>
        <a:ln>
          <a:noFill/>
        </a:ln>
        <a:effectLst>
          <a:outerShdw blurRad="76200" dist="50800" dir="5400000" rotWithShape="0">
            <a:srgbClr val="4E3B30">
              <a:alpha val="6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9838" tIns="0" rIns="229838" bIns="0" numCol="1" spcCol="1270" anchor="ctr" anchorCtr="0">
          <a:noAutofit/>
        </a:bodyPr>
        <a:lstStyle/>
        <a:p>
          <a:pPr lvl="0" algn="l" defTabSz="1511300">
            <a:lnSpc>
              <a:spcPct val="90000"/>
            </a:lnSpc>
            <a:spcBef>
              <a:spcPct val="0"/>
            </a:spcBef>
            <a:spcAft>
              <a:spcPct val="35000"/>
            </a:spcAft>
          </a:pPr>
          <a:r>
            <a:rPr lang="kk-KZ" sz="3400" kern="1200" dirty="0" smtClean="0">
              <a:solidFill>
                <a:schemeClr val="tx1"/>
              </a:solidFill>
            </a:rPr>
            <a:t>Нерв жүйесінің негізгі құрылымдық элементі</a:t>
          </a:r>
          <a:endParaRPr lang="ru-RU" sz="3400" kern="1200" dirty="0">
            <a:solidFill>
              <a:schemeClr val="tx1"/>
            </a:solidFill>
          </a:endParaRPr>
        </a:p>
      </dsp:txBody>
      <dsp:txXfrm>
        <a:off x="434340" y="41420"/>
        <a:ext cx="6080760" cy="1003680"/>
      </dsp:txXfrm>
    </dsp:sp>
    <dsp:sp modelId="{5D2D1050-DB48-4E02-BD8F-AA69E016D927}">
      <dsp:nvSpPr>
        <dsp:cNvPr id="0" name=""/>
        <dsp:cNvSpPr/>
      </dsp:nvSpPr>
      <dsp:spPr>
        <a:xfrm>
          <a:off x="0" y="2085501"/>
          <a:ext cx="8686800" cy="8568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7FF325FE-091C-4302-A093-E2D10BF03F56}">
      <dsp:nvSpPr>
        <dsp:cNvPr id="0" name=""/>
        <dsp:cNvSpPr/>
      </dsp:nvSpPr>
      <dsp:spPr>
        <a:xfrm>
          <a:off x="434340" y="1583661"/>
          <a:ext cx="6080760" cy="1003680"/>
        </a:xfrm>
        <a:prstGeom prst="roundRect">
          <a:avLst/>
        </a:prstGeom>
        <a:solidFill>
          <a:schemeClr val="accent3">
            <a:hueOff val="0"/>
            <a:satOff val="0"/>
            <a:lumOff val="0"/>
            <a:alphaOff val="0"/>
          </a:schemeClr>
        </a:solidFill>
        <a:ln>
          <a:noFill/>
        </a:ln>
        <a:effectLst>
          <a:outerShdw blurRad="76200" dist="50800" dir="5400000" rotWithShape="0">
            <a:srgbClr val="4E3B30">
              <a:alpha val="6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9838" tIns="0" rIns="229838" bIns="0" numCol="1" spcCol="1270" anchor="ctr" anchorCtr="0">
          <a:noAutofit/>
        </a:bodyPr>
        <a:lstStyle/>
        <a:p>
          <a:pPr lvl="0" algn="l" defTabSz="1511300">
            <a:lnSpc>
              <a:spcPct val="90000"/>
            </a:lnSpc>
            <a:spcBef>
              <a:spcPct val="0"/>
            </a:spcBef>
            <a:spcAft>
              <a:spcPct val="35000"/>
            </a:spcAft>
          </a:pPr>
          <a:r>
            <a:rPr lang="kk-KZ" sz="3400" kern="1200" dirty="0" smtClean="0">
              <a:solidFill>
                <a:schemeClr val="tx1"/>
              </a:solidFill>
            </a:rPr>
            <a:t>Эктодермадан дамиды</a:t>
          </a:r>
          <a:endParaRPr lang="ru-RU" sz="3400" kern="1200" dirty="0">
            <a:solidFill>
              <a:schemeClr val="tx1"/>
            </a:solidFill>
          </a:endParaRPr>
        </a:p>
      </dsp:txBody>
      <dsp:txXfrm>
        <a:off x="434340" y="1583661"/>
        <a:ext cx="6080760" cy="1003680"/>
      </dsp:txXfrm>
    </dsp:sp>
    <dsp:sp modelId="{3B38EC01-DE4A-4318-898B-EE86AFFC7A0F}">
      <dsp:nvSpPr>
        <dsp:cNvPr id="0" name=""/>
        <dsp:cNvSpPr/>
      </dsp:nvSpPr>
      <dsp:spPr>
        <a:xfrm>
          <a:off x="0" y="3627741"/>
          <a:ext cx="8686800" cy="8568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23254751-06D8-4FEB-863B-0E5D66D58729}">
      <dsp:nvSpPr>
        <dsp:cNvPr id="0" name=""/>
        <dsp:cNvSpPr/>
      </dsp:nvSpPr>
      <dsp:spPr>
        <a:xfrm>
          <a:off x="434340" y="3125900"/>
          <a:ext cx="6080760" cy="1003680"/>
        </a:xfrm>
        <a:prstGeom prst="roundRect">
          <a:avLst/>
        </a:prstGeom>
        <a:solidFill>
          <a:schemeClr val="accent3">
            <a:hueOff val="0"/>
            <a:satOff val="0"/>
            <a:lumOff val="0"/>
            <a:alphaOff val="0"/>
          </a:schemeClr>
        </a:solidFill>
        <a:ln>
          <a:noFill/>
        </a:ln>
        <a:effectLst>
          <a:outerShdw blurRad="76200" dist="50800" dir="5400000" rotWithShape="0">
            <a:srgbClr val="4E3B30">
              <a:alpha val="6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29838" tIns="0" rIns="229838" bIns="0" numCol="1" spcCol="1270" anchor="ctr" anchorCtr="0">
          <a:noAutofit/>
        </a:bodyPr>
        <a:lstStyle/>
        <a:p>
          <a:pPr lvl="0" algn="l" defTabSz="1511300">
            <a:lnSpc>
              <a:spcPct val="90000"/>
            </a:lnSpc>
            <a:spcBef>
              <a:spcPct val="0"/>
            </a:spcBef>
            <a:spcAft>
              <a:spcPct val="35000"/>
            </a:spcAft>
          </a:pPr>
          <a:r>
            <a:rPr lang="kk-KZ" sz="3400" kern="1200" dirty="0" smtClean="0">
              <a:solidFill>
                <a:schemeClr val="tx1"/>
              </a:solidFill>
            </a:rPr>
            <a:t>Құрамында рецепторлық клеткалар болады</a:t>
          </a:r>
          <a:endParaRPr lang="ru-RU" sz="3400" kern="1200" dirty="0">
            <a:solidFill>
              <a:schemeClr val="tx1"/>
            </a:solidFill>
          </a:endParaRPr>
        </a:p>
      </dsp:txBody>
      <dsp:txXfrm>
        <a:off x="434340" y="3125900"/>
        <a:ext cx="6080760" cy="100368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16B9BC9-36BC-48D0-B7E4-A5E5C75CB0FA}">
      <dsp:nvSpPr>
        <dsp:cNvPr id="0" name=""/>
        <dsp:cNvSpPr/>
      </dsp:nvSpPr>
      <dsp:spPr>
        <a:xfrm>
          <a:off x="0" y="25220"/>
          <a:ext cx="8686800" cy="1310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l" defTabSz="2489200">
            <a:lnSpc>
              <a:spcPct val="90000"/>
            </a:lnSpc>
            <a:spcBef>
              <a:spcPct val="0"/>
            </a:spcBef>
            <a:spcAft>
              <a:spcPct val="35000"/>
            </a:spcAft>
          </a:pPr>
          <a:r>
            <a:rPr lang="kk-KZ" sz="5600" kern="1200" dirty="0" smtClean="0">
              <a:solidFill>
                <a:srgbClr val="FF0000"/>
              </a:solidFill>
            </a:rPr>
            <a:t>Нерв клеткаларынан</a:t>
          </a:r>
          <a:endParaRPr lang="ru-RU" sz="5600" kern="1200" dirty="0">
            <a:solidFill>
              <a:srgbClr val="FF0000"/>
            </a:solidFill>
          </a:endParaRPr>
        </a:p>
      </dsp:txBody>
      <dsp:txXfrm>
        <a:off x="0" y="25220"/>
        <a:ext cx="8686800" cy="1310400"/>
      </dsp:txXfrm>
    </dsp:sp>
    <dsp:sp modelId="{3F81D637-D5CD-4127-AB28-E110A32D3CE9}">
      <dsp:nvSpPr>
        <dsp:cNvPr id="0" name=""/>
        <dsp:cNvSpPr/>
      </dsp:nvSpPr>
      <dsp:spPr>
        <a:xfrm>
          <a:off x="0" y="1335620"/>
          <a:ext cx="8686800" cy="927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5806" tIns="71120" rIns="398272" bIns="71120" numCol="1" spcCol="1270" anchor="t" anchorCtr="0">
          <a:noAutofit/>
        </a:bodyPr>
        <a:lstStyle/>
        <a:p>
          <a:pPr marL="285750" lvl="1" indent="-285750" algn="l" defTabSz="1955800">
            <a:lnSpc>
              <a:spcPct val="90000"/>
            </a:lnSpc>
            <a:spcBef>
              <a:spcPct val="0"/>
            </a:spcBef>
            <a:spcAft>
              <a:spcPct val="20000"/>
            </a:spcAft>
            <a:buChar char="••"/>
          </a:pPr>
          <a:r>
            <a:rPr lang="kk-KZ" sz="4400" kern="1200" dirty="0" smtClean="0"/>
            <a:t>(нейрондардан)</a:t>
          </a:r>
          <a:endParaRPr lang="ru-RU" sz="4400" kern="1200" dirty="0"/>
        </a:p>
      </dsp:txBody>
      <dsp:txXfrm>
        <a:off x="0" y="1335620"/>
        <a:ext cx="8686800" cy="927360"/>
      </dsp:txXfrm>
    </dsp:sp>
    <dsp:sp modelId="{6BE46B33-76C2-460A-B696-0E7ABD5135B5}">
      <dsp:nvSpPr>
        <dsp:cNvPr id="0" name=""/>
        <dsp:cNvSpPr/>
      </dsp:nvSpPr>
      <dsp:spPr>
        <a:xfrm>
          <a:off x="0" y="2262980"/>
          <a:ext cx="8686800" cy="1310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l" defTabSz="2489200">
            <a:lnSpc>
              <a:spcPct val="90000"/>
            </a:lnSpc>
            <a:spcBef>
              <a:spcPct val="0"/>
            </a:spcBef>
            <a:spcAft>
              <a:spcPct val="35000"/>
            </a:spcAft>
          </a:pPr>
          <a:r>
            <a:rPr lang="kk-KZ" sz="5600" kern="1200" dirty="0" smtClean="0">
              <a:solidFill>
                <a:srgbClr val="FF0000"/>
              </a:solidFill>
            </a:rPr>
            <a:t>Глиалық клеткалардан</a:t>
          </a:r>
          <a:endParaRPr lang="ru-RU" sz="5600" kern="1200" dirty="0">
            <a:solidFill>
              <a:srgbClr val="FF0000"/>
            </a:solidFill>
          </a:endParaRPr>
        </a:p>
      </dsp:txBody>
      <dsp:txXfrm>
        <a:off x="0" y="2262980"/>
        <a:ext cx="8686800" cy="1310400"/>
      </dsp:txXfrm>
    </dsp:sp>
    <dsp:sp modelId="{4D559B12-E3E1-49E1-84B1-A9A43F2F6D85}">
      <dsp:nvSpPr>
        <dsp:cNvPr id="0" name=""/>
        <dsp:cNvSpPr/>
      </dsp:nvSpPr>
      <dsp:spPr>
        <a:xfrm>
          <a:off x="0" y="3573381"/>
          <a:ext cx="8686800" cy="927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5806" tIns="71120" rIns="398272" bIns="71120" numCol="1" spcCol="1270" anchor="t" anchorCtr="0">
          <a:noAutofit/>
        </a:bodyPr>
        <a:lstStyle/>
        <a:p>
          <a:pPr marL="285750" lvl="1" indent="-285750" algn="l" defTabSz="1955800">
            <a:lnSpc>
              <a:spcPct val="90000"/>
            </a:lnSpc>
            <a:spcBef>
              <a:spcPct val="0"/>
            </a:spcBef>
            <a:spcAft>
              <a:spcPct val="20000"/>
            </a:spcAft>
            <a:buChar char="••"/>
          </a:pPr>
          <a:r>
            <a:rPr lang="kk-KZ" sz="4400" kern="1200" dirty="0" smtClean="0"/>
            <a:t>(глиоциттерден)</a:t>
          </a:r>
          <a:endParaRPr lang="ru-RU" sz="4400" kern="1200" dirty="0"/>
        </a:p>
      </dsp:txBody>
      <dsp:txXfrm>
        <a:off x="0" y="3573381"/>
        <a:ext cx="8686800" cy="927360"/>
      </dsp:txXfrm>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13DADF-132E-4B5D-9F0F-9E1887A5B361}" type="datetimeFigureOut">
              <a:rPr lang="ru-RU" smtClean="0"/>
              <a:pPr/>
              <a:t>12.04.2013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01102D-0B1C-4F2E-B663-AB9871579B2F}"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301102D-0B1C-4F2E-B663-AB9871579B2F}" type="slidenum">
              <a:rPr lang="ru-RU" smtClean="0"/>
              <a:pPr/>
              <a:t>1</a:t>
            </a:fld>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kk-KZ" noProof="0" dirty="0"/>
          </a:p>
        </p:txBody>
      </p:sp>
      <p:sp>
        <p:nvSpPr>
          <p:cNvPr id="4" name="Номер слайда 3"/>
          <p:cNvSpPr>
            <a:spLocks noGrp="1"/>
          </p:cNvSpPr>
          <p:nvPr>
            <p:ph type="sldNum" sz="quarter" idx="10"/>
          </p:nvPr>
        </p:nvSpPr>
        <p:spPr/>
        <p:txBody>
          <a:bodyPr/>
          <a:lstStyle/>
          <a:p>
            <a:fld id="{3301102D-0B1C-4F2E-B663-AB9871579B2F}" type="slidenum">
              <a:rPr lang="ru-RU" smtClean="0"/>
              <a:pPr/>
              <a:t>11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12.04.2013</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12.04.2013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12.04.2013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12.04.2013</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12.04.2013</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12.04.2013</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12.04.2013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12.04.2013</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12.04.2013</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12.04.2013</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12.04.2013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12.04.2013</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kk.wikipedia.org/w/index.php?title=%D0%A1%D0%B5%D0%BA%D1%80%D0%B5%D1%82&amp;action=edit&amp;redlink=1"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988841"/>
            <a:ext cx="8278688" cy="1611610"/>
          </a:xfrm>
        </p:spPr>
        <p:txBody>
          <a:bodyPr>
            <a:noAutofit/>
          </a:bodyPr>
          <a:lstStyle/>
          <a:p>
            <a:r>
              <a:rPr lang="kk-KZ" sz="4800" i="1" dirty="0" smtClean="0"/>
              <a:t>Ұлпалар туралы жалпы ғылым </a:t>
            </a:r>
            <a:endParaRPr lang="ru-RU" sz="4800" i="1" dirty="0"/>
          </a:p>
        </p:txBody>
      </p:sp>
      <p:sp>
        <p:nvSpPr>
          <p:cNvPr id="3" name="Подзаголовок 2"/>
          <p:cNvSpPr>
            <a:spLocks noGrp="1"/>
          </p:cNvSpPr>
          <p:nvPr>
            <p:ph type="subTitle" idx="1"/>
          </p:nvPr>
        </p:nvSpPr>
        <p:spPr/>
        <p:txBody>
          <a:bodyPr/>
          <a:lstStyle/>
          <a:p>
            <a:r>
              <a:rPr lang="kk-KZ" dirty="0" smtClean="0">
                <a:solidFill>
                  <a:schemeClr val="tx1"/>
                </a:solidFill>
              </a:rPr>
              <a:t>Дайындаған: Сәбитбекова Аида</a:t>
            </a:r>
          </a:p>
          <a:p>
            <a:r>
              <a:rPr lang="kk-KZ" dirty="0" smtClean="0">
                <a:solidFill>
                  <a:schemeClr val="tx1"/>
                </a:solidFill>
              </a:rPr>
              <a:t>Вет.сан 12-700-14</a:t>
            </a:r>
            <a:endParaRPr lang="ru-RU" dirty="0">
              <a:solidFill>
                <a:schemeClr val="tx1"/>
              </a:solidFill>
            </a:endParaRPr>
          </a:p>
        </p:txBody>
      </p:sp>
    </p:spTree>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kk-KZ" dirty="0" smtClean="0">
                <a:solidFill>
                  <a:srgbClr val="FF0000"/>
                </a:solidFill>
              </a:rPr>
              <a:t>Ac қорту жүйесінің эпителийі</a:t>
            </a:r>
            <a:endParaRPr lang="kk-KZ" dirty="0">
              <a:solidFill>
                <a:srgbClr val="FF0000"/>
              </a:solidFill>
            </a:endParaRPr>
          </a:p>
        </p:txBody>
      </p:sp>
      <p:sp>
        <p:nvSpPr>
          <p:cNvPr id="3" name="Содержимое 2"/>
          <p:cNvSpPr>
            <a:spLocks noGrp="1"/>
          </p:cNvSpPr>
          <p:nvPr>
            <p:ph idx="1"/>
          </p:nvPr>
        </p:nvSpPr>
        <p:spPr>
          <a:xfrm>
            <a:off x="304800" y="1196752"/>
            <a:ext cx="8686800" cy="4883373"/>
          </a:xfrm>
        </p:spPr>
        <p:txBody>
          <a:bodyPr>
            <a:normAutofit/>
          </a:bodyPr>
          <a:lstStyle/>
          <a:p>
            <a:pPr>
              <a:buNone/>
            </a:pPr>
            <a:r>
              <a:rPr lang="ru-RU" dirty="0" smtClean="0"/>
              <a:t> </a:t>
            </a:r>
            <a:r>
              <a:rPr lang="kk-KZ" dirty="0" smtClean="0">
                <a:solidFill>
                  <a:schemeClr val="tx1"/>
                </a:solidFill>
              </a:rPr>
              <a:t>Жоғарғы сатылы жануарлардың шырышты эпителийі бүкіл асқорту жүйесін, тыныс алу жүйесін, жыныс және зэр шығару жолдарын алып жатады. Шырышты эпителий мынандай қызмет аткарады:</a:t>
            </a:r>
          </a:p>
          <a:p>
            <a:pPr lvl="0">
              <a:buNone/>
            </a:pPr>
            <a:r>
              <a:rPr lang="kk-KZ" dirty="0" smtClean="0">
                <a:solidFill>
                  <a:schemeClr val="tx1"/>
                </a:solidFill>
              </a:rPr>
              <a:t>1.Қорғаныштық (ішкі ортамен сыртқы ортаның)</a:t>
            </a:r>
          </a:p>
          <a:p>
            <a:pPr lvl="0">
              <a:buNone/>
            </a:pPr>
            <a:r>
              <a:rPr lang="kk-KZ" dirty="0" smtClean="0">
                <a:solidFill>
                  <a:schemeClr val="tx1"/>
                </a:solidFill>
              </a:rPr>
              <a:t>2.Зат алмасу қызметін- секрет бөлу, кейбір жағдайда оларды жинақтау.</a:t>
            </a:r>
          </a:p>
          <a:p>
            <a:endParaRPr lang="ru-RU" dirty="0"/>
          </a:p>
        </p:txBody>
      </p:sp>
    </p:spTree>
  </p:cSld>
  <p:clrMapOvr>
    <a:masterClrMapping/>
  </p:clrMapOvr>
  <p:transition>
    <p:dissolv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404664"/>
            <a:ext cx="8740080" cy="890736"/>
          </a:xfrm>
        </p:spPr>
        <p:txBody>
          <a:bodyPr>
            <a:normAutofit fontScale="90000"/>
          </a:bodyPr>
          <a:lstStyle/>
          <a:p>
            <a:r>
              <a:rPr lang="kk-KZ" b="1" dirty="0" smtClean="0">
                <a:solidFill>
                  <a:srgbClr val="FF0000"/>
                </a:solidFill>
              </a:rPr>
              <a:t>                   Безді эпителий</a:t>
            </a:r>
            <a:r>
              <a:rPr lang="kk-KZ" b="1" dirty="0" smtClean="0"/>
              <a:t/>
            </a:r>
            <a:br>
              <a:rPr lang="kk-KZ" b="1" dirty="0" smtClean="0"/>
            </a:br>
            <a:endParaRPr lang="kk-KZ" dirty="0"/>
          </a:p>
        </p:txBody>
      </p:sp>
      <p:sp>
        <p:nvSpPr>
          <p:cNvPr id="3" name="Содержимое 2"/>
          <p:cNvSpPr>
            <a:spLocks noGrp="1"/>
          </p:cNvSpPr>
          <p:nvPr>
            <p:ph idx="1"/>
          </p:nvPr>
        </p:nvSpPr>
        <p:spPr>
          <a:xfrm>
            <a:off x="467544" y="908720"/>
            <a:ext cx="8676456" cy="5472608"/>
          </a:xfrm>
        </p:spPr>
        <p:txBody>
          <a:bodyPr>
            <a:normAutofit fontScale="92500" lnSpcReduction="10000"/>
          </a:bodyPr>
          <a:lstStyle/>
          <a:p>
            <a:pPr>
              <a:buNone/>
            </a:pPr>
            <a:r>
              <a:rPr lang="ru-RU" dirty="0" smtClean="0"/>
              <a:t>   </a:t>
            </a:r>
            <a:r>
              <a:rPr lang="kk-KZ" dirty="0" smtClean="0">
                <a:solidFill>
                  <a:schemeClr val="tx1"/>
                </a:solidFill>
              </a:rPr>
              <a:t>Без эпителийі метаболизм процессінде пайда болған секреттерді сыртқы ортаға шығарып отырады. Ерекше секрет ретінде гормондарды айтуға болады.</a:t>
            </a:r>
            <a:br>
              <a:rPr lang="kk-KZ" dirty="0" smtClean="0">
                <a:solidFill>
                  <a:schemeClr val="tx1"/>
                </a:solidFill>
              </a:rPr>
            </a:br>
            <a:r>
              <a:rPr lang="kk-KZ" dirty="0" smtClean="0">
                <a:solidFill>
                  <a:schemeClr val="tx1"/>
                </a:solidFill>
              </a:rPr>
              <a:t>Эпителий организм бездерінің негізгі массасын құрайды. Бездегі эпителиалдық клеткалардың қызметі - организм тіршілігіне қажет заттарды клеткаларда тұзіп, олардан бөліп шығару. Бездер организмде секрет бөлу қызетіы атқарады. Олардың көпшілігі қалыптасқан жеке органдар. Басқалары органдардың бөлігі болып саналады. Бездер экзокридік және эндокриндік </a:t>
            </a:r>
            <a:r>
              <a:rPr lang="ru-RU" dirty="0" err="1" smtClean="0"/>
              <a:t>болып</a:t>
            </a:r>
            <a:r>
              <a:rPr lang="ru-RU" dirty="0" smtClean="0"/>
              <a:t> </a:t>
            </a:r>
            <a:r>
              <a:rPr lang="ru-RU" dirty="0" err="1" smtClean="0"/>
              <a:t>бөлінеді.</a:t>
            </a:r>
            <a:r>
              <a:rPr lang="ru-RU" dirty="0" smtClean="0"/>
              <a:t> </a:t>
            </a:r>
          </a:p>
        </p:txBody>
      </p:sp>
    </p:spTree>
  </p:cSld>
  <p:clrMapOvr>
    <a:masterClrMapping/>
  </p:clrMapOvr>
  <p:transition>
    <p:dissolv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kk-KZ" dirty="0" smtClean="0">
                <a:solidFill>
                  <a:srgbClr val="FF0000"/>
                </a:solidFill>
              </a:rPr>
              <a:t>Көп қабатты мүйізденген эпителий</a:t>
            </a:r>
            <a:endParaRPr lang="kk-KZ" dirty="0">
              <a:solidFill>
                <a:srgbClr val="FF0000"/>
              </a:solidFill>
            </a:endParaRPr>
          </a:p>
        </p:txBody>
      </p:sp>
      <p:sp>
        <p:nvSpPr>
          <p:cNvPr id="3" name="Содержимое 2"/>
          <p:cNvSpPr>
            <a:spLocks noGrp="1"/>
          </p:cNvSpPr>
          <p:nvPr>
            <p:ph idx="1"/>
          </p:nvPr>
        </p:nvSpPr>
        <p:spPr>
          <a:xfrm>
            <a:off x="0" y="1340768"/>
            <a:ext cx="9144000" cy="4525963"/>
          </a:xfrm>
        </p:spPr>
        <p:txBody>
          <a:bodyPr>
            <a:normAutofit fontScale="70000" lnSpcReduction="20000"/>
          </a:bodyPr>
          <a:lstStyle/>
          <a:p>
            <a:pPr>
              <a:buNone/>
            </a:pPr>
            <a:r>
              <a:rPr lang="ru-RU" dirty="0" smtClean="0">
                <a:solidFill>
                  <a:schemeClr val="tx1"/>
                </a:solidFill>
              </a:rPr>
              <a:t>   </a:t>
            </a:r>
            <a:r>
              <a:rPr lang="kk-KZ" sz="3800" dirty="0" smtClean="0">
                <a:solidFill>
                  <a:schemeClr val="tx1"/>
                </a:solidFill>
              </a:rPr>
              <a:t>Тері эпителийі өзінің құрылысы жағынан алуан түрлі. Омыртқалыларда тері эпителийі көп қабатты, омыртқасыздарда бір қабатты болады.</a:t>
            </a:r>
          </a:p>
          <a:p>
            <a:pPr>
              <a:buNone/>
            </a:pPr>
            <a:r>
              <a:rPr lang="kk-KZ" sz="3800" dirty="0" smtClean="0">
                <a:solidFill>
                  <a:schemeClr val="tx1"/>
                </a:solidFill>
              </a:rPr>
              <a:t>   Тері екі кабаттан тұрады: терінің өзі немесе дерма деп аталатын дәнекер ұлпалық бөлікпен </a:t>
            </a:r>
            <a:r>
              <a:rPr lang="kk-KZ" sz="3800" u="sng" dirty="0" smtClean="0">
                <a:solidFill>
                  <a:srgbClr val="FF0000"/>
                </a:solidFill>
              </a:rPr>
              <a:t>эпидермис</a:t>
            </a:r>
            <a:r>
              <a:rPr lang="kk-KZ" sz="3800" dirty="0" smtClean="0">
                <a:solidFill>
                  <a:srgbClr val="FF0000"/>
                </a:solidFill>
              </a:rPr>
              <a:t> </a:t>
            </a:r>
            <a:r>
              <a:rPr lang="kk-KZ" sz="3800" dirty="0" smtClean="0">
                <a:solidFill>
                  <a:schemeClr val="tx1"/>
                </a:solidFill>
              </a:rPr>
              <a:t>делінетін эпителиалдық кабаттан тұрады. Мүйізделген көп қабатты эпителий құрылысы мен қасиеттері түрліше қабаттардан тұрады. Осы аттарды үш зонаға біріктіруге болады. Ең тереңгісі базальдық мембрананың үстінде жататын цилиндр тәрізді эпителиалдық клеткалардың бір қатарынан тұратын базальдық кабат.</a:t>
            </a:r>
            <a:endParaRPr lang="kk-KZ" sz="3800" dirty="0">
              <a:solidFill>
                <a:schemeClr val="tx1"/>
              </a:solidFill>
            </a:endParaRPr>
          </a:p>
        </p:txBody>
      </p:sp>
    </p:spTree>
  </p:cSld>
  <p:clrMapOvr>
    <a:masterClrMapping/>
  </p:clrMapOvr>
  <p:transition>
    <p:dissolv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kk-KZ" i="1" dirty="0" smtClean="0">
                <a:solidFill>
                  <a:schemeClr val="tx1"/>
                </a:solidFill>
              </a:rPr>
              <a:t>       Дәнекер ұлпасы</a:t>
            </a:r>
            <a:endParaRPr lang="ru-RU" i="1" dirty="0">
              <a:solidFill>
                <a:schemeClr val="tx1"/>
              </a:solidFill>
            </a:endParaRPr>
          </a:p>
        </p:txBody>
      </p:sp>
      <p:sp>
        <p:nvSpPr>
          <p:cNvPr id="3" name="Содержимое 2"/>
          <p:cNvSpPr>
            <a:spLocks noGrp="1"/>
          </p:cNvSpPr>
          <p:nvPr>
            <p:ph idx="1"/>
          </p:nvPr>
        </p:nvSpPr>
        <p:spPr>
          <a:xfrm>
            <a:off x="251520" y="1196752"/>
            <a:ext cx="8740080" cy="5661248"/>
          </a:xfrm>
        </p:spPr>
        <p:txBody>
          <a:bodyPr>
            <a:normAutofit fontScale="70000" lnSpcReduction="20000"/>
          </a:bodyPr>
          <a:lstStyle/>
          <a:p>
            <a:r>
              <a:rPr lang="kk-KZ" b="1" dirty="0" smtClean="0">
                <a:solidFill>
                  <a:schemeClr val="tx1"/>
                </a:solidFill>
              </a:rPr>
              <a:t>Дәнекер ұлпасы</a:t>
            </a:r>
            <a:r>
              <a:rPr lang="kk-KZ" dirty="0" smtClean="0">
                <a:solidFill>
                  <a:schemeClr val="tx1"/>
                </a:solidFill>
              </a:rPr>
              <a:t> (соединительная ткань); (textus соп- nectivus; лат. textus — үлпа, connectivus — дәнекер) —</a:t>
            </a:r>
            <a:r>
              <a:rPr lang="kk-KZ" dirty="0" smtClean="0">
                <a:solidFill>
                  <a:srgbClr val="FF0000"/>
                </a:solidFill>
              </a:rPr>
              <a:t>адам </a:t>
            </a:r>
            <a:r>
              <a:rPr lang="kk-KZ" dirty="0" smtClean="0">
                <a:solidFill>
                  <a:schemeClr val="tx1"/>
                </a:solidFill>
              </a:rPr>
              <a:t>мен </a:t>
            </a:r>
            <a:r>
              <a:rPr lang="kk-KZ" dirty="0" smtClean="0">
                <a:solidFill>
                  <a:srgbClr val="FF0000"/>
                </a:solidFill>
              </a:rPr>
              <a:t>жануарлар</a:t>
            </a:r>
            <a:r>
              <a:rPr lang="kk-KZ" dirty="0" smtClean="0">
                <a:solidFill>
                  <a:schemeClr val="tx1"/>
                </a:solidFill>
              </a:rPr>
              <a:t> организмдерінің барлық мүшелері құрамына кіретін, денедегі ең көп тараған ұлпа. Дәнекер ұлпасы — мезенхимадан дамып, организмнің ішкі ортасын құрайды. Құрылысы жағынан дәнекер ұлпасы жасушалардан және жасушааралық заттан тұрады.</a:t>
            </a:r>
            <a:r>
              <a:rPr lang="kk-KZ" u="sng" baseline="30000" dirty="0" smtClean="0">
                <a:solidFill>
                  <a:schemeClr val="tx1"/>
                </a:solidFill>
              </a:rPr>
              <a:t> </a:t>
            </a:r>
            <a:r>
              <a:rPr lang="kk-KZ" dirty="0" smtClean="0">
                <a:solidFill>
                  <a:schemeClr val="tx1"/>
                </a:solidFill>
              </a:rPr>
              <a:t>Оның кейбір түрлерінде жасушалар басым болады, ал басқа өкілдерінде керісінше жасушааралық заттар көбірек болады. Дәнекер ұлпасының атқаратын қызметі жасушалар мен жасушааралық заттың арақатнасына тікелей байланысты. Сұйық дәнекер ұлпасы </a:t>
            </a:r>
            <a:r>
              <a:rPr lang="kk-KZ" u="sng" dirty="0" smtClean="0">
                <a:solidFill>
                  <a:srgbClr val="FF0000"/>
                </a:solidFill>
              </a:rPr>
              <a:t>қан</a:t>
            </a:r>
            <a:r>
              <a:rPr lang="kk-KZ" dirty="0" smtClean="0">
                <a:solidFill>
                  <a:schemeClr val="tx1"/>
                </a:solidFill>
              </a:rPr>
              <a:t> мен</a:t>
            </a:r>
            <a:r>
              <a:rPr lang="kk-KZ" dirty="0" smtClean="0">
                <a:solidFill>
                  <a:srgbClr val="FF0000"/>
                </a:solidFill>
              </a:rPr>
              <a:t> </a:t>
            </a:r>
            <a:r>
              <a:rPr lang="kk-KZ" u="sng" dirty="0" smtClean="0">
                <a:solidFill>
                  <a:srgbClr val="FF0000"/>
                </a:solidFill>
              </a:rPr>
              <a:t>лимфада</a:t>
            </a:r>
            <a:r>
              <a:rPr lang="kk-KZ" dirty="0" smtClean="0">
                <a:solidFill>
                  <a:srgbClr val="FF0000"/>
                </a:solidFill>
              </a:rPr>
              <a:t> </a:t>
            </a:r>
            <a:r>
              <a:rPr lang="kk-KZ" dirty="0" smtClean="0">
                <a:solidFill>
                  <a:schemeClr val="tx1"/>
                </a:solidFill>
              </a:rPr>
              <a:t>қоректік (трофикалық) және қорғаныс қызметтері басымырақ, ал жасушааралық заттары тығыз, қатты ұлпаларда (шеміршек, сүйек ұлпалары) тіректік және механикалық қызметтер жақсы жетілген. Дәнекер ұлпасы жасушалары құрылысында полярлық айырмашылықтар (эндотелиоциттерден басқаларында) болмайды</a:t>
            </a:r>
            <a:endParaRPr lang="kk-KZ" dirty="0">
              <a:solidFill>
                <a:schemeClr val="tx1"/>
              </a:solidFill>
            </a:endParaRPr>
          </a:p>
        </p:txBody>
      </p:sp>
    </p:spTree>
  </p:cSld>
  <p:clrMapOvr>
    <a:masterClrMapping/>
  </p:clrMapOvr>
  <p:transition>
    <p:dissolv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11560" y="836712"/>
            <a:ext cx="8352928" cy="48245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одержимое 2"/>
          <p:cNvSpPr>
            <a:spLocks noGrp="1"/>
          </p:cNvSpPr>
          <p:nvPr>
            <p:ph idx="1"/>
          </p:nvPr>
        </p:nvSpPr>
        <p:spPr>
          <a:xfrm>
            <a:off x="467544" y="764705"/>
            <a:ext cx="8524056" cy="5112567"/>
          </a:xfrm>
        </p:spPr>
        <p:txBody>
          <a:bodyPr/>
          <a:lstStyle/>
          <a:p>
            <a:pPr>
              <a:buNone/>
            </a:pPr>
            <a:r>
              <a:rPr lang="ru-RU" dirty="0" smtClean="0"/>
              <a:t>  </a:t>
            </a:r>
            <a:r>
              <a:rPr lang="kk-KZ" sz="3600" dirty="0" smtClean="0">
                <a:solidFill>
                  <a:schemeClr val="tx1"/>
                </a:solidFill>
              </a:rPr>
              <a:t>Дәнекер ұлпаларының жарақаттанғаннан кейінгі тез қалпына келу және өзгерген ортаға бейімделу қабілеттері жақсы жетілген. Дәнекер ұлпасына </a:t>
            </a:r>
            <a:r>
              <a:rPr lang="kk-KZ" sz="3600" dirty="0" smtClean="0">
                <a:solidFill>
                  <a:srgbClr val="FF0000"/>
                </a:solidFill>
              </a:rPr>
              <a:t>қан лимфа май</a:t>
            </a:r>
            <a:r>
              <a:rPr lang="kk-KZ" sz="3600" dirty="0" smtClean="0">
                <a:solidFill>
                  <a:schemeClr val="tx1"/>
                </a:solidFill>
              </a:rPr>
              <a:t> ұлпасы, ретикулалы ұлпа, борпылдақ дәнекер ұлпасы, тығыз </a:t>
            </a:r>
            <a:r>
              <a:rPr lang="kk-KZ" sz="3600" dirty="0" smtClean="0">
                <a:solidFill>
                  <a:srgbClr val="FF0000"/>
                </a:solidFill>
              </a:rPr>
              <a:t>дәнекер ұлпасы</a:t>
            </a:r>
            <a:r>
              <a:rPr lang="kk-KZ" sz="3600" dirty="0" smtClean="0">
                <a:solidFill>
                  <a:schemeClr val="tx1"/>
                </a:solidFill>
              </a:rPr>
              <a:t>, шеміршек ұлпасы, </a:t>
            </a:r>
            <a:r>
              <a:rPr lang="kk-KZ" sz="3600" dirty="0" smtClean="0">
                <a:solidFill>
                  <a:srgbClr val="FF0000"/>
                </a:solidFill>
              </a:rPr>
              <a:t>сүйек</a:t>
            </a:r>
            <a:r>
              <a:rPr lang="kk-KZ" sz="3600" dirty="0" smtClean="0">
                <a:solidFill>
                  <a:schemeClr val="tx1"/>
                </a:solidFill>
              </a:rPr>
              <a:t> ұлпасы жатады.</a:t>
            </a:r>
          </a:p>
          <a:p>
            <a:pPr>
              <a:buNone/>
            </a:pPr>
            <a:endParaRPr lang="ru-RU" sz="3600" dirty="0"/>
          </a:p>
        </p:txBody>
      </p:sp>
    </p:spTree>
  </p:cSld>
  <p:clrMapOvr>
    <a:masterClrMapping/>
  </p:clrMapOvr>
  <p:transition>
    <p:dissolv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kk-KZ" i="1" dirty="0" smtClean="0">
                <a:solidFill>
                  <a:schemeClr val="tx1"/>
                </a:solidFill>
              </a:rPr>
              <a:t>        Шеміршек ұлпасы</a:t>
            </a:r>
            <a:endParaRPr lang="ru-RU" i="1" dirty="0">
              <a:solidFill>
                <a:schemeClr val="tx1"/>
              </a:solidFill>
            </a:endParaRPr>
          </a:p>
        </p:txBody>
      </p:sp>
      <p:sp>
        <p:nvSpPr>
          <p:cNvPr id="3" name="Содержимое 2"/>
          <p:cNvSpPr>
            <a:spLocks noGrp="1"/>
          </p:cNvSpPr>
          <p:nvPr>
            <p:ph idx="1"/>
          </p:nvPr>
        </p:nvSpPr>
        <p:spPr/>
        <p:txBody>
          <a:bodyPr>
            <a:normAutofit fontScale="92500"/>
          </a:bodyPr>
          <a:lstStyle/>
          <a:p>
            <a:pPr>
              <a:buNone/>
            </a:pPr>
            <a:r>
              <a:rPr lang="kk-KZ" dirty="0" smtClean="0">
                <a:solidFill>
                  <a:schemeClr val="tx1"/>
                </a:solidFill>
              </a:rPr>
              <a:t>Шеміршек қатты, бірақ иілгіш ұлпа. Жасушасы – хондроциттер. Үш түрі бар: гиалинді, эластинді, талшықты шеміршектер</a:t>
            </a:r>
            <a:r>
              <a:rPr lang="kk-KZ" dirty="0" smtClean="0"/>
              <a:t>.</a:t>
            </a:r>
            <a:endParaRPr lang="ru-RU" dirty="0" smtClean="0"/>
          </a:p>
          <a:p>
            <a:pPr>
              <a:buNone/>
            </a:pPr>
            <a:r>
              <a:rPr lang="kk-KZ" i="1" dirty="0" smtClean="0">
                <a:solidFill>
                  <a:srgbClr val="FF0000"/>
                </a:solidFill>
              </a:rPr>
              <a:t>Сүйек ұлпасы.</a:t>
            </a:r>
            <a:r>
              <a:rPr lang="kk-KZ" dirty="0" smtClean="0"/>
              <a:t> </a:t>
            </a:r>
            <a:r>
              <a:rPr lang="kk-KZ" dirty="0" smtClean="0">
                <a:solidFill>
                  <a:schemeClr val="tx1"/>
                </a:solidFill>
              </a:rPr>
              <a:t>Сүйек мезенхимадан дамитын жасушалар мен қатты негізгі заттан тұратын әктелген (известелген) дәнекер ұлпасының түрі. Сүйек ұлпасының жасушалары: остеобластар, остеоциттер, остеокластлер.</a:t>
            </a:r>
            <a:endParaRPr lang="ru-RU" dirty="0" smtClean="0">
              <a:solidFill>
                <a:schemeClr val="tx1"/>
              </a:solidFill>
            </a:endParaRPr>
          </a:p>
          <a:p>
            <a:endParaRPr lang="ru-RU" dirty="0">
              <a:solidFill>
                <a:schemeClr val="tx1"/>
              </a:solidFill>
            </a:endParaRPr>
          </a:p>
        </p:txBody>
      </p:sp>
    </p:spTree>
  </p:cSld>
  <p:clrMapOvr>
    <a:masterClrMapping/>
  </p:clrMapOvr>
  <p:transition>
    <p:dissolv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kk-KZ" dirty="0" smtClean="0"/>
              <a:t>           </a:t>
            </a:r>
            <a:r>
              <a:rPr lang="kk-KZ" sz="6000" b="1" i="1" dirty="0" smtClean="0">
                <a:solidFill>
                  <a:srgbClr val="FF0000"/>
                </a:solidFill>
              </a:rPr>
              <a:t>Сүйек ұлпасы</a:t>
            </a:r>
            <a:endParaRPr lang="ru-RU" sz="6000" b="1" i="1" dirty="0">
              <a:solidFill>
                <a:srgbClr val="FF0000"/>
              </a:solidFill>
            </a:endParaRPr>
          </a:p>
        </p:txBody>
      </p:sp>
      <p:graphicFrame>
        <p:nvGraphicFramePr>
          <p:cNvPr id="4" name="Содержимое 3"/>
          <p:cNvGraphicFramePr>
            <a:graphicFrameLocks noGrp="1"/>
          </p:cNvGraphicFramePr>
          <p:nvPr>
            <p:ph idx="1"/>
          </p:nvPr>
        </p:nvGraphicFramePr>
        <p:xfrm>
          <a:off x="304800" y="1554163"/>
          <a:ext cx="86868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heel spokes="8"/>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3635896" y="1412776"/>
            <a:ext cx="4896544" cy="51845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57200" y="476672"/>
            <a:ext cx="8686800" cy="694184"/>
          </a:xfrm>
        </p:spPr>
        <p:txBody>
          <a:bodyPr>
            <a:normAutofit fontScale="90000"/>
          </a:bodyPr>
          <a:lstStyle/>
          <a:p>
            <a:r>
              <a:rPr lang="kk-KZ" dirty="0" smtClean="0">
                <a:solidFill>
                  <a:schemeClr val="tx1"/>
                </a:solidFill>
              </a:rPr>
              <a:t>Жануарлар организмдерінде </a:t>
            </a:r>
            <a:r>
              <a:rPr lang="kk-KZ" b="1" dirty="0" smtClean="0">
                <a:solidFill>
                  <a:schemeClr val="tx1"/>
                </a:solidFill>
              </a:rPr>
              <a:t>сүйек</a:t>
            </a:r>
            <a:r>
              <a:rPr lang="kk-KZ" dirty="0" smtClean="0">
                <a:solidFill>
                  <a:schemeClr val="tx1"/>
                </a:solidFill>
              </a:rPr>
              <a:t> ұлпасының үш түрі болады.</a:t>
            </a:r>
            <a:r>
              <a:rPr lang="ru-RU" dirty="0" smtClean="0">
                <a:solidFill>
                  <a:schemeClr val="tx1"/>
                </a:solidFill>
              </a:rPr>
              <a:t/>
            </a:r>
            <a:br>
              <a:rPr lang="ru-RU" dirty="0" smtClean="0">
                <a:solidFill>
                  <a:schemeClr val="tx1"/>
                </a:solidFill>
              </a:rPr>
            </a:br>
            <a:endParaRPr lang="ru-RU" dirty="0">
              <a:solidFill>
                <a:schemeClr val="tx1"/>
              </a:solidFill>
            </a:endParaRPr>
          </a:p>
        </p:txBody>
      </p:sp>
      <p:sp>
        <p:nvSpPr>
          <p:cNvPr id="3" name="Содержимое 2"/>
          <p:cNvSpPr>
            <a:spLocks noGrp="1"/>
          </p:cNvSpPr>
          <p:nvPr>
            <p:ph idx="1"/>
          </p:nvPr>
        </p:nvSpPr>
        <p:spPr>
          <a:xfrm>
            <a:off x="3707904" y="1556792"/>
            <a:ext cx="4752528" cy="4968552"/>
          </a:xfrm>
        </p:spPr>
        <p:txBody>
          <a:bodyPr>
            <a:normAutofit fontScale="92500" lnSpcReduction="20000"/>
          </a:bodyPr>
          <a:lstStyle/>
          <a:p>
            <a:pPr>
              <a:buNone/>
            </a:pPr>
            <a:r>
              <a:rPr lang="kk-KZ" b="1" dirty="0" smtClean="0">
                <a:solidFill>
                  <a:schemeClr val="tx1"/>
                </a:solidFill>
              </a:rPr>
              <a:t>Ірі талшықты сүйек ұлпасы </a:t>
            </a:r>
            <a:r>
              <a:rPr lang="kk-KZ" dirty="0" smtClean="0">
                <a:solidFill>
                  <a:schemeClr val="tx1"/>
                </a:solidFill>
              </a:rPr>
              <a:t>ұрықтық кезеңде шеміршек орнында қалыптасатын ұлпа. Осы ұлпа түрінің жасушалары салыстырмалы көп болады және жасушааралық затындағы ірі шоғырлы коллаген талшықтары әртүрлі бағытта орналасады.</a:t>
            </a:r>
            <a:endParaRPr lang="ru-RU" dirty="0" smtClean="0">
              <a:solidFill>
                <a:schemeClr val="tx1"/>
              </a:solidFill>
            </a:endParaRPr>
          </a:p>
          <a:p>
            <a:endParaRPr lang="ru-RU" dirty="0"/>
          </a:p>
        </p:txBody>
      </p:sp>
      <p:pic>
        <p:nvPicPr>
          <p:cNvPr id="23554" name="Picture 2" descr="132%5b1%5d"/>
          <p:cNvPicPr>
            <a:picLocks noChangeAspect="1" noChangeArrowheads="1"/>
          </p:cNvPicPr>
          <p:nvPr/>
        </p:nvPicPr>
        <p:blipFill>
          <a:blip r:embed="rId2" cstate="print"/>
          <a:srcRect/>
          <a:stretch>
            <a:fillRect/>
          </a:stretch>
        </p:blipFill>
        <p:spPr bwMode="auto">
          <a:xfrm>
            <a:off x="611560" y="3717032"/>
            <a:ext cx="2615293" cy="2274168"/>
          </a:xfrm>
          <a:prstGeom prst="rect">
            <a:avLst/>
          </a:prstGeom>
          <a:noFill/>
          <a:ln w="9525">
            <a:noFill/>
            <a:miter lim="800000"/>
            <a:headEnd/>
            <a:tailEnd/>
          </a:ln>
        </p:spPr>
      </p:pic>
    </p:spTree>
  </p:cSld>
  <p:clrMapOvr>
    <a:masterClrMapping/>
  </p:clrMapOvr>
  <p:transition>
    <p:dissolv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3419872" y="476672"/>
            <a:ext cx="4968552" cy="61206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одержимое 2"/>
          <p:cNvSpPr>
            <a:spLocks noGrp="1"/>
          </p:cNvSpPr>
          <p:nvPr>
            <p:ph idx="1"/>
          </p:nvPr>
        </p:nvSpPr>
        <p:spPr>
          <a:xfrm>
            <a:off x="3419872" y="836712"/>
            <a:ext cx="4896544" cy="5760640"/>
          </a:xfrm>
        </p:spPr>
        <p:txBody>
          <a:bodyPr>
            <a:normAutofit fontScale="85000" lnSpcReduction="20000"/>
          </a:bodyPr>
          <a:lstStyle/>
          <a:p>
            <a:r>
              <a:rPr lang="kk-KZ" b="1" dirty="0" smtClean="0">
                <a:solidFill>
                  <a:schemeClr val="tx1"/>
                </a:solidFill>
              </a:rPr>
              <a:t>Пластинкалық сүйек ұлпасы </a:t>
            </a:r>
            <a:r>
              <a:rPr lang="kk-KZ" dirty="0" smtClean="0">
                <a:solidFill>
                  <a:schemeClr val="tx1"/>
                </a:solidFill>
              </a:rPr>
              <a:t>остеоциттерден және жасушааралық зат сүйек пластинкаларынан құралған ұлпа. Сүйек пластинкаларының органикалық негізін бір біріне параллелді орналасқан жіңішке коллаген талшықтары құрайды. Олар негізгі аморфты зат оссеомукоидпен желімденіп, кальций және фосфор тұздарын сіңіріп қатаяды</a:t>
            </a:r>
            <a:endParaRPr lang="ru-RU" dirty="0">
              <a:solidFill>
                <a:schemeClr val="tx1"/>
              </a:solidFill>
            </a:endParaRPr>
          </a:p>
        </p:txBody>
      </p:sp>
      <p:pic>
        <p:nvPicPr>
          <p:cNvPr id="22530" name="Picture 2" descr="132%5b1%5d"/>
          <p:cNvPicPr>
            <a:picLocks noChangeAspect="1" noChangeArrowheads="1"/>
          </p:cNvPicPr>
          <p:nvPr/>
        </p:nvPicPr>
        <p:blipFill>
          <a:blip r:embed="rId2" cstate="print"/>
          <a:srcRect/>
          <a:stretch>
            <a:fillRect/>
          </a:stretch>
        </p:blipFill>
        <p:spPr bwMode="auto">
          <a:xfrm>
            <a:off x="179512" y="3573016"/>
            <a:ext cx="3146750" cy="2736304"/>
          </a:xfrm>
          <a:prstGeom prst="rect">
            <a:avLst/>
          </a:prstGeom>
          <a:noFill/>
          <a:ln w="9525">
            <a:noFill/>
            <a:miter lim="800000"/>
            <a:headEnd/>
            <a:tailEnd/>
          </a:ln>
        </p:spPr>
      </p:pic>
    </p:spTree>
  </p:cSld>
  <p:clrMapOvr>
    <a:masterClrMapping/>
  </p:clrMapOvr>
  <p:transition>
    <p:dissolv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лако 3"/>
          <p:cNvSpPr/>
          <p:nvPr/>
        </p:nvSpPr>
        <p:spPr>
          <a:xfrm>
            <a:off x="0" y="620688"/>
            <a:ext cx="8388424" cy="525658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одержимое 2"/>
          <p:cNvSpPr>
            <a:spLocks noGrp="1"/>
          </p:cNvSpPr>
          <p:nvPr>
            <p:ph idx="1"/>
          </p:nvPr>
        </p:nvSpPr>
        <p:spPr/>
        <p:txBody>
          <a:bodyPr/>
          <a:lstStyle/>
          <a:p>
            <a:pPr>
              <a:buNone/>
            </a:pPr>
            <a:r>
              <a:rPr lang="kk-KZ" b="1" dirty="0" smtClean="0"/>
              <a:t>    </a:t>
            </a:r>
            <a:r>
              <a:rPr lang="kk-KZ" b="1" dirty="0" smtClean="0">
                <a:solidFill>
                  <a:schemeClr val="tx1"/>
                </a:solidFill>
              </a:rPr>
              <a:t>Дентинді сүйек ұлпасы </a:t>
            </a:r>
            <a:r>
              <a:rPr lang="kk-KZ" dirty="0" smtClean="0">
                <a:solidFill>
                  <a:schemeClr val="tx1"/>
                </a:solidFill>
              </a:rPr>
              <a:t>жануарлар тісінің  дентин қабатын құрайды. Бұл ұлпаның түрінің остеоциттері сүйек пластинкаларынан тыс орналасады. Сүйек ұлпасына олардың тек өсінділері кіріп жатады.</a:t>
            </a:r>
            <a:endParaRPr lang="ru-RU" dirty="0" smtClean="0">
              <a:solidFill>
                <a:schemeClr val="tx1"/>
              </a:solidFill>
            </a:endParaRPr>
          </a:p>
          <a:p>
            <a:endParaRPr lang="ru-RU" dirty="0">
              <a:solidFill>
                <a:schemeClr val="tx1"/>
              </a:solidFill>
            </a:endParaRPr>
          </a:p>
        </p:txBody>
      </p:sp>
      <p:pic>
        <p:nvPicPr>
          <p:cNvPr id="25602" name="Picture 2" descr="132%5b1%5d"/>
          <p:cNvPicPr>
            <a:picLocks noChangeAspect="1" noChangeArrowheads="1"/>
          </p:cNvPicPr>
          <p:nvPr/>
        </p:nvPicPr>
        <p:blipFill>
          <a:blip r:embed="rId2" cstate="print"/>
          <a:srcRect/>
          <a:stretch>
            <a:fillRect/>
          </a:stretch>
        </p:blipFill>
        <p:spPr bwMode="auto">
          <a:xfrm>
            <a:off x="6363088" y="3933056"/>
            <a:ext cx="2780912" cy="2418184"/>
          </a:xfrm>
          <a:prstGeom prst="rect">
            <a:avLst/>
          </a:prstGeom>
          <a:noFill/>
          <a:ln w="9525">
            <a:noFill/>
            <a:miter lim="800000"/>
            <a:headEnd/>
            <a:tailEnd/>
          </a:ln>
        </p:spPr>
      </p:pic>
    </p:spTree>
  </p:cSld>
  <p:clrMapOvr>
    <a:masterClrMapping/>
  </p:clrMapOvr>
  <p:transition>
    <p:wedg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0"/>
            <a:ext cx="8686800" cy="980728"/>
          </a:xfrm>
        </p:spPr>
        <p:txBody>
          <a:bodyPr>
            <a:noAutofit/>
          </a:bodyPr>
          <a:lstStyle/>
          <a:p>
            <a:r>
              <a:rPr lang="kk-KZ" sz="6000" b="1" i="1" dirty="0" smtClean="0">
                <a:solidFill>
                  <a:schemeClr val="tx1"/>
                </a:solidFill>
              </a:rPr>
              <a:t>Жоспар:</a:t>
            </a:r>
            <a:endParaRPr lang="ru-RU" sz="6000" b="1" i="1" dirty="0">
              <a:solidFill>
                <a:schemeClr val="tx1"/>
              </a:solidFill>
            </a:endParaRPr>
          </a:p>
        </p:txBody>
      </p:sp>
      <p:sp>
        <p:nvSpPr>
          <p:cNvPr id="3" name="Содержимое 2"/>
          <p:cNvSpPr>
            <a:spLocks noGrp="1"/>
          </p:cNvSpPr>
          <p:nvPr>
            <p:ph idx="1"/>
          </p:nvPr>
        </p:nvSpPr>
        <p:spPr>
          <a:xfrm>
            <a:off x="304800" y="908720"/>
            <a:ext cx="8686800" cy="5760640"/>
          </a:xfrm>
        </p:spPr>
        <p:txBody>
          <a:bodyPr numCol="1">
            <a:normAutofit fontScale="47500" lnSpcReduction="20000"/>
          </a:bodyPr>
          <a:lstStyle/>
          <a:p>
            <a:pPr>
              <a:buClr>
                <a:schemeClr val="tx1"/>
              </a:buClr>
              <a:buFont typeface="Wingdings" pitchFamily="2" charset="2"/>
              <a:buChar char="Ø"/>
            </a:pPr>
            <a:r>
              <a:rPr lang="kk-KZ" sz="3800" b="1" dirty="0" smtClean="0">
                <a:solidFill>
                  <a:schemeClr val="tx1"/>
                </a:solidFill>
              </a:rPr>
              <a:t>Ұлпалар туралы ұғым</a:t>
            </a:r>
          </a:p>
          <a:p>
            <a:pPr>
              <a:buClr>
                <a:schemeClr val="tx1"/>
              </a:buClr>
              <a:buFont typeface="Wingdings" pitchFamily="2" charset="2"/>
              <a:buChar char="Ø"/>
            </a:pPr>
            <a:r>
              <a:rPr lang="kk-KZ" sz="3600" dirty="0" smtClean="0">
                <a:solidFill>
                  <a:srgbClr val="FF0000"/>
                </a:solidFill>
              </a:rPr>
              <a:t>Эпителий ұлпасы н/е шекаралық ұлпа</a:t>
            </a:r>
          </a:p>
          <a:p>
            <a:pPr>
              <a:buClr>
                <a:schemeClr val="tx1"/>
              </a:buClr>
              <a:buFont typeface="Wingdings" pitchFamily="2" charset="2"/>
              <a:buChar char="Ø"/>
            </a:pPr>
            <a:r>
              <a:rPr lang="kk-KZ" sz="3800" b="1" dirty="0" smtClean="0">
                <a:solidFill>
                  <a:schemeClr val="tx1"/>
                </a:solidFill>
              </a:rPr>
              <a:t>Бір қабатты эпителий</a:t>
            </a:r>
          </a:p>
          <a:p>
            <a:pPr>
              <a:buClr>
                <a:schemeClr val="tx1"/>
              </a:buClr>
              <a:buFont typeface="Wingdings" pitchFamily="2" charset="2"/>
              <a:buChar char="Ø"/>
            </a:pPr>
            <a:r>
              <a:rPr lang="kk-KZ" sz="3800" b="1" dirty="0" smtClean="0">
                <a:solidFill>
                  <a:schemeClr val="tx1"/>
                </a:solidFill>
              </a:rPr>
              <a:t>Көп қабатты </a:t>
            </a:r>
            <a:r>
              <a:rPr lang="kk-KZ" sz="3800" b="1" dirty="0" smtClean="0">
                <a:solidFill>
                  <a:schemeClr val="tx1"/>
                </a:solidFill>
              </a:rPr>
              <a:t>эпителий</a:t>
            </a:r>
          </a:p>
          <a:p>
            <a:pPr>
              <a:buClr>
                <a:schemeClr val="tx1"/>
              </a:buClr>
              <a:buFont typeface="Wingdings" pitchFamily="2" charset="2"/>
              <a:buChar char="Ø"/>
            </a:pPr>
            <a:r>
              <a:rPr lang="kk-KZ" sz="3800" b="1" dirty="0" smtClean="0">
                <a:solidFill>
                  <a:schemeClr val="tx1"/>
                </a:solidFill>
              </a:rPr>
              <a:t>Көп қабатты мүйізденген эпителий</a:t>
            </a:r>
            <a:endParaRPr lang="kk-KZ" sz="3800" b="1" dirty="0" smtClean="0">
              <a:solidFill>
                <a:schemeClr val="tx1"/>
              </a:solidFill>
            </a:endParaRPr>
          </a:p>
          <a:p>
            <a:pPr>
              <a:buClr>
                <a:schemeClr val="tx1"/>
              </a:buClr>
              <a:buFont typeface="Wingdings" pitchFamily="2" charset="2"/>
              <a:buChar char="Ø"/>
            </a:pPr>
            <a:r>
              <a:rPr lang="kk-KZ" sz="3800" b="1" dirty="0" smtClean="0">
                <a:solidFill>
                  <a:schemeClr val="tx1"/>
                </a:solidFill>
              </a:rPr>
              <a:t>Көп қабатты мүйізденбейтін </a:t>
            </a:r>
            <a:r>
              <a:rPr lang="kk-KZ" sz="3800" b="1" dirty="0" smtClean="0">
                <a:solidFill>
                  <a:schemeClr val="tx1"/>
                </a:solidFill>
              </a:rPr>
              <a:t>эпителий</a:t>
            </a:r>
          </a:p>
          <a:p>
            <a:pPr>
              <a:buClr>
                <a:schemeClr val="tx1"/>
              </a:buClr>
              <a:buFont typeface="Wingdings" pitchFamily="2" charset="2"/>
              <a:buChar char="Ø"/>
            </a:pPr>
            <a:r>
              <a:rPr lang="kk-KZ" sz="3800" b="1" dirty="0" smtClean="0">
                <a:solidFill>
                  <a:schemeClr val="tx1"/>
                </a:solidFill>
              </a:rPr>
              <a:t>Ac </a:t>
            </a:r>
            <a:r>
              <a:rPr lang="kk-KZ" sz="3800" b="1" dirty="0" smtClean="0">
                <a:solidFill>
                  <a:schemeClr val="tx1"/>
                </a:solidFill>
              </a:rPr>
              <a:t>қорту жүйесінің </a:t>
            </a:r>
            <a:r>
              <a:rPr lang="kk-KZ" sz="3800" b="1" dirty="0" smtClean="0">
                <a:solidFill>
                  <a:schemeClr val="tx1"/>
                </a:solidFill>
              </a:rPr>
              <a:t>эпителийі</a:t>
            </a:r>
          </a:p>
          <a:p>
            <a:pPr>
              <a:buClr>
                <a:schemeClr val="tx1"/>
              </a:buClr>
              <a:buFont typeface="Wingdings" pitchFamily="2" charset="2"/>
              <a:buChar char="Ø"/>
            </a:pPr>
            <a:r>
              <a:rPr lang="kk-KZ" sz="3800" b="1" dirty="0" smtClean="0">
                <a:solidFill>
                  <a:schemeClr val="tx1"/>
                </a:solidFill>
              </a:rPr>
              <a:t> Безді </a:t>
            </a:r>
            <a:r>
              <a:rPr lang="kk-KZ" sz="3800" b="1" dirty="0" smtClean="0">
                <a:solidFill>
                  <a:schemeClr val="tx1"/>
                </a:solidFill>
              </a:rPr>
              <a:t>эпителий</a:t>
            </a:r>
          </a:p>
          <a:p>
            <a:pPr>
              <a:buClr>
                <a:schemeClr val="tx1"/>
              </a:buClr>
              <a:buFont typeface="Wingdings" pitchFamily="2" charset="2"/>
              <a:buChar char="Ø"/>
            </a:pPr>
            <a:r>
              <a:rPr lang="kk-KZ" sz="3800" b="1" i="1" dirty="0" smtClean="0">
                <a:solidFill>
                  <a:srgbClr val="FF0000"/>
                </a:solidFill>
              </a:rPr>
              <a:t>Дәнекер </a:t>
            </a:r>
            <a:r>
              <a:rPr lang="kk-KZ" sz="3800" b="1" i="1" dirty="0" smtClean="0">
                <a:solidFill>
                  <a:srgbClr val="FF0000"/>
                </a:solidFill>
              </a:rPr>
              <a:t>ұлпасы</a:t>
            </a:r>
          </a:p>
          <a:p>
            <a:pPr>
              <a:buClr>
                <a:schemeClr val="tx1"/>
              </a:buClr>
              <a:buFont typeface="Wingdings" pitchFamily="2" charset="2"/>
              <a:buChar char="Ø"/>
            </a:pPr>
            <a:r>
              <a:rPr lang="kk-KZ" sz="3800" b="1" dirty="0" smtClean="0">
                <a:solidFill>
                  <a:schemeClr val="tx1"/>
                </a:solidFill>
              </a:rPr>
              <a:t>Дәнекер ұлпасының түрлері</a:t>
            </a:r>
          </a:p>
          <a:p>
            <a:pPr>
              <a:buClr>
                <a:schemeClr val="tx1"/>
              </a:buClr>
              <a:buFont typeface="Wingdings" pitchFamily="2" charset="2"/>
              <a:buChar char="Ø"/>
            </a:pPr>
            <a:r>
              <a:rPr lang="kk-KZ" sz="3800" b="1" i="1" dirty="0" smtClean="0">
                <a:solidFill>
                  <a:srgbClr val="FF0000"/>
                </a:solidFill>
              </a:rPr>
              <a:t>Шеміршек </a:t>
            </a:r>
            <a:r>
              <a:rPr lang="kk-KZ" sz="3800" b="1" i="1" dirty="0" smtClean="0">
                <a:solidFill>
                  <a:srgbClr val="FF0000"/>
                </a:solidFill>
              </a:rPr>
              <a:t>ұлпасы</a:t>
            </a:r>
          </a:p>
          <a:p>
            <a:pPr>
              <a:buClr>
                <a:schemeClr val="tx1"/>
              </a:buClr>
              <a:buFont typeface="Wingdings" pitchFamily="2" charset="2"/>
              <a:buChar char="Ø"/>
            </a:pPr>
            <a:r>
              <a:rPr lang="kk-KZ" sz="3800" b="1" i="1" dirty="0" smtClean="0">
                <a:solidFill>
                  <a:srgbClr val="FF0000"/>
                </a:solidFill>
              </a:rPr>
              <a:t> </a:t>
            </a:r>
            <a:r>
              <a:rPr lang="kk-KZ" sz="3800" b="1" i="1" dirty="0" smtClean="0">
                <a:solidFill>
                  <a:srgbClr val="FF0000"/>
                </a:solidFill>
              </a:rPr>
              <a:t>Сүйек ұлпасы </a:t>
            </a:r>
            <a:endParaRPr lang="kk-KZ" sz="3800" b="1" i="1" dirty="0" smtClean="0">
              <a:solidFill>
                <a:srgbClr val="FF0000"/>
              </a:solidFill>
            </a:endParaRPr>
          </a:p>
          <a:p>
            <a:pPr>
              <a:buClr>
                <a:schemeClr val="tx1"/>
              </a:buClr>
              <a:buFont typeface="Wingdings" pitchFamily="2" charset="2"/>
              <a:buChar char="Ø"/>
            </a:pPr>
            <a:r>
              <a:rPr lang="kk-KZ" sz="3800" b="1" dirty="0" smtClean="0">
                <a:solidFill>
                  <a:schemeClr val="tx1"/>
                </a:solidFill>
              </a:rPr>
              <a:t>Сүйек ұлпасының түрлері</a:t>
            </a:r>
          </a:p>
          <a:p>
            <a:pPr>
              <a:buClr>
                <a:schemeClr val="tx1"/>
              </a:buClr>
              <a:buFont typeface="Wingdings" pitchFamily="2" charset="2"/>
              <a:buChar char="Ø"/>
            </a:pPr>
            <a:r>
              <a:rPr lang="kk-KZ" sz="3600" b="1" dirty="0" smtClean="0">
                <a:solidFill>
                  <a:schemeClr val="tx1"/>
                </a:solidFill>
              </a:rPr>
              <a:t>Дентинді сүйек ұлпасы</a:t>
            </a:r>
            <a:endParaRPr lang="kk-KZ" sz="3600" b="1" i="1" dirty="0" smtClean="0">
              <a:solidFill>
                <a:srgbClr val="FF0000"/>
              </a:solidFill>
            </a:endParaRPr>
          </a:p>
          <a:p>
            <a:pPr>
              <a:buClr>
                <a:schemeClr val="tx1"/>
              </a:buClr>
              <a:buFont typeface="Wingdings" pitchFamily="2" charset="2"/>
              <a:buChar char="Ø"/>
            </a:pPr>
            <a:r>
              <a:rPr lang="kk-KZ" sz="3800" b="1" i="1" dirty="0" smtClean="0">
                <a:solidFill>
                  <a:srgbClr val="FF0000"/>
                </a:solidFill>
              </a:rPr>
              <a:t>Бұлшық ет ұлпасы </a:t>
            </a:r>
            <a:endParaRPr lang="kk-KZ" sz="3800" b="1" i="1" dirty="0" smtClean="0">
              <a:solidFill>
                <a:srgbClr val="FF0000"/>
              </a:solidFill>
            </a:endParaRPr>
          </a:p>
          <a:p>
            <a:pPr>
              <a:buClr>
                <a:schemeClr val="tx1"/>
              </a:buClr>
              <a:buFont typeface="Wingdings" pitchFamily="2" charset="2"/>
              <a:buChar char="Ø"/>
            </a:pPr>
            <a:r>
              <a:rPr lang="kk-KZ" sz="3800" b="1" i="1" dirty="0" smtClean="0">
                <a:solidFill>
                  <a:srgbClr val="FF0000"/>
                </a:solidFill>
              </a:rPr>
              <a:t>Жүйке ұлпасы </a:t>
            </a:r>
            <a:r>
              <a:rPr lang="kk-KZ" sz="3800" b="1" i="1" dirty="0" smtClean="0">
                <a:solidFill>
                  <a:srgbClr val="FF0000"/>
                </a:solidFill>
              </a:rPr>
              <a:t>және оның түрлері</a:t>
            </a:r>
          </a:p>
          <a:p>
            <a:pPr>
              <a:buClr>
                <a:schemeClr val="tx1"/>
              </a:buClr>
              <a:buFont typeface="Wingdings" pitchFamily="2" charset="2"/>
              <a:buChar char="Ø"/>
            </a:pPr>
            <a:r>
              <a:rPr lang="kk-KZ" sz="3800" b="1" i="1" dirty="0" smtClean="0">
                <a:solidFill>
                  <a:srgbClr val="FF0000"/>
                </a:solidFill>
              </a:rPr>
              <a:t>Нерв ұлпасы және оның түрлері,нейроглия,нерв талшықтары</a:t>
            </a:r>
          </a:p>
          <a:p>
            <a:pPr>
              <a:buClr>
                <a:schemeClr val="tx1"/>
              </a:buClr>
              <a:buFont typeface="Wingdings" pitchFamily="2" charset="2"/>
              <a:buChar char="Ø"/>
            </a:pPr>
            <a:r>
              <a:rPr lang="kk-KZ" sz="3800" b="1" i="1" dirty="0" smtClean="0">
                <a:solidFill>
                  <a:srgbClr val="FF0000"/>
                </a:solidFill>
              </a:rPr>
              <a:t>Жалпы функциялық классификация</a:t>
            </a:r>
          </a:p>
          <a:p>
            <a:pPr>
              <a:buClr>
                <a:schemeClr val="tx1"/>
              </a:buClr>
              <a:buFont typeface="Wingdings" pitchFamily="2" charset="2"/>
              <a:buChar char="Ø"/>
            </a:pPr>
            <a:r>
              <a:rPr lang="kk-KZ" sz="3800" b="1" i="1" dirty="0" smtClean="0">
                <a:solidFill>
                  <a:srgbClr val="FF0000"/>
                </a:solidFill>
              </a:rPr>
              <a:t>Ұлпалар туралы теориялар</a:t>
            </a:r>
            <a:r>
              <a:rPr lang="kk-KZ" sz="3800" b="1" dirty="0" smtClean="0"/>
              <a:t/>
            </a:r>
            <a:br>
              <a:rPr lang="kk-KZ" sz="3800" b="1" dirty="0" smtClean="0"/>
            </a:br>
            <a:endParaRPr lang="kk-KZ" sz="3800" b="1" dirty="0" smtClean="0">
              <a:solidFill>
                <a:srgbClr val="FF0000"/>
              </a:solidFill>
            </a:endParaRPr>
          </a:p>
          <a:p>
            <a:pPr>
              <a:buClr>
                <a:schemeClr val="tx1"/>
              </a:buClr>
              <a:buFont typeface="Wingdings" pitchFamily="2" charset="2"/>
              <a:buChar char="Ø"/>
            </a:pPr>
            <a:endParaRPr lang="kk-KZ" dirty="0" smtClean="0"/>
          </a:p>
          <a:p>
            <a:pPr>
              <a:buClr>
                <a:schemeClr val="tx1"/>
              </a:buClr>
              <a:buFont typeface="Wingdings" pitchFamily="2" charset="2"/>
              <a:buChar char="Ø"/>
            </a:pPr>
            <a:endParaRPr lang="kk-KZ" dirty="0" smtClean="0"/>
          </a:p>
        </p:txBody>
      </p:sp>
    </p:spTree>
  </p:cSld>
  <p:clrMapOvr>
    <a:masterClrMapping/>
  </p:clrMapOvr>
  <p:transition>
    <p:diamon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kk-KZ" sz="5400" b="1" i="1" dirty="0" smtClean="0">
                <a:solidFill>
                  <a:srgbClr val="FF0000"/>
                </a:solidFill>
              </a:rPr>
              <a:t>     Бұлшық ет ұлпасы</a:t>
            </a:r>
            <a:endParaRPr lang="ru-RU" sz="5400" b="1" i="1" dirty="0">
              <a:solidFill>
                <a:srgbClr val="FF0000"/>
              </a:solidFill>
            </a:endParaRPr>
          </a:p>
        </p:txBody>
      </p:sp>
      <p:sp>
        <p:nvSpPr>
          <p:cNvPr id="4" name="Облако 3"/>
          <p:cNvSpPr/>
          <p:nvPr/>
        </p:nvSpPr>
        <p:spPr>
          <a:xfrm>
            <a:off x="251520" y="1268760"/>
            <a:ext cx="8892480" cy="5112568"/>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3600" i="1" dirty="0" smtClean="0">
                <a:solidFill>
                  <a:schemeClr val="tx1"/>
                </a:solidFill>
              </a:rPr>
              <a:t>Организімнің қозғалысы мен ішкі органдардың жиырылу процестерін қамтамассыз ететін жоғары дәрежеде мамандалған ұлпа. </a:t>
            </a:r>
            <a:endParaRPr lang="ru-RU" sz="3600" i="1" dirty="0">
              <a:solidFill>
                <a:schemeClr val="tx1"/>
              </a:solidFill>
            </a:endParaRPr>
          </a:p>
        </p:txBody>
      </p:sp>
    </p:spTree>
  </p:cSld>
  <p:clrMapOvr>
    <a:masterClrMapping/>
  </p:clrMapOvr>
  <p:transition>
    <p:wedg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304800" y="1554163"/>
          <a:ext cx="86868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kk-KZ" dirty="0" smtClean="0"/>
              <a:t>               </a:t>
            </a:r>
            <a:r>
              <a:rPr lang="kk-KZ" sz="6000" b="1" i="1" dirty="0" smtClean="0">
                <a:solidFill>
                  <a:srgbClr val="FF0000"/>
                </a:solidFill>
              </a:rPr>
              <a:t>Жүйке ұлпасы</a:t>
            </a:r>
            <a:endParaRPr lang="ru-RU" sz="6000" b="1" i="1" dirty="0">
              <a:solidFill>
                <a:srgbClr val="FF0000"/>
              </a:solidFill>
            </a:endParaRPr>
          </a:p>
        </p:txBody>
      </p:sp>
      <p:graphicFrame>
        <p:nvGraphicFramePr>
          <p:cNvPr id="4" name="Содержимое 3"/>
          <p:cNvGraphicFramePr>
            <a:graphicFrameLocks noGrp="1"/>
          </p:cNvGraphicFramePr>
          <p:nvPr>
            <p:ph idx="1"/>
          </p:nvPr>
        </p:nvGraphicFramePr>
        <p:xfrm>
          <a:off x="304800" y="1554163"/>
          <a:ext cx="86868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newsfla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kk-KZ" sz="4000" i="1" dirty="0" smtClean="0">
                <a:solidFill>
                  <a:schemeClr val="tx1"/>
                </a:solidFill>
              </a:rPr>
              <a:t>Нерв ұлпасының құрамында</a:t>
            </a:r>
            <a:endParaRPr lang="ru-RU" sz="4000" i="1" dirty="0">
              <a:solidFill>
                <a:schemeClr val="tx1"/>
              </a:solidFill>
            </a:endParaRPr>
          </a:p>
        </p:txBody>
      </p:sp>
      <p:graphicFrame>
        <p:nvGraphicFramePr>
          <p:cNvPr id="4" name="Содержимое 3"/>
          <p:cNvGraphicFramePr>
            <a:graphicFrameLocks noGrp="1"/>
          </p:cNvGraphicFramePr>
          <p:nvPr>
            <p:ph idx="1"/>
          </p:nvPr>
        </p:nvGraphicFramePr>
        <p:xfrm>
          <a:off x="304800" y="1554163"/>
          <a:ext cx="86868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comb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kk-KZ" dirty="0" smtClean="0"/>
              <a:t>          </a:t>
            </a:r>
            <a:r>
              <a:rPr lang="kk-KZ" sz="6600" b="1" i="1" dirty="0" smtClean="0">
                <a:solidFill>
                  <a:srgbClr val="FF0000"/>
                </a:solidFill>
              </a:rPr>
              <a:t> Нейроглия</a:t>
            </a:r>
            <a:endParaRPr lang="ru-RU" sz="6600" b="1" i="1" dirty="0">
              <a:solidFill>
                <a:srgbClr val="FF0000"/>
              </a:solidFill>
            </a:endParaRPr>
          </a:p>
        </p:txBody>
      </p:sp>
      <p:sp>
        <p:nvSpPr>
          <p:cNvPr id="3" name="Содержимое 2"/>
          <p:cNvSpPr>
            <a:spLocks noGrp="1"/>
          </p:cNvSpPr>
          <p:nvPr>
            <p:ph idx="1"/>
          </p:nvPr>
        </p:nvSpPr>
        <p:spPr/>
        <p:txBody>
          <a:bodyPr/>
          <a:lstStyle/>
          <a:p>
            <a:pPr>
              <a:buNone/>
            </a:pPr>
            <a:r>
              <a:rPr lang="kk-KZ" dirty="0" smtClean="0"/>
              <a:t>  </a:t>
            </a:r>
            <a:r>
              <a:rPr lang="kk-KZ" sz="4000" b="1" i="1" dirty="0" smtClean="0">
                <a:solidFill>
                  <a:srgbClr val="FF0000"/>
                </a:solidFill>
              </a:rPr>
              <a:t>Нейрология</a:t>
            </a:r>
            <a:r>
              <a:rPr lang="kk-KZ" sz="3600" dirty="0" smtClean="0">
                <a:solidFill>
                  <a:schemeClr val="tx1"/>
                </a:solidFill>
              </a:rPr>
              <a:t>-нерв ұлпасының көмекші және маңызды құрамды бөлігі.Нейрологияның клеткалары нерв импульстарын өткізбейді,бірақ олар нерв ұлпасында тіректік,трофикалық,қозғалыс және секрет бөлу функциясын атқарады</a:t>
            </a:r>
            <a:r>
              <a:rPr lang="kk-KZ" dirty="0" smtClean="0"/>
              <a:t>.</a:t>
            </a:r>
            <a:endParaRPr lang="ru-RU" dirty="0"/>
          </a:p>
        </p:txBody>
      </p:sp>
    </p:spTree>
  </p:cSld>
  <p:clrMapOvr>
    <a:masterClrMapping/>
  </p:clrMapOvr>
  <p:transition>
    <p:cover dir="l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kk-KZ" sz="5400" b="1" i="1" dirty="0" smtClean="0">
                <a:solidFill>
                  <a:srgbClr val="FF0000"/>
                </a:solidFill>
              </a:rPr>
              <a:t>Нерв талшықтары</a:t>
            </a:r>
            <a:endParaRPr lang="ru-RU" sz="5400" b="1" i="1" dirty="0">
              <a:solidFill>
                <a:srgbClr val="FF0000"/>
              </a:solidFill>
            </a:endParaRPr>
          </a:p>
        </p:txBody>
      </p:sp>
      <p:sp>
        <p:nvSpPr>
          <p:cNvPr id="3" name="Содержимое 2"/>
          <p:cNvSpPr>
            <a:spLocks noGrp="1"/>
          </p:cNvSpPr>
          <p:nvPr>
            <p:ph idx="1"/>
          </p:nvPr>
        </p:nvSpPr>
        <p:spPr/>
        <p:txBody>
          <a:bodyPr/>
          <a:lstStyle/>
          <a:p>
            <a:pPr>
              <a:buNone/>
            </a:pPr>
            <a:r>
              <a:rPr lang="kk-KZ" dirty="0" smtClean="0"/>
              <a:t>   </a:t>
            </a:r>
            <a:r>
              <a:rPr lang="kk-KZ" sz="4000" i="1" dirty="0" smtClean="0">
                <a:solidFill>
                  <a:schemeClr val="tx1"/>
                </a:solidFill>
              </a:rPr>
              <a:t>Глиалық қабықшалармен қапталған нерв клеткаларының өсінділері.Нерв талшықтары ми мен жұлынның өткізуші жолдарын,ал шет жағында нервтерді құрайды.</a:t>
            </a:r>
            <a:endParaRPr lang="ru-RU" sz="4000" i="1" dirty="0">
              <a:solidFill>
                <a:schemeClr val="tx1"/>
              </a:solidFill>
            </a:endParaRPr>
          </a:p>
        </p:txBody>
      </p:sp>
    </p:spTree>
  </p:cSld>
  <p:clrMapOvr>
    <a:masterClrMapping/>
  </p:clrMapOvr>
  <p:transition>
    <p:checker dir="ver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kk-KZ" b="1" dirty="0" smtClean="0"/>
              <a:t>Бірінші ұлпалардың пайда болуы туралы теориялар (болжамдар)</a:t>
            </a:r>
            <a:r>
              <a:rPr lang="ru-RU" b="1" dirty="0" smtClean="0"/>
              <a:t/>
            </a:r>
            <a:br>
              <a:rPr lang="ru-RU" b="1" dirty="0" smtClean="0"/>
            </a:br>
            <a:endParaRPr lang="ru-RU" dirty="0"/>
          </a:p>
        </p:txBody>
      </p:sp>
      <p:sp>
        <p:nvSpPr>
          <p:cNvPr id="3" name="Содержимое 2"/>
          <p:cNvSpPr>
            <a:spLocks noGrp="1"/>
          </p:cNvSpPr>
          <p:nvPr>
            <p:ph idx="1"/>
          </p:nvPr>
        </p:nvSpPr>
        <p:spPr>
          <a:xfrm>
            <a:off x="179512" y="1484784"/>
            <a:ext cx="8812088" cy="4595341"/>
          </a:xfrm>
        </p:spPr>
        <p:txBody>
          <a:bodyPr>
            <a:normAutofit fontScale="85000" lnSpcReduction="20000"/>
          </a:bodyPr>
          <a:lstStyle/>
          <a:p>
            <a:pPr>
              <a:buNone/>
            </a:pPr>
            <a:r>
              <a:rPr lang="kk-KZ" dirty="0" smtClean="0">
                <a:solidFill>
                  <a:schemeClr val="tx1"/>
                </a:solidFill>
              </a:rPr>
              <a:t>Бірінші ұлпалар пайда болу жайында екі үлкен мағлұматтар қаралады:</a:t>
            </a:r>
          </a:p>
          <a:p>
            <a:pPr lvl="0">
              <a:buNone/>
            </a:pPr>
            <a:r>
              <a:rPr lang="kk-KZ" i="1" dirty="0" smtClean="0">
                <a:solidFill>
                  <a:srgbClr val="FF0000"/>
                </a:solidFill>
              </a:rPr>
              <a:t>1.Гастрей теориясы</a:t>
            </a:r>
            <a:r>
              <a:rPr lang="kk-KZ" dirty="0" smtClean="0">
                <a:solidFill>
                  <a:srgbClr val="FF0000"/>
                </a:solidFill>
              </a:rPr>
              <a:t> </a:t>
            </a:r>
            <a:r>
              <a:rPr lang="kk-KZ" dirty="0" smtClean="0">
                <a:solidFill>
                  <a:schemeClr val="tx1"/>
                </a:solidFill>
              </a:rPr>
              <a:t>(бұның авторы Геккель). Бұл теория бойынша көп клеткалы организм-бластея - бір клеткалы эпителий клеткаларынан пайда болды деген ұғым берді. Талшықтары бар клеткалар тобы организмнің қимыл қызметін атқарса, ал баска клеткалар тобы қоректік қызмет атқарады. </a:t>
            </a:r>
            <a:r>
              <a:rPr lang="kk-KZ" u="sng" dirty="0" smtClean="0">
                <a:solidFill>
                  <a:srgbClr val="002060"/>
                </a:solidFill>
              </a:rPr>
              <a:t>Инвагинация</a:t>
            </a:r>
            <a:r>
              <a:rPr lang="kk-KZ" dirty="0" smtClean="0">
                <a:solidFill>
                  <a:schemeClr val="tx1"/>
                </a:solidFill>
              </a:rPr>
              <a:t> процесі арқылы екі </a:t>
            </a:r>
            <a:r>
              <a:rPr lang="kk-KZ" u="sng" dirty="0" smtClean="0">
                <a:solidFill>
                  <a:srgbClr val="002060"/>
                </a:solidFill>
              </a:rPr>
              <a:t>клетка</a:t>
            </a:r>
            <a:r>
              <a:rPr lang="kk-KZ" dirty="0" smtClean="0">
                <a:solidFill>
                  <a:srgbClr val="002060"/>
                </a:solidFill>
              </a:rPr>
              <a:t> </a:t>
            </a:r>
            <a:r>
              <a:rPr lang="kk-KZ" dirty="0" smtClean="0">
                <a:solidFill>
                  <a:schemeClr val="tx1"/>
                </a:solidFill>
              </a:rPr>
              <a:t>тобы - екі қабатты - гастрея болып саналады. Сыртқы қабаты - </a:t>
            </a:r>
            <a:r>
              <a:rPr lang="kk-KZ" u="sng" dirty="0" smtClean="0">
                <a:solidFill>
                  <a:srgbClr val="002060"/>
                </a:solidFill>
              </a:rPr>
              <a:t>эктодерма</a:t>
            </a:r>
            <a:r>
              <a:rPr lang="kk-KZ" dirty="0" smtClean="0">
                <a:solidFill>
                  <a:schemeClr val="tx1"/>
                </a:solidFill>
              </a:rPr>
              <a:t> жабынды эпителийде, ал эктодерма - бірінші ішек қабатын құрайды.</a:t>
            </a:r>
          </a:p>
          <a:p>
            <a:endParaRPr lang="ru-RU" dirty="0"/>
          </a:p>
        </p:txBody>
      </p:sp>
    </p:spTree>
  </p:cSld>
  <p:clrMapOvr>
    <a:masterClrMapping/>
  </p:clrMapOvr>
  <p:transition>
    <p:dissolv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332656"/>
            <a:ext cx="8686800" cy="5747469"/>
          </a:xfrm>
        </p:spPr>
        <p:txBody>
          <a:bodyPr>
            <a:normAutofit fontScale="92500" lnSpcReduction="20000"/>
          </a:bodyPr>
          <a:lstStyle/>
          <a:p>
            <a:pPr lvl="0">
              <a:buNone/>
            </a:pPr>
            <a:r>
              <a:rPr lang="ru-RU" dirty="0" smtClean="0"/>
              <a:t> </a:t>
            </a:r>
            <a:r>
              <a:rPr lang="ru-RU" dirty="0" smtClean="0">
                <a:solidFill>
                  <a:schemeClr val="tx1"/>
                </a:solidFill>
              </a:rPr>
              <a:t> </a:t>
            </a:r>
            <a:r>
              <a:rPr lang="kk-KZ" dirty="0" smtClean="0">
                <a:solidFill>
                  <a:schemeClr val="tx1"/>
                </a:solidFill>
              </a:rPr>
              <a:t>2.Екінші теориясы </a:t>
            </a:r>
            <a:r>
              <a:rPr lang="kk-KZ" u="sng" dirty="0" smtClean="0">
                <a:solidFill>
                  <a:srgbClr val="FF0000"/>
                </a:solidFill>
              </a:rPr>
              <a:t>Мечниковтың</a:t>
            </a:r>
            <a:r>
              <a:rPr lang="kk-KZ" dirty="0" smtClean="0">
                <a:solidFill>
                  <a:schemeClr val="tx1"/>
                </a:solidFill>
              </a:rPr>
              <a:t> </a:t>
            </a:r>
            <a:r>
              <a:rPr lang="kk-KZ" i="1" dirty="0" smtClean="0">
                <a:solidFill>
                  <a:schemeClr val="tx1"/>
                </a:solidFill>
              </a:rPr>
              <a:t>«фагоцетелла»</a:t>
            </a:r>
            <a:r>
              <a:rPr lang="kk-KZ" dirty="0" smtClean="0">
                <a:solidFill>
                  <a:schemeClr val="tx1"/>
                </a:solidFill>
              </a:rPr>
              <a:t> теориясы. Бұл ұғым бойынша көп клеткалы организм біртектес клеткалардан тұрды, дейді - олар екі түрлі қызмет атқарады. Сыртқы клеткалардың талшықтары болады, олар үсақ ас түйіршіктерінен </a:t>
            </a:r>
            <a:r>
              <a:rPr lang="kk-KZ" u="sng" dirty="0" smtClean="0">
                <a:solidFill>
                  <a:srgbClr val="FF0000"/>
                </a:solidFill>
              </a:rPr>
              <a:t>фагоцитоз</a:t>
            </a:r>
            <a:r>
              <a:rPr lang="kk-KZ" dirty="0" smtClean="0">
                <a:solidFill>
                  <a:schemeClr val="tx1"/>
                </a:solidFill>
              </a:rPr>
              <a:t> арқылы қоректенеді, ал клеткалар бірте-бірте талшықтарын жоғалтып, амебоид пішінді болып жануарлардың ішкі кабатына кіреді де, ас қорыту сонда аяқталды, сөйтіп, сыртқы клеткалар - кинобласт, ішкі клеткалар - </a:t>
            </a:r>
            <a:r>
              <a:rPr lang="kk-KZ" u="sng" dirty="0" smtClean="0">
                <a:solidFill>
                  <a:srgbClr val="FF0000"/>
                </a:solidFill>
              </a:rPr>
              <a:t>фагоцитобласт</a:t>
            </a:r>
            <a:r>
              <a:rPr lang="kk-KZ" dirty="0" smtClean="0">
                <a:solidFill>
                  <a:schemeClr val="tx1"/>
                </a:solidFill>
              </a:rPr>
              <a:t>. Осыдан барып жабынды эпителий және ішкі орта ұлпалары пайда болады.</a:t>
            </a:r>
          </a:p>
          <a:p>
            <a:endParaRPr lang="ru-RU" dirty="0"/>
          </a:p>
        </p:txBody>
      </p:sp>
    </p:spTree>
  </p:cSld>
  <p:clrMapOvr>
    <a:masterClrMapping/>
  </p:clrMapOvr>
  <p:transition>
    <p:newsfla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solidFill>
                  <a:srgbClr val="FF0000"/>
                </a:solidFill>
              </a:rPr>
              <a:t>Функциялық </a:t>
            </a:r>
            <a:r>
              <a:rPr lang="ru-RU" dirty="0" smtClean="0">
                <a:solidFill>
                  <a:srgbClr val="FF0000"/>
                </a:solidFill>
              </a:rPr>
              <a:t>классификация</a:t>
            </a:r>
            <a:endParaRPr lang="ru-RU" dirty="0">
              <a:solidFill>
                <a:srgbClr val="FF0000"/>
              </a:solidFill>
            </a:endParaRPr>
          </a:p>
        </p:txBody>
      </p:sp>
      <p:sp>
        <p:nvSpPr>
          <p:cNvPr id="3" name="Содержимое 2"/>
          <p:cNvSpPr>
            <a:spLocks noGrp="1"/>
          </p:cNvSpPr>
          <p:nvPr>
            <p:ph idx="1"/>
          </p:nvPr>
        </p:nvSpPr>
        <p:spPr/>
        <p:txBody>
          <a:bodyPr>
            <a:normAutofit fontScale="92500" lnSpcReduction="20000"/>
          </a:bodyPr>
          <a:lstStyle/>
          <a:p>
            <a:pPr>
              <a:buNone/>
            </a:pPr>
            <a:r>
              <a:rPr lang="kk-KZ" dirty="0" smtClean="0">
                <a:solidFill>
                  <a:schemeClr val="tx1"/>
                </a:solidFill>
              </a:rPr>
              <a:t>Жануарлардың көпшілігінде эпителийдің мына типтерін ажыратуға болады.</a:t>
            </a:r>
          </a:p>
          <a:p>
            <a:pPr lvl="0">
              <a:buNone/>
            </a:pPr>
            <a:r>
              <a:rPr lang="kk-KZ" dirty="0" smtClean="0">
                <a:solidFill>
                  <a:srgbClr val="C00000"/>
                </a:solidFill>
              </a:rPr>
              <a:t>1.Жабынды тері эпителийі;</a:t>
            </a:r>
          </a:p>
          <a:p>
            <a:pPr lvl="0">
              <a:buNone/>
            </a:pPr>
            <a:r>
              <a:rPr lang="kk-KZ" dirty="0" smtClean="0">
                <a:solidFill>
                  <a:srgbClr val="C00000"/>
                </a:solidFill>
              </a:rPr>
              <a:t>2.Кілегей кабықшаларының эпителийі;</a:t>
            </a:r>
          </a:p>
          <a:p>
            <a:pPr lvl="0">
              <a:buNone/>
            </a:pPr>
            <a:r>
              <a:rPr lang="kk-KZ" dirty="0" smtClean="0">
                <a:solidFill>
                  <a:srgbClr val="C00000"/>
                </a:solidFill>
              </a:rPr>
              <a:t>3.Дененің екінші куысын астарлап тұратын </a:t>
            </a:r>
            <a:r>
              <a:rPr lang="kk-KZ" u="sng" dirty="0" smtClean="0">
                <a:solidFill>
                  <a:schemeClr val="tx1"/>
                </a:solidFill>
              </a:rPr>
              <a:t>серозалық</a:t>
            </a:r>
            <a:r>
              <a:rPr lang="kk-KZ" dirty="0" smtClean="0">
                <a:solidFill>
                  <a:srgbClr val="C00000"/>
                </a:solidFill>
              </a:rPr>
              <a:t> кабықшаларының эпителийі (плевралық, перикардиалық және күрсақ куысының);</a:t>
            </a:r>
          </a:p>
          <a:p>
            <a:pPr lvl="0">
              <a:buNone/>
            </a:pPr>
            <a:r>
              <a:rPr lang="kk-KZ" dirty="0" smtClean="0">
                <a:solidFill>
                  <a:srgbClr val="C00000"/>
                </a:solidFill>
              </a:rPr>
              <a:t>4.Ішкі органдардың перинхимасының эпителийлі (альвеолалық, бүйрек эпителийі, гонадалар мен бездердің эпителийі т.б.).</a:t>
            </a:r>
          </a:p>
          <a:p>
            <a:pPr>
              <a:buNone/>
            </a:pPr>
            <a:endParaRPr lang="ru-RU" dirty="0"/>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kk-KZ" b="1" dirty="0" smtClean="0"/>
              <a:t>Функциялық классификация</a:t>
            </a:r>
            <a:r>
              <a:rPr lang="ru-RU" dirty="0" smtClean="0"/>
              <a:t/>
            </a:r>
            <a:br>
              <a:rPr lang="ru-RU" dirty="0" smtClean="0"/>
            </a:br>
            <a:endParaRPr lang="ru-RU" dirty="0"/>
          </a:p>
        </p:txBody>
      </p:sp>
      <p:sp>
        <p:nvSpPr>
          <p:cNvPr id="3" name="Содержимое 2"/>
          <p:cNvSpPr>
            <a:spLocks noGrp="1"/>
          </p:cNvSpPr>
          <p:nvPr>
            <p:ph idx="1"/>
          </p:nvPr>
        </p:nvSpPr>
        <p:spPr>
          <a:xfrm>
            <a:off x="304800" y="1124744"/>
            <a:ext cx="8686800" cy="4955381"/>
          </a:xfrm>
        </p:spPr>
        <p:txBody>
          <a:bodyPr>
            <a:normAutofit lnSpcReduction="10000"/>
          </a:bodyPr>
          <a:lstStyle/>
          <a:p>
            <a:pPr>
              <a:buNone/>
            </a:pPr>
            <a:r>
              <a:rPr lang="kk-KZ" dirty="0" smtClean="0"/>
              <a:t>   </a:t>
            </a:r>
            <a:r>
              <a:rPr lang="kk-KZ" dirty="0" smtClean="0">
                <a:solidFill>
                  <a:schemeClr val="tx1"/>
                </a:solidFill>
              </a:rPr>
              <a:t>Дәнекер ұлпалары түтікше және қабатты мүшелердің қабықтары мен қабаттарын, қомақты мүшелердің паренхима бөліктерін дәнекерлеп, олар біріктіріп бір тұтас ететін стромасын құрайды, әртүрлі мүшелердегі перделіктерді, қапшықтарды, дене шандырларын, қаңқа сүйектері байламдарын, бұлшық еттер сіңірлерін, қаңқаны, организмнің сұйық ішкі ортасын түзеді.</a:t>
            </a:r>
            <a:endParaRPr lang="ru-RU" dirty="0" smtClean="0">
              <a:solidFill>
                <a:schemeClr val="tx1"/>
              </a:solidFill>
            </a:endParaRPr>
          </a:p>
          <a:p>
            <a:endParaRPr lang="ru-RU" dirty="0"/>
          </a:p>
        </p:txBody>
      </p:sp>
    </p:spTree>
  </p:cSld>
  <p:clrMapOvr>
    <a:masterClrMapping/>
  </p:clrMapOvr>
  <p:transition>
    <p:wedg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836712"/>
            <a:ext cx="8686800" cy="5243413"/>
          </a:xfrm>
        </p:spPr>
        <p:txBody>
          <a:bodyPr/>
          <a:lstStyle/>
          <a:p>
            <a:pPr>
              <a:buNone/>
            </a:pPr>
            <a:r>
              <a:rPr lang="kk-KZ" sz="4400" dirty="0" smtClean="0">
                <a:solidFill>
                  <a:srgbClr val="FF0000"/>
                </a:solidFill>
              </a:rPr>
              <a:t>  Ұлпа</a:t>
            </a:r>
            <a:r>
              <a:rPr lang="kk-KZ" sz="4400" dirty="0" smtClean="0">
                <a:solidFill>
                  <a:schemeClr val="tx1"/>
                </a:solidFill>
              </a:rPr>
              <a:t>-дегеніміз белгілі функцияны атқаруға арналған құрылысы ұқсас тарихи қалыптасқан жасушалар мен жасушааралық заттардың комплексі</a:t>
            </a:r>
            <a:r>
              <a:rPr lang="kk-KZ" sz="4000" dirty="0" smtClean="0">
                <a:solidFill>
                  <a:schemeClr val="tx1"/>
                </a:solidFill>
              </a:rPr>
              <a:t>. </a:t>
            </a:r>
            <a:endParaRPr lang="ru-RU" dirty="0"/>
          </a:p>
        </p:txBody>
      </p:sp>
      <p:pic>
        <p:nvPicPr>
          <p:cNvPr id="4" name="Picture 2" descr="132%5b1%5d"/>
          <p:cNvPicPr>
            <a:picLocks noChangeAspect="1" noChangeArrowheads="1"/>
          </p:cNvPicPr>
          <p:nvPr/>
        </p:nvPicPr>
        <p:blipFill>
          <a:blip r:embed="rId2" cstate="print"/>
          <a:srcRect/>
          <a:stretch>
            <a:fillRect/>
          </a:stretch>
        </p:blipFill>
        <p:spPr bwMode="auto">
          <a:xfrm>
            <a:off x="5796136" y="4149080"/>
            <a:ext cx="2780912" cy="2418184"/>
          </a:xfrm>
          <a:prstGeom prst="rect">
            <a:avLst/>
          </a:prstGeom>
          <a:noFill/>
          <a:ln w="9525">
            <a:noFill/>
            <a:miter lim="800000"/>
            <a:headEnd/>
            <a:tailEnd/>
          </a:ln>
        </p:spPr>
      </p:pic>
    </p:spTree>
  </p:cSld>
  <p:clrMapOvr>
    <a:masterClrMapping/>
  </p:clrMapOvr>
  <p:transition>
    <p:dissolv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188640"/>
            <a:ext cx="8686800" cy="6480720"/>
          </a:xfrm>
        </p:spPr>
        <p:txBody>
          <a:bodyPr>
            <a:normAutofit fontScale="92500" lnSpcReduction="20000"/>
          </a:bodyPr>
          <a:lstStyle/>
          <a:p>
            <a:pPr>
              <a:buNone/>
            </a:pPr>
            <a:r>
              <a:rPr lang="kk-KZ" b="1" dirty="0" smtClean="0"/>
              <a:t> </a:t>
            </a:r>
            <a:r>
              <a:rPr lang="kk-KZ" b="1" dirty="0" smtClean="0">
                <a:solidFill>
                  <a:schemeClr val="tx1"/>
                </a:solidFill>
              </a:rPr>
              <a:t>Ретикулалық ұлпа</a:t>
            </a:r>
            <a:r>
              <a:rPr lang="kk-KZ" dirty="0" smtClean="0">
                <a:solidFill>
                  <a:schemeClr val="tx1"/>
                </a:solidFill>
              </a:rPr>
              <a:t> </a:t>
            </a:r>
            <a:r>
              <a:rPr lang="kk-KZ" dirty="0" smtClean="0">
                <a:solidFill>
                  <a:srgbClr val="FF0000"/>
                </a:solidFill>
              </a:rPr>
              <a:t>организмнің көптеген жерінде, әсіресе, сүйек майында, көк бауырда, лимфалық түйінде, тандай бадамша бездерінде, ішектің кілегейлі қабықшасында, бауырда, бүйректе көп болады. Ретикулалык ұлпаға фагоцитоз тән — бөгде бөлшектерді, өлуші жасушаларды, бактерияларды фагоциттейді. Бұндай клеткалар өкпенің альвеоларында, бауырдың, бүйрек үсті бездің, гипофиздің қылтамырларында да кездеседі. Қорғаныш қасиеттері бар дәнекер ұлпасының барлық элементтерін біртұтас аппаратқа біріктіріп, ретикуло-эндотелийлік (Ашофф) немесе макрофагалық (И. И. Мечников) жүйе деп атайды.</a:t>
            </a:r>
            <a:endParaRPr lang="ru-RU" dirty="0">
              <a:solidFill>
                <a:srgbClr val="FF0000"/>
              </a:solidFill>
            </a:endParaRPr>
          </a:p>
        </p:txBody>
      </p:sp>
    </p:spTree>
  </p:cSld>
  <p:clrMapOvr>
    <a:masterClrMapping/>
  </p:clrMapOvr>
  <p:transition>
    <p:wedg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5676" y="2967335"/>
            <a:ext cx="9012660" cy="923330"/>
          </a:xfrm>
          <a:prstGeom prst="rect">
            <a:avLst/>
          </a:prstGeom>
          <a:noFill/>
        </p:spPr>
        <p:txBody>
          <a:bodyPr wrap="none" lIns="91440" tIns="45720" rIns="91440" bIns="45720">
            <a:spAutoFit/>
          </a:bodyPr>
          <a:lstStyle/>
          <a:p>
            <a:pPr algn="ctr"/>
            <a:r>
              <a:rPr lang="kk-KZ"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Назарларыңызға рахмет!</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p:wheel spokes="8"/>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kk-KZ" sz="3200" i="1" dirty="0" smtClean="0">
                <a:solidFill>
                  <a:srgbClr val="C00000"/>
                </a:solidFill>
              </a:rPr>
              <a:t>Лейдиг пен Келликер ұлпаларды төрт топқа бөлген:</a:t>
            </a:r>
            <a:endParaRPr lang="ru-RU" sz="3200" i="1" dirty="0">
              <a:solidFill>
                <a:srgbClr val="C00000"/>
              </a:solidFill>
            </a:endParaRPr>
          </a:p>
        </p:txBody>
      </p:sp>
      <p:graphicFrame>
        <p:nvGraphicFramePr>
          <p:cNvPr id="6" name="Содержимое 5"/>
          <p:cNvGraphicFramePr>
            <a:graphicFrameLocks noGrp="1"/>
          </p:cNvGraphicFramePr>
          <p:nvPr>
            <p:ph idx="1"/>
          </p:nvPr>
        </p:nvGraphicFramePr>
        <p:xfrm>
          <a:off x="304800" y="1554163"/>
          <a:ext cx="86868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dissolv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179512" y="1556792"/>
            <a:ext cx="8784976" cy="49685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title"/>
          </p:nvPr>
        </p:nvSpPr>
        <p:spPr>
          <a:xfrm>
            <a:off x="304800" y="692696"/>
            <a:ext cx="8686800" cy="864096"/>
          </a:xfrm>
        </p:spPr>
        <p:txBody>
          <a:bodyPr>
            <a:normAutofit fontScale="90000"/>
          </a:bodyPr>
          <a:lstStyle/>
          <a:p>
            <a:r>
              <a:rPr lang="kk-KZ" b="1" dirty="0" smtClean="0"/>
              <a:t>  </a:t>
            </a:r>
            <a:r>
              <a:rPr lang="kk-KZ" b="1" dirty="0" smtClean="0">
                <a:solidFill>
                  <a:schemeClr val="tx1"/>
                </a:solidFill>
              </a:rPr>
              <a:t>Эпителий ұлпасы немесе шекаралық ұлпа</a:t>
            </a:r>
            <a:r>
              <a:rPr lang="ru-RU" dirty="0" smtClean="0">
                <a:solidFill>
                  <a:schemeClr val="tx1"/>
                </a:solidFill>
              </a:rPr>
              <a:t/>
            </a:r>
            <a:br>
              <a:rPr lang="ru-RU" dirty="0" smtClean="0">
                <a:solidFill>
                  <a:schemeClr val="tx1"/>
                </a:solidFill>
              </a:rPr>
            </a:br>
            <a:endParaRPr lang="ru-RU" dirty="0">
              <a:solidFill>
                <a:schemeClr val="tx1"/>
              </a:solidFill>
            </a:endParaRPr>
          </a:p>
        </p:txBody>
      </p:sp>
      <p:sp>
        <p:nvSpPr>
          <p:cNvPr id="3" name="Содержимое 2"/>
          <p:cNvSpPr>
            <a:spLocks noGrp="1"/>
          </p:cNvSpPr>
          <p:nvPr>
            <p:ph idx="1"/>
          </p:nvPr>
        </p:nvSpPr>
        <p:spPr>
          <a:xfrm>
            <a:off x="1187624" y="2204864"/>
            <a:ext cx="7128792" cy="4104456"/>
          </a:xfrm>
        </p:spPr>
        <p:txBody>
          <a:bodyPr>
            <a:noAutofit/>
          </a:bodyPr>
          <a:lstStyle/>
          <a:p>
            <a:r>
              <a:rPr lang="kk-KZ" sz="2400" dirty="0" smtClean="0">
                <a:solidFill>
                  <a:schemeClr val="tx1"/>
                </a:solidFill>
              </a:rPr>
              <a:t>Эпителийлік ұлпаны, немесе эпителийді, орналасу ерекшеліктерін  алып, шекаралық ұлпа деп те атайды. Эпителий деген термин гректің екі сөзінен құралған: «эпи» — үстіңгі және «телий» — еміздікше, </a:t>
            </a:r>
            <a:r>
              <a:rPr lang="kk-KZ" sz="2400" b="1" dirty="0" smtClean="0">
                <a:solidFill>
                  <a:schemeClr val="tx1"/>
                </a:solidFill>
              </a:rPr>
              <a:t> </a:t>
            </a:r>
            <a:r>
              <a:rPr lang="kk-KZ" sz="2400" dirty="0" smtClean="0">
                <a:solidFill>
                  <a:schemeClr val="tx1"/>
                </a:solidFill>
              </a:rPr>
              <a:t>дәнекер ұлпалар еміздікшелерін жауып тұрады деген ұғымды білдіреді. Еміздікшелерінің үстінде орналасқан осы ұлпаны Рюйеш эпителийі деп атаған.</a:t>
            </a:r>
            <a:endParaRPr lang="ru-RU" sz="2400" dirty="0" smtClean="0">
              <a:solidFill>
                <a:schemeClr val="tx1"/>
              </a:solidFill>
            </a:endParaRPr>
          </a:p>
          <a:p>
            <a:endParaRPr lang="ru-RU" sz="2400"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908720"/>
            <a:ext cx="8686800" cy="5171405"/>
          </a:xfrm>
        </p:spPr>
        <p:txBody>
          <a:bodyPr>
            <a:normAutofit/>
          </a:bodyPr>
          <a:lstStyle/>
          <a:p>
            <a:pPr>
              <a:buNone/>
            </a:pPr>
            <a:r>
              <a:rPr lang="kk-KZ" dirty="0" smtClean="0">
                <a:solidFill>
                  <a:schemeClr val="tx1"/>
                </a:solidFill>
              </a:rPr>
              <a:t>Эпителий ұлпа дененің бетін жауып тұрады, ішкі оргаидардың кілегейлі және сірлі (серозалық) қабықшаларын астарлайды, бездердің көпшілігін түзеді. Эпителийлерді жабушы және секрет бөлуші немесе бездік деп екі топқа бөледі. Жабушы эпителий ішкі ортаны сыртқы ортадан бөліп шекарада орналасады. Сонымен бірге организм мен ортаның арасында заттардың алмасуына катысады.</a:t>
            </a:r>
            <a:endParaRPr lang="ru-RU" dirty="0" smtClean="0">
              <a:solidFill>
                <a:schemeClr val="tx1"/>
              </a:solidFill>
            </a:endParaRPr>
          </a:p>
          <a:p>
            <a:endParaRPr lang="ru-RU" dirty="0"/>
          </a:p>
        </p:txBody>
      </p:sp>
    </p:spTree>
  </p:cSld>
  <p:clrMapOvr>
    <a:masterClrMapping/>
  </p:clrMapOvr>
  <p:transition>
    <p:dissolv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kk-KZ" b="1" i="1" dirty="0" smtClean="0">
                <a:solidFill>
                  <a:srgbClr val="FF0000"/>
                </a:solidFill>
              </a:rPr>
              <a:t>       Бір қабатты эпителий</a:t>
            </a:r>
            <a:endParaRPr lang="kk-KZ" b="1" i="1" dirty="0">
              <a:solidFill>
                <a:srgbClr val="FF0000"/>
              </a:solidFill>
            </a:endParaRPr>
          </a:p>
        </p:txBody>
      </p:sp>
      <p:sp>
        <p:nvSpPr>
          <p:cNvPr id="4" name="Овал 3"/>
          <p:cNvSpPr/>
          <p:nvPr/>
        </p:nvSpPr>
        <p:spPr>
          <a:xfrm>
            <a:off x="827584" y="1556792"/>
            <a:ext cx="7560840" cy="4752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800" dirty="0" smtClean="0">
                <a:solidFill>
                  <a:schemeClr val="tx1"/>
                </a:solidFill>
              </a:rPr>
              <a:t>Эпителийдің бұл түрі адам мен сүтқоректілердің өкпе альвеолаларының,серозалық қуыстарының және серозалық қабықшалардың беттерін астарлап тұрады.</a:t>
            </a:r>
            <a:endParaRPr lang="ru-RU" sz="2800" dirty="0">
              <a:solidFill>
                <a:schemeClr val="tx1"/>
              </a:solidFill>
            </a:endParaRPr>
          </a:p>
        </p:txBody>
      </p:sp>
    </p:spTree>
  </p:cSld>
  <p:clrMapOvr>
    <a:masterClrMapping/>
  </p:clrMapOvr>
  <p:transition>
    <p:wedg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лако 3"/>
          <p:cNvSpPr/>
          <p:nvPr/>
        </p:nvSpPr>
        <p:spPr>
          <a:xfrm>
            <a:off x="0" y="1052736"/>
            <a:ext cx="8352928" cy="496855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title"/>
          </p:nvPr>
        </p:nvSpPr>
        <p:spPr/>
        <p:txBody>
          <a:bodyPr/>
          <a:lstStyle/>
          <a:p>
            <a:r>
              <a:rPr lang="kk-KZ" dirty="0" smtClean="0">
                <a:solidFill>
                  <a:srgbClr val="FF0000"/>
                </a:solidFill>
              </a:rPr>
              <a:t>Көп қабатты эпителий</a:t>
            </a:r>
            <a:endParaRPr lang="kk-KZ" dirty="0">
              <a:solidFill>
                <a:srgbClr val="FF0000"/>
              </a:solidFill>
            </a:endParaRPr>
          </a:p>
        </p:txBody>
      </p:sp>
      <p:sp>
        <p:nvSpPr>
          <p:cNvPr id="3" name="Содержимое 2"/>
          <p:cNvSpPr>
            <a:spLocks noGrp="1"/>
          </p:cNvSpPr>
          <p:nvPr>
            <p:ph idx="1"/>
          </p:nvPr>
        </p:nvSpPr>
        <p:spPr>
          <a:xfrm>
            <a:off x="304800" y="1628800"/>
            <a:ext cx="8686800" cy="4752528"/>
          </a:xfrm>
        </p:spPr>
        <p:txBody>
          <a:bodyPr>
            <a:normAutofit/>
          </a:bodyPr>
          <a:lstStyle/>
          <a:p>
            <a:pPr>
              <a:buNone/>
            </a:pPr>
            <a:r>
              <a:rPr lang="kk-KZ" dirty="0" smtClean="0">
                <a:solidFill>
                  <a:schemeClr val="tx1"/>
                </a:solidFill>
              </a:rPr>
              <a:t>  Көп қабатты эптителий сіңіруді тиімді қамтамасыз атқара алмайды, сонымен бірге көп қабатты құрылым секрет бөлу қызметіне нашар бейімделген. Сондықтан көп кабатты эрителийдің бетіне </a:t>
            </a:r>
            <a:r>
              <a:rPr lang="kk-KZ" u="sng" dirty="0" smtClean="0">
                <a:solidFill>
                  <a:schemeClr val="tx1"/>
                </a:solidFill>
                <a:hlinkClick r:id="rId2" tooltip="Секрет (мұндай бет жоқ)"/>
              </a:rPr>
              <a:t>секрет</a:t>
            </a:r>
            <a:r>
              <a:rPr lang="kk-KZ" dirty="0" smtClean="0">
                <a:solidFill>
                  <a:schemeClr val="tx1"/>
                </a:solidFill>
              </a:rPr>
              <a:t> оның астында орналаскан бездерден келеді де өзінің өзектер аркала оның бетіне ашылады. </a:t>
            </a:r>
            <a:endParaRPr lang="ru-RU" dirty="0">
              <a:solidFill>
                <a:schemeClr val="tx1"/>
              </a:solidFill>
            </a:endParaRPr>
          </a:p>
        </p:txBody>
      </p:sp>
    </p:spTree>
  </p:cSld>
  <p:clrMapOvr>
    <a:masterClrMapping/>
  </p:clrMapOvr>
  <p:transition>
    <p:dissolv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251520" y="1196752"/>
            <a:ext cx="8892480" cy="53285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p:cNvSpPr>
            <a:spLocks noGrp="1"/>
          </p:cNvSpPr>
          <p:nvPr>
            <p:ph type="title"/>
          </p:nvPr>
        </p:nvSpPr>
        <p:spPr/>
        <p:txBody>
          <a:bodyPr>
            <a:normAutofit fontScale="90000"/>
          </a:bodyPr>
          <a:lstStyle/>
          <a:p>
            <a:r>
              <a:rPr lang="kk-KZ" dirty="0" smtClean="0">
                <a:solidFill>
                  <a:srgbClr val="FF0000"/>
                </a:solidFill>
              </a:rPr>
              <a:t>Көп қабатты мүйізденбейтін эпителий</a:t>
            </a:r>
            <a:endParaRPr lang="kk-KZ" dirty="0">
              <a:solidFill>
                <a:srgbClr val="FF0000"/>
              </a:solidFill>
            </a:endParaRPr>
          </a:p>
        </p:txBody>
      </p:sp>
      <p:sp>
        <p:nvSpPr>
          <p:cNvPr id="3" name="Содержимое 2"/>
          <p:cNvSpPr>
            <a:spLocks noGrp="1"/>
          </p:cNvSpPr>
          <p:nvPr>
            <p:ph idx="1"/>
          </p:nvPr>
        </p:nvSpPr>
        <p:spPr>
          <a:xfrm>
            <a:off x="1187624" y="1988840"/>
            <a:ext cx="7803976" cy="4091285"/>
          </a:xfrm>
        </p:spPr>
        <p:txBody>
          <a:bodyPr>
            <a:normAutofit fontScale="92500" lnSpcReduction="10000"/>
          </a:bodyPr>
          <a:lstStyle/>
          <a:p>
            <a:pPr>
              <a:buNone/>
            </a:pPr>
            <a:r>
              <a:rPr lang="ru-RU" dirty="0" smtClean="0"/>
              <a:t>  </a:t>
            </a:r>
            <a:r>
              <a:rPr lang="kk-KZ" dirty="0" smtClean="0">
                <a:solidFill>
                  <a:schemeClr val="tx1"/>
                </a:solidFill>
              </a:rPr>
              <a:t>Бұл эпителий механикалық әсерге ерекше қатты ұшырайтын ылғал беттерге тән. Ылғалға қажет сұйық, эпителийдің астында орналасқан борпылдак дэнекер ұлпасында болатын бездерден келеді. Эпителийдің Бұл түрі ауыздың ішкі қуысын, көздің калың қабығының бетін, тік ішектің артқы бөлігін астарлайды</a:t>
            </a:r>
            <a:endParaRPr lang="kk-KZ" dirty="0">
              <a:solidFill>
                <a:schemeClr val="tx1"/>
              </a:solidFill>
            </a:endParaRPr>
          </a:p>
        </p:txBody>
      </p:sp>
    </p:spTree>
  </p:cSld>
  <p:clrMapOvr>
    <a:masterClrMapping/>
  </p:clrMapOvr>
  <p:transition>
    <p:dissolve/>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104</TotalTime>
  <Words>1223</Words>
  <Application>Microsoft Office PowerPoint</Application>
  <PresentationFormat>Экран (4:3)</PresentationFormat>
  <Paragraphs>96</Paragraphs>
  <Slides>31</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Трек</vt:lpstr>
      <vt:lpstr>Ұлпалар туралы жалпы ғылым </vt:lpstr>
      <vt:lpstr>Жоспар:</vt:lpstr>
      <vt:lpstr>Слайд 3</vt:lpstr>
      <vt:lpstr>Лейдиг пен Келликер ұлпаларды төрт топқа бөлген:</vt:lpstr>
      <vt:lpstr>  Эпителий ұлпасы немесе шекаралық ұлпа </vt:lpstr>
      <vt:lpstr>Слайд 6</vt:lpstr>
      <vt:lpstr>       Бір қабатты эпителий</vt:lpstr>
      <vt:lpstr>Көп қабатты эпителий</vt:lpstr>
      <vt:lpstr>Көп қабатты мүйізденбейтін эпителий</vt:lpstr>
      <vt:lpstr>Ac қорту жүйесінің эпителийі</vt:lpstr>
      <vt:lpstr>                   Безді эпителий </vt:lpstr>
      <vt:lpstr>Көп қабатты мүйізденген эпителий</vt:lpstr>
      <vt:lpstr>       Дәнекер ұлпасы</vt:lpstr>
      <vt:lpstr>Слайд 14</vt:lpstr>
      <vt:lpstr>        Шеміршек ұлпасы</vt:lpstr>
      <vt:lpstr>           Сүйек ұлпасы</vt:lpstr>
      <vt:lpstr>Жануарлар организмдерінде сүйек ұлпасының үш түрі болады. </vt:lpstr>
      <vt:lpstr>Слайд 18</vt:lpstr>
      <vt:lpstr>Слайд 19</vt:lpstr>
      <vt:lpstr>     Бұлшық ет ұлпасы</vt:lpstr>
      <vt:lpstr>Слайд 21</vt:lpstr>
      <vt:lpstr>               Жүйке ұлпасы</vt:lpstr>
      <vt:lpstr>Нерв ұлпасының құрамында</vt:lpstr>
      <vt:lpstr>           Нейроглия</vt:lpstr>
      <vt:lpstr>Нерв талшықтары</vt:lpstr>
      <vt:lpstr>Бірінші ұлпалардың пайда болуы туралы теориялар (болжамдар) </vt:lpstr>
      <vt:lpstr>Слайд 27</vt:lpstr>
      <vt:lpstr>Функциялық классификация</vt:lpstr>
      <vt:lpstr>Функциялық классификация </vt:lpstr>
      <vt:lpstr>Слайд 30</vt:lpstr>
      <vt:lpstr>Слайд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Ұлпалар туралы жалпы ғылым</dc:title>
  <dc:creator>User</dc:creator>
  <cp:lastModifiedBy>User</cp:lastModifiedBy>
  <cp:revision>13</cp:revision>
  <dcterms:created xsi:type="dcterms:W3CDTF">2013-04-08T14:23:02Z</dcterms:created>
  <dcterms:modified xsi:type="dcterms:W3CDTF">2013-04-12T15:16:50Z</dcterms:modified>
</cp:coreProperties>
</file>