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drawing3.xml" ContentType="application/vnd.ms-office.drawingml.diagramDrawing+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99"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300" r:id="rId23"/>
    <p:sldId id="281" r:id="rId24"/>
    <p:sldId id="282" r:id="rId25"/>
    <p:sldId id="283" r:id="rId26"/>
    <p:sldId id="277" r:id="rId27"/>
    <p:sldId id="279" r:id="rId28"/>
    <p:sldId id="280" r:id="rId29"/>
    <p:sldId id="278" r:id="rId30"/>
    <p:sldId id="284" r:id="rId31"/>
    <p:sldId id="285" r:id="rId32"/>
    <p:sldId id="286" r:id="rId33"/>
    <p:sldId id="287" r:id="rId34"/>
    <p:sldId id="288" r:id="rId35"/>
    <p:sldId id="289" r:id="rId36"/>
    <p:sldId id="292" r:id="rId37"/>
    <p:sldId id="290" r:id="rId38"/>
    <p:sldId id="291" r:id="rId39"/>
    <p:sldId id="295" r:id="rId40"/>
    <p:sldId id="293" r:id="rId41"/>
    <p:sldId id="294" r:id="rId42"/>
    <p:sldId id="296" r:id="rId43"/>
    <p:sldId id="297" r:id="rId44"/>
    <p:sldId id="298" r:id="rId4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24" autoAdjust="0"/>
  </p:normalViewPr>
  <p:slideViewPr>
    <p:cSldViewPr>
      <p:cViewPr>
        <p:scale>
          <a:sx n="100" d="100"/>
          <a:sy n="100" d="100"/>
        </p:scale>
        <p:origin x="-294" y="-1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904303-897A-474E-B659-3A8F85FB0C8C}" type="doc">
      <dgm:prSet loTypeId="urn:microsoft.com/office/officeart/2005/8/layout/orgChart1" loCatId="hierarchy" qsTypeId="urn:microsoft.com/office/officeart/2005/8/quickstyle/3d1" qsCatId="3D" csTypeId="urn:microsoft.com/office/officeart/2005/8/colors/colorful2" csCatId="colorful" phldr="1"/>
      <dgm:spPr/>
      <dgm:t>
        <a:bodyPr/>
        <a:lstStyle/>
        <a:p>
          <a:endParaRPr lang="ru-RU"/>
        </a:p>
      </dgm:t>
    </dgm:pt>
    <dgm:pt modelId="{26728135-9D3A-4183-BDD4-10DED88A6668}">
      <dgm:prSet phldrT="[Текст]"/>
      <dgm:spPr/>
      <dgm:t>
        <a:bodyPr/>
        <a:lstStyle/>
        <a:p>
          <a:r>
            <a:rPr lang="kk-KZ" b="1" i="0" dirty="0" smtClean="0">
              <a:effectLst>
                <a:outerShdw blurRad="38100" dist="38100" dir="2700000" algn="tl">
                  <a:srgbClr val="000000">
                    <a:alpha val="43137"/>
                  </a:srgbClr>
                </a:outerShdw>
              </a:effectLst>
              <a:latin typeface="Times New Roman" pitchFamily="18" charset="0"/>
              <a:cs typeface="Times New Roman" pitchFamily="18" charset="0"/>
            </a:rPr>
            <a:t>Лейдиг пен Келликер ұлпаларды төрт топқа бөлген </a:t>
          </a:r>
          <a:endParaRPr lang="ru-RU" b="1" i="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75F6CE38-BA7C-47B8-8D38-684C6836B335}" type="parTrans" cxnId="{954CAF0C-A3A3-4185-A09F-9FE3E0592292}">
      <dgm:prSet/>
      <dgm:spPr/>
      <dgm:t>
        <a:bodyPr/>
        <a:lstStyle/>
        <a:p>
          <a:endParaRPr lang="ru-RU"/>
        </a:p>
      </dgm:t>
    </dgm:pt>
    <dgm:pt modelId="{F09F8665-8BCE-4372-BA1F-A38AC786D796}" type="sibTrans" cxnId="{954CAF0C-A3A3-4185-A09F-9FE3E0592292}">
      <dgm:prSet/>
      <dgm:spPr/>
      <dgm:t>
        <a:bodyPr/>
        <a:lstStyle/>
        <a:p>
          <a:endParaRPr lang="ru-RU"/>
        </a:p>
      </dgm:t>
    </dgm:pt>
    <dgm:pt modelId="{8D0492A4-5E72-4E3E-9AC2-F6FD30BFF575}">
      <dgm:prSet phldrT="[Текст]"/>
      <dgm:spPr/>
      <dgm:t>
        <a:bodyPr/>
        <a:lstStyle/>
        <a:p>
          <a:r>
            <a:rPr lang="kk-KZ" b="1" i="0" dirty="0" smtClean="0">
              <a:effectLst>
                <a:outerShdw blurRad="38100" dist="38100" dir="2700000" algn="tl">
                  <a:srgbClr val="000000">
                    <a:alpha val="43137"/>
                  </a:srgbClr>
                </a:outerShdw>
              </a:effectLst>
              <a:latin typeface="Times New Roman" pitchFamily="18" charset="0"/>
              <a:cs typeface="Times New Roman" pitchFamily="18" charset="0"/>
            </a:rPr>
            <a:t>Эпителийлік ұлпалар</a:t>
          </a:r>
          <a:endParaRPr lang="ru-RU" b="1" i="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9C937228-0A91-4B97-9275-C30942096C39}" type="parTrans" cxnId="{8F3C8C5E-17FD-4E63-BA11-93415EADEC58}">
      <dgm:prSet/>
      <dgm:spPr/>
      <dgm:t>
        <a:bodyPr/>
        <a:lstStyle/>
        <a:p>
          <a:endParaRPr lang="ru-RU" b="1" i="0">
            <a:effectLst>
              <a:outerShdw blurRad="38100" dist="38100" dir="2700000" algn="tl">
                <a:srgbClr val="000000">
                  <a:alpha val="43137"/>
                </a:srgbClr>
              </a:outerShdw>
            </a:effectLst>
            <a:latin typeface="Times New Roman" pitchFamily="18" charset="0"/>
            <a:cs typeface="Times New Roman" pitchFamily="18" charset="0"/>
          </a:endParaRPr>
        </a:p>
      </dgm:t>
    </dgm:pt>
    <dgm:pt modelId="{03946A46-519C-4E39-86F3-28793D56BF68}" type="sibTrans" cxnId="{8F3C8C5E-17FD-4E63-BA11-93415EADEC58}">
      <dgm:prSet/>
      <dgm:spPr/>
      <dgm:t>
        <a:bodyPr/>
        <a:lstStyle/>
        <a:p>
          <a:endParaRPr lang="ru-RU"/>
        </a:p>
      </dgm:t>
    </dgm:pt>
    <dgm:pt modelId="{F654FB22-D0CB-4238-A9EF-0601D356DACB}">
      <dgm:prSet phldrT="[Текст]"/>
      <dgm:spPr/>
      <dgm:t>
        <a:bodyPr/>
        <a:lstStyle/>
        <a:p>
          <a:r>
            <a:rPr lang="kk-KZ" b="1" i="0" smtClean="0">
              <a:effectLst>
                <a:outerShdw blurRad="38100" dist="38100" dir="2700000" algn="tl">
                  <a:srgbClr val="000000">
                    <a:alpha val="43137"/>
                  </a:srgbClr>
                </a:outerShdw>
              </a:effectLst>
              <a:latin typeface="Times New Roman" pitchFamily="18" charset="0"/>
              <a:cs typeface="Times New Roman" pitchFamily="18" charset="0"/>
            </a:rPr>
            <a:t>Дәнекер ұлпалары</a:t>
          </a:r>
          <a:endParaRPr lang="ru-RU" b="1" i="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28704F98-12A9-4A39-A260-BF91EF234172}" type="parTrans" cxnId="{0DEDEAC9-D135-4D51-858C-7A61CB8C296D}">
      <dgm:prSet/>
      <dgm:spPr/>
      <dgm:t>
        <a:bodyPr/>
        <a:lstStyle/>
        <a:p>
          <a:endParaRPr lang="ru-RU" b="1" i="0">
            <a:effectLst>
              <a:outerShdw blurRad="38100" dist="38100" dir="2700000" algn="tl">
                <a:srgbClr val="000000">
                  <a:alpha val="43137"/>
                </a:srgbClr>
              </a:outerShdw>
            </a:effectLst>
            <a:latin typeface="Times New Roman" pitchFamily="18" charset="0"/>
            <a:cs typeface="Times New Roman" pitchFamily="18" charset="0"/>
          </a:endParaRPr>
        </a:p>
      </dgm:t>
    </dgm:pt>
    <dgm:pt modelId="{07754C06-DB89-4782-9DF2-AAF55E12E487}" type="sibTrans" cxnId="{0DEDEAC9-D135-4D51-858C-7A61CB8C296D}">
      <dgm:prSet/>
      <dgm:spPr/>
      <dgm:t>
        <a:bodyPr/>
        <a:lstStyle/>
        <a:p>
          <a:endParaRPr lang="ru-RU"/>
        </a:p>
      </dgm:t>
    </dgm:pt>
    <dgm:pt modelId="{DF6FF378-EE8D-4111-A503-08606195B15C}">
      <dgm:prSet phldrT="[Текст]"/>
      <dgm:spPr/>
      <dgm:t>
        <a:bodyPr/>
        <a:lstStyle/>
        <a:p>
          <a:r>
            <a:rPr lang="kk-KZ" b="1" i="0" dirty="0" smtClean="0">
              <a:effectLst>
                <a:outerShdw blurRad="38100" dist="38100" dir="2700000" algn="tl">
                  <a:srgbClr val="000000">
                    <a:alpha val="43137"/>
                  </a:srgbClr>
                </a:outerShdw>
              </a:effectLst>
              <a:latin typeface="Times New Roman" pitchFamily="18" charset="0"/>
              <a:cs typeface="Times New Roman" pitchFamily="18" charset="0"/>
            </a:rPr>
            <a:t>Бұлшық ет ұлпалары</a:t>
          </a:r>
          <a:endParaRPr lang="ru-RU" b="1" i="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4766BF92-E0E0-486E-9C12-5155EB69691B}" type="parTrans" cxnId="{FD01303E-A02F-4ADE-B078-94246A391BE7}">
      <dgm:prSet/>
      <dgm:spPr/>
      <dgm:t>
        <a:bodyPr/>
        <a:lstStyle/>
        <a:p>
          <a:endParaRPr lang="ru-RU" b="1" i="0">
            <a:effectLst>
              <a:outerShdw blurRad="38100" dist="38100" dir="2700000" algn="tl">
                <a:srgbClr val="000000">
                  <a:alpha val="43137"/>
                </a:srgbClr>
              </a:outerShdw>
            </a:effectLst>
            <a:latin typeface="Times New Roman" pitchFamily="18" charset="0"/>
            <a:cs typeface="Times New Roman" pitchFamily="18" charset="0"/>
          </a:endParaRPr>
        </a:p>
      </dgm:t>
    </dgm:pt>
    <dgm:pt modelId="{9D5D8852-E792-4C68-8267-9C61677E338A}" type="sibTrans" cxnId="{FD01303E-A02F-4ADE-B078-94246A391BE7}">
      <dgm:prSet/>
      <dgm:spPr/>
      <dgm:t>
        <a:bodyPr/>
        <a:lstStyle/>
        <a:p>
          <a:endParaRPr lang="ru-RU"/>
        </a:p>
      </dgm:t>
    </dgm:pt>
    <dgm:pt modelId="{F35941E5-C147-4373-8EE3-93345D3FC20E}">
      <dgm:prSet/>
      <dgm:spPr/>
      <dgm:t>
        <a:bodyPr/>
        <a:lstStyle/>
        <a:p>
          <a:r>
            <a:rPr lang="kk-KZ" b="1" i="0" smtClean="0">
              <a:effectLst>
                <a:outerShdw blurRad="38100" dist="38100" dir="2700000" algn="tl">
                  <a:srgbClr val="000000">
                    <a:alpha val="43137"/>
                  </a:srgbClr>
                </a:outerShdw>
              </a:effectLst>
              <a:latin typeface="Times New Roman" pitchFamily="18" charset="0"/>
              <a:cs typeface="Times New Roman" pitchFamily="18" charset="0"/>
            </a:rPr>
            <a:t>Нерв ұлпасы</a:t>
          </a:r>
          <a:endParaRPr lang="ru-RU" b="1" i="0" dirty="0">
            <a:effectLst>
              <a:outerShdw blurRad="38100" dist="38100" dir="2700000" algn="tl">
                <a:srgbClr val="000000">
                  <a:alpha val="43137"/>
                </a:srgbClr>
              </a:outerShdw>
            </a:effectLst>
            <a:latin typeface="Times New Roman" pitchFamily="18" charset="0"/>
            <a:cs typeface="Times New Roman" pitchFamily="18" charset="0"/>
          </a:endParaRPr>
        </a:p>
      </dgm:t>
    </dgm:pt>
    <dgm:pt modelId="{18F44CF2-2A15-49C9-AD3F-25434BB2CF2E}" type="parTrans" cxnId="{3F0A3B6B-2596-4EE3-BD9D-E309E3F7E790}">
      <dgm:prSet/>
      <dgm:spPr/>
      <dgm:t>
        <a:bodyPr/>
        <a:lstStyle/>
        <a:p>
          <a:endParaRPr lang="ru-RU" b="1" i="0">
            <a:effectLst>
              <a:outerShdw blurRad="38100" dist="38100" dir="2700000" algn="tl">
                <a:srgbClr val="000000">
                  <a:alpha val="43137"/>
                </a:srgbClr>
              </a:outerShdw>
            </a:effectLst>
            <a:latin typeface="Times New Roman" pitchFamily="18" charset="0"/>
            <a:cs typeface="Times New Roman" pitchFamily="18" charset="0"/>
          </a:endParaRPr>
        </a:p>
      </dgm:t>
    </dgm:pt>
    <dgm:pt modelId="{D18A7EFA-8215-4FA4-9411-5D89A6FEA002}" type="sibTrans" cxnId="{3F0A3B6B-2596-4EE3-BD9D-E309E3F7E790}">
      <dgm:prSet/>
      <dgm:spPr/>
      <dgm:t>
        <a:bodyPr/>
        <a:lstStyle/>
        <a:p>
          <a:endParaRPr lang="ru-RU"/>
        </a:p>
      </dgm:t>
    </dgm:pt>
    <dgm:pt modelId="{6CF57D57-4DF8-4DDD-9117-5C96D1B95585}" type="pres">
      <dgm:prSet presAssocID="{D8904303-897A-474E-B659-3A8F85FB0C8C}" presName="hierChild1" presStyleCnt="0">
        <dgm:presLayoutVars>
          <dgm:orgChart val="1"/>
          <dgm:chPref val="1"/>
          <dgm:dir/>
          <dgm:animOne val="branch"/>
          <dgm:animLvl val="lvl"/>
          <dgm:resizeHandles/>
        </dgm:presLayoutVars>
      </dgm:prSet>
      <dgm:spPr/>
      <dgm:t>
        <a:bodyPr/>
        <a:lstStyle/>
        <a:p>
          <a:endParaRPr lang="ru-RU"/>
        </a:p>
      </dgm:t>
    </dgm:pt>
    <dgm:pt modelId="{4F49BB0C-5F08-437A-80CB-697C6DEA5EC8}" type="pres">
      <dgm:prSet presAssocID="{26728135-9D3A-4183-BDD4-10DED88A6668}" presName="hierRoot1" presStyleCnt="0">
        <dgm:presLayoutVars>
          <dgm:hierBranch val="init"/>
        </dgm:presLayoutVars>
      </dgm:prSet>
      <dgm:spPr/>
    </dgm:pt>
    <dgm:pt modelId="{794E0EF7-F4AC-4099-9070-B538C828FABE}" type="pres">
      <dgm:prSet presAssocID="{26728135-9D3A-4183-BDD4-10DED88A6668}" presName="rootComposite1" presStyleCnt="0"/>
      <dgm:spPr/>
    </dgm:pt>
    <dgm:pt modelId="{E5236573-704A-47FB-823B-2F0F35B756AD}" type="pres">
      <dgm:prSet presAssocID="{26728135-9D3A-4183-BDD4-10DED88A6668}" presName="rootText1" presStyleLbl="node0" presStyleIdx="0" presStyleCnt="1" custScaleX="249173" custScaleY="136739" custLinFactNeighborX="3018" custLinFactNeighborY="-64332">
        <dgm:presLayoutVars>
          <dgm:chPref val="3"/>
        </dgm:presLayoutVars>
      </dgm:prSet>
      <dgm:spPr/>
      <dgm:t>
        <a:bodyPr/>
        <a:lstStyle/>
        <a:p>
          <a:endParaRPr lang="ru-RU"/>
        </a:p>
      </dgm:t>
    </dgm:pt>
    <dgm:pt modelId="{DEB9A095-F91D-4B6D-95FD-3677F1E36535}" type="pres">
      <dgm:prSet presAssocID="{26728135-9D3A-4183-BDD4-10DED88A6668}" presName="rootConnector1" presStyleLbl="node1" presStyleIdx="0" presStyleCnt="0"/>
      <dgm:spPr/>
      <dgm:t>
        <a:bodyPr/>
        <a:lstStyle/>
        <a:p>
          <a:endParaRPr lang="ru-RU"/>
        </a:p>
      </dgm:t>
    </dgm:pt>
    <dgm:pt modelId="{1DAEBD90-D940-41D3-B6B0-48DB50807BF6}" type="pres">
      <dgm:prSet presAssocID="{26728135-9D3A-4183-BDD4-10DED88A6668}" presName="hierChild2" presStyleCnt="0"/>
      <dgm:spPr/>
    </dgm:pt>
    <dgm:pt modelId="{224BEA9A-B6FF-4AFB-84FC-EF111630CD86}" type="pres">
      <dgm:prSet presAssocID="{9C937228-0A91-4B97-9275-C30942096C39}" presName="Name37" presStyleLbl="parChTrans1D2" presStyleIdx="0" presStyleCnt="4"/>
      <dgm:spPr/>
      <dgm:t>
        <a:bodyPr/>
        <a:lstStyle/>
        <a:p>
          <a:endParaRPr lang="ru-RU"/>
        </a:p>
      </dgm:t>
    </dgm:pt>
    <dgm:pt modelId="{753F2130-FB98-403F-A8A0-B74CE874183B}" type="pres">
      <dgm:prSet presAssocID="{8D0492A4-5E72-4E3E-9AC2-F6FD30BFF575}" presName="hierRoot2" presStyleCnt="0">
        <dgm:presLayoutVars>
          <dgm:hierBranch val="init"/>
        </dgm:presLayoutVars>
      </dgm:prSet>
      <dgm:spPr/>
    </dgm:pt>
    <dgm:pt modelId="{3DDD501A-158D-4EFF-98B1-E86871A10F3A}" type="pres">
      <dgm:prSet presAssocID="{8D0492A4-5E72-4E3E-9AC2-F6FD30BFF575}" presName="rootComposite" presStyleCnt="0"/>
      <dgm:spPr/>
    </dgm:pt>
    <dgm:pt modelId="{993D6D76-855C-4208-B316-8870D9F7D3F8}" type="pres">
      <dgm:prSet presAssocID="{8D0492A4-5E72-4E3E-9AC2-F6FD30BFF575}" presName="rootText" presStyleLbl="node2" presStyleIdx="0" presStyleCnt="4">
        <dgm:presLayoutVars>
          <dgm:chPref val="3"/>
        </dgm:presLayoutVars>
      </dgm:prSet>
      <dgm:spPr/>
      <dgm:t>
        <a:bodyPr/>
        <a:lstStyle/>
        <a:p>
          <a:endParaRPr lang="ru-RU"/>
        </a:p>
      </dgm:t>
    </dgm:pt>
    <dgm:pt modelId="{2B398DDF-75A9-4D24-A9EC-B91542D3788A}" type="pres">
      <dgm:prSet presAssocID="{8D0492A4-5E72-4E3E-9AC2-F6FD30BFF575}" presName="rootConnector" presStyleLbl="node2" presStyleIdx="0" presStyleCnt="4"/>
      <dgm:spPr/>
      <dgm:t>
        <a:bodyPr/>
        <a:lstStyle/>
        <a:p>
          <a:endParaRPr lang="ru-RU"/>
        </a:p>
      </dgm:t>
    </dgm:pt>
    <dgm:pt modelId="{0A7B2FDC-DE05-4CF4-AC34-A97CF7AE49B0}" type="pres">
      <dgm:prSet presAssocID="{8D0492A4-5E72-4E3E-9AC2-F6FD30BFF575}" presName="hierChild4" presStyleCnt="0"/>
      <dgm:spPr/>
    </dgm:pt>
    <dgm:pt modelId="{5E83E10E-6A5E-4513-BAE2-E9494958E096}" type="pres">
      <dgm:prSet presAssocID="{8D0492A4-5E72-4E3E-9AC2-F6FD30BFF575}" presName="hierChild5" presStyleCnt="0"/>
      <dgm:spPr/>
    </dgm:pt>
    <dgm:pt modelId="{79B8F20D-1E06-47ED-A9FA-5224BC293761}" type="pres">
      <dgm:prSet presAssocID="{28704F98-12A9-4A39-A260-BF91EF234172}" presName="Name37" presStyleLbl="parChTrans1D2" presStyleIdx="1" presStyleCnt="4"/>
      <dgm:spPr/>
      <dgm:t>
        <a:bodyPr/>
        <a:lstStyle/>
        <a:p>
          <a:endParaRPr lang="ru-RU"/>
        </a:p>
      </dgm:t>
    </dgm:pt>
    <dgm:pt modelId="{8858568C-7DC2-4D35-AE43-D46B09551327}" type="pres">
      <dgm:prSet presAssocID="{F654FB22-D0CB-4238-A9EF-0601D356DACB}" presName="hierRoot2" presStyleCnt="0">
        <dgm:presLayoutVars>
          <dgm:hierBranch val="init"/>
        </dgm:presLayoutVars>
      </dgm:prSet>
      <dgm:spPr/>
    </dgm:pt>
    <dgm:pt modelId="{74D0CC16-F83E-4AB6-867B-3C83781363D9}" type="pres">
      <dgm:prSet presAssocID="{F654FB22-D0CB-4238-A9EF-0601D356DACB}" presName="rootComposite" presStyleCnt="0"/>
      <dgm:spPr/>
    </dgm:pt>
    <dgm:pt modelId="{265DD8DE-EA81-4A32-A983-CC1057D1DFE6}" type="pres">
      <dgm:prSet presAssocID="{F654FB22-D0CB-4238-A9EF-0601D356DACB}" presName="rootText" presStyleLbl="node2" presStyleIdx="1" presStyleCnt="4">
        <dgm:presLayoutVars>
          <dgm:chPref val="3"/>
        </dgm:presLayoutVars>
      </dgm:prSet>
      <dgm:spPr/>
      <dgm:t>
        <a:bodyPr/>
        <a:lstStyle/>
        <a:p>
          <a:endParaRPr lang="ru-RU"/>
        </a:p>
      </dgm:t>
    </dgm:pt>
    <dgm:pt modelId="{E45CF952-48DD-414C-8208-B7F83A431D30}" type="pres">
      <dgm:prSet presAssocID="{F654FB22-D0CB-4238-A9EF-0601D356DACB}" presName="rootConnector" presStyleLbl="node2" presStyleIdx="1" presStyleCnt="4"/>
      <dgm:spPr/>
      <dgm:t>
        <a:bodyPr/>
        <a:lstStyle/>
        <a:p>
          <a:endParaRPr lang="ru-RU"/>
        </a:p>
      </dgm:t>
    </dgm:pt>
    <dgm:pt modelId="{FD3D94FC-9757-4605-B88F-AE4A28B06DC8}" type="pres">
      <dgm:prSet presAssocID="{F654FB22-D0CB-4238-A9EF-0601D356DACB}" presName="hierChild4" presStyleCnt="0"/>
      <dgm:spPr/>
    </dgm:pt>
    <dgm:pt modelId="{70957BE7-8331-4464-943A-D3BF1E2C0D10}" type="pres">
      <dgm:prSet presAssocID="{F654FB22-D0CB-4238-A9EF-0601D356DACB}" presName="hierChild5" presStyleCnt="0"/>
      <dgm:spPr/>
    </dgm:pt>
    <dgm:pt modelId="{39460056-564C-4EE1-8FF7-5256D70B65CD}" type="pres">
      <dgm:prSet presAssocID="{4766BF92-E0E0-486E-9C12-5155EB69691B}" presName="Name37" presStyleLbl="parChTrans1D2" presStyleIdx="2" presStyleCnt="4"/>
      <dgm:spPr/>
      <dgm:t>
        <a:bodyPr/>
        <a:lstStyle/>
        <a:p>
          <a:endParaRPr lang="ru-RU"/>
        </a:p>
      </dgm:t>
    </dgm:pt>
    <dgm:pt modelId="{EC576B74-EE65-4A36-A200-E5B99295E97A}" type="pres">
      <dgm:prSet presAssocID="{DF6FF378-EE8D-4111-A503-08606195B15C}" presName="hierRoot2" presStyleCnt="0">
        <dgm:presLayoutVars>
          <dgm:hierBranch val="init"/>
        </dgm:presLayoutVars>
      </dgm:prSet>
      <dgm:spPr/>
    </dgm:pt>
    <dgm:pt modelId="{8257A44F-FB25-4D7D-9B68-E061EC934876}" type="pres">
      <dgm:prSet presAssocID="{DF6FF378-EE8D-4111-A503-08606195B15C}" presName="rootComposite" presStyleCnt="0"/>
      <dgm:spPr/>
    </dgm:pt>
    <dgm:pt modelId="{3ACB17B7-153D-4207-B4D5-EC5B73CF4957}" type="pres">
      <dgm:prSet presAssocID="{DF6FF378-EE8D-4111-A503-08606195B15C}" presName="rootText" presStyleLbl="node2" presStyleIdx="2" presStyleCnt="4">
        <dgm:presLayoutVars>
          <dgm:chPref val="3"/>
        </dgm:presLayoutVars>
      </dgm:prSet>
      <dgm:spPr/>
      <dgm:t>
        <a:bodyPr/>
        <a:lstStyle/>
        <a:p>
          <a:endParaRPr lang="ru-RU"/>
        </a:p>
      </dgm:t>
    </dgm:pt>
    <dgm:pt modelId="{D8E8A8D8-909B-4EFE-B9A2-CB6BA0EF4980}" type="pres">
      <dgm:prSet presAssocID="{DF6FF378-EE8D-4111-A503-08606195B15C}" presName="rootConnector" presStyleLbl="node2" presStyleIdx="2" presStyleCnt="4"/>
      <dgm:spPr/>
      <dgm:t>
        <a:bodyPr/>
        <a:lstStyle/>
        <a:p>
          <a:endParaRPr lang="ru-RU"/>
        </a:p>
      </dgm:t>
    </dgm:pt>
    <dgm:pt modelId="{00D029B8-5174-4948-A990-FFFAD114A0DD}" type="pres">
      <dgm:prSet presAssocID="{DF6FF378-EE8D-4111-A503-08606195B15C}" presName="hierChild4" presStyleCnt="0"/>
      <dgm:spPr/>
    </dgm:pt>
    <dgm:pt modelId="{8942BAE1-1675-49FC-ADB8-0965088A91D5}" type="pres">
      <dgm:prSet presAssocID="{DF6FF378-EE8D-4111-A503-08606195B15C}" presName="hierChild5" presStyleCnt="0"/>
      <dgm:spPr/>
    </dgm:pt>
    <dgm:pt modelId="{E0E429DC-1958-4417-837B-64104E6C19CE}" type="pres">
      <dgm:prSet presAssocID="{18F44CF2-2A15-49C9-AD3F-25434BB2CF2E}" presName="Name37" presStyleLbl="parChTrans1D2" presStyleIdx="3" presStyleCnt="4"/>
      <dgm:spPr/>
      <dgm:t>
        <a:bodyPr/>
        <a:lstStyle/>
        <a:p>
          <a:endParaRPr lang="ru-RU"/>
        </a:p>
      </dgm:t>
    </dgm:pt>
    <dgm:pt modelId="{20833DC4-8F77-43C2-B513-E01A9F22F55F}" type="pres">
      <dgm:prSet presAssocID="{F35941E5-C147-4373-8EE3-93345D3FC20E}" presName="hierRoot2" presStyleCnt="0">
        <dgm:presLayoutVars>
          <dgm:hierBranch val="init"/>
        </dgm:presLayoutVars>
      </dgm:prSet>
      <dgm:spPr/>
    </dgm:pt>
    <dgm:pt modelId="{5D546A3E-F34C-47F5-B559-949CBC557472}" type="pres">
      <dgm:prSet presAssocID="{F35941E5-C147-4373-8EE3-93345D3FC20E}" presName="rootComposite" presStyleCnt="0"/>
      <dgm:spPr/>
    </dgm:pt>
    <dgm:pt modelId="{093B382B-AACF-4239-AF39-E3B3E0761EA6}" type="pres">
      <dgm:prSet presAssocID="{F35941E5-C147-4373-8EE3-93345D3FC20E}" presName="rootText" presStyleLbl="node2" presStyleIdx="3" presStyleCnt="4">
        <dgm:presLayoutVars>
          <dgm:chPref val="3"/>
        </dgm:presLayoutVars>
      </dgm:prSet>
      <dgm:spPr/>
      <dgm:t>
        <a:bodyPr/>
        <a:lstStyle/>
        <a:p>
          <a:endParaRPr lang="ru-RU"/>
        </a:p>
      </dgm:t>
    </dgm:pt>
    <dgm:pt modelId="{4C6C00D7-2534-481C-B317-3AF88921BE30}" type="pres">
      <dgm:prSet presAssocID="{F35941E5-C147-4373-8EE3-93345D3FC20E}" presName="rootConnector" presStyleLbl="node2" presStyleIdx="3" presStyleCnt="4"/>
      <dgm:spPr/>
      <dgm:t>
        <a:bodyPr/>
        <a:lstStyle/>
        <a:p>
          <a:endParaRPr lang="ru-RU"/>
        </a:p>
      </dgm:t>
    </dgm:pt>
    <dgm:pt modelId="{88208CBE-210C-40BF-BE20-26DFD9C97AF3}" type="pres">
      <dgm:prSet presAssocID="{F35941E5-C147-4373-8EE3-93345D3FC20E}" presName="hierChild4" presStyleCnt="0"/>
      <dgm:spPr/>
    </dgm:pt>
    <dgm:pt modelId="{C532E3DA-8C60-460D-A839-A3EFF57D5EF1}" type="pres">
      <dgm:prSet presAssocID="{F35941E5-C147-4373-8EE3-93345D3FC20E}" presName="hierChild5" presStyleCnt="0"/>
      <dgm:spPr/>
    </dgm:pt>
    <dgm:pt modelId="{8EB7D104-D792-4AA0-9B1B-6BC699C24491}" type="pres">
      <dgm:prSet presAssocID="{26728135-9D3A-4183-BDD4-10DED88A6668}" presName="hierChild3" presStyleCnt="0"/>
      <dgm:spPr/>
    </dgm:pt>
  </dgm:ptLst>
  <dgm:cxnLst>
    <dgm:cxn modelId="{F1E16DDA-5DBD-49F3-BC9E-800312B00F0F}" type="presOf" srcId="{F35941E5-C147-4373-8EE3-93345D3FC20E}" destId="{4C6C00D7-2534-481C-B317-3AF88921BE30}" srcOrd="1" destOrd="0" presId="urn:microsoft.com/office/officeart/2005/8/layout/orgChart1"/>
    <dgm:cxn modelId="{81694E8A-A80E-4F82-B1A9-B501FA68D9C2}" type="presOf" srcId="{26728135-9D3A-4183-BDD4-10DED88A6668}" destId="{E5236573-704A-47FB-823B-2F0F35B756AD}" srcOrd="0" destOrd="0" presId="urn:microsoft.com/office/officeart/2005/8/layout/orgChart1"/>
    <dgm:cxn modelId="{954CAF0C-A3A3-4185-A09F-9FE3E0592292}" srcId="{D8904303-897A-474E-B659-3A8F85FB0C8C}" destId="{26728135-9D3A-4183-BDD4-10DED88A6668}" srcOrd="0" destOrd="0" parTransId="{75F6CE38-BA7C-47B8-8D38-684C6836B335}" sibTransId="{F09F8665-8BCE-4372-BA1F-A38AC786D796}"/>
    <dgm:cxn modelId="{FD01303E-A02F-4ADE-B078-94246A391BE7}" srcId="{26728135-9D3A-4183-BDD4-10DED88A6668}" destId="{DF6FF378-EE8D-4111-A503-08606195B15C}" srcOrd="2" destOrd="0" parTransId="{4766BF92-E0E0-486E-9C12-5155EB69691B}" sibTransId="{9D5D8852-E792-4C68-8267-9C61677E338A}"/>
    <dgm:cxn modelId="{0DEDEAC9-D135-4D51-858C-7A61CB8C296D}" srcId="{26728135-9D3A-4183-BDD4-10DED88A6668}" destId="{F654FB22-D0CB-4238-A9EF-0601D356DACB}" srcOrd="1" destOrd="0" parTransId="{28704F98-12A9-4A39-A260-BF91EF234172}" sibTransId="{07754C06-DB89-4782-9DF2-AAF55E12E487}"/>
    <dgm:cxn modelId="{2516A9E3-1877-485B-8252-7CDB242593BA}" type="presOf" srcId="{8D0492A4-5E72-4E3E-9AC2-F6FD30BFF575}" destId="{2B398DDF-75A9-4D24-A9EC-B91542D3788A}" srcOrd="1" destOrd="0" presId="urn:microsoft.com/office/officeart/2005/8/layout/orgChart1"/>
    <dgm:cxn modelId="{7BA27CEC-6039-4C38-81EA-DE681B9ABA32}" type="presOf" srcId="{8D0492A4-5E72-4E3E-9AC2-F6FD30BFF575}" destId="{993D6D76-855C-4208-B316-8870D9F7D3F8}" srcOrd="0" destOrd="0" presId="urn:microsoft.com/office/officeart/2005/8/layout/orgChart1"/>
    <dgm:cxn modelId="{DF627B3D-3B5C-4166-8B4D-12D9C65C30D8}" type="presOf" srcId="{4766BF92-E0E0-486E-9C12-5155EB69691B}" destId="{39460056-564C-4EE1-8FF7-5256D70B65CD}" srcOrd="0" destOrd="0" presId="urn:microsoft.com/office/officeart/2005/8/layout/orgChart1"/>
    <dgm:cxn modelId="{52BEF9C1-20F4-497E-8A38-06C0736E23A6}" type="presOf" srcId="{28704F98-12A9-4A39-A260-BF91EF234172}" destId="{79B8F20D-1E06-47ED-A9FA-5224BC293761}" srcOrd="0" destOrd="0" presId="urn:microsoft.com/office/officeart/2005/8/layout/orgChart1"/>
    <dgm:cxn modelId="{797AD42C-1E3A-4128-BEF2-3A0B0376A159}" type="presOf" srcId="{DF6FF378-EE8D-4111-A503-08606195B15C}" destId="{3ACB17B7-153D-4207-B4D5-EC5B73CF4957}" srcOrd="0" destOrd="0" presId="urn:microsoft.com/office/officeart/2005/8/layout/orgChart1"/>
    <dgm:cxn modelId="{38FF4A59-3F74-450D-80B6-2E06449EDD05}" type="presOf" srcId="{DF6FF378-EE8D-4111-A503-08606195B15C}" destId="{D8E8A8D8-909B-4EFE-B9A2-CB6BA0EF4980}" srcOrd="1" destOrd="0" presId="urn:microsoft.com/office/officeart/2005/8/layout/orgChart1"/>
    <dgm:cxn modelId="{25B631F6-51E0-4E65-857F-BE2F5C8A5A0C}" type="presOf" srcId="{D8904303-897A-474E-B659-3A8F85FB0C8C}" destId="{6CF57D57-4DF8-4DDD-9117-5C96D1B95585}" srcOrd="0" destOrd="0" presId="urn:microsoft.com/office/officeart/2005/8/layout/orgChart1"/>
    <dgm:cxn modelId="{60D7EADE-DE8D-47BE-81DA-B6ECD49076ED}" type="presOf" srcId="{26728135-9D3A-4183-BDD4-10DED88A6668}" destId="{DEB9A095-F91D-4B6D-95FD-3677F1E36535}" srcOrd="1" destOrd="0" presId="urn:microsoft.com/office/officeart/2005/8/layout/orgChart1"/>
    <dgm:cxn modelId="{8F3C8C5E-17FD-4E63-BA11-93415EADEC58}" srcId="{26728135-9D3A-4183-BDD4-10DED88A6668}" destId="{8D0492A4-5E72-4E3E-9AC2-F6FD30BFF575}" srcOrd="0" destOrd="0" parTransId="{9C937228-0A91-4B97-9275-C30942096C39}" sibTransId="{03946A46-519C-4E39-86F3-28793D56BF68}"/>
    <dgm:cxn modelId="{962DD25E-9873-447B-BA4C-7D318306D782}" type="presOf" srcId="{9C937228-0A91-4B97-9275-C30942096C39}" destId="{224BEA9A-B6FF-4AFB-84FC-EF111630CD86}" srcOrd="0" destOrd="0" presId="urn:microsoft.com/office/officeart/2005/8/layout/orgChart1"/>
    <dgm:cxn modelId="{47A07888-203F-470E-BB0B-11CD2DA57ADC}" type="presOf" srcId="{F654FB22-D0CB-4238-A9EF-0601D356DACB}" destId="{E45CF952-48DD-414C-8208-B7F83A431D30}" srcOrd="1" destOrd="0" presId="urn:microsoft.com/office/officeart/2005/8/layout/orgChart1"/>
    <dgm:cxn modelId="{E8C77905-A5CB-4877-9E00-018253CDC6B9}" type="presOf" srcId="{F654FB22-D0CB-4238-A9EF-0601D356DACB}" destId="{265DD8DE-EA81-4A32-A983-CC1057D1DFE6}" srcOrd="0" destOrd="0" presId="urn:microsoft.com/office/officeart/2005/8/layout/orgChart1"/>
    <dgm:cxn modelId="{226EC882-F855-4927-8BF2-674BDE7C0704}" type="presOf" srcId="{18F44CF2-2A15-49C9-AD3F-25434BB2CF2E}" destId="{E0E429DC-1958-4417-837B-64104E6C19CE}" srcOrd="0" destOrd="0" presId="urn:microsoft.com/office/officeart/2005/8/layout/orgChart1"/>
    <dgm:cxn modelId="{8D903C65-5728-42B5-87E0-9C69B4779CAE}" type="presOf" srcId="{F35941E5-C147-4373-8EE3-93345D3FC20E}" destId="{093B382B-AACF-4239-AF39-E3B3E0761EA6}" srcOrd="0" destOrd="0" presId="urn:microsoft.com/office/officeart/2005/8/layout/orgChart1"/>
    <dgm:cxn modelId="{3F0A3B6B-2596-4EE3-BD9D-E309E3F7E790}" srcId="{26728135-9D3A-4183-BDD4-10DED88A6668}" destId="{F35941E5-C147-4373-8EE3-93345D3FC20E}" srcOrd="3" destOrd="0" parTransId="{18F44CF2-2A15-49C9-AD3F-25434BB2CF2E}" sibTransId="{D18A7EFA-8215-4FA4-9411-5D89A6FEA002}"/>
    <dgm:cxn modelId="{9F9C7E59-8D38-4BD1-B663-C2B7CD3EE67E}" type="presParOf" srcId="{6CF57D57-4DF8-4DDD-9117-5C96D1B95585}" destId="{4F49BB0C-5F08-437A-80CB-697C6DEA5EC8}" srcOrd="0" destOrd="0" presId="urn:microsoft.com/office/officeart/2005/8/layout/orgChart1"/>
    <dgm:cxn modelId="{884FC081-07D7-4B00-8DCD-D0C9BCA08E2F}" type="presParOf" srcId="{4F49BB0C-5F08-437A-80CB-697C6DEA5EC8}" destId="{794E0EF7-F4AC-4099-9070-B538C828FABE}" srcOrd="0" destOrd="0" presId="urn:microsoft.com/office/officeart/2005/8/layout/orgChart1"/>
    <dgm:cxn modelId="{C3403271-467F-428D-B19D-ACFC9464F62F}" type="presParOf" srcId="{794E0EF7-F4AC-4099-9070-B538C828FABE}" destId="{E5236573-704A-47FB-823B-2F0F35B756AD}" srcOrd="0" destOrd="0" presId="urn:microsoft.com/office/officeart/2005/8/layout/orgChart1"/>
    <dgm:cxn modelId="{AAA0EFBF-762F-4CFF-84BE-43D9C811EF8A}" type="presParOf" srcId="{794E0EF7-F4AC-4099-9070-B538C828FABE}" destId="{DEB9A095-F91D-4B6D-95FD-3677F1E36535}" srcOrd="1" destOrd="0" presId="urn:microsoft.com/office/officeart/2005/8/layout/orgChart1"/>
    <dgm:cxn modelId="{2572C8BE-248A-41F6-8A2F-C2D0D3729412}" type="presParOf" srcId="{4F49BB0C-5F08-437A-80CB-697C6DEA5EC8}" destId="{1DAEBD90-D940-41D3-B6B0-48DB50807BF6}" srcOrd="1" destOrd="0" presId="urn:microsoft.com/office/officeart/2005/8/layout/orgChart1"/>
    <dgm:cxn modelId="{46654E7D-403F-465C-974B-A247BC5C84A5}" type="presParOf" srcId="{1DAEBD90-D940-41D3-B6B0-48DB50807BF6}" destId="{224BEA9A-B6FF-4AFB-84FC-EF111630CD86}" srcOrd="0" destOrd="0" presId="urn:microsoft.com/office/officeart/2005/8/layout/orgChart1"/>
    <dgm:cxn modelId="{68F900FE-4545-40C5-A815-857170B0BD46}" type="presParOf" srcId="{1DAEBD90-D940-41D3-B6B0-48DB50807BF6}" destId="{753F2130-FB98-403F-A8A0-B74CE874183B}" srcOrd="1" destOrd="0" presId="urn:microsoft.com/office/officeart/2005/8/layout/orgChart1"/>
    <dgm:cxn modelId="{6217D610-AD4E-4F72-B88B-FA2C0B690AEF}" type="presParOf" srcId="{753F2130-FB98-403F-A8A0-B74CE874183B}" destId="{3DDD501A-158D-4EFF-98B1-E86871A10F3A}" srcOrd="0" destOrd="0" presId="urn:microsoft.com/office/officeart/2005/8/layout/orgChart1"/>
    <dgm:cxn modelId="{9A93F135-FA80-4522-B11B-49F5A948105B}" type="presParOf" srcId="{3DDD501A-158D-4EFF-98B1-E86871A10F3A}" destId="{993D6D76-855C-4208-B316-8870D9F7D3F8}" srcOrd="0" destOrd="0" presId="urn:microsoft.com/office/officeart/2005/8/layout/orgChart1"/>
    <dgm:cxn modelId="{944658C0-784B-49C6-BD11-B8D0A4A8FAE5}" type="presParOf" srcId="{3DDD501A-158D-4EFF-98B1-E86871A10F3A}" destId="{2B398DDF-75A9-4D24-A9EC-B91542D3788A}" srcOrd="1" destOrd="0" presId="urn:microsoft.com/office/officeart/2005/8/layout/orgChart1"/>
    <dgm:cxn modelId="{510DBA5B-549D-40D6-9C9E-BCCD4F44A5CC}" type="presParOf" srcId="{753F2130-FB98-403F-A8A0-B74CE874183B}" destId="{0A7B2FDC-DE05-4CF4-AC34-A97CF7AE49B0}" srcOrd="1" destOrd="0" presId="urn:microsoft.com/office/officeart/2005/8/layout/orgChart1"/>
    <dgm:cxn modelId="{BBCD8EC2-7F7C-4F00-B06C-7E79ECCFE057}" type="presParOf" srcId="{753F2130-FB98-403F-A8A0-B74CE874183B}" destId="{5E83E10E-6A5E-4513-BAE2-E9494958E096}" srcOrd="2" destOrd="0" presId="urn:microsoft.com/office/officeart/2005/8/layout/orgChart1"/>
    <dgm:cxn modelId="{E900DC2F-5024-41BF-8035-F0396811197E}" type="presParOf" srcId="{1DAEBD90-D940-41D3-B6B0-48DB50807BF6}" destId="{79B8F20D-1E06-47ED-A9FA-5224BC293761}" srcOrd="2" destOrd="0" presId="urn:microsoft.com/office/officeart/2005/8/layout/orgChart1"/>
    <dgm:cxn modelId="{C20987D7-3D2D-49CD-9D51-C9193CA466AA}" type="presParOf" srcId="{1DAEBD90-D940-41D3-B6B0-48DB50807BF6}" destId="{8858568C-7DC2-4D35-AE43-D46B09551327}" srcOrd="3" destOrd="0" presId="urn:microsoft.com/office/officeart/2005/8/layout/orgChart1"/>
    <dgm:cxn modelId="{D8F0B810-49FF-4E20-A730-3821E7F6F24B}" type="presParOf" srcId="{8858568C-7DC2-4D35-AE43-D46B09551327}" destId="{74D0CC16-F83E-4AB6-867B-3C83781363D9}" srcOrd="0" destOrd="0" presId="urn:microsoft.com/office/officeart/2005/8/layout/orgChart1"/>
    <dgm:cxn modelId="{2778CC7F-0FE0-4231-88C6-103B443A98F5}" type="presParOf" srcId="{74D0CC16-F83E-4AB6-867B-3C83781363D9}" destId="{265DD8DE-EA81-4A32-A983-CC1057D1DFE6}" srcOrd="0" destOrd="0" presId="urn:microsoft.com/office/officeart/2005/8/layout/orgChart1"/>
    <dgm:cxn modelId="{D95194F2-54D5-469F-B24B-1BD3DA4EA602}" type="presParOf" srcId="{74D0CC16-F83E-4AB6-867B-3C83781363D9}" destId="{E45CF952-48DD-414C-8208-B7F83A431D30}" srcOrd="1" destOrd="0" presId="urn:microsoft.com/office/officeart/2005/8/layout/orgChart1"/>
    <dgm:cxn modelId="{81EF82DC-08AD-4A4B-B71B-F919555003BC}" type="presParOf" srcId="{8858568C-7DC2-4D35-AE43-D46B09551327}" destId="{FD3D94FC-9757-4605-B88F-AE4A28B06DC8}" srcOrd="1" destOrd="0" presId="urn:microsoft.com/office/officeart/2005/8/layout/orgChart1"/>
    <dgm:cxn modelId="{36194FB0-E40B-4859-907F-C53346AF01EF}" type="presParOf" srcId="{8858568C-7DC2-4D35-AE43-D46B09551327}" destId="{70957BE7-8331-4464-943A-D3BF1E2C0D10}" srcOrd="2" destOrd="0" presId="urn:microsoft.com/office/officeart/2005/8/layout/orgChart1"/>
    <dgm:cxn modelId="{491A22D7-3B09-4F16-96B8-DFC7DA0B7ED6}" type="presParOf" srcId="{1DAEBD90-D940-41D3-B6B0-48DB50807BF6}" destId="{39460056-564C-4EE1-8FF7-5256D70B65CD}" srcOrd="4" destOrd="0" presId="urn:microsoft.com/office/officeart/2005/8/layout/orgChart1"/>
    <dgm:cxn modelId="{13A8D871-B3E7-4D7D-932B-181E2BEAAC43}" type="presParOf" srcId="{1DAEBD90-D940-41D3-B6B0-48DB50807BF6}" destId="{EC576B74-EE65-4A36-A200-E5B99295E97A}" srcOrd="5" destOrd="0" presId="urn:microsoft.com/office/officeart/2005/8/layout/orgChart1"/>
    <dgm:cxn modelId="{35E163F8-1C04-4179-88F9-235638E56EF6}" type="presParOf" srcId="{EC576B74-EE65-4A36-A200-E5B99295E97A}" destId="{8257A44F-FB25-4D7D-9B68-E061EC934876}" srcOrd="0" destOrd="0" presId="urn:microsoft.com/office/officeart/2005/8/layout/orgChart1"/>
    <dgm:cxn modelId="{563F387A-F1A2-41E0-B848-D8393982E5A9}" type="presParOf" srcId="{8257A44F-FB25-4D7D-9B68-E061EC934876}" destId="{3ACB17B7-153D-4207-B4D5-EC5B73CF4957}" srcOrd="0" destOrd="0" presId="urn:microsoft.com/office/officeart/2005/8/layout/orgChart1"/>
    <dgm:cxn modelId="{8A45538F-4F63-4198-830A-37920BBE78AF}" type="presParOf" srcId="{8257A44F-FB25-4D7D-9B68-E061EC934876}" destId="{D8E8A8D8-909B-4EFE-B9A2-CB6BA0EF4980}" srcOrd="1" destOrd="0" presId="urn:microsoft.com/office/officeart/2005/8/layout/orgChart1"/>
    <dgm:cxn modelId="{AC44A9E4-B801-4725-8874-D11C8C825F8E}" type="presParOf" srcId="{EC576B74-EE65-4A36-A200-E5B99295E97A}" destId="{00D029B8-5174-4948-A990-FFFAD114A0DD}" srcOrd="1" destOrd="0" presId="urn:microsoft.com/office/officeart/2005/8/layout/orgChart1"/>
    <dgm:cxn modelId="{4163C7D5-6F76-4037-8F36-D8932C95FA96}" type="presParOf" srcId="{EC576B74-EE65-4A36-A200-E5B99295E97A}" destId="{8942BAE1-1675-49FC-ADB8-0965088A91D5}" srcOrd="2" destOrd="0" presId="urn:microsoft.com/office/officeart/2005/8/layout/orgChart1"/>
    <dgm:cxn modelId="{BCAF04A4-5A14-4F94-95ED-185AE18FF7DF}" type="presParOf" srcId="{1DAEBD90-D940-41D3-B6B0-48DB50807BF6}" destId="{E0E429DC-1958-4417-837B-64104E6C19CE}" srcOrd="6" destOrd="0" presId="urn:microsoft.com/office/officeart/2005/8/layout/orgChart1"/>
    <dgm:cxn modelId="{A51EE841-86C4-4455-AFB6-9168B30179DD}" type="presParOf" srcId="{1DAEBD90-D940-41D3-B6B0-48DB50807BF6}" destId="{20833DC4-8F77-43C2-B513-E01A9F22F55F}" srcOrd="7" destOrd="0" presId="urn:microsoft.com/office/officeart/2005/8/layout/orgChart1"/>
    <dgm:cxn modelId="{3774495C-875D-4AFE-B7BB-430C812D101C}" type="presParOf" srcId="{20833DC4-8F77-43C2-B513-E01A9F22F55F}" destId="{5D546A3E-F34C-47F5-B559-949CBC557472}" srcOrd="0" destOrd="0" presId="urn:microsoft.com/office/officeart/2005/8/layout/orgChart1"/>
    <dgm:cxn modelId="{9ADC830D-7DAB-4FC4-8EF2-2AC1BC3B2A95}" type="presParOf" srcId="{5D546A3E-F34C-47F5-B559-949CBC557472}" destId="{093B382B-AACF-4239-AF39-E3B3E0761EA6}" srcOrd="0" destOrd="0" presId="urn:microsoft.com/office/officeart/2005/8/layout/orgChart1"/>
    <dgm:cxn modelId="{DAF6B0A3-FB14-4567-856A-9A251E144021}" type="presParOf" srcId="{5D546A3E-F34C-47F5-B559-949CBC557472}" destId="{4C6C00D7-2534-481C-B317-3AF88921BE30}" srcOrd="1" destOrd="0" presId="urn:microsoft.com/office/officeart/2005/8/layout/orgChart1"/>
    <dgm:cxn modelId="{4E7138C9-4C87-4079-98C8-7C73B8F1EF2A}" type="presParOf" srcId="{20833DC4-8F77-43C2-B513-E01A9F22F55F}" destId="{88208CBE-210C-40BF-BE20-26DFD9C97AF3}" srcOrd="1" destOrd="0" presId="urn:microsoft.com/office/officeart/2005/8/layout/orgChart1"/>
    <dgm:cxn modelId="{947A4056-5A20-4032-843C-E9E26C3A9012}" type="presParOf" srcId="{20833DC4-8F77-43C2-B513-E01A9F22F55F}" destId="{C532E3DA-8C60-460D-A839-A3EFF57D5EF1}" srcOrd="2" destOrd="0" presId="urn:microsoft.com/office/officeart/2005/8/layout/orgChart1"/>
    <dgm:cxn modelId="{63902D3E-380C-4466-9C86-7473FB50164D}" type="presParOf" srcId="{4F49BB0C-5F08-437A-80CB-697C6DEA5EC8}" destId="{8EB7D104-D792-4AA0-9B1B-6BC699C24491}"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C1309A-1C49-4728-BADB-FBE413904465}" type="doc">
      <dgm:prSet loTypeId="urn:microsoft.com/office/officeart/2005/8/layout/hierarchy4" loCatId="hierarchy" qsTypeId="urn:microsoft.com/office/officeart/2005/8/quickstyle/3d3" qsCatId="3D" csTypeId="urn:microsoft.com/office/officeart/2005/8/colors/colorful3" csCatId="colorful" phldr="1"/>
      <dgm:spPr/>
      <dgm:t>
        <a:bodyPr/>
        <a:lstStyle/>
        <a:p>
          <a:endParaRPr lang="ru-RU"/>
        </a:p>
      </dgm:t>
    </dgm:pt>
    <dgm:pt modelId="{D833B6CA-FC46-4429-961A-C191AD75EE2A}">
      <dgm:prSet phldrT="[Текст]"/>
      <dgm:spPr/>
      <dgm:t>
        <a:bodyPr/>
        <a:lstStyle/>
        <a:p>
          <a:r>
            <a:rPr lang="kk-KZ" dirty="0" smtClean="0">
              <a:ln w="18415" cmpd="sng">
                <a:prstDash val="solid"/>
              </a:ln>
              <a:effectLst>
                <a:outerShdw blurRad="63500" dir="3600000" algn="tl" rotWithShape="0">
                  <a:srgbClr val="000000">
                    <a:alpha val="70000"/>
                  </a:srgbClr>
                </a:outerShdw>
              </a:effectLst>
              <a:latin typeface="Times New Roman" pitchFamily="18" charset="0"/>
              <a:cs typeface="Times New Roman" pitchFamily="18" charset="0"/>
            </a:rPr>
            <a:t>Дәнекер ұлпасына</a:t>
          </a:r>
          <a:endParaRPr lang="ru-RU" dirty="0"/>
        </a:p>
      </dgm:t>
    </dgm:pt>
    <dgm:pt modelId="{529C1CD3-7AE8-4946-8653-20E567B379EA}" type="parTrans" cxnId="{ED4CFE6A-D217-4F8A-A49C-305A3EDFE0EA}">
      <dgm:prSet/>
      <dgm:spPr/>
      <dgm:t>
        <a:bodyPr/>
        <a:lstStyle/>
        <a:p>
          <a:endParaRPr lang="ru-RU"/>
        </a:p>
      </dgm:t>
    </dgm:pt>
    <dgm:pt modelId="{D5DEC419-A46B-45A1-B295-75ACE84D80DA}" type="sibTrans" cxnId="{ED4CFE6A-D217-4F8A-A49C-305A3EDFE0EA}">
      <dgm:prSet/>
      <dgm:spPr/>
      <dgm:t>
        <a:bodyPr/>
        <a:lstStyle/>
        <a:p>
          <a:endParaRPr lang="ru-RU"/>
        </a:p>
      </dgm:t>
    </dgm:pt>
    <dgm:pt modelId="{0860B073-0BA3-45D6-BC72-58C553C9BC02}">
      <dgm:prSet phldrT="[Текст]"/>
      <dgm:spPr/>
      <dgm:t>
        <a:bodyPr/>
        <a:lstStyle/>
        <a:p>
          <a:r>
            <a:rPr lang="kk-KZ" smtClean="0">
              <a:ln w="18415" cmpd="sng">
                <a:prstDash val="solid"/>
              </a:ln>
              <a:effectLst>
                <a:outerShdw blurRad="63500" dir="3600000" algn="tl" rotWithShape="0">
                  <a:srgbClr val="000000">
                    <a:alpha val="70000"/>
                  </a:srgbClr>
                </a:outerShdw>
              </a:effectLst>
              <a:latin typeface="Times New Roman" pitchFamily="18" charset="0"/>
              <a:cs typeface="Times New Roman" pitchFamily="18" charset="0"/>
            </a:rPr>
            <a:t>Ретикулалы ұлпа</a:t>
          </a:r>
          <a:endParaRPr lang="ru-RU" dirty="0"/>
        </a:p>
      </dgm:t>
    </dgm:pt>
    <dgm:pt modelId="{3153F52A-E6AB-4658-B340-FA5951F070C4}" type="parTrans" cxnId="{11EFE0A2-AA61-49C0-B4E0-B84D4AD299A3}">
      <dgm:prSet/>
      <dgm:spPr/>
      <dgm:t>
        <a:bodyPr/>
        <a:lstStyle/>
        <a:p>
          <a:endParaRPr lang="ru-RU"/>
        </a:p>
      </dgm:t>
    </dgm:pt>
    <dgm:pt modelId="{33876C5E-02DB-4F8C-9DD8-083F3C712BE4}" type="sibTrans" cxnId="{11EFE0A2-AA61-49C0-B4E0-B84D4AD299A3}">
      <dgm:prSet/>
      <dgm:spPr/>
      <dgm:t>
        <a:bodyPr/>
        <a:lstStyle/>
        <a:p>
          <a:endParaRPr lang="ru-RU"/>
        </a:p>
      </dgm:t>
    </dgm:pt>
    <dgm:pt modelId="{C0063C0C-3C50-46C4-AB86-1610286B51B3}">
      <dgm:prSet phldrT="[Текст]"/>
      <dgm:spPr/>
      <dgm:t>
        <a:bodyPr/>
        <a:lstStyle/>
        <a:p>
          <a:r>
            <a:rPr lang="kk-KZ" dirty="0" smtClean="0">
              <a:ln w="18415" cmpd="sng">
                <a:prstDash val="solid"/>
              </a:ln>
              <a:effectLst>
                <a:outerShdw blurRad="63500" dir="3600000" algn="tl" rotWithShape="0">
                  <a:srgbClr val="000000">
                    <a:alpha val="70000"/>
                  </a:srgbClr>
                </a:outerShdw>
              </a:effectLst>
              <a:latin typeface="Times New Roman" pitchFamily="18" charset="0"/>
              <a:cs typeface="Times New Roman" pitchFamily="18" charset="0"/>
            </a:rPr>
            <a:t>Тығыз дәнекер ұлпа</a:t>
          </a:r>
          <a:endParaRPr lang="ru-RU" dirty="0"/>
        </a:p>
      </dgm:t>
    </dgm:pt>
    <dgm:pt modelId="{935C50A7-2B57-47F8-9B69-34C0C12209F5}" type="parTrans" cxnId="{799E4029-8246-4BF1-B8BF-54E5C5978914}">
      <dgm:prSet/>
      <dgm:spPr/>
      <dgm:t>
        <a:bodyPr/>
        <a:lstStyle/>
        <a:p>
          <a:endParaRPr lang="ru-RU"/>
        </a:p>
      </dgm:t>
    </dgm:pt>
    <dgm:pt modelId="{44C526DF-9913-4386-91F4-D76382C80FCA}" type="sibTrans" cxnId="{799E4029-8246-4BF1-B8BF-54E5C5978914}">
      <dgm:prSet/>
      <dgm:spPr/>
      <dgm:t>
        <a:bodyPr/>
        <a:lstStyle/>
        <a:p>
          <a:endParaRPr lang="ru-RU"/>
        </a:p>
      </dgm:t>
    </dgm:pt>
    <dgm:pt modelId="{5AED9252-B733-4ACF-ABE3-026FD46B6DC5}">
      <dgm:prSet phldrT="[Текст]"/>
      <dgm:spPr/>
      <dgm:t>
        <a:bodyPr/>
        <a:lstStyle/>
        <a:p>
          <a:r>
            <a:rPr lang="kk-KZ" dirty="0" smtClean="0">
              <a:ln w="18415" cmpd="sng">
                <a:prstDash val="solid"/>
              </a:ln>
              <a:effectLst>
                <a:outerShdw blurRad="63500" dir="3600000" algn="tl" rotWithShape="0">
                  <a:srgbClr val="000000">
                    <a:alpha val="70000"/>
                  </a:srgbClr>
                </a:outerShdw>
              </a:effectLst>
              <a:latin typeface="Times New Roman" pitchFamily="18" charset="0"/>
              <a:cs typeface="Times New Roman" pitchFamily="18" charset="0"/>
            </a:rPr>
            <a:t>Шеміршек ұлпа</a:t>
          </a:r>
          <a:endParaRPr lang="ru-RU" dirty="0"/>
        </a:p>
      </dgm:t>
    </dgm:pt>
    <dgm:pt modelId="{C9EFF716-EDD4-4B3B-AC46-FE5AC795086B}" type="parTrans" cxnId="{840C8D59-D5F1-42B4-B256-A112C9E909EB}">
      <dgm:prSet/>
      <dgm:spPr/>
      <dgm:t>
        <a:bodyPr/>
        <a:lstStyle/>
        <a:p>
          <a:endParaRPr lang="ru-RU"/>
        </a:p>
      </dgm:t>
    </dgm:pt>
    <dgm:pt modelId="{8C17A1AF-6DC4-4EDA-A920-4B99B952FE8B}" type="sibTrans" cxnId="{840C8D59-D5F1-42B4-B256-A112C9E909EB}">
      <dgm:prSet/>
      <dgm:spPr/>
      <dgm:t>
        <a:bodyPr/>
        <a:lstStyle/>
        <a:p>
          <a:endParaRPr lang="ru-RU"/>
        </a:p>
      </dgm:t>
    </dgm:pt>
    <dgm:pt modelId="{38BBB35A-D960-4F14-90C3-4CAF19FB8209}">
      <dgm:prSet/>
      <dgm:spPr/>
      <dgm:t>
        <a:bodyPr/>
        <a:lstStyle/>
        <a:p>
          <a:r>
            <a:rPr lang="kk-KZ" dirty="0" smtClean="0">
              <a:ln w="18415" cmpd="sng">
                <a:prstDash val="solid"/>
              </a:ln>
              <a:effectLst>
                <a:outerShdw blurRad="63500" dir="3600000" algn="tl" rotWithShape="0">
                  <a:srgbClr val="000000">
                    <a:alpha val="70000"/>
                  </a:srgbClr>
                </a:outerShdw>
              </a:effectLst>
              <a:latin typeface="Times New Roman" pitchFamily="18" charset="0"/>
              <a:cs typeface="Times New Roman" pitchFamily="18" charset="0"/>
            </a:rPr>
            <a:t>Сүйек ұлпа </a:t>
          </a:r>
          <a:endParaRPr lang="ru-RU" dirty="0"/>
        </a:p>
      </dgm:t>
    </dgm:pt>
    <dgm:pt modelId="{9EDCB6F1-C904-495D-BA10-584662D5BE53}" type="parTrans" cxnId="{E88FD958-58A5-4BCA-91F1-2F899B159537}">
      <dgm:prSet/>
      <dgm:spPr/>
      <dgm:t>
        <a:bodyPr/>
        <a:lstStyle/>
        <a:p>
          <a:endParaRPr lang="ru-RU"/>
        </a:p>
      </dgm:t>
    </dgm:pt>
    <dgm:pt modelId="{F552E021-95B2-4CC0-A86F-DF42D4215881}" type="sibTrans" cxnId="{E88FD958-58A5-4BCA-91F1-2F899B159537}">
      <dgm:prSet/>
      <dgm:spPr/>
      <dgm:t>
        <a:bodyPr/>
        <a:lstStyle/>
        <a:p>
          <a:endParaRPr lang="ru-RU"/>
        </a:p>
      </dgm:t>
    </dgm:pt>
    <dgm:pt modelId="{64EEB9E8-5D03-4A85-A08F-3804548CE6F2}" type="pres">
      <dgm:prSet presAssocID="{ABC1309A-1C49-4728-BADB-FBE413904465}" presName="Name0" presStyleCnt="0">
        <dgm:presLayoutVars>
          <dgm:chPref val="1"/>
          <dgm:dir/>
          <dgm:animOne val="branch"/>
          <dgm:animLvl val="lvl"/>
          <dgm:resizeHandles/>
        </dgm:presLayoutVars>
      </dgm:prSet>
      <dgm:spPr/>
      <dgm:t>
        <a:bodyPr/>
        <a:lstStyle/>
        <a:p>
          <a:endParaRPr lang="ru-RU"/>
        </a:p>
      </dgm:t>
    </dgm:pt>
    <dgm:pt modelId="{54C4705C-3E83-4290-A9B5-E6F934A4A50D}" type="pres">
      <dgm:prSet presAssocID="{D833B6CA-FC46-4429-961A-C191AD75EE2A}" presName="vertOne" presStyleCnt="0"/>
      <dgm:spPr/>
    </dgm:pt>
    <dgm:pt modelId="{4059BB80-CDDE-4BA8-8EE0-496F16E405B9}" type="pres">
      <dgm:prSet presAssocID="{D833B6CA-FC46-4429-961A-C191AD75EE2A}" presName="txOne" presStyleLbl="node0" presStyleIdx="0" presStyleCnt="1">
        <dgm:presLayoutVars>
          <dgm:chPref val="3"/>
        </dgm:presLayoutVars>
      </dgm:prSet>
      <dgm:spPr/>
      <dgm:t>
        <a:bodyPr/>
        <a:lstStyle/>
        <a:p>
          <a:endParaRPr lang="ru-RU"/>
        </a:p>
      </dgm:t>
    </dgm:pt>
    <dgm:pt modelId="{3FCD1AF2-C4B5-43CD-974D-9C504B3D6501}" type="pres">
      <dgm:prSet presAssocID="{D833B6CA-FC46-4429-961A-C191AD75EE2A}" presName="parTransOne" presStyleCnt="0"/>
      <dgm:spPr/>
    </dgm:pt>
    <dgm:pt modelId="{8D212957-0770-4833-8F7F-B446225ED3C0}" type="pres">
      <dgm:prSet presAssocID="{D833B6CA-FC46-4429-961A-C191AD75EE2A}" presName="horzOne" presStyleCnt="0"/>
      <dgm:spPr/>
    </dgm:pt>
    <dgm:pt modelId="{7282A6C0-4EDF-43D3-A28B-04406D62AC87}" type="pres">
      <dgm:prSet presAssocID="{0860B073-0BA3-45D6-BC72-58C553C9BC02}" presName="vertTwo" presStyleCnt="0"/>
      <dgm:spPr/>
    </dgm:pt>
    <dgm:pt modelId="{EC01DF78-1826-4EB0-ACE6-3F3D90062B5B}" type="pres">
      <dgm:prSet presAssocID="{0860B073-0BA3-45D6-BC72-58C553C9BC02}" presName="txTwo" presStyleLbl="node2" presStyleIdx="0" presStyleCnt="4">
        <dgm:presLayoutVars>
          <dgm:chPref val="3"/>
        </dgm:presLayoutVars>
      </dgm:prSet>
      <dgm:spPr/>
      <dgm:t>
        <a:bodyPr/>
        <a:lstStyle/>
        <a:p>
          <a:endParaRPr lang="ru-RU"/>
        </a:p>
      </dgm:t>
    </dgm:pt>
    <dgm:pt modelId="{0C9526A3-721B-4AFD-9133-15C00D716418}" type="pres">
      <dgm:prSet presAssocID="{0860B073-0BA3-45D6-BC72-58C553C9BC02}" presName="horzTwo" presStyleCnt="0"/>
      <dgm:spPr/>
    </dgm:pt>
    <dgm:pt modelId="{32BFC633-B06A-4917-B0A8-D0CBD8406CA6}" type="pres">
      <dgm:prSet presAssocID="{33876C5E-02DB-4F8C-9DD8-083F3C712BE4}" presName="sibSpaceTwo" presStyleCnt="0"/>
      <dgm:spPr/>
    </dgm:pt>
    <dgm:pt modelId="{32A5AF63-87F6-4A41-B4C2-D8CF276E3C76}" type="pres">
      <dgm:prSet presAssocID="{C0063C0C-3C50-46C4-AB86-1610286B51B3}" presName="vertTwo" presStyleCnt="0"/>
      <dgm:spPr/>
    </dgm:pt>
    <dgm:pt modelId="{19CDA5C0-596E-4903-AB9D-E5BBCFE5D4E1}" type="pres">
      <dgm:prSet presAssocID="{C0063C0C-3C50-46C4-AB86-1610286B51B3}" presName="txTwo" presStyleLbl="node2" presStyleIdx="1" presStyleCnt="4">
        <dgm:presLayoutVars>
          <dgm:chPref val="3"/>
        </dgm:presLayoutVars>
      </dgm:prSet>
      <dgm:spPr/>
      <dgm:t>
        <a:bodyPr/>
        <a:lstStyle/>
        <a:p>
          <a:endParaRPr lang="ru-RU"/>
        </a:p>
      </dgm:t>
    </dgm:pt>
    <dgm:pt modelId="{B0B5FE10-EBF6-4576-8141-F99302EEC665}" type="pres">
      <dgm:prSet presAssocID="{C0063C0C-3C50-46C4-AB86-1610286B51B3}" presName="horzTwo" presStyleCnt="0"/>
      <dgm:spPr/>
    </dgm:pt>
    <dgm:pt modelId="{2E6A178A-C32E-47FA-AB55-459A17C2D1DC}" type="pres">
      <dgm:prSet presAssocID="{44C526DF-9913-4386-91F4-D76382C80FCA}" presName="sibSpaceTwo" presStyleCnt="0"/>
      <dgm:spPr/>
    </dgm:pt>
    <dgm:pt modelId="{4B036A60-F637-41E5-8B09-1783497A457E}" type="pres">
      <dgm:prSet presAssocID="{5AED9252-B733-4ACF-ABE3-026FD46B6DC5}" presName="vertTwo" presStyleCnt="0"/>
      <dgm:spPr/>
    </dgm:pt>
    <dgm:pt modelId="{8972CFDB-9C15-4663-A164-AB625FD3808F}" type="pres">
      <dgm:prSet presAssocID="{5AED9252-B733-4ACF-ABE3-026FD46B6DC5}" presName="txTwo" presStyleLbl="node2" presStyleIdx="2" presStyleCnt="4">
        <dgm:presLayoutVars>
          <dgm:chPref val="3"/>
        </dgm:presLayoutVars>
      </dgm:prSet>
      <dgm:spPr/>
      <dgm:t>
        <a:bodyPr/>
        <a:lstStyle/>
        <a:p>
          <a:endParaRPr lang="ru-RU"/>
        </a:p>
      </dgm:t>
    </dgm:pt>
    <dgm:pt modelId="{3F2120D4-1F84-4C8F-8545-B3D2B9EEE470}" type="pres">
      <dgm:prSet presAssocID="{5AED9252-B733-4ACF-ABE3-026FD46B6DC5}" presName="horzTwo" presStyleCnt="0"/>
      <dgm:spPr/>
    </dgm:pt>
    <dgm:pt modelId="{08C30688-9E9D-4A26-BB4E-33CAC8F7089D}" type="pres">
      <dgm:prSet presAssocID="{8C17A1AF-6DC4-4EDA-A920-4B99B952FE8B}" presName="sibSpaceTwo" presStyleCnt="0"/>
      <dgm:spPr/>
    </dgm:pt>
    <dgm:pt modelId="{93FB05EF-7A4A-45F5-9193-CAA270EE3C46}" type="pres">
      <dgm:prSet presAssocID="{38BBB35A-D960-4F14-90C3-4CAF19FB8209}" presName="vertTwo" presStyleCnt="0"/>
      <dgm:spPr/>
    </dgm:pt>
    <dgm:pt modelId="{619F1C63-8681-4DA2-A2DA-24C9F85CB222}" type="pres">
      <dgm:prSet presAssocID="{38BBB35A-D960-4F14-90C3-4CAF19FB8209}" presName="txTwo" presStyleLbl="node2" presStyleIdx="3" presStyleCnt="4">
        <dgm:presLayoutVars>
          <dgm:chPref val="3"/>
        </dgm:presLayoutVars>
      </dgm:prSet>
      <dgm:spPr/>
      <dgm:t>
        <a:bodyPr/>
        <a:lstStyle/>
        <a:p>
          <a:endParaRPr lang="ru-RU"/>
        </a:p>
      </dgm:t>
    </dgm:pt>
    <dgm:pt modelId="{3FA9DDBB-9094-4F32-A33B-669497EAC5CE}" type="pres">
      <dgm:prSet presAssocID="{38BBB35A-D960-4F14-90C3-4CAF19FB8209}" presName="horzTwo" presStyleCnt="0"/>
      <dgm:spPr/>
    </dgm:pt>
  </dgm:ptLst>
  <dgm:cxnLst>
    <dgm:cxn modelId="{F60A8EF5-835C-4B14-8126-9C410382063F}" type="presOf" srcId="{D833B6CA-FC46-4429-961A-C191AD75EE2A}" destId="{4059BB80-CDDE-4BA8-8EE0-496F16E405B9}" srcOrd="0" destOrd="0" presId="urn:microsoft.com/office/officeart/2005/8/layout/hierarchy4"/>
    <dgm:cxn modelId="{AC73C6FE-077A-41B2-AB74-984714BE862A}" type="presOf" srcId="{C0063C0C-3C50-46C4-AB86-1610286B51B3}" destId="{19CDA5C0-596E-4903-AB9D-E5BBCFE5D4E1}" srcOrd="0" destOrd="0" presId="urn:microsoft.com/office/officeart/2005/8/layout/hierarchy4"/>
    <dgm:cxn modelId="{10DF8472-C766-449F-97CE-A48AA175E607}" type="presOf" srcId="{0860B073-0BA3-45D6-BC72-58C553C9BC02}" destId="{EC01DF78-1826-4EB0-ACE6-3F3D90062B5B}" srcOrd="0" destOrd="0" presId="urn:microsoft.com/office/officeart/2005/8/layout/hierarchy4"/>
    <dgm:cxn modelId="{11EFE0A2-AA61-49C0-B4E0-B84D4AD299A3}" srcId="{D833B6CA-FC46-4429-961A-C191AD75EE2A}" destId="{0860B073-0BA3-45D6-BC72-58C553C9BC02}" srcOrd="0" destOrd="0" parTransId="{3153F52A-E6AB-4658-B340-FA5951F070C4}" sibTransId="{33876C5E-02DB-4F8C-9DD8-083F3C712BE4}"/>
    <dgm:cxn modelId="{799E4029-8246-4BF1-B8BF-54E5C5978914}" srcId="{D833B6CA-FC46-4429-961A-C191AD75EE2A}" destId="{C0063C0C-3C50-46C4-AB86-1610286B51B3}" srcOrd="1" destOrd="0" parTransId="{935C50A7-2B57-47F8-9B69-34C0C12209F5}" sibTransId="{44C526DF-9913-4386-91F4-D76382C80FCA}"/>
    <dgm:cxn modelId="{840C8D59-D5F1-42B4-B256-A112C9E909EB}" srcId="{D833B6CA-FC46-4429-961A-C191AD75EE2A}" destId="{5AED9252-B733-4ACF-ABE3-026FD46B6DC5}" srcOrd="2" destOrd="0" parTransId="{C9EFF716-EDD4-4B3B-AC46-FE5AC795086B}" sibTransId="{8C17A1AF-6DC4-4EDA-A920-4B99B952FE8B}"/>
    <dgm:cxn modelId="{E88FD958-58A5-4BCA-91F1-2F899B159537}" srcId="{D833B6CA-FC46-4429-961A-C191AD75EE2A}" destId="{38BBB35A-D960-4F14-90C3-4CAF19FB8209}" srcOrd="3" destOrd="0" parTransId="{9EDCB6F1-C904-495D-BA10-584662D5BE53}" sibTransId="{F552E021-95B2-4CC0-A86F-DF42D4215881}"/>
    <dgm:cxn modelId="{ED4CFE6A-D217-4F8A-A49C-305A3EDFE0EA}" srcId="{ABC1309A-1C49-4728-BADB-FBE413904465}" destId="{D833B6CA-FC46-4429-961A-C191AD75EE2A}" srcOrd="0" destOrd="0" parTransId="{529C1CD3-7AE8-4946-8653-20E567B379EA}" sibTransId="{D5DEC419-A46B-45A1-B295-75ACE84D80DA}"/>
    <dgm:cxn modelId="{96DB268E-3116-44E4-B2D0-6249B8B00C42}" type="presOf" srcId="{38BBB35A-D960-4F14-90C3-4CAF19FB8209}" destId="{619F1C63-8681-4DA2-A2DA-24C9F85CB222}" srcOrd="0" destOrd="0" presId="urn:microsoft.com/office/officeart/2005/8/layout/hierarchy4"/>
    <dgm:cxn modelId="{7C1D5BFB-1DEF-4378-ACC7-530048AC8CFF}" type="presOf" srcId="{ABC1309A-1C49-4728-BADB-FBE413904465}" destId="{64EEB9E8-5D03-4A85-A08F-3804548CE6F2}" srcOrd="0" destOrd="0" presId="urn:microsoft.com/office/officeart/2005/8/layout/hierarchy4"/>
    <dgm:cxn modelId="{70EB0BFD-CFD6-4729-8555-648AC75F4D55}" type="presOf" srcId="{5AED9252-B733-4ACF-ABE3-026FD46B6DC5}" destId="{8972CFDB-9C15-4663-A164-AB625FD3808F}" srcOrd="0" destOrd="0" presId="urn:microsoft.com/office/officeart/2005/8/layout/hierarchy4"/>
    <dgm:cxn modelId="{0A6713F7-EFFD-45C2-A80C-3F2ECE23B081}" type="presParOf" srcId="{64EEB9E8-5D03-4A85-A08F-3804548CE6F2}" destId="{54C4705C-3E83-4290-A9B5-E6F934A4A50D}" srcOrd="0" destOrd="0" presId="urn:microsoft.com/office/officeart/2005/8/layout/hierarchy4"/>
    <dgm:cxn modelId="{60C85E92-F0D2-4D96-A06E-1868A4095F94}" type="presParOf" srcId="{54C4705C-3E83-4290-A9B5-E6F934A4A50D}" destId="{4059BB80-CDDE-4BA8-8EE0-496F16E405B9}" srcOrd="0" destOrd="0" presId="urn:microsoft.com/office/officeart/2005/8/layout/hierarchy4"/>
    <dgm:cxn modelId="{7FFD1D8E-290E-4E4A-9D40-246383B05F72}" type="presParOf" srcId="{54C4705C-3E83-4290-A9B5-E6F934A4A50D}" destId="{3FCD1AF2-C4B5-43CD-974D-9C504B3D6501}" srcOrd="1" destOrd="0" presId="urn:microsoft.com/office/officeart/2005/8/layout/hierarchy4"/>
    <dgm:cxn modelId="{37C87B1C-ECBE-472F-9D93-70924FFBBEF4}" type="presParOf" srcId="{54C4705C-3E83-4290-A9B5-E6F934A4A50D}" destId="{8D212957-0770-4833-8F7F-B446225ED3C0}" srcOrd="2" destOrd="0" presId="urn:microsoft.com/office/officeart/2005/8/layout/hierarchy4"/>
    <dgm:cxn modelId="{57C1A314-D3EF-4640-B898-8764788D16C0}" type="presParOf" srcId="{8D212957-0770-4833-8F7F-B446225ED3C0}" destId="{7282A6C0-4EDF-43D3-A28B-04406D62AC87}" srcOrd="0" destOrd="0" presId="urn:microsoft.com/office/officeart/2005/8/layout/hierarchy4"/>
    <dgm:cxn modelId="{4C5087B7-E424-440A-ABF8-E0F48593CC77}" type="presParOf" srcId="{7282A6C0-4EDF-43D3-A28B-04406D62AC87}" destId="{EC01DF78-1826-4EB0-ACE6-3F3D90062B5B}" srcOrd="0" destOrd="0" presId="urn:microsoft.com/office/officeart/2005/8/layout/hierarchy4"/>
    <dgm:cxn modelId="{BFB69F31-CC0F-4DFE-89C5-22B3C0FB181D}" type="presParOf" srcId="{7282A6C0-4EDF-43D3-A28B-04406D62AC87}" destId="{0C9526A3-721B-4AFD-9133-15C00D716418}" srcOrd="1" destOrd="0" presId="urn:microsoft.com/office/officeart/2005/8/layout/hierarchy4"/>
    <dgm:cxn modelId="{B5AAD2B6-A3A4-4C8D-A846-A50470ACD290}" type="presParOf" srcId="{8D212957-0770-4833-8F7F-B446225ED3C0}" destId="{32BFC633-B06A-4917-B0A8-D0CBD8406CA6}" srcOrd="1" destOrd="0" presId="urn:microsoft.com/office/officeart/2005/8/layout/hierarchy4"/>
    <dgm:cxn modelId="{8FC11127-0ABE-4D17-BFB1-777FD962AEB8}" type="presParOf" srcId="{8D212957-0770-4833-8F7F-B446225ED3C0}" destId="{32A5AF63-87F6-4A41-B4C2-D8CF276E3C76}" srcOrd="2" destOrd="0" presId="urn:microsoft.com/office/officeart/2005/8/layout/hierarchy4"/>
    <dgm:cxn modelId="{DA66D807-1154-4206-A432-2AEECE527C6C}" type="presParOf" srcId="{32A5AF63-87F6-4A41-B4C2-D8CF276E3C76}" destId="{19CDA5C0-596E-4903-AB9D-E5BBCFE5D4E1}" srcOrd="0" destOrd="0" presId="urn:microsoft.com/office/officeart/2005/8/layout/hierarchy4"/>
    <dgm:cxn modelId="{27B3D7FE-0ED1-4C3E-A7E7-19980782D1F8}" type="presParOf" srcId="{32A5AF63-87F6-4A41-B4C2-D8CF276E3C76}" destId="{B0B5FE10-EBF6-4576-8141-F99302EEC665}" srcOrd="1" destOrd="0" presId="urn:microsoft.com/office/officeart/2005/8/layout/hierarchy4"/>
    <dgm:cxn modelId="{0D48DACB-2A95-4D2D-87B4-91C10FB81F91}" type="presParOf" srcId="{8D212957-0770-4833-8F7F-B446225ED3C0}" destId="{2E6A178A-C32E-47FA-AB55-459A17C2D1DC}" srcOrd="3" destOrd="0" presId="urn:microsoft.com/office/officeart/2005/8/layout/hierarchy4"/>
    <dgm:cxn modelId="{369D1F14-0C7F-4553-BFFF-AF303894D30B}" type="presParOf" srcId="{8D212957-0770-4833-8F7F-B446225ED3C0}" destId="{4B036A60-F637-41E5-8B09-1783497A457E}" srcOrd="4" destOrd="0" presId="urn:microsoft.com/office/officeart/2005/8/layout/hierarchy4"/>
    <dgm:cxn modelId="{6AEE1A99-813C-41A3-A8A0-BE4CD8EEE956}" type="presParOf" srcId="{4B036A60-F637-41E5-8B09-1783497A457E}" destId="{8972CFDB-9C15-4663-A164-AB625FD3808F}" srcOrd="0" destOrd="0" presId="urn:microsoft.com/office/officeart/2005/8/layout/hierarchy4"/>
    <dgm:cxn modelId="{F1C3090D-85F5-4CF7-8907-12308009ED1D}" type="presParOf" srcId="{4B036A60-F637-41E5-8B09-1783497A457E}" destId="{3F2120D4-1F84-4C8F-8545-B3D2B9EEE470}" srcOrd="1" destOrd="0" presId="urn:microsoft.com/office/officeart/2005/8/layout/hierarchy4"/>
    <dgm:cxn modelId="{1A409EF4-BA35-4B7F-AFC1-3ECB7219E550}" type="presParOf" srcId="{8D212957-0770-4833-8F7F-B446225ED3C0}" destId="{08C30688-9E9D-4A26-BB4E-33CAC8F7089D}" srcOrd="5" destOrd="0" presId="urn:microsoft.com/office/officeart/2005/8/layout/hierarchy4"/>
    <dgm:cxn modelId="{DBFE423B-2097-48EA-AA76-919157DEF437}" type="presParOf" srcId="{8D212957-0770-4833-8F7F-B446225ED3C0}" destId="{93FB05EF-7A4A-45F5-9193-CAA270EE3C46}" srcOrd="6" destOrd="0" presId="urn:microsoft.com/office/officeart/2005/8/layout/hierarchy4"/>
    <dgm:cxn modelId="{B10DCDED-16FF-4722-8708-65A1230BE5BC}" type="presParOf" srcId="{93FB05EF-7A4A-45F5-9193-CAA270EE3C46}" destId="{619F1C63-8681-4DA2-A2DA-24C9F85CB222}" srcOrd="0" destOrd="0" presId="urn:microsoft.com/office/officeart/2005/8/layout/hierarchy4"/>
    <dgm:cxn modelId="{EB8A26A4-D9C5-4BD3-83AD-D87000755B14}" type="presParOf" srcId="{93FB05EF-7A4A-45F5-9193-CAA270EE3C46}" destId="{3FA9DDBB-9094-4F32-A33B-669497EAC5CE}" srcOrd="1" destOrd="0" presId="urn:microsoft.com/office/officeart/2005/8/layout/hierarchy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EC5DD55-09F1-4E40-9B15-12F1D71E2621}" type="doc">
      <dgm:prSet loTypeId="urn:microsoft.com/office/officeart/2005/8/layout/orgChart1" loCatId="hierarchy" qsTypeId="urn:microsoft.com/office/officeart/2005/8/quickstyle/3d2" qsCatId="3D" csTypeId="urn:microsoft.com/office/officeart/2005/8/colors/colorful4" csCatId="colorful" phldr="1"/>
      <dgm:spPr/>
      <dgm:t>
        <a:bodyPr/>
        <a:lstStyle/>
        <a:p>
          <a:endParaRPr lang="ru-RU"/>
        </a:p>
      </dgm:t>
    </dgm:pt>
    <dgm:pt modelId="{A19D189E-ABCA-4D22-8112-E7C3C6DEE22E}">
      <dgm:prSet phldrT="[Текст]" custT="1"/>
      <dgm:spPr/>
      <dgm:t>
        <a:bodyPr/>
        <a:lstStyle/>
        <a:p>
          <a:r>
            <a:rPr lang="ru-RU" sz="2500" b="1" i="1" dirty="0" err="1" smtClean="0">
              <a:latin typeface="Times New Roman" pitchFamily="18" charset="0"/>
              <a:cs typeface="Times New Roman" pitchFamily="18" charset="0"/>
            </a:rPr>
            <a:t>Бұлшық еттің үш түрін ажыратады</a:t>
          </a:r>
          <a:endParaRPr lang="ru-RU" sz="2900" b="1" i="1" dirty="0"/>
        </a:p>
      </dgm:t>
    </dgm:pt>
    <dgm:pt modelId="{6361DCBC-5712-4758-AA6F-C77C42DFE658}" type="parTrans" cxnId="{6298F0CE-918D-4CD6-B0FB-2773D66C8992}">
      <dgm:prSet/>
      <dgm:spPr/>
      <dgm:t>
        <a:bodyPr/>
        <a:lstStyle/>
        <a:p>
          <a:endParaRPr lang="ru-RU"/>
        </a:p>
      </dgm:t>
    </dgm:pt>
    <dgm:pt modelId="{229B5D7F-6224-409C-BE8C-B3A0B164F300}" type="sibTrans" cxnId="{6298F0CE-918D-4CD6-B0FB-2773D66C8992}">
      <dgm:prSet/>
      <dgm:spPr/>
      <dgm:t>
        <a:bodyPr/>
        <a:lstStyle/>
        <a:p>
          <a:endParaRPr lang="ru-RU"/>
        </a:p>
      </dgm:t>
    </dgm:pt>
    <dgm:pt modelId="{86198EC2-8E92-4BCB-B039-2A3106582C12}">
      <dgm:prSet phldrT="[Текст]" custT="1"/>
      <dgm:spPr/>
      <dgm:t>
        <a:bodyPr/>
        <a:lstStyle/>
        <a:p>
          <a:r>
            <a:rPr lang="ru-RU" sz="2000" b="0" i="1" cap="none" spc="0" smtClean="0">
              <a:ln w="18415" cmpd="sng">
                <a:prstDash val="solid"/>
              </a:ln>
              <a:effectLst>
                <a:outerShdw blurRad="63500" dir="3600000" algn="tl" rotWithShape="0">
                  <a:srgbClr val="000000">
                    <a:alpha val="70000"/>
                  </a:srgbClr>
                </a:outerShdw>
              </a:effectLst>
              <a:latin typeface="Times New Roman" pitchFamily="18" charset="0"/>
              <a:cs typeface="Times New Roman" pitchFamily="18" charset="0"/>
            </a:rPr>
            <a:t>Бірыңғай салалы ет ұлпасы</a:t>
          </a:r>
          <a:endParaRPr lang="ru-RU" sz="2000" b="0" i="1" cap="none" spc="0" dirty="0">
            <a:ln w="18415" cmpd="sng">
              <a:prstDash val="solid"/>
            </a:ln>
            <a:effectLst>
              <a:outerShdw blurRad="63500" dir="3600000" algn="tl" rotWithShape="0">
                <a:srgbClr val="000000">
                  <a:alpha val="70000"/>
                </a:srgbClr>
              </a:outerShdw>
            </a:effectLst>
            <a:latin typeface="Times New Roman" pitchFamily="18" charset="0"/>
            <a:cs typeface="Times New Roman" pitchFamily="18" charset="0"/>
          </a:endParaRPr>
        </a:p>
      </dgm:t>
    </dgm:pt>
    <dgm:pt modelId="{261007B3-19E4-448D-AA63-F68218E24D8F}" type="parTrans" cxnId="{735165CC-23AE-470E-A007-3AF0BD2D56B7}">
      <dgm:prSet/>
      <dgm:spPr/>
      <dgm:t>
        <a:bodyPr/>
        <a:lstStyle/>
        <a:p>
          <a:endParaRPr lang="ru-RU">
            <a:solidFill>
              <a:schemeClr val="tx1"/>
            </a:solidFill>
          </a:endParaRPr>
        </a:p>
      </dgm:t>
    </dgm:pt>
    <dgm:pt modelId="{D5811CD6-6983-4E8C-BCCA-4D076D1A5410}" type="sibTrans" cxnId="{735165CC-23AE-470E-A007-3AF0BD2D56B7}">
      <dgm:prSet/>
      <dgm:spPr/>
      <dgm:t>
        <a:bodyPr/>
        <a:lstStyle/>
        <a:p>
          <a:endParaRPr lang="ru-RU"/>
        </a:p>
      </dgm:t>
    </dgm:pt>
    <dgm:pt modelId="{C3E1A4CC-D831-45DE-B4DF-499774D54972}">
      <dgm:prSet phldrT="[Текст]" custT="1"/>
      <dgm:spPr/>
      <dgm:t>
        <a:bodyPr/>
        <a:lstStyle/>
        <a:p>
          <a:r>
            <a:rPr lang="kk-KZ" sz="2000" b="0" i="1" cap="none" spc="0" smtClean="0">
              <a:ln w="18415" cmpd="sng">
                <a:prstDash val="solid"/>
              </a:ln>
              <a:effectLst>
                <a:outerShdw blurRad="63500" dir="3600000" algn="tl" rotWithShape="0">
                  <a:srgbClr val="000000">
                    <a:alpha val="70000"/>
                  </a:srgbClr>
                </a:outerShdw>
              </a:effectLst>
              <a:latin typeface="Times New Roman" pitchFamily="18" charset="0"/>
              <a:cs typeface="Times New Roman" pitchFamily="18" charset="0"/>
            </a:rPr>
            <a:t>Көлденең салалы бұлшық ет ұлпасы</a:t>
          </a:r>
          <a:endParaRPr lang="ru-RU" sz="2000" b="0" i="1" cap="none" spc="0" dirty="0">
            <a:ln w="18415" cmpd="sng">
              <a:prstDash val="solid"/>
            </a:ln>
            <a:effectLst>
              <a:outerShdw blurRad="63500" dir="3600000" algn="tl" rotWithShape="0">
                <a:srgbClr val="000000">
                  <a:alpha val="70000"/>
                </a:srgbClr>
              </a:outerShdw>
            </a:effectLst>
            <a:latin typeface="Times New Roman" pitchFamily="18" charset="0"/>
            <a:cs typeface="Times New Roman" pitchFamily="18" charset="0"/>
          </a:endParaRPr>
        </a:p>
      </dgm:t>
    </dgm:pt>
    <dgm:pt modelId="{5B8897F8-98BC-48AF-8EF7-2285D7ED0ADC}" type="parTrans" cxnId="{689AF191-C0B7-4856-B2C2-A2762DEDBBF6}">
      <dgm:prSet/>
      <dgm:spPr/>
      <dgm:t>
        <a:bodyPr/>
        <a:lstStyle/>
        <a:p>
          <a:endParaRPr lang="ru-RU">
            <a:solidFill>
              <a:schemeClr val="tx1"/>
            </a:solidFill>
          </a:endParaRPr>
        </a:p>
      </dgm:t>
    </dgm:pt>
    <dgm:pt modelId="{790999DC-8D98-4AA8-AC72-FF744EB79C3E}" type="sibTrans" cxnId="{689AF191-C0B7-4856-B2C2-A2762DEDBBF6}">
      <dgm:prSet/>
      <dgm:spPr/>
      <dgm:t>
        <a:bodyPr/>
        <a:lstStyle/>
        <a:p>
          <a:endParaRPr lang="ru-RU"/>
        </a:p>
      </dgm:t>
    </dgm:pt>
    <dgm:pt modelId="{AB960B98-493E-464A-AE7A-1C731C6F841A}">
      <dgm:prSet phldrT="[Текст]" custT="1"/>
      <dgm:spPr/>
      <dgm:t>
        <a:bodyPr/>
        <a:lstStyle/>
        <a:p>
          <a:r>
            <a:rPr lang="kk-KZ" sz="2000" b="0" i="1" cap="none" spc="0" smtClean="0">
              <a:ln w="18415" cmpd="sng">
                <a:prstDash val="solid"/>
              </a:ln>
              <a:effectLst>
                <a:outerShdw blurRad="63500" dir="3600000" algn="tl" rotWithShape="0">
                  <a:srgbClr val="000000">
                    <a:alpha val="70000"/>
                  </a:srgbClr>
                </a:outerShdw>
              </a:effectLst>
              <a:latin typeface="Times New Roman" pitchFamily="18" charset="0"/>
              <a:cs typeface="Times New Roman" pitchFamily="18" charset="0"/>
            </a:rPr>
            <a:t>Жүрек бұлшық ет ұлпасы</a:t>
          </a:r>
          <a:endParaRPr lang="ru-RU" sz="2000" b="0" i="1" cap="none" spc="0" dirty="0">
            <a:ln w="18415" cmpd="sng">
              <a:prstDash val="solid"/>
            </a:ln>
            <a:effectLst>
              <a:outerShdw blurRad="63500" dir="3600000" algn="tl" rotWithShape="0">
                <a:srgbClr val="000000">
                  <a:alpha val="70000"/>
                </a:srgbClr>
              </a:outerShdw>
            </a:effectLst>
            <a:latin typeface="Times New Roman" pitchFamily="18" charset="0"/>
            <a:cs typeface="Times New Roman" pitchFamily="18" charset="0"/>
          </a:endParaRPr>
        </a:p>
      </dgm:t>
    </dgm:pt>
    <dgm:pt modelId="{3B088093-C1DF-47CA-81B7-A5BF60AE1725}" type="parTrans" cxnId="{086BAE54-BE32-471B-9403-62879A68F75C}">
      <dgm:prSet/>
      <dgm:spPr/>
      <dgm:t>
        <a:bodyPr/>
        <a:lstStyle/>
        <a:p>
          <a:endParaRPr lang="ru-RU">
            <a:solidFill>
              <a:schemeClr val="tx1"/>
            </a:solidFill>
          </a:endParaRPr>
        </a:p>
      </dgm:t>
    </dgm:pt>
    <dgm:pt modelId="{B0B7F9AB-D0AA-43C8-8BFD-16E55D95EE9C}" type="sibTrans" cxnId="{086BAE54-BE32-471B-9403-62879A68F75C}">
      <dgm:prSet/>
      <dgm:spPr/>
      <dgm:t>
        <a:bodyPr/>
        <a:lstStyle/>
        <a:p>
          <a:endParaRPr lang="ru-RU"/>
        </a:p>
      </dgm:t>
    </dgm:pt>
    <dgm:pt modelId="{0F366E92-061B-4C2B-A8F3-AE47A7D106A5}" type="pres">
      <dgm:prSet presAssocID="{9EC5DD55-09F1-4E40-9B15-12F1D71E2621}" presName="hierChild1" presStyleCnt="0">
        <dgm:presLayoutVars>
          <dgm:orgChart val="1"/>
          <dgm:chPref val="1"/>
          <dgm:dir/>
          <dgm:animOne val="branch"/>
          <dgm:animLvl val="lvl"/>
          <dgm:resizeHandles/>
        </dgm:presLayoutVars>
      </dgm:prSet>
      <dgm:spPr/>
      <dgm:t>
        <a:bodyPr/>
        <a:lstStyle/>
        <a:p>
          <a:endParaRPr lang="ru-RU"/>
        </a:p>
      </dgm:t>
    </dgm:pt>
    <dgm:pt modelId="{F7C2900C-67FE-46A8-A9B2-DD89D6CDFFFD}" type="pres">
      <dgm:prSet presAssocID="{A19D189E-ABCA-4D22-8112-E7C3C6DEE22E}" presName="hierRoot1" presStyleCnt="0">
        <dgm:presLayoutVars>
          <dgm:hierBranch val="init"/>
        </dgm:presLayoutVars>
      </dgm:prSet>
      <dgm:spPr/>
    </dgm:pt>
    <dgm:pt modelId="{99DA0D02-78FD-433A-B23E-4ED122ACF496}" type="pres">
      <dgm:prSet presAssocID="{A19D189E-ABCA-4D22-8112-E7C3C6DEE22E}" presName="rootComposite1" presStyleCnt="0"/>
      <dgm:spPr/>
    </dgm:pt>
    <dgm:pt modelId="{28853995-74C1-4DE5-A6AC-0EF42F865F03}" type="pres">
      <dgm:prSet presAssocID="{A19D189E-ABCA-4D22-8112-E7C3C6DEE22E}" presName="rootText1" presStyleLbl="node0" presStyleIdx="0" presStyleCnt="1" custScaleX="133850">
        <dgm:presLayoutVars>
          <dgm:chPref val="3"/>
        </dgm:presLayoutVars>
      </dgm:prSet>
      <dgm:spPr/>
      <dgm:t>
        <a:bodyPr/>
        <a:lstStyle/>
        <a:p>
          <a:endParaRPr lang="ru-RU"/>
        </a:p>
      </dgm:t>
    </dgm:pt>
    <dgm:pt modelId="{0F32FDC5-AF90-463A-9E7C-FE79E95B90B2}" type="pres">
      <dgm:prSet presAssocID="{A19D189E-ABCA-4D22-8112-E7C3C6DEE22E}" presName="rootConnector1" presStyleLbl="node1" presStyleIdx="0" presStyleCnt="0"/>
      <dgm:spPr/>
      <dgm:t>
        <a:bodyPr/>
        <a:lstStyle/>
        <a:p>
          <a:endParaRPr lang="ru-RU"/>
        </a:p>
      </dgm:t>
    </dgm:pt>
    <dgm:pt modelId="{EE786ED6-A346-4CB9-AF2F-8D1AA896A6AE}" type="pres">
      <dgm:prSet presAssocID="{A19D189E-ABCA-4D22-8112-E7C3C6DEE22E}" presName="hierChild2" presStyleCnt="0"/>
      <dgm:spPr/>
    </dgm:pt>
    <dgm:pt modelId="{5DFB7431-4CEE-463A-91AA-C8B1B69B76C0}" type="pres">
      <dgm:prSet presAssocID="{261007B3-19E4-448D-AA63-F68218E24D8F}" presName="Name37" presStyleLbl="parChTrans1D2" presStyleIdx="0" presStyleCnt="3"/>
      <dgm:spPr/>
      <dgm:t>
        <a:bodyPr/>
        <a:lstStyle/>
        <a:p>
          <a:endParaRPr lang="ru-RU"/>
        </a:p>
      </dgm:t>
    </dgm:pt>
    <dgm:pt modelId="{819B1A0D-4D76-45E4-A63B-77EC4F8926E4}" type="pres">
      <dgm:prSet presAssocID="{86198EC2-8E92-4BCB-B039-2A3106582C12}" presName="hierRoot2" presStyleCnt="0">
        <dgm:presLayoutVars>
          <dgm:hierBranch val="init"/>
        </dgm:presLayoutVars>
      </dgm:prSet>
      <dgm:spPr/>
    </dgm:pt>
    <dgm:pt modelId="{8D59CACE-3823-4009-B330-9D5FBCB9EACD}" type="pres">
      <dgm:prSet presAssocID="{86198EC2-8E92-4BCB-B039-2A3106582C12}" presName="rootComposite" presStyleCnt="0"/>
      <dgm:spPr/>
    </dgm:pt>
    <dgm:pt modelId="{8115494C-1CD7-48E7-9665-FC00E20D17DF}" type="pres">
      <dgm:prSet presAssocID="{86198EC2-8E92-4BCB-B039-2A3106582C12}" presName="rootText" presStyleLbl="node2" presStyleIdx="0" presStyleCnt="3">
        <dgm:presLayoutVars>
          <dgm:chPref val="3"/>
        </dgm:presLayoutVars>
      </dgm:prSet>
      <dgm:spPr/>
      <dgm:t>
        <a:bodyPr/>
        <a:lstStyle/>
        <a:p>
          <a:endParaRPr lang="ru-RU"/>
        </a:p>
      </dgm:t>
    </dgm:pt>
    <dgm:pt modelId="{D28D766F-49DF-4704-A048-39B372E10A83}" type="pres">
      <dgm:prSet presAssocID="{86198EC2-8E92-4BCB-B039-2A3106582C12}" presName="rootConnector" presStyleLbl="node2" presStyleIdx="0" presStyleCnt="3"/>
      <dgm:spPr/>
      <dgm:t>
        <a:bodyPr/>
        <a:lstStyle/>
        <a:p>
          <a:endParaRPr lang="ru-RU"/>
        </a:p>
      </dgm:t>
    </dgm:pt>
    <dgm:pt modelId="{AD0705C1-75A8-484D-A664-F823E584F47B}" type="pres">
      <dgm:prSet presAssocID="{86198EC2-8E92-4BCB-B039-2A3106582C12}" presName="hierChild4" presStyleCnt="0"/>
      <dgm:spPr/>
    </dgm:pt>
    <dgm:pt modelId="{61E0E2AA-39FD-41A3-8039-F8F7FDD586BE}" type="pres">
      <dgm:prSet presAssocID="{86198EC2-8E92-4BCB-B039-2A3106582C12}" presName="hierChild5" presStyleCnt="0"/>
      <dgm:spPr/>
    </dgm:pt>
    <dgm:pt modelId="{B48B271E-D43E-4471-BECB-C92A221233A1}" type="pres">
      <dgm:prSet presAssocID="{5B8897F8-98BC-48AF-8EF7-2285D7ED0ADC}" presName="Name37" presStyleLbl="parChTrans1D2" presStyleIdx="1" presStyleCnt="3"/>
      <dgm:spPr/>
      <dgm:t>
        <a:bodyPr/>
        <a:lstStyle/>
        <a:p>
          <a:endParaRPr lang="ru-RU"/>
        </a:p>
      </dgm:t>
    </dgm:pt>
    <dgm:pt modelId="{B60FF88A-7553-48AA-9378-D724B9828851}" type="pres">
      <dgm:prSet presAssocID="{C3E1A4CC-D831-45DE-B4DF-499774D54972}" presName="hierRoot2" presStyleCnt="0">
        <dgm:presLayoutVars>
          <dgm:hierBranch val="init"/>
        </dgm:presLayoutVars>
      </dgm:prSet>
      <dgm:spPr/>
    </dgm:pt>
    <dgm:pt modelId="{D4D63EF5-2413-48E3-BE49-41AE00D038C2}" type="pres">
      <dgm:prSet presAssocID="{C3E1A4CC-D831-45DE-B4DF-499774D54972}" presName="rootComposite" presStyleCnt="0"/>
      <dgm:spPr/>
    </dgm:pt>
    <dgm:pt modelId="{DDB907E6-746F-45B0-BC29-0867FD754580}" type="pres">
      <dgm:prSet presAssocID="{C3E1A4CC-D831-45DE-B4DF-499774D54972}" presName="rootText" presStyleLbl="node2" presStyleIdx="1" presStyleCnt="3">
        <dgm:presLayoutVars>
          <dgm:chPref val="3"/>
        </dgm:presLayoutVars>
      </dgm:prSet>
      <dgm:spPr/>
      <dgm:t>
        <a:bodyPr/>
        <a:lstStyle/>
        <a:p>
          <a:endParaRPr lang="ru-RU"/>
        </a:p>
      </dgm:t>
    </dgm:pt>
    <dgm:pt modelId="{5DE20C75-39BE-4444-AB87-437854D7F498}" type="pres">
      <dgm:prSet presAssocID="{C3E1A4CC-D831-45DE-B4DF-499774D54972}" presName="rootConnector" presStyleLbl="node2" presStyleIdx="1" presStyleCnt="3"/>
      <dgm:spPr/>
      <dgm:t>
        <a:bodyPr/>
        <a:lstStyle/>
        <a:p>
          <a:endParaRPr lang="ru-RU"/>
        </a:p>
      </dgm:t>
    </dgm:pt>
    <dgm:pt modelId="{D38B7BCE-975E-4581-BF9E-536EA33B77C5}" type="pres">
      <dgm:prSet presAssocID="{C3E1A4CC-D831-45DE-B4DF-499774D54972}" presName="hierChild4" presStyleCnt="0"/>
      <dgm:spPr/>
    </dgm:pt>
    <dgm:pt modelId="{F8BDD057-65B8-487A-B655-E6D42B037EE9}" type="pres">
      <dgm:prSet presAssocID="{C3E1A4CC-D831-45DE-B4DF-499774D54972}" presName="hierChild5" presStyleCnt="0"/>
      <dgm:spPr/>
    </dgm:pt>
    <dgm:pt modelId="{109D2F42-0005-4309-9487-416F0F3EFF52}" type="pres">
      <dgm:prSet presAssocID="{3B088093-C1DF-47CA-81B7-A5BF60AE1725}" presName="Name37" presStyleLbl="parChTrans1D2" presStyleIdx="2" presStyleCnt="3"/>
      <dgm:spPr/>
      <dgm:t>
        <a:bodyPr/>
        <a:lstStyle/>
        <a:p>
          <a:endParaRPr lang="ru-RU"/>
        </a:p>
      </dgm:t>
    </dgm:pt>
    <dgm:pt modelId="{8FFC4800-AC7B-4755-966E-2590731AF2F0}" type="pres">
      <dgm:prSet presAssocID="{AB960B98-493E-464A-AE7A-1C731C6F841A}" presName="hierRoot2" presStyleCnt="0">
        <dgm:presLayoutVars>
          <dgm:hierBranch val="init"/>
        </dgm:presLayoutVars>
      </dgm:prSet>
      <dgm:spPr/>
    </dgm:pt>
    <dgm:pt modelId="{3877F980-F3DE-4691-95FA-5EDAEBB4C7C8}" type="pres">
      <dgm:prSet presAssocID="{AB960B98-493E-464A-AE7A-1C731C6F841A}" presName="rootComposite" presStyleCnt="0"/>
      <dgm:spPr/>
    </dgm:pt>
    <dgm:pt modelId="{A56D4291-342A-45D4-88E9-E4A5922C3ADF}" type="pres">
      <dgm:prSet presAssocID="{AB960B98-493E-464A-AE7A-1C731C6F841A}" presName="rootText" presStyleLbl="node2" presStyleIdx="2" presStyleCnt="3">
        <dgm:presLayoutVars>
          <dgm:chPref val="3"/>
        </dgm:presLayoutVars>
      </dgm:prSet>
      <dgm:spPr/>
      <dgm:t>
        <a:bodyPr/>
        <a:lstStyle/>
        <a:p>
          <a:endParaRPr lang="ru-RU"/>
        </a:p>
      </dgm:t>
    </dgm:pt>
    <dgm:pt modelId="{5CF026FD-8F8E-4EF8-8E79-93400C35B40E}" type="pres">
      <dgm:prSet presAssocID="{AB960B98-493E-464A-AE7A-1C731C6F841A}" presName="rootConnector" presStyleLbl="node2" presStyleIdx="2" presStyleCnt="3"/>
      <dgm:spPr/>
      <dgm:t>
        <a:bodyPr/>
        <a:lstStyle/>
        <a:p>
          <a:endParaRPr lang="ru-RU"/>
        </a:p>
      </dgm:t>
    </dgm:pt>
    <dgm:pt modelId="{682B5CDA-ABC8-427A-AFB6-288E9A02E86D}" type="pres">
      <dgm:prSet presAssocID="{AB960B98-493E-464A-AE7A-1C731C6F841A}" presName="hierChild4" presStyleCnt="0"/>
      <dgm:spPr/>
    </dgm:pt>
    <dgm:pt modelId="{DEEE3589-7BDA-4DB3-9B33-AA815AAD9646}" type="pres">
      <dgm:prSet presAssocID="{AB960B98-493E-464A-AE7A-1C731C6F841A}" presName="hierChild5" presStyleCnt="0"/>
      <dgm:spPr/>
    </dgm:pt>
    <dgm:pt modelId="{A5E93091-80C8-4D45-B578-DA4FEEB3506D}" type="pres">
      <dgm:prSet presAssocID="{A19D189E-ABCA-4D22-8112-E7C3C6DEE22E}" presName="hierChild3" presStyleCnt="0"/>
      <dgm:spPr/>
    </dgm:pt>
  </dgm:ptLst>
  <dgm:cxnLst>
    <dgm:cxn modelId="{735165CC-23AE-470E-A007-3AF0BD2D56B7}" srcId="{A19D189E-ABCA-4D22-8112-E7C3C6DEE22E}" destId="{86198EC2-8E92-4BCB-B039-2A3106582C12}" srcOrd="0" destOrd="0" parTransId="{261007B3-19E4-448D-AA63-F68218E24D8F}" sibTransId="{D5811CD6-6983-4E8C-BCCA-4D076D1A5410}"/>
    <dgm:cxn modelId="{71C9CFC4-0988-4449-9727-F2F002501D62}" type="presOf" srcId="{261007B3-19E4-448D-AA63-F68218E24D8F}" destId="{5DFB7431-4CEE-463A-91AA-C8B1B69B76C0}" srcOrd="0" destOrd="0" presId="urn:microsoft.com/office/officeart/2005/8/layout/orgChart1"/>
    <dgm:cxn modelId="{6298F0CE-918D-4CD6-B0FB-2773D66C8992}" srcId="{9EC5DD55-09F1-4E40-9B15-12F1D71E2621}" destId="{A19D189E-ABCA-4D22-8112-E7C3C6DEE22E}" srcOrd="0" destOrd="0" parTransId="{6361DCBC-5712-4758-AA6F-C77C42DFE658}" sibTransId="{229B5D7F-6224-409C-BE8C-B3A0B164F300}"/>
    <dgm:cxn modelId="{086BAE54-BE32-471B-9403-62879A68F75C}" srcId="{A19D189E-ABCA-4D22-8112-E7C3C6DEE22E}" destId="{AB960B98-493E-464A-AE7A-1C731C6F841A}" srcOrd="2" destOrd="0" parTransId="{3B088093-C1DF-47CA-81B7-A5BF60AE1725}" sibTransId="{B0B7F9AB-D0AA-43C8-8BFD-16E55D95EE9C}"/>
    <dgm:cxn modelId="{DD8BFF9F-96FD-4B15-87A5-4F5E5668078E}" type="presOf" srcId="{C3E1A4CC-D831-45DE-B4DF-499774D54972}" destId="{DDB907E6-746F-45B0-BC29-0867FD754580}" srcOrd="0" destOrd="0" presId="urn:microsoft.com/office/officeart/2005/8/layout/orgChart1"/>
    <dgm:cxn modelId="{7B1C7EB7-CE82-4D62-90D2-5DB4458F1C6D}" type="presOf" srcId="{3B088093-C1DF-47CA-81B7-A5BF60AE1725}" destId="{109D2F42-0005-4309-9487-416F0F3EFF52}" srcOrd="0" destOrd="0" presId="urn:microsoft.com/office/officeart/2005/8/layout/orgChart1"/>
    <dgm:cxn modelId="{0A81C72B-96D8-4548-92F8-BE8BDAD0E622}" type="presOf" srcId="{AB960B98-493E-464A-AE7A-1C731C6F841A}" destId="{5CF026FD-8F8E-4EF8-8E79-93400C35B40E}" srcOrd="1" destOrd="0" presId="urn:microsoft.com/office/officeart/2005/8/layout/orgChart1"/>
    <dgm:cxn modelId="{AD1B8B72-FDAB-40B3-98FC-E01B76374EA6}" type="presOf" srcId="{86198EC2-8E92-4BCB-B039-2A3106582C12}" destId="{8115494C-1CD7-48E7-9665-FC00E20D17DF}" srcOrd="0" destOrd="0" presId="urn:microsoft.com/office/officeart/2005/8/layout/orgChart1"/>
    <dgm:cxn modelId="{60006773-B18F-4E55-9651-426E80BA324E}" type="presOf" srcId="{9EC5DD55-09F1-4E40-9B15-12F1D71E2621}" destId="{0F366E92-061B-4C2B-A8F3-AE47A7D106A5}" srcOrd="0" destOrd="0" presId="urn:microsoft.com/office/officeart/2005/8/layout/orgChart1"/>
    <dgm:cxn modelId="{9CBD5BF2-043E-45E4-9364-EAB49B1B91D3}" type="presOf" srcId="{A19D189E-ABCA-4D22-8112-E7C3C6DEE22E}" destId="{28853995-74C1-4DE5-A6AC-0EF42F865F03}" srcOrd="0" destOrd="0" presId="urn:microsoft.com/office/officeart/2005/8/layout/orgChart1"/>
    <dgm:cxn modelId="{5A485682-4923-4557-9A54-F399246943D3}" type="presOf" srcId="{86198EC2-8E92-4BCB-B039-2A3106582C12}" destId="{D28D766F-49DF-4704-A048-39B372E10A83}" srcOrd="1" destOrd="0" presId="urn:microsoft.com/office/officeart/2005/8/layout/orgChart1"/>
    <dgm:cxn modelId="{689AF191-C0B7-4856-B2C2-A2762DEDBBF6}" srcId="{A19D189E-ABCA-4D22-8112-E7C3C6DEE22E}" destId="{C3E1A4CC-D831-45DE-B4DF-499774D54972}" srcOrd="1" destOrd="0" parTransId="{5B8897F8-98BC-48AF-8EF7-2285D7ED0ADC}" sibTransId="{790999DC-8D98-4AA8-AC72-FF744EB79C3E}"/>
    <dgm:cxn modelId="{C6DC3062-4227-4AA1-B26D-8FD47085AF16}" type="presOf" srcId="{C3E1A4CC-D831-45DE-B4DF-499774D54972}" destId="{5DE20C75-39BE-4444-AB87-437854D7F498}" srcOrd="1" destOrd="0" presId="urn:microsoft.com/office/officeart/2005/8/layout/orgChart1"/>
    <dgm:cxn modelId="{3A233971-5CB6-4A0A-9221-AF21FACF5C68}" type="presOf" srcId="{5B8897F8-98BC-48AF-8EF7-2285D7ED0ADC}" destId="{B48B271E-D43E-4471-BECB-C92A221233A1}" srcOrd="0" destOrd="0" presId="urn:microsoft.com/office/officeart/2005/8/layout/orgChart1"/>
    <dgm:cxn modelId="{723AAA93-7F78-4FD2-82CB-A3886B012D09}" type="presOf" srcId="{A19D189E-ABCA-4D22-8112-E7C3C6DEE22E}" destId="{0F32FDC5-AF90-463A-9E7C-FE79E95B90B2}" srcOrd="1" destOrd="0" presId="urn:microsoft.com/office/officeart/2005/8/layout/orgChart1"/>
    <dgm:cxn modelId="{526E97C8-6384-4EF3-9C96-611526ED9319}" type="presOf" srcId="{AB960B98-493E-464A-AE7A-1C731C6F841A}" destId="{A56D4291-342A-45D4-88E9-E4A5922C3ADF}" srcOrd="0" destOrd="0" presId="urn:microsoft.com/office/officeart/2005/8/layout/orgChart1"/>
    <dgm:cxn modelId="{CB1D2119-9BC9-4E95-A1B7-4632F075BDCA}" type="presParOf" srcId="{0F366E92-061B-4C2B-A8F3-AE47A7D106A5}" destId="{F7C2900C-67FE-46A8-A9B2-DD89D6CDFFFD}" srcOrd="0" destOrd="0" presId="urn:microsoft.com/office/officeart/2005/8/layout/orgChart1"/>
    <dgm:cxn modelId="{7506D5C7-68B3-432A-8B42-023D28D32B29}" type="presParOf" srcId="{F7C2900C-67FE-46A8-A9B2-DD89D6CDFFFD}" destId="{99DA0D02-78FD-433A-B23E-4ED122ACF496}" srcOrd="0" destOrd="0" presId="urn:microsoft.com/office/officeart/2005/8/layout/orgChart1"/>
    <dgm:cxn modelId="{9610A0B0-3D23-4E38-B9B0-BF5A43F63467}" type="presParOf" srcId="{99DA0D02-78FD-433A-B23E-4ED122ACF496}" destId="{28853995-74C1-4DE5-A6AC-0EF42F865F03}" srcOrd="0" destOrd="0" presId="urn:microsoft.com/office/officeart/2005/8/layout/orgChart1"/>
    <dgm:cxn modelId="{EE51442D-81C8-4215-94A9-0527884BD594}" type="presParOf" srcId="{99DA0D02-78FD-433A-B23E-4ED122ACF496}" destId="{0F32FDC5-AF90-463A-9E7C-FE79E95B90B2}" srcOrd="1" destOrd="0" presId="urn:microsoft.com/office/officeart/2005/8/layout/orgChart1"/>
    <dgm:cxn modelId="{E30E0F46-6CC9-47D9-9262-4515603047FC}" type="presParOf" srcId="{F7C2900C-67FE-46A8-A9B2-DD89D6CDFFFD}" destId="{EE786ED6-A346-4CB9-AF2F-8D1AA896A6AE}" srcOrd="1" destOrd="0" presId="urn:microsoft.com/office/officeart/2005/8/layout/orgChart1"/>
    <dgm:cxn modelId="{89686E5A-84ED-47F1-B7A3-254626484A2A}" type="presParOf" srcId="{EE786ED6-A346-4CB9-AF2F-8D1AA896A6AE}" destId="{5DFB7431-4CEE-463A-91AA-C8B1B69B76C0}" srcOrd="0" destOrd="0" presId="urn:microsoft.com/office/officeart/2005/8/layout/orgChart1"/>
    <dgm:cxn modelId="{6D76F763-0C23-4A4F-A5E4-C8492A8024E7}" type="presParOf" srcId="{EE786ED6-A346-4CB9-AF2F-8D1AA896A6AE}" destId="{819B1A0D-4D76-45E4-A63B-77EC4F8926E4}" srcOrd="1" destOrd="0" presId="urn:microsoft.com/office/officeart/2005/8/layout/orgChart1"/>
    <dgm:cxn modelId="{08480EE7-B73E-42FE-B370-C22ED50DD7DC}" type="presParOf" srcId="{819B1A0D-4D76-45E4-A63B-77EC4F8926E4}" destId="{8D59CACE-3823-4009-B330-9D5FBCB9EACD}" srcOrd="0" destOrd="0" presId="urn:microsoft.com/office/officeart/2005/8/layout/orgChart1"/>
    <dgm:cxn modelId="{FE6BABC2-D03C-45C9-B09F-202B0E2FA786}" type="presParOf" srcId="{8D59CACE-3823-4009-B330-9D5FBCB9EACD}" destId="{8115494C-1CD7-48E7-9665-FC00E20D17DF}" srcOrd="0" destOrd="0" presId="urn:microsoft.com/office/officeart/2005/8/layout/orgChart1"/>
    <dgm:cxn modelId="{AF0C65E2-AA38-44A1-A8D1-49E01F4399A8}" type="presParOf" srcId="{8D59CACE-3823-4009-B330-9D5FBCB9EACD}" destId="{D28D766F-49DF-4704-A048-39B372E10A83}" srcOrd="1" destOrd="0" presId="urn:microsoft.com/office/officeart/2005/8/layout/orgChart1"/>
    <dgm:cxn modelId="{4ADD576D-28EB-4440-B465-CEFDC76C3666}" type="presParOf" srcId="{819B1A0D-4D76-45E4-A63B-77EC4F8926E4}" destId="{AD0705C1-75A8-484D-A664-F823E584F47B}" srcOrd="1" destOrd="0" presId="urn:microsoft.com/office/officeart/2005/8/layout/orgChart1"/>
    <dgm:cxn modelId="{355F3CAB-815D-485E-969C-861003639B31}" type="presParOf" srcId="{819B1A0D-4D76-45E4-A63B-77EC4F8926E4}" destId="{61E0E2AA-39FD-41A3-8039-F8F7FDD586BE}" srcOrd="2" destOrd="0" presId="urn:microsoft.com/office/officeart/2005/8/layout/orgChart1"/>
    <dgm:cxn modelId="{A977E76D-4AFB-4D11-B1D2-4F378697098B}" type="presParOf" srcId="{EE786ED6-A346-4CB9-AF2F-8D1AA896A6AE}" destId="{B48B271E-D43E-4471-BECB-C92A221233A1}" srcOrd="2" destOrd="0" presId="urn:microsoft.com/office/officeart/2005/8/layout/orgChart1"/>
    <dgm:cxn modelId="{F146A65B-A148-4446-8B42-59F6FFBEEE49}" type="presParOf" srcId="{EE786ED6-A346-4CB9-AF2F-8D1AA896A6AE}" destId="{B60FF88A-7553-48AA-9378-D724B9828851}" srcOrd="3" destOrd="0" presId="urn:microsoft.com/office/officeart/2005/8/layout/orgChart1"/>
    <dgm:cxn modelId="{C056BA6C-AD7A-466F-A1C6-3097E3AA64BE}" type="presParOf" srcId="{B60FF88A-7553-48AA-9378-D724B9828851}" destId="{D4D63EF5-2413-48E3-BE49-41AE00D038C2}" srcOrd="0" destOrd="0" presId="urn:microsoft.com/office/officeart/2005/8/layout/orgChart1"/>
    <dgm:cxn modelId="{D87D3DF1-0D90-474D-9092-11C5E6687096}" type="presParOf" srcId="{D4D63EF5-2413-48E3-BE49-41AE00D038C2}" destId="{DDB907E6-746F-45B0-BC29-0867FD754580}" srcOrd="0" destOrd="0" presId="urn:microsoft.com/office/officeart/2005/8/layout/orgChart1"/>
    <dgm:cxn modelId="{11CB60EA-9510-4702-A376-19AB5D105148}" type="presParOf" srcId="{D4D63EF5-2413-48E3-BE49-41AE00D038C2}" destId="{5DE20C75-39BE-4444-AB87-437854D7F498}" srcOrd="1" destOrd="0" presId="urn:microsoft.com/office/officeart/2005/8/layout/orgChart1"/>
    <dgm:cxn modelId="{640DD494-BA01-44E3-93FD-302D9F2CFFF2}" type="presParOf" srcId="{B60FF88A-7553-48AA-9378-D724B9828851}" destId="{D38B7BCE-975E-4581-BF9E-536EA33B77C5}" srcOrd="1" destOrd="0" presId="urn:microsoft.com/office/officeart/2005/8/layout/orgChart1"/>
    <dgm:cxn modelId="{8AFC280C-EB68-4C23-AD3B-12F6426A280E}" type="presParOf" srcId="{B60FF88A-7553-48AA-9378-D724B9828851}" destId="{F8BDD057-65B8-487A-B655-E6D42B037EE9}" srcOrd="2" destOrd="0" presId="urn:microsoft.com/office/officeart/2005/8/layout/orgChart1"/>
    <dgm:cxn modelId="{E7166A89-B003-4301-8D1C-CA96FE2136B3}" type="presParOf" srcId="{EE786ED6-A346-4CB9-AF2F-8D1AA896A6AE}" destId="{109D2F42-0005-4309-9487-416F0F3EFF52}" srcOrd="4" destOrd="0" presId="urn:microsoft.com/office/officeart/2005/8/layout/orgChart1"/>
    <dgm:cxn modelId="{9135958C-AC73-4E2B-A3E8-F5AEA5BF52D0}" type="presParOf" srcId="{EE786ED6-A346-4CB9-AF2F-8D1AA896A6AE}" destId="{8FFC4800-AC7B-4755-966E-2590731AF2F0}" srcOrd="5" destOrd="0" presId="urn:microsoft.com/office/officeart/2005/8/layout/orgChart1"/>
    <dgm:cxn modelId="{8327CC46-8E5B-492B-8318-08A8AFB20EC1}" type="presParOf" srcId="{8FFC4800-AC7B-4755-966E-2590731AF2F0}" destId="{3877F980-F3DE-4691-95FA-5EDAEBB4C7C8}" srcOrd="0" destOrd="0" presId="urn:microsoft.com/office/officeart/2005/8/layout/orgChart1"/>
    <dgm:cxn modelId="{A9163894-94F3-4677-8149-FA623B7430DB}" type="presParOf" srcId="{3877F980-F3DE-4691-95FA-5EDAEBB4C7C8}" destId="{A56D4291-342A-45D4-88E9-E4A5922C3ADF}" srcOrd="0" destOrd="0" presId="urn:microsoft.com/office/officeart/2005/8/layout/orgChart1"/>
    <dgm:cxn modelId="{F3C1F4EF-B409-4C89-AE5D-564AE17F32BC}" type="presParOf" srcId="{3877F980-F3DE-4691-95FA-5EDAEBB4C7C8}" destId="{5CF026FD-8F8E-4EF8-8E79-93400C35B40E}" srcOrd="1" destOrd="0" presId="urn:microsoft.com/office/officeart/2005/8/layout/orgChart1"/>
    <dgm:cxn modelId="{88734260-2A00-4A4F-B0AE-B4FC991DF483}" type="presParOf" srcId="{8FFC4800-AC7B-4755-966E-2590731AF2F0}" destId="{682B5CDA-ABC8-427A-AFB6-288E9A02E86D}" srcOrd="1" destOrd="0" presId="urn:microsoft.com/office/officeart/2005/8/layout/orgChart1"/>
    <dgm:cxn modelId="{7B91847E-1494-4CA9-8043-12E0C327A2CB}" type="presParOf" srcId="{8FFC4800-AC7B-4755-966E-2590731AF2F0}" destId="{DEEE3589-7BDA-4DB3-9B33-AA815AAD9646}" srcOrd="2" destOrd="0" presId="urn:microsoft.com/office/officeart/2005/8/layout/orgChart1"/>
    <dgm:cxn modelId="{0D1B0A70-86D1-4301-8C99-517893AA0F0D}" type="presParOf" srcId="{F7C2900C-67FE-46A8-A9B2-DD89D6CDFFFD}" destId="{A5E93091-80C8-4D45-B578-DA4FEEB3506D}"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0E429DC-1958-4417-837B-64104E6C19CE}">
      <dsp:nvSpPr>
        <dsp:cNvPr id="0" name=""/>
        <dsp:cNvSpPr/>
      </dsp:nvSpPr>
      <dsp:spPr>
        <a:xfrm>
          <a:off x="4449692" y="2520042"/>
          <a:ext cx="3383019" cy="1007729"/>
        </a:xfrm>
        <a:custGeom>
          <a:avLst/>
          <a:gdLst/>
          <a:ahLst/>
          <a:cxnLst/>
          <a:rect l="0" t="0" r="0" b="0"/>
          <a:pathLst>
            <a:path>
              <a:moveTo>
                <a:pt x="0" y="0"/>
              </a:moveTo>
              <a:lnTo>
                <a:pt x="0" y="808708"/>
              </a:lnTo>
              <a:lnTo>
                <a:pt x="3383019" y="808708"/>
              </a:lnTo>
              <a:lnTo>
                <a:pt x="3383019" y="1007729"/>
              </a:lnTo>
            </a:path>
          </a:pathLst>
        </a:custGeom>
        <a:noFill/>
        <a:ln w="11429" cap="flat" cmpd="sng" algn="ctr">
          <a:solidFill>
            <a:schemeClr val="accent3">
              <a:hueOff val="0"/>
              <a:satOff val="0"/>
              <a:lumOff val="0"/>
              <a:alphaOff val="0"/>
            </a:schemeClr>
          </a:solidFill>
          <a:prstDash val="sysDash"/>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9460056-564C-4EE1-8FF7-5256D70B65CD}">
      <dsp:nvSpPr>
        <dsp:cNvPr id="0" name=""/>
        <dsp:cNvSpPr/>
      </dsp:nvSpPr>
      <dsp:spPr>
        <a:xfrm>
          <a:off x="4449692" y="2520042"/>
          <a:ext cx="1089536" cy="1007729"/>
        </a:xfrm>
        <a:custGeom>
          <a:avLst/>
          <a:gdLst/>
          <a:ahLst/>
          <a:cxnLst/>
          <a:rect l="0" t="0" r="0" b="0"/>
          <a:pathLst>
            <a:path>
              <a:moveTo>
                <a:pt x="0" y="0"/>
              </a:moveTo>
              <a:lnTo>
                <a:pt x="0" y="808708"/>
              </a:lnTo>
              <a:lnTo>
                <a:pt x="1089536" y="808708"/>
              </a:lnTo>
              <a:lnTo>
                <a:pt x="1089536" y="1007729"/>
              </a:lnTo>
            </a:path>
          </a:pathLst>
        </a:custGeom>
        <a:noFill/>
        <a:ln w="11429" cap="flat" cmpd="sng" algn="ctr">
          <a:solidFill>
            <a:schemeClr val="accent3">
              <a:hueOff val="0"/>
              <a:satOff val="0"/>
              <a:lumOff val="0"/>
              <a:alphaOff val="0"/>
            </a:schemeClr>
          </a:solidFill>
          <a:prstDash val="sysDash"/>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9B8F20D-1E06-47ED-A9FA-5224BC293761}">
      <dsp:nvSpPr>
        <dsp:cNvPr id="0" name=""/>
        <dsp:cNvSpPr/>
      </dsp:nvSpPr>
      <dsp:spPr>
        <a:xfrm>
          <a:off x="3245746" y="2520042"/>
          <a:ext cx="1203945" cy="1007729"/>
        </a:xfrm>
        <a:custGeom>
          <a:avLst/>
          <a:gdLst/>
          <a:ahLst/>
          <a:cxnLst/>
          <a:rect l="0" t="0" r="0" b="0"/>
          <a:pathLst>
            <a:path>
              <a:moveTo>
                <a:pt x="1203945" y="0"/>
              </a:moveTo>
              <a:lnTo>
                <a:pt x="1203945" y="808708"/>
              </a:lnTo>
              <a:lnTo>
                <a:pt x="0" y="808708"/>
              </a:lnTo>
              <a:lnTo>
                <a:pt x="0" y="1007729"/>
              </a:lnTo>
            </a:path>
          </a:pathLst>
        </a:custGeom>
        <a:noFill/>
        <a:ln w="11429" cap="flat" cmpd="sng" algn="ctr">
          <a:solidFill>
            <a:schemeClr val="accent3">
              <a:hueOff val="0"/>
              <a:satOff val="0"/>
              <a:lumOff val="0"/>
              <a:alphaOff val="0"/>
            </a:schemeClr>
          </a:solidFill>
          <a:prstDash val="sysDash"/>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24BEA9A-B6FF-4AFB-84FC-EF111630CD86}">
      <dsp:nvSpPr>
        <dsp:cNvPr id="0" name=""/>
        <dsp:cNvSpPr/>
      </dsp:nvSpPr>
      <dsp:spPr>
        <a:xfrm>
          <a:off x="952264" y="2520042"/>
          <a:ext cx="3497428" cy="1007729"/>
        </a:xfrm>
        <a:custGeom>
          <a:avLst/>
          <a:gdLst/>
          <a:ahLst/>
          <a:cxnLst/>
          <a:rect l="0" t="0" r="0" b="0"/>
          <a:pathLst>
            <a:path>
              <a:moveTo>
                <a:pt x="3497428" y="0"/>
              </a:moveTo>
              <a:lnTo>
                <a:pt x="3497428" y="808708"/>
              </a:lnTo>
              <a:lnTo>
                <a:pt x="0" y="808708"/>
              </a:lnTo>
              <a:lnTo>
                <a:pt x="0" y="1007729"/>
              </a:lnTo>
            </a:path>
          </a:pathLst>
        </a:custGeom>
        <a:noFill/>
        <a:ln w="11429" cap="flat" cmpd="sng" algn="ctr">
          <a:solidFill>
            <a:schemeClr val="accent3">
              <a:hueOff val="0"/>
              <a:satOff val="0"/>
              <a:lumOff val="0"/>
              <a:alphaOff val="0"/>
            </a:schemeClr>
          </a:solidFill>
          <a:prstDash val="sysDash"/>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5236573-704A-47FB-823B-2F0F35B756AD}">
      <dsp:nvSpPr>
        <dsp:cNvPr id="0" name=""/>
        <dsp:cNvSpPr/>
      </dsp:nvSpPr>
      <dsp:spPr>
        <a:xfrm>
          <a:off x="2088229" y="1224140"/>
          <a:ext cx="4722924" cy="1295902"/>
        </a:xfrm>
        <a:prstGeom prst="rect">
          <a:avLst/>
        </a:prstGeom>
        <a:solidFill>
          <a:schemeClr val="accent1">
            <a:hueOff val="0"/>
            <a:satOff val="0"/>
            <a:lumOff val="0"/>
            <a:alphaOff val="0"/>
          </a:schemeClr>
        </a:soli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kk-KZ" sz="2400" b="1" i="0" kern="1200" dirty="0" smtClean="0">
              <a:effectLst>
                <a:outerShdw blurRad="38100" dist="38100" dir="2700000" algn="tl">
                  <a:srgbClr val="000000">
                    <a:alpha val="43137"/>
                  </a:srgbClr>
                </a:outerShdw>
              </a:effectLst>
              <a:latin typeface="Times New Roman" pitchFamily="18" charset="0"/>
              <a:cs typeface="Times New Roman" pitchFamily="18" charset="0"/>
            </a:rPr>
            <a:t>Лейдиг пен Келликер ұлпаларды төрт топқа бөлген </a:t>
          </a:r>
          <a:endParaRPr lang="ru-RU" sz="2400" b="1" i="0"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a:off x="2088229" y="1224140"/>
        <a:ext cx="4722924" cy="1295902"/>
      </dsp:txXfrm>
    </dsp:sp>
    <dsp:sp modelId="{993D6D76-855C-4208-B316-8870D9F7D3F8}">
      <dsp:nvSpPr>
        <dsp:cNvPr id="0" name=""/>
        <dsp:cNvSpPr/>
      </dsp:nvSpPr>
      <dsp:spPr>
        <a:xfrm>
          <a:off x="4544" y="3527772"/>
          <a:ext cx="1895440" cy="947720"/>
        </a:xfrm>
        <a:prstGeom prst="rect">
          <a:avLst/>
        </a:prstGeom>
        <a:solidFill>
          <a:schemeClr val="accent3">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kk-KZ" sz="2400" b="1" i="0" kern="1200" dirty="0" smtClean="0">
              <a:effectLst>
                <a:outerShdw blurRad="38100" dist="38100" dir="2700000" algn="tl">
                  <a:srgbClr val="000000">
                    <a:alpha val="43137"/>
                  </a:srgbClr>
                </a:outerShdw>
              </a:effectLst>
              <a:latin typeface="Times New Roman" pitchFamily="18" charset="0"/>
              <a:cs typeface="Times New Roman" pitchFamily="18" charset="0"/>
            </a:rPr>
            <a:t>Эпителийлік ұлпалар</a:t>
          </a:r>
          <a:endParaRPr lang="ru-RU" sz="2400" b="1" i="0"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a:off x="4544" y="3527772"/>
        <a:ext cx="1895440" cy="947720"/>
      </dsp:txXfrm>
    </dsp:sp>
    <dsp:sp modelId="{265DD8DE-EA81-4A32-A983-CC1057D1DFE6}">
      <dsp:nvSpPr>
        <dsp:cNvPr id="0" name=""/>
        <dsp:cNvSpPr/>
      </dsp:nvSpPr>
      <dsp:spPr>
        <a:xfrm>
          <a:off x="2298026" y="3527772"/>
          <a:ext cx="1895440" cy="947720"/>
        </a:xfrm>
        <a:prstGeom prst="rect">
          <a:avLst/>
        </a:prstGeom>
        <a:solidFill>
          <a:schemeClr val="accent3">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kk-KZ" sz="2400" b="1" i="0" kern="1200" smtClean="0">
              <a:effectLst>
                <a:outerShdw blurRad="38100" dist="38100" dir="2700000" algn="tl">
                  <a:srgbClr val="000000">
                    <a:alpha val="43137"/>
                  </a:srgbClr>
                </a:outerShdw>
              </a:effectLst>
              <a:latin typeface="Times New Roman" pitchFamily="18" charset="0"/>
              <a:cs typeface="Times New Roman" pitchFamily="18" charset="0"/>
            </a:rPr>
            <a:t>Дәнекер ұлпалары</a:t>
          </a:r>
          <a:endParaRPr lang="ru-RU" sz="2400" b="1" i="0"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a:off x="2298026" y="3527772"/>
        <a:ext cx="1895440" cy="947720"/>
      </dsp:txXfrm>
    </dsp:sp>
    <dsp:sp modelId="{3ACB17B7-153D-4207-B4D5-EC5B73CF4957}">
      <dsp:nvSpPr>
        <dsp:cNvPr id="0" name=""/>
        <dsp:cNvSpPr/>
      </dsp:nvSpPr>
      <dsp:spPr>
        <a:xfrm>
          <a:off x="4591509" y="3527772"/>
          <a:ext cx="1895440" cy="947720"/>
        </a:xfrm>
        <a:prstGeom prst="rect">
          <a:avLst/>
        </a:prstGeom>
        <a:solidFill>
          <a:schemeClr val="accent3">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kk-KZ" sz="2400" b="1" i="0" kern="1200" dirty="0" smtClean="0">
              <a:effectLst>
                <a:outerShdw blurRad="38100" dist="38100" dir="2700000" algn="tl">
                  <a:srgbClr val="000000">
                    <a:alpha val="43137"/>
                  </a:srgbClr>
                </a:outerShdw>
              </a:effectLst>
              <a:latin typeface="Times New Roman" pitchFamily="18" charset="0"/>
              <a:cs typeface="Times New Roman" pitchFamily="18" charset="0"/>
            </a:rPr>
            <a:t>Бұлшық ет ұлпалары</a:t>
          </a:r>
          <a:endParaRPr lang="ru-RU" sz="2400" b="1" i="0"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a:off x="4591509" y="3527772"/>
        <a:ext cx="1895440" cy="947720"/>
      </dsp:txXfrm>
    </dsp:sp>
    <dsp:sp modelId="{093B382B-AACF-4239-AF39-E3B3E0761EA6}">
      <dsp:nvSpPr>
        <dsp:cNvPr id="0" name=""/>
        <dsp:cNvSpPr/>
      </dsp:nvSpPr>
      <dsp:spPr>
        <a:xfrm>
          <a:off x="6884991" y="3527772"/>
          <a:ext cx="1895440" cy="947720"/>
        </a:xfrm>
        <a:prstGeom prst="rect">
          <a:avLst/>
        </a:prstGeom>
        <a:solidFill>
          <a:schemeClr val="accent3">
            <a:hueOff val="0"/>
            <a:satOff val="0"/>
            <a:lumOff val="0"/>
            <a:alphaOff val="0"/>
          </a:schemeClr>
        </a:solidFill>
        <a:ln>
          <a:noFill/>
        </a:ln>
        <a:effectLst>
          <a:outerShdw blurRad="508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kk-KZ" sz="2400" b="1" i="0" kern="1200" smtClean="0">
              <a:effectLst>
                <a:outerShdw blurRad="38100" dist="38100" dir="2700000" algn="tl">
                  <a:srgbClr val="000000">
                    <a:alpha val="43137"/>
                  </a:srgbClr>
                </a:outerShdw>
              </a:effectLst>
              <a:latin typeface="Times New Roman" pitchFamily="18" charset="0"/>
              <a:cs typeface="Times New Roman" pitchFamily="18" charset="0"/>
            </a:rPr>
            <a:t>Нерв ұлпасы</a:t>
          </a:r>
          <a:endParaRPr lang="ru-RU" sz="2400" b="1" i="0" kern="1200" dirty="0">
            <a:effectLst>
              <a:outerShdw blurRad="38100" dist="38100" dir="2700000" algn="tl">
                <a:srgbClr val="000000">
                  <a:alpha val="43137"/>
                </a:srgbClr>
              </a:outerShdw>
            </a:effectLst>
            <a:latin typeface="Times New Roman" pitchFamily="18" charset="0"/>
            <a:cs typeface="Times New Roman" pitchFamily="18" charset="0"/>
          </a:endParaRPr>
        </a:p>
      </dsp:txBody>
      <dsp:txXfrm>
        <a:off x="6884991" y="3527772"/>
        <a:ext cx="1895440" cy="94772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9414885E-7B72-4F71-B4AE-61F7E6DFE9D9}" type="datetimeFigureOut">
              <a:rPr lang="ru-RU" smtClean="0"/>
              <a:pPr/>
              <a:t>14.04.2013</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A0096F0D-2947-4478-9A01-E74642C8C56B}" type="slidenum">
              <a:rPr lang="ru-RU" smtClean="0"/>
              <a:pPr/>
              <a:t>‹#›</a:t>
            </a:fld>
            <a:endParaRPr lang="ru-RU"/>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414885E-7B72-4F71-B4AE-61F7E6DFE9D9}" type="datetimeFigureOut">
              <a:rPr lang="ru-RU" smtClean="0"/>
              <a:pPr/>
              <a:t>14.04.2013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0096F0D-2947-4478-9A01-E74642C8C56B}"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6915912" y="3009901"/>
            <a:ext cx="457200" cy="441325"/>
          </a:xfrm>
        </p:spPr>
        <p:txBody>
          <a:bodyPr/>
          <a:lstStyle/>
          <a:p>
            <a:fld id="{A0096F0D-2947-4478-9A01-E74642C8C56B}" type="slidenum">
              <a:rPr lang="ru-RU" smtClean="0"/>
              <a:pPr/>
              <a:t>‹#›</a:t>
            </a:fld>
            <a:endParaRPr lang="ru-RU"/>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414885E-7B72-4F71-B4AE-61F7E6DFE9D9}" type="datetimeFigureOut">
              <a:rPr lang="ru-RU" smtClean="0"/>
              <a:pPr/>
              <a:t>14.04.2013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9414885E-7B72-4F71-B4AE-61F7E6DFE9D9}" type="datetimeFigureOut">
              <a:rPr lang="ru-RU" smtClean="0"/>
              <a:pPr/>
              <a:t>14.04.2013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4361688" y="1026372"/>
            <a:ext cx="457200" cy="441325"/>
          </a:xfrm>
        </p:spPr>
        <p:txBody>
          <a:bodyPr/>
          <a:lstStyle/>
          <a:p>
            <a:fld id="{A0096F0D-2947-4478-9A01-E74642C8C56B}" type="slidenum">
              <a:rPr lang="ru-RU" smtClean="0"/>
              <a:pPr/>
              <a:t>‹#›</a:t>
            </a:fld>
            <a:endParaRPr lang="ru-RU"/>
          </a:p>
        </p:txBody>
      </p:sp>
      <p:sp>
        <p:nvSpPr>
          <p:cNvPr id="8" name="Содержимое 7"/>
          <p:cNvSpPr>
            <a:spLocks noGrp="1"/>
          </p:cNvSpPr>
          <p:nvPr>
            <p:ph sz="quarter" idx="1"/>
          </p:nvPr>
        </p:nvSpPr>
        <p:spPr>
          <a:xfrm>
            <a:off x="301752" y="1527048"/>
            <a:ext cx="850392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endParaRPr lang="ru-RU"/>
          </a:p>
        </p:txBody>
      </p:sp>
      <p:sp>
        <p:nvSpPr>
          <p:cNvPr id="4" name="Дата 3"/>
          <p:cNvSpPr>
            <a:spLocks noGrp="1"/>
          </p:cNvSpPr>
          <p:nvPr>
            <p:ph type="dt" sz="half" idx="10"/>
          </p:nvPr>
        </p:nvSpPr>
        <p:spPr/>
        <p:txBody>
          <a:bodyPr/>
          <a:lstStyle/>
          <a:p>
            <a:fld id="{9414885E-7B72-4F71-B4AE-61F7E6DFE9D9}" type="datetimeFigureOut">
              <a:rPr lang="ru-RU" smtClean="0"/>
              <a:pPr/>
              <a:t>14.04.2013</a:t>
            </a:fld>
            <a:endParaRPr lang="ru-RU"/>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A0096F0D-2947-4478-9A01-E74642C8C56B}" type="slidenum">
              <a:rPr lang="ru-RU" smtClean="0"/>
              <a:pPr/>
              <a:t>‹#›</a:t>
            </a:fld>
            <a:endParaRPr lang="ru-RU"/>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fld id="{9414885E-7B72-4F71-B4AE-61F7E6DFE9D9}" type="datetimeFigureOut">
              <a:rPr lang="ru-RU" smtClean="0"/>
              <a:pPr/>
              <a:t>14.04.2013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0096F0D-2947-4478-9A01-E74642C8C56B}" type="slidenum">
              <a:rPr lang="ru-RU" smtClean="0"/>
              <a:pPr/>
              <a:t>‹#›</a:t>
            </a:fld>
            <a:endParaRPr lang="ru-RU"/>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9414885E-7B72-4F71-B4AE-61F7E6DFE9D9}" type="datetimeFigureOut">
              <a:rPr lang="ru-RU" smtClean="0"/>
              <a:pPr/>
              <a:t>14.04.2013</a:t>
            </a:fld>
            <a:endParaRPr lang="ru-RU"/>
          </a:p>
        </p:txBody>
      </p:sp>
      <p:sp>
        <p:nvSpPr>
          <p:cNvPr id="8" name="Нижний колонтитул 7"/>
          <p:cNvSpPr>
            <a:spLocks noGrp="1"/>
          </p:cNvSpPr>
          <p:nvPr>
            <p:ph type="ftr" sz="quarter" idx="11"/>
          </p:nvPr>
        </p:nvSpPr>
        <p:spPr>
          <a:xfrm>
            <a:off x="304800" y="6409944"/>
            <a:ext cx="3581400" cy="365760"/>
          </a:xfrm>
        </p:spPr>
        <p:txBody>
          <a:bodyPr/>
          <a:lstStyle/>
          <a:p>
            <a:endParaRPr lang="ru-RU"/>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Содержимое 23"/>
          <p:cNvSpPr>
            <a:spLocks noGrp="1"/>
          </p:cNvSpPr>
          <p:nvPr>
            <p:ph sz="quarter" idx="2"/>
          </p:nvPr>
        </p:nvSpPr>
        <p:spPr>
          <a:xfrm>
            <a:off x="301752" y="2471383"/>
            <a:ext cx="4041648" cy="381840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Содержимое 25"/>
          <p:cNvSpPr>
            <a:spLocks noGrp="1"/>
          </p:cNvSpPr>
          <p:nvPr>
            <p:ph sz="quarter" idx="4"/>
          </p:nvPr>
        </p:nvSpPr>
        <p:spPr>
          <a:xfrm>
            <a:off x="4800600" y="2471383"/>
            <a:ext cx="4038600" cy="382219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fld id="{A0096F0D-2947-4478-9A01-E74642C8C56B}" type="slidenum">
              <a:rPr lang="ru-RU" smtClean="0"/>
              <a:pPr/>
              <a:t>‹#›</a:t>
            </a:fld>
            <a:endParaRPr lang="ru-RU"/>
          </a:p>
        </p:txBody>
      </p:sp>
      <p:sp>
        <p:nvSpPr>
          <p:cNvPr id="23" name="Заголовок 22"/>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9414885E-7B72-4F71-B4AE-61F7E6DFE9D9}" type="datetimeFigureOut">
              <a:rPr lang="ru-RU" smtClean="0"/>
              <a:pPr/>
              <a:t>14.04.2013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a:xfrm>
            <a:off x="4343400" y="1036020"/>
            <a:ext cx="457200" cy="441325"/>
          </a:xfrm>
        </p:spPr>
        <p:txBody>
          <a:bodyPr/>
          <a:lstStyle/>
          <a:p>
            <a:fld id="{A0096F0D-2947-4478-9A01-E74642C8C56B}" type="slidenum">
              <a:rPr lang="ru-RU" smtClean="0"/>
              <a:pPr/>
              <a:t>‹#›</a:t>
            </a:fld>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fld id="{9414885E-7B72-4F71-B4AE-61F7E6DFE9D9}" type="datetimeFigureOut">
              <a:rPr lang="ru-RU" smtClean="0"/>
              <a:pPr/>
              <a:t>14.04.2013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fld id="{A0096F0D-2947-4478-9A01-E74642C8C56B}" type="slidenum">
              <a:rPr lang="ru-RU" smtClean="0"/>
              <a:pPr/>
              <a:t>‹#›</a:t>
            </a:fld>
            <a:endParaRPr lang="ru-R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Содержимое 19"/>
          <p:cNvSpPr>
            <a:spLocks noGrp="1"/>
          </p:cNvSpPr>
          <p:nvPr>
            <p:ph sz="quarter" idx="1"/>
          </p:nvPr>
        </p:nvSpPr>
        <p:spPr>
          <a:xfrm>
            <a:off x="3124200" y="685800"/>
            <a:ext cx="5638800" cy="5410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A0096F0D-2947-4478-9A01-E74642C8C56B}" type="slidenum">
              <a:rPr lang="ru-RU" smtClean="0"/>
              <a:pPr/>
              <a:t>‹#›</a:t>
            </a:fld>
            <a:endParaRPr lang="ru-RU"/>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p:txBody>
          <a:bodyPr/>
          <a:lstStyle/>
          <a:p>
            <a:fld id="{9414885E-7B72-4F71-B4AE-61F7E6DFE9D9}" type="datetimeFigureOut">
              <a:rPr lang="ru-RU" smtClean="0"/>
              <a:pPr/>
              <a:t>14.04.2013</a:t>
            </a:fld>
            <a:endParaRPr lang="ru-RU"/>
          </a:p>
        </p:txBody>
      </p:sp>
      <p:sp>
        <p:nvSpPr>
          <p:cNvPr id="6" name="Нижний колонтитул 5"/>
          <p:cNvSpPr>
            <a:spLocks noGrp="1"/>
          </p:cNvSpPr>
          <p:nvPr>
            <p:ph type="ftr" sz="quarter" idx="11"/>
          </p:nvPr>
        </p:nvSpPr>
        <p:spPr>
          <a:xfrm>
            <a:off x="301752" y="6410848"/>
            <a:ext cx="3383280" cy="365760"/>
          </a:xfrm>
        </p:spPr>
        <p:txBody>
          <a:bodyPr/>
          <a:lstStyle/>
          <a:p>
            <a:endParaRPr lang="ru-RU"/>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p>
            <a:fld id="{A0096F0D-2947-4478-9A01-E74642C8C56B}" type="slidenum">
              <a:rPr lang="ru-RU" smtClean="0"/>
              <a:pPr/>
              <a:t>‹#›</a:t>
            </a:fld>
            <a:endParaRPr lang="ru-RU"/>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a:xfrm>
            <a:off x="5788152" y="6404984"/>
            <a:ext cx="3044952" cy="365760"/>
          </a:xfrm>
        </p:spPr>
        <p:txBody>
          <a:bodyPr/>
          <a:lstStyle/>
          <a:p>
            <a:fld id="{9414885E-7B72-4F71-B4AE-61F7E6DFE9D9}" type="datetimeFigureOut">
              <a:rPr lang="ru-RU" smtClean="0"/>
              <a:pPr/>
              <a:t>14.04.2013</a:t>
            </a:fld>
            <a:endParaRPr lang="ru-RU"/>
          </a:p>
        </p:txBody>
      </p:sp>
      <p:sp>
        <p:nvSpPr>
          <p:cNvPr id="6" name="Нижний колонтитул 5"/>
          <p:cNvSpPr>
            <a:spLocks noGrp="1"/>
          </p:cNvSpPr>
          <p:nvPr>
            <p:ph type="ftr" sz="quarter" idx="11"/>
          </p:nvPr>
        </p:nvSpPr>
        <p:spPr>
          <a:xfrm>
            <a:off x="301752" y="6410848"/>
            <a:ext cx="3584448" cy="365760"/>
          </a:xfrm>
        </p:spPr>
        <p:txBody>
          <a:bodyPr/>
          <a:lstStyle/>
          <a:p>
            <a:endParaRPr lang="ru-RU"/>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9414885E-7B72-4F71-B4AE-61F7E6DFE9D9}" type="datetimeFigureOut">
              <a:rPr lang="ru-RU" smtClean="0"/>
              <a:pPr/>
              <a:t>14.04.2013</a:t>
            </a:fld>
            <a:endParaRPr lang="ru-RU"/>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ru-RU"/>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A0096F0D-2947-4478-9A01-E74642C8C56B}" type="slidenum">
              <a:rPr lang="ru-RU" smtClean="0"/>
              <a:pPr/>
              <a:t>‹#›</a:t>
            </a:fld>
            <a:endParaRPr lang="ru-RU"/>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dissolve/>
  </p:transition>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51520" y="3212976"/>
            <a:ext cx="5220072" cy="864096"/>
          </a:xfrm>
        </p:spPr>
        <p:txBody>
          <a:bodyPr/>
          <a:lstStyle/>
          <a:p>
            <a:pPr algn="l"/>
            <a:r>
              <a:rPr lang="kk-KZ"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38100" dist="38100" dir="2700000" algn="tl">
                    <a:srgbClr val="000000">
                      <a:alpha val="43137"/>
                    </a:srgbClr>
                  </a:outerShdw>
                  <a:reflection blurRad="12700" stA="28000" endPos="45000" dist="1000" dir="5400000" sy="-100000" algn="bl" rotWithShape="0"/>
                </a:effectLst>
                <a:latin typeface="Times New Roman" pitchFamily="18" charset="0"/>
                <a:cs typeface="Times New Roman" pitchFamily="18" charset="0"/>
              </a:rPr>
              <a:t>Орындаған: кашаков Нұржан</a:t>
            </a:r>
          </a:p>
          <a:p>
            <a:pPr algn="l"/>
            <a:r>
              <a:rPr lang="kk-KZ"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38100" dist="38100" dir="2700000" algn="tl">
                    <a:srgbClr val="000000">
                      <a:alpha val="43137"/>
                    </a:srgbClr>
                  </a:outerShdw>
                  <a:reflection blurRad="12700" stA="28000" endPos="45000" dist="1000" dir="5400000" sy="-100000" algn="bl" rotWithShape="0"/>
                </a:effectLst>
                <a:latin typeface="Times New Roman" pitchFamily="18" charset="0"/>
                <a:cs typeface="Times New Roman" pitchFamily="18" charset="0"/>
              </a:rPr>
              <a:t>Вет.сан 12-700-14</a:t>
            </a:r>
            <a:endParaRPr lang="ru-RU"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38100" dist="38100" dir="2700000" algn="tl">
                  <a:srgbClr val="000000">
                    <a:alpha val="43137"/>
                  </a:srgbClr>
                </a:outerShdw>
                <a:reflection blurRad="12700" stA="28000" endPos="45000" dist="1000" dir="5400000" sy="-100000" algn="bl" rotWithShape="0"/>
              </a:effectLst>
              <a:latin typeface="Times New Roman" pitchFamily="18" charset="0"/>
              <a:cs typeface="Times New Roman" pitchFamily="18" charset="0"/>
            </a:endParaRPr>
          </a:p>
          <a:p>
            <a:endParaRPr lang="ru-RU"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38100" dist="38100" dir="2700000" algn="tl">
                  <a:srgbClr val="000000">
                    <a:alpha val="43137"/>
                  </a:srgbClr>
                </a:outerShdw>
                <a:reflection blurRad="12700" stA="28000" endPos="45000" dist="1000" dir="5400000" sy="-100000" algn="bl" rotWithShape="0"/>
              </a:effectLst>
            </a:endParaRPr>
          </a:p>
        </p:txBody>
      </p:sp>
      <p:sp>
        <p:nvSpPr>
          <p:cNvPr id="2" name="Заголовок 1"/>
          <p:cNvSpPr>
            <a:spLocks noGrp="1"/>
          </p:cNvSpPr>
          <p:nvPr>
            <p:ph type="ctrTitle"/>
          </p:nvPr>
        </p:nvSpPr>
        <p:spPr>
          <a:xfrm>
            <a:off x="0" y="908720"/>
            <a:ext cx="9144000" cy="1152128"/>
          </a:xfrm>
        </p:spPr>
        <p:txBody>
          <a:bodyPr>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kk-KZ" sz="4600" b="1" dirty="0" smtClean="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Ұлпалар туралы жалпы ғылым </a:t>
            </a:r>
            <a:endParaRPr lang="ru-RU" sz="4600" b="1" dirty="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2"/>
            <a:ext cx="8640960" cy="864096"/>
          </a:xfrm>
        </p:spPr>
        <p:txBody>
          <a:bodyPr>
            <a:normAutofit fontScale="90000"/>
          </a:bodyPr>
          <a:lstStyle/>
          <a:p>
            <a:pPr algn="ctr"/>
            <a:r>
              <a:rPr lang="kk-KZ" sz="44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Times New Roman" pitchFamily="18" charset="0"/>
                <a:cs typeface="Times New Roman" pitchFamily="18" charset="0"/>
              </a:rPr>
              <a:t>Бір қабатты куб пішінді эпителий</a:t>
            </a:r>
            <a:endParaRPr lang="ru-RU" sz="4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179512" y="1385392"/>
            <a:ext cx="4680520" cy="5472608"/>
          </a:xfrm>
        </p:spPr>
        <p:txBody>
          <a:bodyPr>
            <a:normAutofit fontScale="62500" lnSpcReduction="20000"/>
          </a:bodyPr>
          <a:lstStyle/>
          <a:p>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3700" dirty="0" smtClean="0">
                <a:effectLst>
                  <a:outerShdw blurRad="38100" dist="38100" dir="2700000" algn="tl">
                    <a:srgbClr val="000000">
                      <a:alpha val="43137"/>
                    </a:srgbClr>
                  </a:outerShdw>
                </a:effectLst>
                <a:latin typeface="Times New Roman" pitchFamily="18" charset="0"/>
                <a:cs typeface="Times New Roman" pitchFamily="18" charset="0"/>
              </a:rPr>
              <a:t>Эпителийдің бұл түрі организмде сирек кездеседі; үш ұрықтық жапырақшалардың бәрінен де дамиды. Ол аналық жыныс безін қаптайды, бүйректің жұмсақ затының жинаушы түтіктерін, бездердің ұсақ өзектері </a:t>
            </a:r>
            <a:r>
              <a:rPr lang="en-US" sz="3700" dirty="0" smtClean="0">
                <a:effectLst>
                  <a:outerShdw blurRad="38100" dist="38100" dir="2700000" algn="tl">
                    <a:srgbClr val="000000">
                      <a:alpha val="43137"/>
                    </a:srgbClr>
                  </a:outerShdw>
                </a:effectLst>
                <a:latin typeface="Times New Roman" pitchFamily="18" charset="0"/>
                <a:cs typeface="Times New Roman" pitchFamily="18" charset="0"/>
              </a:rPr>
              <a:t>(</a:t>
            </a:r>
            <a:r>
              <a:rPr lang="kk-KZ" sz="3700" dirty="0" smtClean="0">
                <a:effectLst>
                  <a:outerShdw blurRad="38100" dist="38100" dir="2700000" algn="tl">
                    <a:srgbClr val="000000">
                      <a:alpha val="43137"/>
                    </a:srgbClr>
                  </a:outerShdw>
                </a:effectLst>
                <a:latin typeface="Times New Roman" pitchFamily="18" charset="0"/>
                <a:cs typeface="Times New Roman" pitchFamily="18" charset="0"/>
              </a:rPr>
              <a:t>бауырдың, ұйқы безінің, сілекей бездерінің</a:t>
            </a:r>
            <a:r>
              <a:rPr lang="en-US" sz="3700" dirty="0" smtClean="0">
                <a:effectLst>
                  <a:outerShdw blurRad="38100" dist="38100" dir="2700000" algn="tl">
                    <a:srgbClr val="000000">
                      <a:alpha val="43137"/>
                    </a:srgbClr>
                  </a:outerShdw>
                </a:effectLst>
                <a:latin typeface="Times New Roman" pitchFamily="18" charset="0"/>
                <a:cs typeface="Times New Roman" pitchFamily="18" charset="0"/>
              </a:rPr>
              <a:t>)</a:t>
            </a:r>
            <a:r>
              <a:rPr lang="kk-KZ" sz="3700" dirty="0" smtClean="0">
                <a:effectLst>
                  <a:outerShdw blurRad="38100" dist="38100" dir="2700000" algn="tl">
                    <a:srgbClr val="000000">
                      <a:alpha val="43137"/>
                    </a:srgbClr>
                  </a:outerShdw>
                </a:effectLst>
                <a:latin typeface="Times New Roman" pitchFamily="18" charset="0"/>
                <a:cs typeface="Times New Roman" pitchFamily="18" charset="0"/>
              </a:rPr>
              <a:t> астарлап тұрады. Қалқанша безде де байқалады. Бүйректің эпителийі секрет бөлу қызметін атқарады. Клеткаларының үлкендігі бірдей, ядросы цитоплазмасының ортасында орналасқан.</a:t>
            </a:r>
            <a:endParaRPr lang="ru-RU" sz="3700" dirty="0" smtClean="0">
              <a:effectLst>
                <a:outerShdw blurRad="38100" dist="38100" dir="2700000" algn="tl">
                  <a:srgbClr val="000000">
                    <a:alpha val="43137"/>
                  </a:srgbClr>
                </a:outerShdw>
              </a:effectLst>
              <a:latin typeface="Times New Roman" pitchFamily="18" charset="0"/>
              <a:cs typeface="Times New Roman" pitchFamily="18" charset="0"/>
            </a:endParaRPr>
          </a:p>
          <a:p>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098" name="Picture 2" descr="C:\Documents and Settings\slon\Рабочий стол\57-1.jpg"/>
          <p:cNvPicPr>
            <a:picLocks noChangeAspect="1" noChangeArrowheads="1"/>
          </p:cNvPicPr>
          <p:nvPr/>
        </p:nvPicPr>
        <p:blipFill>
          <a:blip r:embed="rId2" cstate="print"/>
          <a:srcRect/>
          <a:stretch>
            <a:fillRect/>
          </a:stretch>
        </p:blipFill>
        <p:spPr bwMode="auto">
          <a:xfrm>
            <a:off x="4860032" y="1340768"/>
            <a:ext cx="4104456" cy="5040560"/>
          </a:xfrm>
          <a:prstGeom prst="rect">
            <a:avLst/>
          </a:prstGeom>
          <a:ln>
            <a:noFill/>
          </a:ln>
          <a:effectLst>
            <a:softEdge rad="112500"/>
          </a:effectLst>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963488"/>
          </a:xfrm>
        </p:spPr>
        <p:txBody>
          <a:bodyPr>
            <a:noAutofit/>
          </a:bodyPr>
          <a:lstStyle/>
          <a:p>
            <a:pPr algn="ctr"/>
            <a:r>
              <a:rPr lang="kk-KZ" sz="38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latin typeface="Times New Roman" pitchFamily="18" charset="0"/>
                <a:cs typeface="Times New Roman" pitchFamily="18" charset="0"/>
              </a:rPr>
              <a:t>Бір қабатты цилиндр пішінді эпителий</a:t>
            </a:r>
            <a:endParaRPr lang="ru-RU" sz="38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latin typeface="Times New Roman" pitchFamily="18" charset="0"/>
              <a:cs typeface="Times New Roman" pitchFamily="18" charset="0"/>
            </a:endParaRPr>
          </a:p>
        </p:txBody>
      </p:sp>
      <p:sp>
        <p:nvSpPr>
          <p:cNvPr id="3" name="Содержимое 2"/>
          <p:cNvSpPr>
            <a:spLocks noGrp="1"/>
          </p:cNvSpPr>
          <p:nvPr>
            <p:ph sz="quarter" idx="1"/>
          </p:nvPr>
        </p:nvSpPr>
        <p:spPr>
          <a:xfrm>
            <a:off x="4499992" y="1412776"/>
            <a:ext cx="4644008" cy="5256584"/>
          </a:xfrm>
        </p:spPr>
        <p:txBody>
          <a:bodyPr>
            <a:normAutofit/>
          </a:bodyPr>
          <a:lstStyle/>
          <a:p>
            <a:r>
              <a:rPr lang="kk-KZ" sz="1500" dirty="0" smtClean="0">
                <a:effectLst>
                  <a:outerShdw blurRad="38100" dist="38100" dir="2700000" algn="tl">
                    <a:srgbClr val="000000">
                      <a:alpha val="43137"/>
                    </a:srgbClr>
                  </a:outerShdw>
                </a:effectLst>
                <a:latin typeface="Times New Roman" pitchFamily="18" charset="0"/>
                <a:cs typeface="Times New Roman" pitchFamily="18" charset="0"/>
              </a:rPr>
              <a:t>     Цилиндр пішінді эпителийдің клеткалары бір деңгейде орналасып клеткалар қабатын құрайды. Негізінде энтодерма мен мезодермадан пайда болады.</a:t>
            </a:r>
          </a:p>
          <a:p>
            <a:r>
              <a:rPr lang="kk-KZ" sz="1500" dirty="0" smtClean="0">
                <a:effectLst>
                  <a:outerShdw blurRad="38100" dist="38100" dir="2700000" algn="tl">
                    <a:srgbClr val="000000">
                      <a:alpha val="43137"/>
                    </a:srgbClr>
                  </a:outerShdw>
                </a:effectLst>
                <a:latin typeface="Times New Roman" pitchFamily="18" charset="0"/>
                <a:cs typeface="Times New Roman" pitchFamily="18" charset="0"/>
              </a:rPr>
              <a:t>     Энтодермадан пайда болған эпителий ас қорыту жолының, өт қабының, бауыр мен ұйқы безінің өзектерінің ішкі бетінде орналасқан. Мезодермадан түзілген эпителийлерге бүйректің жинаушы түтіктерін, жатыр түтіктері мен жатырды астарлайтын эпителийлер жатады. Жатыр мен жатыр түтіктерін астарлаушы бір қабатты цилиндр пішінді эпителий кірпікшелермен жабдықталған клеткалардан тұрады. Цилиндр пішінді эпителий базальдік мембранаға жайғасқан клеткалардың қабаты. Ас қорыту жолын астарлайтын энтодермалық цилиндр пішінді бір қабатты эпителийді ішек эпителийі деп айтады. Ішек эпиетлий күрделі гетерогендік жүйе болып есептеледі, негізгі клеткалары сіңіруші және секрет бөлуші клеткалар. </a:t>
            </a:r>
            <a:endParaRPr lang="ru-RU" sz="1500" dirty="0" smtClean="0">
              <a:effectLst>
                <a:outerShdw blurRad="38100" dist="38100" dir="2700000" algn="tl">
                  <a:srgbClr val="000000">
                    <a:alpha val="43137"/>
                  </a:srgbClr>
                </a:outerShdw>
              </a:effectLst>
              <a:latin typeface="Times New Roman" pitchFamily="18" charset="0"/>
              <a:cs typeface="Times New Roman" pitchFamily="18" charset="0"/>
            </a:endParaRPr>
          </a:p>
          <a:p>
            <a:endParaRPr lang="ru-RU" sz="1500" dirty="0">
              <a:effectLst>
                <a:outerShdw blurRad="38100" dist="38100" dir="2700000" algn="tl">
                  <a:srgbClr val="000000">
                    <a:alpha val="43137"/>
                  </a:srgbClr>
                </a:outerShdw>
              </a:effectLst>
            </a:endParaRPr>
          </a:p>
        </p:txBody>
      </p:sp>
      <p:pic>
        <p:nvPicPr>
          <p:cNvPr id="3076" name="Picture 4" descr="C:\Documents and Settings\slon\Рабочий стол\57-2.jpg"/>
          <p:cNvPicPr>
            <a:picLocks noChangeAspect="1" noChangeArrowheads="1"/>
          </p:cNvPicPr>
          <p:nvPr/>
        </p:nvPicPr>
        <p:blipFill>
          <a:blip r:embed="rId2" cstate="print"/>
          <a:srcRect t="4167" b="2778"/>
          <a:stretch>
            <a:fillRect/>
          </a:stretch>
        </p:blipFill>
        <p:spPr bwMode="auto">
          <a:xfrm>
            <a:off x="179512" y="1340768"/>
            <a:ext cx="4392488" cy="4824536"/>
          </a:xfrm>
          <a:prstGeom prst="rect">
            <a:avLst/>
          </a:prstGeom>
          <a:ln>
            <a:noFill/>
          </a:ln>
          <a:effectLst>
            <a:softEdge rad="112500"/>
          </a:effectLst>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0" y="3212976"/>
            <a:ext cx="9144000" cy="4149080"/>
          </a:xfrm>
        </p:spPr>
        <p:txBody>
          <a:bodyPr>
            <a:noAutofit/>
          </a:bodyPr>
          <a:lstStyle/>
          <a:p>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Сіңіруші эпителийінің құрылысы өздерінің атқаратын функциясна бейімделген. Сіңіруші ішек эпителийіне тән ерекшелік, оның клеткасының апикальдық бетінде шеткалық көмкерме деп аталатын көлденең сызылған құрылым болады. Электрондық микроскопты қолданып жүргізілген зерттеу жұмыстары оның цитоплазманың өсінділер – микробүрлер, екенін анықтады. Шеткалық көмкерме клеткалардың ауданын арттырып сіңіруге себепші болады. Ішек эпителийінің бір клеткасында 3000 дейін микробүрлер болады. Ішектің </a:t>
            </a:r>
            <a:r>
              <a:rPr lang="ru-RU" sz="2000" dirty="0" smtClean="0">
                <a:effectLst>
                  <a:outerShdw blurRad="38100" dist="38100" dir="2700000" algn="tl">
                    <a:srgbClr val="000000">
                      <a:alpha val="43137"/>
                    </a:srgbClr>
                  </a:outerShdw>
                </a:effectLst>
                <a:latin typeface="Times New Roman" pitchFamily="18" charset="0"/>
                <a:cs typeface="Times New Roman" pitchFamily="18" charset="0"/>
              </a:rPr>
              <a:t>1 мм</a:t>
            </a:r>
            <a:r>
              <a:rPr lang="ru-RU" sz="2000" baseline="30000" dirty="0" smtClean="0">
                <a:effectLst>
                  <a:outerShdw blurRad="38100" dist="38100" dir="2700000" algn="tl">
                    <a:srgbClr val="000000">
                      <a:alpha val="43137"/>
                    </a:srgbClr>
                  </a:outerShdw>
                </a:effectLst>
                <a:latin typeface="Times New Roman" pitchFamily="18" charset="0"/>
                <a:cs typeface="Times New Roman" pitchFamily="18" charset="0"/>
              </a:rPr>
              <a:t>2</a:t>
            </a:r>
            <a:r>
              <a:rPr lang="ru-RU" sz="20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000" dirty="0" err="1" smtClean="0">
                <a:effectLst>
                  <a:outerShdw blurRad="38100" dist="38100" dir="2700000" algn="tl">
                    <a:srgbClr val="000000">
                      <a:alpha val="43137"/>
                    </a:srgbClr>
                  </a:outerShdw>
                </a:effectLst>
                <a:latin typeface="Times New Roman" pitchFamily="18" charset="0"/>
                <a:cs typeface="Times New Roman" pitchFamily="18" charset="0"/>
              </a:rPr>
              <a:t>бетіндегі</a:t>
            </a:r>
            <a:r>
              <a:rPr lang="ru-RU" sz="20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000" dirty="0" err="1" smtClean="0">
                <a:effectLst>
                  <a:outerShdw blurRad="38100" dist="38100" dir="2700000" algn="tl">
                    <a:srgbClr val="000000">
                      <a:alpha val="43137"/>
                    </a:srgbClr>
                  </a:outerShdw>
                </a:effectLst>
                <a:latin typeface="Times New Roman" pitchFamily="18" charset="0"/>
                <a:cs typeface="Times New Roman" pitchFamily="18" charset="0"/>
              </a:rPr>
              <a:t>микробүрлердің </a:t>
            </a:r>
            <a:r>
              <a:rPr lang="ru-RU" sz="2000" dirty="0" smtClean="0">
                <a:effectLst>
                  <a:outerShdw blurRad="38100" dist="38100" dir="2700000" algn="tl">
                    <a:srgbClr val="000000">
                      <a:alpha val="43137"/>
                    </a:srgbClr>
                  </a:outerShdw>
                </a:effectLst>
                <a:latin typeface="Times New Roman" pitchFamily="18" charset="0"/>
                <a:cs typeface="Times New Roman" pitchFamily="18" charset="0"/>
              </a:rPr>
              <a:t>саны 200.000.000 </a:t>
            </a:r>
            <a:r>
              <a:rPr lang="ru-RU" sz="2000" dirty="0" err="1" smtClean="0">
                <a:effectLst>
                  <a:outerShdw blurRad="38100" dist="38100" dir="2700000" algn="tl">
                    <a:srgbClr val="000000">
                      <a:alpha val="43137"/>
                    </a:srgbClr>
                  </a:outerShdw>
                </a:effectLst>
                <a:latin typeface="Times New Roman" pitchFamily="18" charset="0"/>
                <a:cs typeface="Times New Roman" pitchFamily="18" charset="0"/>
              </a:rPr>
              <a:t>дейін</a:t>
            </a:r>
            <a:r>
              <a:rPr lang="ru-RU" sz="20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000" dirty="0" err="1" smtClean="0">
                <a:effectLst>
                  <a:outerShdw blurRad="38100" dist="38100" dir="2700000" algn="tl">
                    <a:srgbClr val="000000">
                      <a:alpha val="43137"/>
                    </a:srgbClr>
                  </a:outerShdw>
                </a:effectLst>
                <a:latin typeface="Times New Roman" pitchFamily="18" charset="0"/>
                <a:cs typeface="Times New Roman" pitchFamily="18" charset="0"/>
              </a:rPr>
              <a:t>жетеді</a:t>
            </a:r>
            <a:r>
              <a:rPr lang="ru-RU" sz="20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Микробүрлердің есебінен эпителий клеткаларының ауданы артып қана қоймайды, сонымен бірге эпителийлік клеткалардың бетінде </a:t>
            </a:r>
            <a:r>
              <a:rPr lang="ru-RU" sz="2000" dirty="0" smtClean="0">
                <a:effectLst>
                  <a:outerShdw blurRad="38100" dist="38100" dir="2700000" algn="tl">
                    <a:srgbClr val="000000">
                      <a:alpha val="43137"/>
                    </a:srgbClr>
                  </a:outerShdw>
                </a:effectLst>
                <a:latin typeface="Times New Roman" pitchFamily="18" charset="0"/>
                <a:cs typeface="Times New Roman" pitchFamily="18" charset="0"/>
              </a:rPr>
              <a:t>«клетка </a:t>
            </a:r>
            <a:r>
              <a:rPr lang="ru-RU" sz="2000" dirty="0" err="1" smtClean="0">
                <a:effectLst>
                  <a:outerShdw blurRad="38100" dist="38100" dir="2700000" algn="tl">
                    <a:srgbClr val="000000">
                      <a:alpha val="43137"/>
                    </a:srgbClr>
                  </a:outerShdw>
                </a:effectLst>
                <a:latin typeface="Times New Roman" pitchFamily="18" charset="0"/>
                <a:cs typeface="Times New Roman" pitchFamily="18" charset="0"/>
              </a:rPr>
              <a:t>бетінде</a:t>
            </a:r>
            <a:r>
              <a:rPr lang="ru-RU" sz="20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000" dirty="0" err="1" smtClean="0">
                <a:effectLst>
                  <a:outerShdw blurRad="38100" dist="38100" dir="2700000" algn="tl">
                    <a:srgbClr val="000000">
                      <a:alpha val="43137"/>
                    </a:srgbClr>
                  </a:outerShdw>
                </a:effectLst>
                <a:latin typeface="Times New Roman" pitchFamily="18" charset="0"/>
                <a:cs typeface="Times New Roman" pitchFamily="18" charset="0"/>
              </a:rPr>
              <a:t>жүретін </a:t>
            </a:r>
            <a:r>
              <a:rPr lang="ru-RU" sz="2000" dirty="0" smtClean="0">
                <a:effectLst>
                  <a:outerShdw blurRad="38100" dist="38100" dir="2700000" algn="tl">
                    <a:srgbClr val="000000">
                      <a:alpha val="43137"/>
                    </a:srgbClr>
                  </a:outerShdw>
                </a:effectLst>
                <a:latin typeface="Times New Roman" pitchFamily="18" charset="0"/>
                <a:cs typeface="Times New Roman" pitchFamily="18" charset="0"/>
              </a:rPr>
              <a:t>ас </a:t>
            </a:r>
            <a:r>
              <a:rPr lang="ru-RU" sz="2000" dirty="0" err="1" smtClean="0">
                <a:effectLst>
                  <a:outerShdw blurRad="38100" dist="38100" dir="2700000" algn="tl">
                    <a:srgbClr val="000000">
                      <a:alpha val="43137"/>
                    </a:srgbClr>
                  </a:outerShdw>
                </a:effectLst>
                <a:latin typeface="Times New Roman" pitchFamily="18" charset="0"/>
                <a:cs typeface="Times New Roman" pitchFamily="18" charset="0"/>
              </a:rPr>
              <a:t>қорыту</a:t>
            </a:r>
            <a:r>
              <a:rPr lang="ru-RU" sz="2000" dirty="0" smtClean="0">
                <a:effectLst>
                  <a:outerShdw blurRad="38100" dist="38100" dir="2700000" algn="tl">
                    <a:srgbClr val="000000">
                      <a:alpha val="43137"/>
                    </a:srgbClr>
                  </a:outerShdw>
                </a:effectLst>
                <a:latin typeface="Times New Roman" pitchFamily="18" charset="0"/>
                <a:cs typeface="Times New Roman" pitchFamily="18" charset="0"/>
              </a:rPr>
              <a:t>»</a:t>
            </a: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деген процесті қамтамасыз ететін күрделі ферменттік реакциялар жүреді. </a:t>
            </a:r>
            <a:endParaRPr lang="ru-RU" sz="2000" dirty="0" smtClean="0">
              <a:effectLst>
                <a:outerShdw blurRad="38100" dist="38100" dir="2700000" algn="tl">
                  <a:srgbClr val="000000">
                    <a:alpha val="43137"/>
                  </a:srgbClr>
                </a:outerShdw>
              </a:effectLst>
              <a:latin typeface="Times New Roman" pitchFamily="18" charset="0"/>
              <a:cs typeface="Times New Roman" pitchFamily="18" charset="0"/>
            </a:endParaRPr>
          </a:p>
          <a:p>
            <a:endParaRPr lang="ru-RU" sz="2000" dirty="0">
              <a:effectLst>
                <a:outerShdw blurRad="38100" dist="38100" dir="2700000" algn="tl">
                  <a:srgbClr val="000000">
                    <a:alpha val="43137"/>
                  </a:srgbClr>
                </a:outerShdw>
              </a:effectLst>
            </a:endParaRPr>
          </a:p>
        </p:txBody>
      </p:sp>
      <p:pic>
        <p:nvPicPr>
          <p:cNvPr id="4" name="Picture 2" descr="C:\Users\User\Downloads\Новая папка\цилиндр.jpg"/>
          <p:cNvPicPr>
            <a:picLocks noChangeAspect="1" noChangeArrowheads="1"/>
          </p:cNvPicPr>
          <p:nvPr/>
        </p:nvPicPr>
        <p:blipFill>
          <a:blip r:embed="rId2" cstate="print"/>
          <a:srcRect/>
          <a:stretch>
            <a:fillRect/>
          </a:stretch>
        </p:blipFill>
        <p:spPr bwMode="auto">
          <a:xfrm>
            <a:off x="179512" y="0"/>
            <a:ext cx="8784976" cy="32129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43000"/>
          </a:xfrm>
        </p:spPr>
        <p:txBody>
          <a:bodyPr>
            <a:normAutofit/>
          </a:bodyPr>
          <a:lstStyle/>
          <a:p>
            <a:pPr algn="ctr"/>
            <a:r>
              <a:rPr lang="kk-KZ"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Times New Roman" pitchFamily="18" charset="0"/>
                <a:cs typeface="Times New Roman" pitchFamily="18" charset="0"/>
              </a:rPr>
              <a:t>Кірпікшелі эпителий</a:t>
            </a:r>
            <a:endParaRPr lang="ru-RU" sz="4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0" y="1484784"/>
            <a:ext cx="9144000" cy="5373216"/>
          </a:xfrm>
        </p:spPr>
        <p:txBody>
          <a:bodyPr>
            <a:normAutofit fontScale="62500" lnSpcReduction="20000"/>
          </a:bodyPr>
          <a:lstStyle/>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Кірпікшелі эпителий нематодтар мен буынаяқтылардан басқа жоғары сатыдағы көпклеткалы жануарлардың барлық тобында кездеседі.</a:t>
            </a:r>
          </a:p>
          <a:p>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    Адамда кірпікшелі эпителий тыныс органдарына, есіту органдарында </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Евстахий түтігінде, дабыл жарғағының бетінде</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 жыныс органдарында </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жатыр түтігінде</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 орталық нерв жүйесінде </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жұлынның орталық каналының эпендимасында, Сильвий құбырында, мидың қарыншаларында</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 кездеседі.</a:t>
            </a:r>
          </a:p>
          <a:p>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    Жарық микроскопында кірпікшелердің ішкі құрылысы байқалмайды, гомогенді болып көрінеді. Оның нәзік құрылысын электрондық микроскоп анықтады. Кірпікшелір плазмалеммамен қоршалған цитоплазма өсіндісі, матриксінде екі орталық дара, тоғыз жұп шеткі микротүтікшелері базальдік денешікпен байланысатынын, ал олардың орталық микротүтікшелері базальдік денешікке</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базальдік дән немесе кинетосома</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 жетпен аяқталатынын анықтады. Базальдік денешіктер цтоплзманың эктоплазмалық қабатында орналасқан. Кірпікшелі эпителий қорғаныш функциясын атқарады. </a:t>
            </a:r>
            <a:endParaRPr lang="ru-RU" sz="3400" dirty="0" smtClean="0">
              <a:effectLst>
                <a:outerShdw blurRad="38100" dist="38100" dir="2700000" algn="tl">
                  <a:srgbClr val="000000">
                    <a:alpha val="43137"/>
                  </a:srgbClr>
                </a:outerShdw>
              </a:effectLst>
              <a:latin typeface="Times New Roman" pitchFamily="18" charset="0"/>
              <a:cs typeface="Times New Roman" pitchFamily="18" charset="0"/>
            </a:endParaRPr>
          </a:p>
          <a:p>
            <a:endParaRPr lang="ru-RU" dirty="0">
              <a:effectLst>
                <a:outerShdw blurRad="38100" dist="38100" dir="2700000" algn="tl">
                  <a:srgbClr val="000000">
                    <a:alpha val="43137"/>
                  </a:srgbClr>
                </a:outerShdw>
              </a:effectLst>
            </a:endParaRPr>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16632"/>
            <a:ext cx="9144000" cy="994122"/>
          </a:xfrm>
        </p:spPr>
        <p:txBody>
          <a:bodyPr>
            <a:normAutofit/>
          </a:bodyPr>
          <a:lstStyle/>
          <a:p>
            <a:pPr algn="ctr"/>
            <a:r>
              <a:rPr lang="kk-KZ"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Times New Roman" pitchFamily="18" charset="0"/>
                <a:cs typeface="Times New Roman" pitchFamily="18" charset="0"/>
              </a:rPr>
              <a:t>Көп кабатты эпителий</a:t>
            </a:r>
            <a:endParaRPr lang="ru-RU" sz="4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179512" y="1412776"/>
            <a:ext cx="8784976" cy="5328592"/>
          </a:xfrm>
        </p:spPr>
        <p:txBody>
          <a:bodyPr>
            <a:normAutofit fontScale="92500" lnSpcReduction="20000"/>
          </a:bodyPr>
          <a:lstStyle/>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Төменгі сатыдағы жануарлар көп қабатты эпителий болмайды, бір қабатты болады. Көп қабатты эпителий омыртқалылардың эктодермасы және оның туындыларына тән.</a:t>
            </a:r>
          </a:p>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Көп қабатты эпителий клеткалардың көп қабатынан тұратын және тереідегі қабаты базальдік мембранаға жайғасқан эпителийлік қабат. Құрылыс ерекшелігіне байланысты көп қабатты эпителий сіңіруді тиімді қамтамасыз атқара алмайды. Сонымен бірге серкет бөлу қызметіне де нашар бейімделген. Секрет эпителийдің астында орналасқан бездерден келедіде, өзінің өзектері арқылы эпителийдің бетіне ашылады. Көп қабатты эпителий негізінде қорғаныш қызметін атқарады.</a:t>
            </a:r>
          </a:p>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Көп қабатты эпителийдің мүйізденбейтін және мұйіздеуші деп аталатын екі түрі бар.</a:t>
            </a:r>
            <a:endParaRPr lang="ru-RU" dirty="0" smtClean="0">
              <a:effectLst>
                <a:outerShdw blurRad="38100" dist="38100" dir="2700000" algn="tl">
                  <a:srgbClr val="000000">
                    <a:alpha val="43137"/>
                  </a:srgbClr>
                </a:outerShdw>
              </a:effectLst>
              <a:latin typeface="Times New Roman" pitchFamily="18" charset="0"/>
              <a:cs typeface="Times New Roman" pitchFamily="18" charset="0"/>
            </a:endParaRPr>
          </a:p>
          <a:p>
            <a:endParaRPr lang="ru-RU" dirty="0">
              <a:effectLst>
                <a:outerShdw blurRad="38100" dist="38100" dir="2700000" algn="tl">
                  <a:srgbClr val="000000">
                    <a:alpha val="43137"/>
                  </a:srgbClr>
                </a:outerShdw>
              </a:effectLst>
            </a:endParaRPr>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70992"/>
          </a:xfrm>
        </p:spPr>
        <p:txBody>
          <a:bodyPr>
            <a:noAutofit/>
          </a:bodyPr>
          <a:lstStyle/>
          <a:p>
            <a:pPr algn="ctr"/>
            <a:r>
              <a:rPr lang="kk-KZ" sz="4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Times New Roman" pitchFamily="18" charset="0"/>
                <a:cs typeface="Times New Roman" pitchFamily="18" charset="0"/>
              </a:rPr>
              <a:t>Көп қабатты мүйізденбейтін эпителий</a:t>
            </a:r>
            <a:endParaRPr lang="ru-RU" sz="40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107504" y="1340768"/>
            <a:ext cx="8928992" cy="5400600"/>
          </a:xfrm>
        </p:spPr>
        <p:txBody>
          <a:bodyPr>
            <a:normAutofit fontScale="77500" lnSpcReduction="20000"/>
          </a:bodyPr>
          <a:lstStyle/>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3500" dirty="0" smtClean="0">
                <a:effectLst>
                  <a:outerShdw blurRad="38100" dist="38100" dir="2700000" algn="tl">
                    <a:srgbClr val="000000">
                      <a:alpha val="43137"/>
                    </a:srgbClr>
                  </a:outerShdw>
                </a:effectLst>
                <a:latin typeface="Times New Roman" pitchFamily="18" charset="0"/>
                <a:cs typeface="Times New Roman" pitchFamily="18" charset="0"/>
              </a:rPr>
              <a:t>Бұл эпителий механикалық әсерге ұшырайтын ығал беттерге тән. Ылғалға қажет сұйық эпителийдің астында орналасқан борпылдақ дәнекер ұлпасында болатын бездерден келеді. Эпителийдің бұл түрі ауыз бе өңештің ішкі қуысын, қынапты, көздің мүйіз қабығының беін, тік ішектің артқы бөлігін астарлайды.</a:t>
            </a:r>
          </a:p>
          <a:p>
            <a:r>
              <a:rPr lang="kk-KZ" sz="3500" dirty="0" smtClean="0">
                <a:effectLst>
                  <a:outerShdw blurRad="38100" dist="38100" dir="2700000" algn="tl">
                    <a:srgbClr val="000000">
                      <a:alpha val="43137"/>
                    </a:srgbClr>
                  </a:outerShdw>
                </a:effectLst>
                <a:latin typeface="Times New Roman" pitchFamily="18" charset="0"/>
                <a:cs typeface="Times New Roman" pitchFamily="18" charset="0"/>
              </a:rPr>
              <a:t>    Клеткалардың үш қабатынан түрады: базальдық, көп бұрышты, немесе қанатты, және жалпақ клеткалардың қабаттарынан.</a:t>
            </a:r>
          </a:p>
          <a:p>
            <a:r>
              <a:rPr lang="kk-KZ" sz="3500" dirty="0" smtClean="0">
                <a:effectLst>
                  <a:outerShdw blurRad="38100" dist="38100" dir="2700000" algn="tl">
                    <a:srgbClr val="000000">
                      <a:alpha val="43137"/>
                    </a:srgbClr>
                  </a:outerShdw>
                </a:effectLst>
                <a:latin typeface="Times New Roman" pitchFamily="18" charset="0"/>
                <a:cs typeface="Times New Roman" pitchFamily="18" charset="0"/>
              </a:rPr>
              <a:t>    Базальдық қабат базальдық мембрананың ұстінде орналасқан митоз жолымен жедел көбейетін цилиндр тәрізді клеткалардан тұрады. Бұл қабат өсуші, немесе, камбиялық қабат болып есептеледі.Базальдық қабаттың клеткалары базальдық, немесе негізгі, мембранаға арнаулы құрылымдармен бекіген.</a:t>
            </a:r>
          </a:p>
          <a:p>
            <a:endParaRPr lang="ru-RU" dirty="0">
              <a:effectLst>
                <a:outerShdw blurRad="38100" dist="38100" dir="2700000" algn="tl">
                  <a:srgbClr val="000000">
                    <a:alpha val="43137"/>
                  </a:srgbClr>
                </a:outerShdw>
              </a:effectLst>
            </a:endParaRPr>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a:xfrm>
            <a:off x="0" y="0"/>
            <a:ext cx="9144000" cy="6858000"/>
          </a:xfrm>
        </p:spPr>
        <p:style>
          <a:lnRef idx="2">
            <a:schemeClr val="dk1"/>
          </a:lnRef>
          <a:fillRef idx="1">
            <a:schemeClr val="lt1"/>
          </a:fillRef>
          <a:effectRef idx="0">
            <a:schemeClr val="dk1"/>
          </a:effectRef>
          <a:fontRef idx="minor">
            <a:schemeClr val="dk1"/>
          </a:fontRef>
        </p:style>
        <p:txBody>
          <a:bodyPr/>
          <a:lstStyle/>
          <a:p>
            <a:endParaRPr lang="ru-RU" dirty="0"/>
          </a:p>
        </p:txBody>
      </p:sp>
      <p:pic>
        <p:nvPicPr>
          <p:cNvPr id="6146" name="Picture 2" descr="C:\Documents and Settings\slon\Рабочий стол\i_01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99392"/>
            <a:ext cx="9144000" cy="1196752"/>
          </a:xfrm>
        </p:spPr>
        <p:txBody>
          <a:bodyPr>
            <a:normAutofit fontScale="90000"/>
          </a:bodyPr>
          <a:lstStyle/>
          <a:p>
            <a:pPr algn="ctr"/>
            <a:r>
              <a:rPr lang="kk-KZ"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Times New Roman" pitchFamily="18" charset="0"/>
                <a:cs typeface="Times New Roman" pitchFamily="18" charset="0"/>
              </a:rPr>
              <a:t>Көп қабатты мүйізделуші эпителий</a:t>
            </a:r>
            <a:endParaRPr lang="ru-RU" sz="4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0" y="1412776"/>
            <a:ext cx="8964488" cy="5328592"/>
          </a:xfrm>
        </p:spPr>
        <p:txBody>
          <a:bodyPr>
            <a:normAutofit fontScale="55000" lnSpcReduction="20000"/>
          </a:bodyPr>
          <a:lstStyle/>
          <a:p>
            <a:r>
              <a:rPr lang="kk-KZ" sz="32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4300" dirty="0" smtClean="0">
                <a:effectLst>
                  <a:outerShdw blurRad="38100" dist="38100" dir="2700000" algn="tl">
                    <a:srgbClr val="000000">
                      <a:alpha val="43137"/>
                    </a:srgbClr>
                  </a:outerShdw>
                </a:effectLst>
                <a:latin typeface="Times New Roman" pitchFamily="18" charset="0"/>
                <a:cs typeface="Times New Roman" pitchFamily="18" charset="0"/>
              </a:rPr>
              <a:t>Көп қабатты мүйізделуші эпителий тері бетін жауып тұрады. Оны эпидермис деп атайды. Эпидермис бірнеше ондаған клеткалар қабатынан тұрады. Оларды топтап 5 қабатқа біріктіреді: базальдық клеткалардың қабаты, қанатты клеткалар қабаты, түйіршікті, жылтырақ және мүйіз қабаттары. Ең тереңдегі қабат базальдық мембранаға орналасқан цилиндр пішінді эпителийлік клеткалардың бір қабатынан тұратын базальдық қабат. Базальдық мембрана дегеніміз эпителийлік клеткалармен және олардың астында орналасқан дәнекер ұлпасының арасындағы клеткааралық заттың қабаты; эпителий мен астындағы дәнекер ұлпаның өзара әрекеттесуінің өнімі болып саналады. Базальдық қабаттың клеткалары бір-бірімен және қанатты клеткалар қабатымен байланыстыратын жақы жетілген десмосома болуымен сипатталады. Базальдық қабаттың клеткаларының цитоплазмасында біршама жақсы жетілген мембраналық органоидтардан басқа бос орналасқан рибосомалар көп болады</a:t>
            </a:r>
            <a:endParaRPr lang="ru-RU" sz="4300" dirty="0" smtClean="0">
              <a:effectLst>
                <a:outerShdw blurRad="38100" dist="38100" dir="2700000" algn="tl">
                  <a:srgbClr val="000000">
                    <a:alpha val="43137"/>
                  </a:srgbClr>
                </a:outerShdw>
              </a:effectLst>
              <a:latin typeface="Times New Roman" pitchFamily="18" charset="0"/>
              <a:cs typeface="Times New Roman" pitchFamily="18" charset="0"/>
            </a:endParaRPr>
          </a:p>
          <a:p>
            <a:endParaRPr lang="ru-RU" dirty="0">
              <a:effectLst>
                <a:outerShdw blurRad="38100" dist="38100" dir="2700000" algn="tl">
                  <a:srgbClr val="000000">
                    <a:alpha val="43137"/>
                  </a:srgbClr>
                </a:outerShdw>
              </a:effectLst>
            </a:endParaRP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99392"/>
            <a:ext cx="7272808" cy="1196752"/>
          </a:xfrm>
        </p:spPr>
        <p:txBody>
          <a:bodyPr>
            <a:normAutofit/>
          </a:bodyPr>
          <a:lstStyle/>
          <a:p>
            <a:pPr algn="ctr"/>
            <a:r>
              <a:rPr lang="kk-KZ"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Times New Roman" pitchFamily="18" charset="0"/>
                <a:cs typeface="Times New Roman" pitchFamily="18" charset="0"/>
              </a:rPr>
              <a:t>Безді эпителий</a:t>
            </a:r>
            <a:endParaRPr lang="ru-RU" sz="4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179512" y="1484784"/>
            <a:ext cx="8784976" cy="4896544"/>
          </a:xfrm>
        </p:spPr>
        <p:txBody>
          <a:bodyPr>
            <a:normAutofit fontScale="85000" lnSpcReduction="20000"/>
          </a:bodyPr>
          <a:lstStyle/>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3500" dirty="0" smtClean="0">
                <a:effectLst>
                  <a:outerShdw blurRad="38100" dist="38100" dir="2700000" algn="tl">
                    <a:srgbClr val="000000">
                      <a:alpha val="43137"/>
                    </a:srgbClr>
                  </a:outerShdw>
                </a:effectLst>
                <a:latin typeface="Times New Roman" pitchFamily="18" charset="0"/>
                <a:cs typeface="Times New Roman" pitchFamily="18" charset="0"/>
              </a:rPr>
              <a:t>Без эпителийі метаболизм процессінде пайда болған секреттерді сыртқы ортаға шығарып отырады. Ерекше секрет ретінде гормондарды айтуға болады. Эпителий организм бездерінің негізгі массасын құрайды. Бездегі эпителиалдық клеткалардың қызметі - организм тіршілігіне қажет заттарды клеткаларда тұзіп, олардан бөліп шығару. Бездер организмде секрет бөлу қызетіы атқарады. Олардың көпшілігі қалыптасқан жеке органдар. Басқалары органдардың бөлігі болып саналады. Бездер экзокридік және эндокриндік </a:t>
            </a:r>
            <a:r>
              <a:rPr lang="ru-RU" sz="3500" dirty="0" err="1" smtClean="0">
                <a:effectLst>
                  <a:outerShdw blurRad="38100" dist="38100" dir="2700000" algn="tl">
                    <a:srgbClr val="000000">
                      <a:alpha val="43137"/>
                    </a:srgbClr>
                  </a:outerShdw>
                </a:effectLst>
                <a:latin typeface="Times New Roman" pitchFamily="18" charset="0"/>
                <a:cs typeface="Times New Roman" pitchFamily="18" charset="0"/>
              </a:rPr>
              <a:t>болып</a:t>
            </a:r>
            <a:r>
              <a:rPr lang="ru-RU" sz="35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3500" dirty="0" err="1" smtClean="0">
                <a:effectLst>
                  <a:outerShdw blurRad="38100" dist="38100" dir="2700000" algn="tl">
                    <a:srgbClr val="000000">
                      <a:alpha val="43137"/>
                    </a:srgbClr>
                  </a:outerShdw>
                </a:effectLst>
                <a:latin typeface="Times New Roman" pitchFamily="18" charset="0"/>
                <a:cs typeface="Times New Roman" pitchFamily="18" charset="0"/>
              </a:rPr>
              <a:t>бөлінеді.</a:t>
            </a:r>
            <a:endParaRPr lang="ru-RU" sz="35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43000"/>
          </a:xfrm>
        </p:spPr>
        <p:txBody>
          <a:bodyPr>
            <a:normAutofit/>
          </a:bodyPr>
          <a:lstStyle/>
          <a:p>
            <a:pPr algn="ctr"/>
            <a:r>
              <a:rPr lang="kk-KZ"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Times New Roman" pitchFamily="18" charset="0"/>
                <a:cs typeface="Times New Roman" pitchFamily="18" charset="0"/>
              </a:rPr>
              <a:t>Ac қорту жүйесінің эпителийі</a:t>
            </a:r>
            <a:endParaRPr lang="ru-RU" sz="4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251520" y="1700808"/>
            <a:ext cx="8568952" cy="4824536"/>
          </a:xfrm>
        </p:spPr>
        <p:txBody>
          <a:bodyPr/>
          <a:lstStyle/>
          <a:p>
            <a:pPr marL="550926" indent="-514350"/>
            <a:r>
              <a:rPr lang="kk-KZ" dirty="0" smtClean="0">
                <a:effectLst>
                  <a:outerShdw blurRad="38100" dist="38100" dir="2700000" algn="tl">
                    <a:srgbClr val="000000">
                      <a:alpha val="43137"/>
                    </a:srgbClr>
                  </a:outerShdw>
                </a:effectLst>
                <a:latin typeface="Times New Roman" pitchFamily="18" charset="0"/>
                <a:cs typeface="Times New Roman" pitchFamily="18" charset="0"/>
              </a:rPr>
              <a:t>     Жоғарғы сатылы жануарлардың шырышты эпителийі бүкіл асқорту жүйесін, тыныс алу жүйесін, жыныс және зэр шығару жолдарын алып жатады. Шырышты эпителий мынандай қызмет аткарады:</a:t>
            </a:r>
          </a:p>
          <a:p>
            <a:pPr marL="1136142" lvl="2" indent="-514350">
              <a:buFont typeface="+mj-lt"/>
              <a:buAutoNum type="arabicPeriod"/>
            </a:pPr>
            <a:r>
              <a:rPr lang="kk-KZ" dirty="0" smtClean="0">
                <a:effectLst>
                  <a:outerShdw blurRad="38100" dist="38100" dir="2700000" algn="tl">
                    <a:srgbClr val="000000">
                      <a:alpha val="43137"/>
                    </a:srgbClr>
                  </a:outerShdw>
                </a:effectLst>
                <a:latin typeface="Times New Roman" pitchFamily="18" charset="0"/>
                <a:cs typeface="Times New Roman" pitchFamily="18" charset="0"/>
              </a:rPr>
              <a:t>Қорғаныштық (ішкі ортамен сыртқы ортаның)</a:t>
            </a:r>
          </a:p>
          <a:p>
            <a:pPr marL="1136142" lvl="2" indent="-514350">
              <a:buFont typeface="+mj-lt"/>
              <a:buAutoNum type="arabicPeriod"/>
            </a:pPr>
            <a:r>
              <a:rPr lang="kk-KZ" dirty="0" smtClean="0">
                <a:effectLst>
                  <a:outerShdw blurRad="38100" dist="38100" dir="2700000" algn="tl">
                    <a:srgbClr val="000000">
                      <a:alpha val="43137"/>
                    </a:srgbClr>
                  </a:outerShdw>
                </a:effectLst>
                <a:latin typeface="Times New Roman" pitchFamily="18" charset="0"/>
                <a:cs typeface="Times New Roman" pitchFamily="18" charset="0"/>
              </a:rPr>
              <a:t>Зат алмасу қызметін – секрет бөлу, кейбір жағдайда оларды жинақтау.</a:t>
            </a:r>
          </a:p>
          <a:p>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0" y="620688"/>
            <a:ext cx="9144000" cy="6237312"/>
          </a:xfrm>
        </p:spPr>
        <p:txBody>
          <a:bodyPr>
            <a:normAutofit/>
          </a:bodyPr>
          <a:lstStyle/>
          <a:p>
            <a:pPr>
              <a:buNone/>
            </a:pPr>
            <a:endParaRPr lang="en-US" sz="35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35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kk-KZ" sz="34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Ұлпа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орысша</a:t>
            </a:r>
            <a:r>
              <a:rPr lang="kk-KZ" sz="34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kk-KZ" sz="3400"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ткань</a:t>
            </a:r>
            <a:r>
              <a:rPr lang="kk-KZ" sz="34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грекше</a:t>
            </a:r>
            <a:r>
              <a:rPr lang="kk-KZ" sz="34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400" i="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hystos</a:t>
            </a:r>
            <a:r>
              <a:rPr lang="kk-KZ" sz="34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 дегеніміз  белгілі функцияны атқаруға арналған құрылысы ұқсас тарихи қалыптасқан жасушалар мен жасушааралық заттардың комплексі.</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Ұлпалардың микроскопиялық құрылысы мен функциясын зерттеудің негізінде Франс Лейдиг 1853 жылы олардың бірінші классификациясын ұсынған болатын.</a:t>
            </a:r>
            <a:endParaRPr lang="ru-RU" sz="34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980728"/>
          </a:xfrm>
        </p:spPr>
        <p:txBody>
          <a:bodyPr>
            <a:normAutofit/>
          </a:bodyPr>
          <a:lstStyle/>
          <a:p>
            <a:pPr algn="ctr"/>
            <a:r>
              <a:rPr lang="kk-KZ" sz="4400" b="1" dirty="0" smtClean="0">
                <a:ln>
                  <a:solidFill>
                    <a:schemeClr val="tx1"/>
                  </a:solidFill>
                </a:ln>
                <a:solidFill>
                  <a:srgbClr val="FFC000"/>
                </a:solidFill>
                <a:effectLst>
                  <a:glow rad="228600">
                    <a:schemeClr val="accent3">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Дәнекер ұлпасы</a:t>
            </a:r>
            <a:endParaRPr lang="ru-RU" sz="4400" b="1" dirty="0">
              <a:ln>
                <a:solidFill>
                  <a:schemeClr val="tx1"/>
                </a:solidFill>
              </a:ln>
              <a:solidFill>
                <a:srgbClr val="FFC000"/>
              </a:solidFill>
              <a:effectLst>
                <a:glow rad="228600">
                  <a:schemeClr val="accent3">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107504" y="1412776"/>
            <a:ext cx="8928992" cy="5445224"/>
          </a:xfrm>
        </p:spPr>
        <p:txBody>
          <a:bodyPr>
            <a:normAutofit fontScale="92500" lnSpcReduction="20000"/>
          </a:bodyPr>
          <a:lstStyle/>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b="1" dirty="0" smtClean="0">
                <a:effectLst>
                  <a:outerShdw blurRad="38100" dist="38100" dir="2700000" algn="tl">
                    <a:srgbClr val="000000">
                      <a:alpha val="43137"/>
                    </a:srgbClr>
                  </a:outerShdw>
                </a:effectLst>
                <a:latin typeface="Times New Roman" pitchFamily="18" charset="0"/>
                <a:cs typeface="Times New Roman" pitchFamily="18" charset="0"/>
              </a:rPr>
              <a:t>Дәнекер ұлпасы</a:t>
            </a:r>
            <a:r>
              <a:rPr lang="kk-KZ" dirty="0" smtClean="0">
                <a:effectLst>
                  <a:outerShdw blurRad="38100" dist="38100" dir="2700000" algn="tl">
                    <a:srgbClr val="000000">
                      <a:alpha val="43137"/>
                    </a:srgbClr>
                  </a:outerShdw>
                </a:effectLst>
                <a:latin typeface="Times New Roman" pitchFamily="18" charset="0"/>
                <a:cs typeface="Times New Roman" pitchFamily="18" charset="0"/>
              </a:rPr>
              <a:t> (соединительная ткань); (textus соп- nectivus; лат. textus — үлпа, connectivus — дәнекер) — адам</a:t>
            </a:r>
            <a:r>
              <a:rPr lang="kk-KZ"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kk-KZ" dirty="0" smtClean="0">
                <a:effectLst>
                  <a:outerShdw blurRad="38100" dist="38100" dir="2700000" algn="tl">
                    <a:srgbClr val="000000">
                      <a:alpha val="43137"/>
                    </a:srgbClr>
                  </a:outerShdw>
                </a:effectLst>
                <a:latin typeface="Times New Roman" pitchFamily="18" charset="0"/>
                <a:cs typeface="Times New Roman" pitchFamily="18" charset="0"/>
              </a:rPr>
              <a:t>мен жануарлар организмдерінің барлық мүшелері құрамына кіретін, денедегі ең көп тараған ұлпа. Дәнекер ұлпасы — мезенхимадан дамып, организмнің ішкі ортасын құрайды. Құрылысы жағынан дәнекер ұлпасы жасушалардан және жасушааралық заттан тұрады.</a:t>
            </a:r>
            <a:r>
              <a:rPr lang="kk-KZ" u="sng" baseline="300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dirty="0" smtClean="0">
                <a:effectLst>
                  <a:outerShdw blurRad="38100" dist="38100" dir="2700000" algn="tl">
                    <a:srgbClr val="000000">
                      <a:alpha val="43137"/>
                    </a:srgbClr>
                  </a:outerShdw>
                </a:effectLst>
                <a:latin typeface="Times New Roman" pitchFamily="18" charset="0"/>
                <a:cs typeface="Times New Roman" pitchFamily="18" charset="0"/>
              </a:rPr>
              <a:t>Оның кейбір түрлерінде жасушалар басым болады, ал басқа өкілдерінде керісінше жасушааралық заттар көбірек болады. Дәнекер ұлпасының атқаратын қызметі жасушалар мен жасушааралық заттың арақатнасына тікелей байланысты. Сұйық дәнекер ұлпасы </a:t>
            </a:r>
            <a:r>
              <a:rPr lang="kk-KZ"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қан</a:t>
            </a:r>
            <a:r>
              <a:rPr lang="kk-KZ" dirty="0" smtClean="0">
                <a:effectLst>
                  <a:outerShdw blurRad="38100" dist="38100" dir="2700000" algn="tl">
                    <a:srgbClr val="000000">
                      <a:alpha val="43137"/>
                    </a:srgbClr>
                  </a:outerShdw>
                </a:effectLst>
                <a:latin typeface="Times New Roman" pitchFamily="18" charset="0"/>
                <a:cs typeface="Times New Roman" pitchFamily="18" charset="0"/>
              </a:rPr>
              <a:t> мен</a:t>
            </a:r>
            <a:r>
              <a:rPr lang="kk-KZ"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лимфада </a:t>
            </a:r>
            <a:r>
              <a:rPr lang="kk-KZ" dirty="0" smtClean="0">
                <a:effectLst>
                  <a:outerShdw blurRad="38100" dist="38100" dir="2700000" algn="tl">
                    <a:srgbClr val="000000">
                      <a:alpha val="43137"/>
                    </a:srgbClr>
                  </a:outerShdw>
                </a:effectLst>
                <a:latin typeface="Times New Roman" pitchFamily="18" charset="0"/>
                <a:cs typeface="Times New Roman" pitchFamily="18" charset="0"/>
              </a:rPr>
              <a:t>қоректік (трофикалық) және қорғаныс қызметтері басымырақ, ал жасушааралық заттары тығыз, қатты ұлпаларда (шеміршек, сүйек ұлпалары) тіректік және механикалық қызметтер жақсы жетілген. Дәнекер ұлпасы жасушалары құрылысында полярлық айырмашылықтар (эндотелиоциттерден басқаларында) болмайды</a:t>
            </a:r>
          </a:p>
          <a:p>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9144000" cy="6858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4" name="Овал 3"/>
          <p:cNvSpPr/>
          <p:nvPr/>
        </p:nvSpPr>
        <p:spPr>
          <a:xfrm>
            <a:off x="107504" y="116632"/>
            <a:ext cx="8928992" cy="6741368"/>
          </a:xfrm>
          <a:prstGeom prst="ellipse">
            <a:avLst/>
          </a:prstGeom>
          <a:solidFill>
            <a:srgbClr val="0070C0"/>
          </a:solidFill>
          <a:ln>
            <a:noFill/>
          </a:ln>
          <a:effectLst>
            <a:glow rad="139700">
              <a:schemeClr val="accent2">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dk1"/>
          </a:lnRef>
          <a:fillRef idx="3">
            <a:schemeClr val="dk1"/>
          </a:fillRef>
          <a:effectRef idx="2">
            <a:schemeClr val="dk1"/>
          </a:effectRef>
          <a:fontRef idx="minor">
            <a:schemeClr val="lt1"/>
          </a:fontRef>
        </p:style>
        <p:txBody>
          <a:bodyPr rtlCol="0" anchor="ctr"/>
          <a:lstStyle/>
          <a:p>
            <a:pPr algn="ctr"/>
            <a:r>
              <a:rPr lang="kk-KZ" sz="3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Дәнекер ұлпаларының жарақаттанғаннан кейінгі тез қалпына келу және өзгерген ортаға бейімделу қабілеттері жақсы жетілген. </a:t>
            </a:r>
            <a:endParaRPr lang="ru-RU" sz="3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sz="quarter" idx="1"/>
          </p:nvPr>
        </p:nvGraphicFramePr>
        <p:xfrm>
          <a:off x="179512" y="188640"/>
          <a:ext cx="8784976" cy="61978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dissolv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52736"/>
          </a:xfrm>
        </p:spPr>
        <p:txBody>
          <a:bodyPr>
            <a:norm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kk-KZ" sz="40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cs typeface="Times New Roman" pitchFamily="18" charset="0"/>
              </a:rPr>
              <a:t>Ретикулалы ұлпа</a:t>
            </a:r>
            <a:endParaRPr lang="ru-RU" sz="40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0" y="1484784"/>
            <a:ext cx="9144000" cy="5256584"/>
          </a:xfrm>
        </p:spPr>
        <p:txBody>
          <a:bodyPr>
            <a:normAutofit fontScale="77500" lnSpcReduction="20000"/>
          </a:bodyPr>
          <a:lstStyle/>
          <a:p>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Бұл ұлпанын аты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латынның </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ретикулум</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(тор)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деген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сөзінен шыққан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Құрылысы  жағынан  мезенхимаға  ұқсас.</a:t>
            </a:r>
            <a:endParaRPr lang="ru-RU" sz="2900" dirty="0" smtClean="0">
              <a:effectLst>
                <a:outerShdw blurRad="38100" dist="38100" dir="2700000" algn="tl">
                  <a:srgbClr val="000000">
                    <a:alpha val="43137"/>
                  </a:srgbClr>
                </a:outerShdw>
              </a:effectLst>
              <a:latin typeface="Times New Roman" pitchFamily="18" charset="0"/>
              <a:cs typeface="Times New Roman" pitchFamily="18" charset="0"/>
            </a:endParaRPr>
          </a:p>
          <a:p>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Тордың қуысында ұлпалық сұйық зат</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болады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i="1" dirty="0" err="1" smtClean="0">
                <a:effectLst>
                  <a:outerShdw blurRad="38100" dist="38100" dir="2700000" algn="tl">
                    <a:srgbClr val="000000">
                      <a:alpha val="43137"/>
                    </a:srgbClr>
                  </a:outerShdw>
                </a:effectLst>
                <a:latin typeface="Times New Roman" pitchFamily="18" charset="0"/>
                <a:cs typeface="Times New Roman" pitchFamily="18" charset="0"/>
              </a:rPr>
              <a:t>Со-</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нымен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бірге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көп мелшерде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кан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клеткалары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да кездеседі.</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Ретикулалық ұлпанын мезенхимадан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айырмасы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клеткалардын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бетівде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орналаскан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коллаген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белогінің фибриллалары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мен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фибриллаларды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байланыстыратын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аморфтық</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клеткааралық заттың ішінде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ретикулалық талшыктар</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Ретикулалық ұлпа организмінің көптеген жеріңде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әсіресе сүйек майьшда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көк бауырда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лимфа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бездерінде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ішектің кілегейлі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кабықшасында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тамактын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баданша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бездерінде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көп болады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Ретикулалық  ұлпаға  фагацитоз</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тән.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Көк бауыр</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мен лимфа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бездерінің ретикулалық ұлпасы аркылы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үнемі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кан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мен лимфа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ағып тұрады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Сондықтан  ретикуллалық клеткалар</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бөгде белокпен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бірінше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болып</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кездесіп,оны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үстайды </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да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макрофагтарға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айналады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Мұндай касиет</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бүйректің, бүйрек үсті бездердің және көптеген басқа бездердің капиллярларының  эңдотелийіне тән.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Жалпы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корғаныш касиеттері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бар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дәнекер ұлпасьшың барлық</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элементтерін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бір</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тұтас аппаратка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біріктіріп</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ретикуло</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эндотелиалдык</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жүйе деп</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атайды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Бұл жүйе организмде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қорғау қызметін атқарады.</a:t>
            </a:r>
            <a:endParaRPr lang="ru-RU" sz="2900" dirty="0" smtClean="0">
              <a:effectLst>
                <a:outerShdw blurRad="38100" dist="38100" dir="2700000" algn="tl">
                  <a:srgbClr val="000000">
                    <a:alpha val="43137"/>
                  </a:srgbClr>
                </a:outerShdw>
              </a:effectLst>
              <a:latin typeface="Times New Roman" pitchFamily="18" charset="0"/>
              <a:cs typeface="Times New Roman" pitchFamily="18" charset="0"/>
            </a:endParaRPr>
          </a:p>
          <a:p>
            <a:endParaRPr lang="ru-RU" dirty="0">
              <a:effectLst>
                <a:outerShdw blurRad="38100" dist="38100" dir="2700000" algn="tl">
                  <a:srgbClr val="000000">
                    <a:alpha val="43137"/>
                  </a:srgbClr>
                </a:outerShdw>
              </a:effectLst>
            </a:endParaRP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998984"/>
          </a:xfrm>
        </p:spPr>
        <p:txBody>
          <a:bodyPr>
            <a:norm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ru-RU" sz="4400" b="1" dirty="0" err="1"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cs typeface="Times New Roman" pitchFamily="18" charset="0"/>
              </a:rPr>
              <a:t>Тығыз дәнекер ұлпа</a:t>
            </a:r>
            <a:endParaRPr lang="ru-RU" sz="4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0" y="1484784"/>
            <a:ext cx="9144000" cy="5184576"/>
          </a:xfrm>
        </p:spPr>
        <p:txBody>
          <a:bodyPr>
            <a:normAutofit fontScale="92500" lnSpcReduction="20000"/>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Тығыз дәнекер ұлпаның механикалық маңызы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бар.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Оның кұрамында клеткалар</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мен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аморфтық зат</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аз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болады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да,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талшыктар</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басым</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келеді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Талшыктары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тәртіппен орналасқан.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Тығыз дәнекер ұлпа терінін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негізін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сіңірді, шандырды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желкені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құрайды.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p>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Дәнекер ұлпалық талшыктардың орналасуына</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байланысты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тығыз дәнекер ұлпасының екі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түрін ажыратады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p>
          <a:p>
            <a:pPr marL="852678" lvl="1" indent="-514350" algn="ctr">
              <a:buFont typeface="+mj-lt"/>
              <a:buAutoNum type="arabicPeriod"/>
            </a:pPr>
            <a:r>
              <a:rPr lang="ru-RU" i="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тығыз қалыптаспаған</a:t>
            </a:r>
            <a:r>
              <a:rPr lang="ru-RU"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p>
          <a:p>
            <a:pPr marL="852678" lvl="1" indent="-514350" algn="ctr">
              <a:buFont typeface="+mj-lt"/>
              <a:buAutoNum type="arabicPeriod"/>
            </a:pPr>
            <a:r>
              <a:rPr lang="ru-RU" i="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тығыз калыптасқан дәнекер ұлпа.</a:t>
            </a:r>
            <a:endParaRPr lang="ru-RU"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a:p>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Тығыз калыптаспаған дәнекер ұлпасында клеткааралық заттың талшықтар шоғыры түрлі багыттарда</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жатады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және олардын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орналасу</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бағытында қатаң заңдылық болмайды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Тығыз калыптаскан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дәнекер ұлпаларының талшықтар         шоғырларына ұлпага әсер ететін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механикалық күштердің бағытына сәйкес орналасу</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зандылыктары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тән.</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0" y="0"/>
            <a:ext cx="9144000" cy="6858000"/>
          </a:xfrm>
          <a:ln>
            <a:solidFill>
              <a:schemeClr val="tx1"/>
            </a:solidFill>
          </a:ln>
        </p:spPr>
        <p:style>
          <a:lnRef idx="2">
            <a:schemeClr val="dk1"/>
          </a:lnRef>
          <a:fillRef idx="1">
            <a:schemeClr val="lt1"/>
          </a:fillRef>
          <a:effectRef idx="0">
            <a:schemeClr val="dk1"/>
          </a:effectRef>
          <a:fontRef idx="minor">
            <a:schemeClr val="dk1"/>
          </a:fontRef>
        </p:style>
        <p:txBody>
          <a:bodyPr/>
          <a:lstStyle/>
          <a:p>
            <a:endParaRPr lang="ru-RU" dirty="0"/>
          </a:p>
        </p:txBody>
      </p:sp>
      <p:sp>
        <p:nvSpPr>
          <p:cNvPr id="6" name="Прямоугольник 5"/>
          <p:cNvSpPr/>
          <p:nvPr/>
        </p:nvSpPr>
        <p:spPr>
          <a:xfrm>
            <a:off x="179512" y="5705872"/>
            <a:ext cx="4248472" cy="115212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i="1" dirty="0">
                <a:solidFill>
                  <a:srgbClr val="FF0000"/>
                </a:solidFill>
                <a:latin typeface="Times New Roman" pitchFamily="18" charset="0"/>
                <a:cs typeface="Times New Roman" pitchFamily="18" charset="0"/>
              </a:rPr>
              <a:t>Адам </a:t>
            </a:r>
            <a:r>
              <a:rPr lang="ru-RU" sz="2000" b="1" i="1" dirty="0" err="1">
                <a:solidFill>
                  <a:srgbClr val="FF0000"/>
                </a:solidFill>
                <a:latin typeface="Times New Roman" pitchFamily="18" charset="0"/>
                <a:cs typeface="Times New Roman" pitchFamily="18" charset="0"/>
              </a:rPr>
              <a:t>терісінің тығыз қалыптаспаған дәнекер </a:t>
            </a:r>
            <a:r>
              <a:rPr lang="ru-RU" sz="2000" b="1" i="1" dirty="0" err="1" smtClean="0">
                <a:solidFill>
                  <a:srgbClr val="FF0000"/>
                </a:solidFill>
                <a:latin typeface="Times New Roman" pitchFamily="18" charset="0"/>
                <a:cs typeface="Times New Roman" pitchFamily="18" charset="0"/>
              </a:rPr>
              <a:t>ұлпасы</a:t>
            </a:r>
            <a:r>
              <a:rPr lang="ru-RU" sz="2000" b="1" i="1" dirty="0" smtClean="0">
                <a:solidFill>
                  <a:srgbClr val="FF0000"/>
                </a:solidFill>
                <a:latin typeface="Times New Roman" pitchFamily="18" charset="0"/>
                <a:cs typeface="Times New Roman" pitchFamily="18" charset="0"/>
              </a:rPr>
              <a:t>.</a:t>
            </a:r>
            <a:endParaRPr lang="ru-RU" sz="2000" b="1" i="1" dirty="0">
              <a:solidFill>
                <a:srgbClr val="FF0000"/>
              </a:solidFill>
              <a:latin typeface="Times New Roman" pitchFamily="18" charset="0"/>
              <a:cs typeface="Times New Roman" pitchFamily="18" charset="0"/>
            </a:endParaRPr>
          </a:p>
        </p:txBody>
      </p:sp>
      <p:sp>
        <p:nvSpPr>
          <p:cNvPr id="7" name="Прямоугольник 6"/>
          <p:cNvSpPr/>
          <p:nvPr/>
        </p:nvSpPr>
        <p:spPr>
          <a:xfrm>
            <a:off x="4860032" y="5633864"/>
            <a:ext cx="3888432" cy="122413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b="1" i="1" dirty="0" err="1">
                <a:solidFill>
                  <a:srgbClr val="FF0000"/>
                </a:solidFill>
                <a:latin typeface="Times New Roman" pitchFamily="18" charset="0"/>
                <a:cs typeface="Times New Roman" pitchFamily="18" charset="0"/>
              </a:rPr>
              <a:t>Тығыз қалыптасқан дәнекер </a:t>
            </a:r>
            <a:r>
              <a:rPr lang="ru-RU" sz="2000" b="1" i="1" dirty="0" err="1" smtClean="0">
                <a:solidFill>
                  <a:srgbClr val="FF0000"/>
                </a:solidFill>
                <a:latin typeface="Times New Roman" pitchFamily="18" charset="0"/>
                <a:cs typeface="Times New Roman" pitchFamily="18" charset="0"/>
              </a:rPr>
              <a:t>ұлпасы.</a:t>
            </a:r>
            <a:endParaRPr lang="ru-RU" sz="2000" b="1" i="1" dirty="0">
              <a:solidFill>
                <a:srgbClr val="FF0000"/>
              </a:solidFill>
              <a:latin typeface="Times New Roman" pitchFamily="18" charset="0"/>
              <a:cs typeface="Times New Roman" pitchFamily="18" charset="0"/>
            </a:endParaRPr>
          </a:p>
        </p:txBody>
      </p:sp>
      <p:pic>
        <p:nvPicPr>
          <p:cNvPr id="8194" name="Picture 2" descr="C:\Documents and Settings\slon\Рабочий стол\image010 (1).jpg"/>
          <p:cNvPicPr>
            <a:picLocks noChangeAspect="1" noChangeArrowheads="1"/>
          </p:cNvPicPr>
          <p:nvPr/>
        </p:nvPicPr>
        <p:blipFill>
          <a:blip r:embed="rId2" cstate="print"/>
          <a:srcRect/>
          <a:stretch>
            <a:fillRect/>
          </a:stretch>
        </p:blipFill>
        <p:spPr bwMode="auto">
          <a:xfrm>
            <a:off x="-1" y="548680"/>
            <a:ext cx="4788025" cy="49081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perspectiveContrastingRightFacing"/>
            <a:lightRig rig="threePt" dir="t">
              <a:rot lat="0" lon="0" rev="2700000"/>
            </a:lightRig>
          </a:scene3d>
          <a:sp3d>
            <a:bevelT h="38100"/>
            <a:contourClr>
              <a:srgbClr val="C0C0C0"/>
            </a:contourClr>
          </a:sp3d>
        </p:spPr>
      </p:pic>
      <p:pic>
        <p:nvPicPr>
          <p:cNvPr id="8195" name="Picture 3" descr="C:\Documents and Settings\slon\Рабочий стол\image012.jpg"/>
          <p:cNvPicPr>
            <a:picLocks noChangeAspect="1" noChangeArrowheads="1"/>
          </p:cNvPicPr>
          <p:nvPr/>
        </p:nvPicPr>
        <p:blipFill>
          <a:blip r:embed="rId3" cstate="print"/>
          <a:srcRect/>
          <a:stretch>
            <a:fillRect/>
          </a:stretch>
        </p:blipFill>
        <p:spPr bwMode="auto">
          <a:xfrm>
            <a:off x="4427984" y="476672"/>
            <a:ext cx="4716016" cy="482795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perspectiveContrastingLeftFacing"/>
            <a:lightRig rig="threePt" dir="t">
              <a:rot lat="0" lon="0" rev="2700000"/>
            </a:lightRig>
          </a:scene3d>
          <a:sp3d>
            <a:bevelT h="38100"/>
            <a:contourClr>
              <a:srgbClr val="C0C0C0"/>
            </a:contourClr>
          </a:sp3d>
        </p:spPr>
      </p:pic>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96752"/>
          </a:xfrm>
        </p:spPr>
        <p:txBody>
          <a:bodyPr>
            <a:normAutofit/>
          </a:bodyPr>
          <a:lstStyle/>
          <a:p>
            <a:pPr algn="ctr"/>
            <a:r>
              <a:rPr lang="kk-KZ" sz="4400" b="1" dirty="0" smtClean="0">
                <a:ln>
                  <a:solidFill>
                    <a:schemeClr val="tx1"/>
                  </a:solidFill>
                </a:ln>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8900000" scaled="1"/>
                  <a:tileRect/>
                </a:gradFill>
                <a:effectLst>
                  <a:glow rad="101600">
                    <a:schemeClr val="accent3">
                      <a:satMod val="175000"/>
                      <a:alpha val="40000"/>
                    </a:schemeClr>
                  </a:glow>
                  <a:outerShdw blurRad="38100" dist="38100" dir="2700000" algn="tl">
                    <a:srgbClr val="000000">
                      <a:alpha val="43137"/>
                    </a:srgbClr>
                  </a:outerShdw>
                </a:effectLst>
                <a:latin typeface="Times New Roman" pitchFamily="18" charset="0"/>
                <a:cs typeface="Times New Roman" pitchFamily="18" charset="0"/>
              </a:rPr>
              <a:t>Шеміршек ұлпасы</a:t>
            </a:r>
            <a:endParaRPr lang="ru-RU" sz="4400" b="1" dirty="0">
              <a:ln>
                <a:solidFill>
                  <a:schemeClr val="tx1"/>
                </a:solidFill>
              </a:ln>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8900000" scaled="1"/>
                <a:tileRect/>
              </a:gradFill>
              <a:effectLst>
                <a:glow rad="101600">
                  <a:schemeClr val="accent3">
                    <a:satMod val="175000"/>
                    <a:alpha val="40000"/>
                  </a:schemeClr>
                </a:glow>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107504" y="1412776"/>
            <a:ext cx="8856984" cy="5445224"/>
          </a:xfrm>
        </p:spPr>
        <p:txBody>
          <a:bodyPr>
            <a:normAutofit fontScale="92500" lnSpcReduction="20000"/>
          </a:bodyPr>
          <a:lstStyle/>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Шеміршек ұлпасы адам мен омыртқалы жануарлардың денесінде болады. Клеткалардан және клеткааралық заттан түрады, соңғысы тығыз болады. Шеміршек тіректік функция атқарады. Шеміршек ұлпасының үш түрін ажыратады: гиалиндік, серпілмелі және талшыкты.</a:t>
            </a:r>
          </a:p>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Гиалинді (гректің гиалос — әйнек) шеміршек ұлпасы гиалин шеміршегін қүрайды. Адам мен сүтқоректілер ұрығының канқасы шеміршектің осы түрінен тұрады, ал ересек организмдерде гиалинді шеміршек сүйектердің буын беттерін қаптайды, кеңірдек пен ірі бронхтардың қабырғасында, қабырға ұштарында, мұрын пернесінде кездеседі. Шеміршектердің ішіндегі қаттысы, гиалинді шеміршек жалпы шеміршек ұлпасы сияқты хондриобластлар мен хондрициттер деп аталатын клеткалардан, клеткааралық аморфты және талшықты заттан тұрады.</a:t>
            </a:r>
          </a:p>
          <a:p>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80120"/>
          </a:xfrm>
        </p:spPr>
        <p:txBody>
          <a:bodyPr>
            <a:norm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kk-KZ" sz="4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cs typeface="Times New Roman" pitchFamily="18" charset="0"/>
              </a:rPr>
              <a:t>Серпілмелі шеміршек</a:t>
            </a:r>
            <a:endParaRPr lang="ru-RU" sz="4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107504" y="1556792"/>
            <a:ext cx="8856984" cy="5112568"/>
          </a:xfrm>
        </p:spPr>
        <p:txBody>
          <a:bodyPr>
            <a:normAutofit lnSpcReduction="10000"/>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Серпілмелі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шеміршек</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ұлпасы адам</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мен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сүтқоректілердің құлақ қалканшасында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сыртқы есту</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жолында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кемекей</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үсті шеміршекте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және көмекейдің кейбір</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шеміршектерінде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кездеседі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Құрылысы гиалинді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шеміршек</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ұлпасына ұқсас.</a:t>
            </a:r>
            <a:endParaRPr lang="ru-RU" sz="2900" dirty="0" smtClean="0">
              <a:effectLst>
                <a:outerShdw blurRad="38100" dist="38100" dir="2700000" algn="tl">
                  <a:srgbClr val="000000">
                    <a:alpha val="43137"/>
                  </a:srgbClr>
                </a:outerShdw>
              </a:effectLst>
              <a:latin typeface="Times New Roman" pitchFamily="18" charset="0"/>
              <a:cs typeface="Times New Roman" pitchFamily="18" charset="0"/>
            </a:endParaRPr>
          </a:p>
          <a:p>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Айырмасы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клеткааралык</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затында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жіңішке коллагендік</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талшықтардан басқа жуан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эластиндік</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талшықтардың </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торы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болады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Серпілмелі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шеміршек</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үлпасында гиалиндік</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шеміршекке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карағанда клеткалардың изогендік</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топтары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аз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болады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Серпілмелі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шеміршекте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кальций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тұздары байқалмайды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a:t>
            </a:r>
          </a:p>
          <a:p>
            <a:endParaRPr lang="ru-RU" dirty="0">
              <a:effectLst>
                <a:outerShdw blurRad="38100" dist="38100" dir="2700000" algn="tl">
                  <a:srgbClr val="000000">
                    <a:alpha val="43137"/>
                  </a:srgbClr>
                </a:outerShdw>
              </a:effectLst>
            </a:endParaRPr>
          </a:p>
        </p:txBody>
      </p:sp>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43000"/>
          </a:xfrm>
        </p:spPr>
        <p:txBody>
          <a:bodyPr>
            <a:norm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kk-KZ" sz="4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cs typeface="Times New Roman" pitchFamily="18" charset="0"/>
              </a:rPr>
              <a:t>Талшықты шеміршек</a:t>
            </a:r>
            <a:endParaRPr lang="ru-RU" sz="4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179512" y="1457400"/>
            <a:ext cx="8784976" cy="5400600"/>
          </a:xfrm>
        </p:spPr>
        <p:txBody>
          <a:bodyPr>
            <a:normAutofit/>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Талшыкты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шеміршек</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ұлпасы адам</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мен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сүтқоректілердің омыртқааралық дискілерінде</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санның</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жұмыр сіңірінде</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жамбастың шат</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сүйектерінің байланысқан жерінде</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төменгі жақ буынында</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байқалады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Талшықты шеміршектін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құрылысы гиалинді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шеміршекке</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ұқсас айырмасы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клеткааралық затының коллагендік</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талшықтарыңың шоғырлары біршама</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жуан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болады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Шеміршек</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ұлпасы склеротомның мезенхимасынан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дамиды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регенерациясы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перихондр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арқылы жүреді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0" y="0"/>
            <a:ext cx="9144000" cy="6858000"/>
          </a:xfrm>
          <a:ln>
            <a:solidFill>
              <a:schemeClr val="tx1"/>
            </a:solidFill>
          </a:ln>
        </p:spPr>
        <p:style>
          <a:lnRef idx="2">
            <a:schemeClr val="dk1"/>
          </a:lnRef>
          <a:fillRef idx="1">
            <a:schemeClr val="lt1"/>
          </a:fillRef>
          <a:effectRef idx="0">
            <a:schemeClr val="dk1"/>
          </a:effectRef>
          <a:fontRef idx="minor">
            <a:schemeClr val="dk1"/>
          </a:fontRef>
        </p:style>
        <p:txBody>
          <a:bodyPr/>
          <a:lstStyle/>
          <a:p>
            <a:endParaRPr lang="ru-RU" dirty="0"/>
          </a:p>
        </p:txBody>
      </p:sp>
      <p:sp>
        <p:nvSpPr>
          <p:cNvPr id="8" name="Прямоугольник 7"/>
          <p:cNvSpPr/>
          <p:nvPr/>
        </p:nvSpPr>
        <p:spPr>
          <a:xfrm>
            <a:off x="0" y="5157192"/>
            <a:ext cx="4104456" cy="170080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err="1" smtClean="0">
                <a:solidFill>
                  <a:srgbClr val="FF0000"/>
                </a:solidFill>
                <a:latin typeface="Times New Roman" pitchFamily="18" charset="0"/>
                <a:cs typeface="Times New Roman" pitchFamily="18" charset="0"/>
              </a:rPr>
              <a:t>Серпілмелі</a:t>
            </a:r>
            <a:r>
              <a:rPr lang="ru-RU" b="1" dirty="0" smtClean="0">
                <a:solidFill>
                  <a:srgbClr val="FF0000"/>
                </a:solidFill>
                <a:latin typeface="Times New Roman" pitchFamily="18" charset="0"/>
                <a:cs typeface="Times New Roman" pitchFamily="18" charset="0"/>
              </a:rPr>
              <a:t> </a:t>
            </a:r>
            <a:r>
              <a:rPr lang="ru-RU" b="1" dirty="0" err="1" smtClean="0">
                <a:solidFill>
                  <a:srgbClr val="FF0000"/>
                </a:solidFill>
                <a:latin typeface="Times New Roman" pitchFamily="18" charset="0"/>
                <a:cs typeface="Times New Roman" pitchFamily="18" charset="0"/>
              </a:rPr>
              <a:t>шеміршек</a:t>
            </a:r>
            <a:r>
              <a:rPr lang="ru-RU" b="1" dirty="0" smtClean="0">
                <a:solidFill>
                  <a:srgbClr val="FF0000"/>
                </a:solidFill>
                <a:latin typeface="Times New Roman" pitchFamily="18" charset="0"/>
                <a:cs typeface="Times New Roman" pitchFamily="18" charset="0"/>
              </a:rPr>
              <a:t>:</a:t>
            </a:r>
            <a:endParaRPr lang="ru-RU" b="1" dirty="0">
              <a:solidFill>
                <a:srgbClr val="FF0000"/>
              </a:solidFill>
              <a:latin typeface="Times New Roman" pitchFamily="18" charset="0"/>
              <a:cs typeface="Times New Roman" pitchFamily="18" charset="0"/>
            </a:endParaRPr>
          </a:p>
          <a:p>
            <a:pPr algn="ctr"/>
            <a:r>
              <a:rPr lang="ru-RU" i="1" dirty="0" smtClean="0">
                <a:solidFill>
                  <a:srgbClr val="FF0000"/>
                </a:solidFill>
                <a:latin typeface="Times New Roman" pitchFamily="18" charset="0"/>
                <a:cs typeface="Times New Roman" pitchFamily="18" charset="0"/>
              </a:rPr>
              <a:t>    1</a:t>
            </a:r>
            <a:r>
              <a:rPr lang="ru-RU" i="1" dirty="0">
                <a:solidFill>
                  <a:srgbClr val="FF0000"/>
                </a:solidFill>
                <a:latin typeface="Times New Roman" pitchFamily="18" charset="0"/>
                <a:cs typeface="Times New Roman" pitchFamily="18" charset="0"/>
              </a:rPr>
              <a:t>— </a:t>
            </a:r>
            <a:r>
              <a:rPr lang="ru-RU" i="1" dirty="0" err="1" smtClean="0">
                <a:solidFill>
                  <a:srgbClr val="FF0000"/>
                </a:solidFill>
                <a:latin typeface="Times New Roman" pitchFamily="18" charset="0"/>
                <a:cs typeface="Times New Roman" pitchFamily="18" charset="0"/>
              </a:rPr>
              <a:t>шеміршек</a:t>
            </a:r>
            <a:r>
              <a:rPr lang="ru-RU" i="1" dirty="0" smtClean="0">
                <a:solidFill>
                  <a:srgbClr val="FF0000"/>
                </a:solidFill>
                <a:latin typeface="Times New Roman" pitchFamily="18" charset="0"/>
                <a:cs typeface="Times New Roman" pitchFamily="18" charset="0"/>
              </a:rPr>
              <a:t> </a:t>
            </a:r>
            <a:r>
              <a:rPr lang="ru-RU" i="1" dirty="0" err="1" smtClean="0">
                <a:solidFill>
                  <a:srgbClr val="FF0000"/>
                </a:solidFill>
                <a:latin typeface="Times New Roman" pitchFamily="18" charset="0"/>
                <a:cs typeface="Times New Roman" pitchFamily="18" charset="0"/>
              </a:rPr>
              <a:t>клеткалары</a:t>
            </a:r>
            <a:r>
              <a:rPr lang="ru-RU" i="1" dirty="0" smtClean="0">
                <a:solidFill>
                  <a:srgbClr val="FF0000"/>
                </a:solidFill>
                <a:latin typeface="Times New Roman" pitchFamily="18" charset="0"/>
                <a:cs typeface="Times New Roman" pitchFamily="18" charset="0"/>
              </a:rPr>
              <a:t>;</a:t>
            </a:r>
            <a:r>
              <a:rPr lang="ru-RU" i="1" dirty="0">
                <a:solidFill>
                  <a:srgbClr val="FF0000"/>
                </a:solidFill>
                <a:latin typeface="Times New Roman" pitchFamily="18" charset="0"/>
                <a:cs typeface="Times New Roman" pitchFamily="18" charset="0"/>
              </a:rPr>
              <a:t>  </a:t>
            </a:r>
          </a:p>
          <a:p>
            <a:pPr algn="ctr"/>
            <a:r>
              <a:rPr lang="ru-RU" i="1" dirty="0">
                <a:solidFill>
                  <a:srgbClr val="FF0000"/>
                </a:solidFill>
                <a:latin typeface="Times New Roman" pitchFamily="18" charset="0"/>
                <a:cs typeface="Times New Roman" pitchFamily="18" charset="0"/>
              </a:rPr>
              <a:t>2— </a:t>
            </a:r>
            <a:r>
              <a:rPr lang="ru-RU" i="1" dirty="0" err="1" smtClean="0">
                <a:solidFill>
                  <a:srgbClr val="FF0000"/>
                </a:solidFill>
                <a:latin typeface="Times New Roman" pitchFamily="18" charset="0"/>
                <a:cs typeface="Times New Roman" pitchFamily="18" charset="0"/>
              </a:rPr>
              <a:t>серпілмелі</a:t>
            </a:r>
            <a:r>
              <a:rPr lang="ru-RU" i="1" dirty="0" smtClean="0">
                <a:solidFill>
                  <a:srgbClr val="FF0000"/>
                </a:solidFill>
                <a:latin typeface="Times New Roman" pitchFamily="18" charset="0"/>
                <a:cs typeface="Times New Roman" pitchFamily="18" charset="0"/>
              </a:rPr>
              <a:t> </a:t>
            </a:r>
            <a:r>
              <a:rPr lang="ru-RU" i="1" dirty="0" err="1" smtClean="0">
                <a:solidFill>
                  <a:srgbClr val="FF0000"/>
                </a:solidFill>
                <a:latin typeface="Times New Roman" pitchFamily="18" charset="0"/>
                <a:cs typeface="Times New Roman" pitchFamily="18" charset="0"/>
              </a:rPr>
              <a:t>талшықтар</a:t>
            </a:r>
            <a:r>
              <a:rPr lang="ru-RU" i="1" dirty="0" smtClean="0">
                <a:solidFill>
                  <a:srgbClr val="FF0000"/>
                </a:solidFill>
                <a:latin typeface="Times New Roman" pitchFamily="18" charset="0"/>
                <a:cs typeface="Times New Roman" pitchFamily="18" charset="0"/>
              </a:rPr>
              <a:t>;</a:t>
            </a:r>
            <a:endParaRPr lang="ru-RU" i="1" dirty="0">
              <a:solidFill>
                <a:srgbClr val="FF0000"/>
              </a:solidFill>
              <a:latin typeface="Times New Roman" pitchFamily="18" charset="0"/>
              <a:cs typeface="Times New Roman" pitchFamily="18" charset="0"/>
            </a:endParaRPr>
          </a:p>
          <a:p>
            <a:pPr algn="ctr"/>
            <a:r>
              <a:rPr lang="ru-RU" i="1" dirty="0">
                <a:solidFill>
                  <a:srgbClr val="FF0000"/>
                </a:solidFill>
                <a:latin typeface="Times New Roman" pitchFamily="18" charset="0"/>
                <a:cs typeface="Times New Roman" pitchFamily="18" charset="0"/>
              </a:rPr>
              <a:t>3— перихондр.</a:t>
            </a:r>
          </a:p>
          <a:p>
            <a:pPr algn="ctr"/>
            <a:endParaRPr lang="ru-RU" dirty="0"/>
          </a:p>
        </p:txBody>
      </p:sp>
      <p:sp>
        <p:nvSpPr>
          <p:cNvPr id="9" name="Прямоугольник 8"/>
          <p:cNvSpPr/>
          <p:nvPr/>
        </p:nvSpPr>
        <p:spPr>
          <a:xfrm>
            <a:off x="5004048" y="5157192"/>
            <a:ext cx="3744416" cy="170080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err="1" smtClean="0">
                <a:solidFill>
                  <a:srgbClr val="FF0000"/>
                </a:solidFill>
                <a:latin typeface="Times New Roman" pitchFamily="18" charset="0"/>
                <a:cs typeface="Times New Roman" pitchFamily="18" charset="0"/>
              </a:rPr>
              <a:t>Талшықты </a:t>
            </a:r>
            <a:r>
              <a:rPr lang="ru-RU" b="1" dirty="0" err="1">
                <a:solidFill>
                  <a:srgbClr val="FF0000"/>
                </a:solidFill>
                <a:latin typeface="Times New Roman" pitchFamily="18" charset="0"/>
                <a:cs typeface="Times New Roman" pitchFamily="18" charset="0"/>
              </a:rPr>
              <a:t>шеміршек</a:t>
            </a:r>
            <a:r>
              <a:rPr lang="ru-RU" b="1" dirty="0">
                <a:solidFill>
                  <a:srgbClr val="FF0000"/>
                </a:solidFill>
                <a:latin typeface="Times New Roman" pitchFamily="18" charset="0"/>
                <a:cs typeface="Times New Roman" pitchFamily="18" charset="0"/>
              </a:rPr>
              <a:t>:</a:t>
            </a:r>
          </a:p>
          <a:p>
            <a:pPr algn="ctr"/>
            <a:r>
              <a:rPr lang="ru-RU" i="1" dirty="0" smtClean="0">
                <a:solidFill>
                  <a:srgbClr val="FF0000"/>
                </a:solidFill>
                <a:latin typeface="Times New Roman" pitchFamily="18" charset="0"/>
                <a:cs typeface="Times New Roman" pitchFamily="18" charset="0"/>
              </a:rPr>
              <a:t>1— </a:t>
            </a:r>
            <a:r>
              <a:rPr lang="ru-RU" i="1" dirty="0" err="1" smtClean="0">
                <a:solidFill>
                  <a:srgbClr val="FF0000"/>
                </a:solidFill>
                <a:latin typeface="Times New Roman" pitchFamily="18" charset="0"/>
                <a:cs typeface="Times New Roman" pitchFamily="18" charset="0"/>
              </a:rPr>
              <a:t>шеміршек</a:t>
            </a:r>
            <a:r>
              <a:rPr lang="ru-RU" i="1" dirty="0" smtClean="0">
                <a:solidFill>
                  <a:srgbClr val="FF0000"/>
                </a:solidFill>
                <a:latin typeface="Times New Roman" pitchFamily="18" charset="0"/>
                <a:cs typeface="Times New Roman" pitchFamily="18" charset="0"/>
              </a:rPr>
              <a:t> </a:t>
            </a:r>
            <a:r>
              <a:rPr lang="ru-RU" i="1" dirty="0" err="1" smtClean="0">
                <a:solidFill>
                  <a:srgbClr val="FF0000"/>
                </a:solidFill>
                <a:latin typeface="Times New Roman" pitchFamily="18" charset="0"/>
                <a:cs typeface="Times New Roman" pitchFamily="18" charset="0"/>
              </a:rPr>
              <a:t>клеткалары</a:t>
            </a:r>
            <a:r>
              <a:rPr lang="ru-RU" i="1" dirty="0">
                <a:solidFill>
                  <a:srgbClr val="FF0000"/>
                </a:solidFill>
                <a:latin typeface="Times New Roman" pitchFamily="18" charset="0"/>
                <a:cs typeface="Times New Roman" pitchFamily="18" charset="0"/>
              </a:rPr>
              <a:t>;      </a:t>
            </a:r>
          </a:p>
          <a:p>
            <a:pPr algn="ctr"/>
            <a:r>
              <a:rPr lang="ru-RU" i="1" dirty="0">
                <a:solidFill>
                  <a:srgbClr val="FF0000"/>
                </a:solidFill>
                <a:latin typeface="Times New Roman" pitchFamily="18" charset="0"/>
                <a:cs typeface="Times New Roman" pitchFamily="18" charset="0"/>
              </a:rPr>
              <a:t>2— </a:t>
            </a:r>
            <a:r>
              <a:rPr lang="ru-RU" i="1" dirty="0" err="1">
                <a:solidFill>
                  <a:srgbClr val="FF0000"/>
                </a:solidFill>
                <a:latin typeface="Times New Roman" pitchFamily="18" charset="0"/>
                <a:cs typeface="Times New Roman" pitchFamily="18" charset="0"/>
              </a:rPr>
              <a:t>негізгі</a:t>
            </a:r>
            <a:r>
              <a:rPr lang="ru-RU" i="1" dirty="0">
                <a:solidFill>
                  <a:srgbClr val="FF0000"/>
                </a:solidFill>
                <a:latin typeface="Times New Roman" pitchFamily="18" charset="0"/>
                <a:cs typeface="Times New Roman" pitchFamily="18" charset="0"/>
              </a:rPr>
              <a:t> </a:t>
            </a:r>
            <a:r>
              <a:rPr lang="ru-RU" i="1" dirty="0" err="1" smtClean="0">
                <a:solidFill>
                  <a:srgbClr val="FF0000"/>
                </a:solidFill>
                <a:latin typeface="Times New Roman" pitchFamily="18" charset="0"/>
                <a:cs typeface="Times New Roman" pitchFamily="18" charset="0"/>
              </a:rPr>
              <a:t>зат</a:t>
            </a:r>
            <a:r>
              <a:rPr lang="ru-RU" i="1" dirty="0" smtClean="0">
                <a:solidFill>
                  <a:srgbClr val="FF0000"/>
                </a:solidFill>
                <a:latin typeface="Times New Roman" pitchFamily="18" charset="0"/>
                <a:cs typeface="Times New Roman" pitchFamily="18" charset="0"/>
              </a:rPr>
              <a:t>;</a:t>
            </a:r>
            <a:endParaRPr lang="ru-RU" i="1" dirty="0">
              <a:solidFill>
                <a:srgbClr val="FF0000"/>
              </a:solidFill>
              <a:latin typeface="Times New Roman" pitchFamily="18" charset="0"/>
              <a:cs typeface="Times New Roman" pitchFamily="18" charset="0"/>
            </a:endParaRPr>
          </a:p>
          <a:p>
            <a:pPr algn="ctr"/>
            <a:r>
              <a:rPr lang="ru-RU" i="1" dirty="0" smtClean="0">
                <a:solidFill>
                  <a:srgbClr val="FF0000"/>
                </a:solidFill>
                <a:latin typeface="Times New Roman" pitchFamily="18" charset="0"/>
                <a:cs typeface="Times New Roman" pitchFamily="18" charset="0"/>
              </a:rPr>
              <a:t>3 – коллаген </a:t>
            </a:r>
            <a:r>
              <a:rPr lang="ru-RU" i="1" dirty="0" err="1" smtClean="0">
                <a:solidFill>
                  <a:srgbClr val="FF0000"/>
                </a:solidFill>
                <a:latin typeface="Times New Roman" pitchFamily="18" charset="0"/>
                <a:cs typeface="Times New Roman" pitchFamily="18" charset="0"/>
              </a:rPr>
              <a:t>шоғырлары</a:t>
            </a:r>
            <a:r>
              <a:rPr lang="ru-RU" i="1" dirty="0" smtClean="0">
                <a:solidFill>
                  <a:srgbClr val="FF0000"/>
                </a:solidFill>
                <a:latin typeface="Times New Roman" pitchFamily="18" charset="0"/>
                <a:cs typeface="Times New Roman" pitchFamily="18" charset="0"/>
              </a:rPr>
              <a:t>.</a:t>
            </a:r>
            <a:endParaRPr lang="ru-RU" i="1" dirty="0">
              <a:solidFill>
                <a:srgbClr val="FF0000"/>
              </a:solidFill>
              <a:latin typeface="Times New Roman" pitchFamily="18" charset="0"/>
              <a:cs typeface="Times New Roman" pitchFamily="18" charset="0"/>
            </a:endParaRPr>
          </a:p>
          <a:p>
            <a:pPr algn="ctr"/>
            <a:endParaRPr lang="ru-RU" dirty="0"/>
          </a:p>
        </p:txBody>
      </p:sp>
      <p:pic>
        <p:nvPicPr>
          <p:cNvPr id="7173" name="Picture 5" descr="C:\Documents and Settings\slon\Рабочий стол\image004 (1).jpg"/>
          <p:cNvPicPr>
            <a:picLocks noChangeAspect="1" noChangeArrowheads="1"/>
          </p:cNvPicPr>
          <p:nvPr/>
        </p:nvPicPr>
        <p:blipFill>
          <a:blip r:embed="rId2" cstate="print"/>
          <a:srcRect/>
          <a:stretch>
            <a:fillRect/>
          </a:stretch>
        </p:blipFill>
        <p:spPr bwMode="auto">
          <a:xfrm>
            <a:off x="4932040" y="116632"/>
            <a:ext cx="3888432" cy="5112568"/>
          </a:xfrm>
          <a:prstGeom prst="rect">
            <a:avLst/>
          </a:prstGeom>
          <a:noFill/>
        </p:spPr>
      </p:pic>
      <p:pic>
        <p:nvPicPr>
          <p:cNvPr id="7172" name="Picture 4" descr="C:\Documents and Settings\slon\Рабочий стол\image002 (1).jpg"/>
          <p:cNvPicPr>
            <a:picLocks noChangeAspect="1" noChangeArrowheads="1"/>
          </p:cNvPicPr>
          <p:nvPr/>
        </p:nvPicPr>
        <p:blipFill>
          <a:blip r:embed="rId3" cstate="print"/>
          <a:srcRect/>
          <a:stretch>
            <a:fillRect/>
          </a:stretch>
        </p:blipFill>
        <p:spPr bwMode="auto">
          <a:xfrm>
            <a:off x="251520" y="116632"/>
            <a:ext cx="4176464" cy="5112568"/>
          </a:xfrm>
          <a:prstGeom prst="rect">
            <a:avLst/>
          </a:prstGeom>
          <a:noFill/>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sz="quarter" idx="1"/>
          </p:nvPr>
        </p:nvGraphicFramePr>
        <p:xfrm>
          <a:off x="179512" y="548680"/>
          <a:ext cx="8784976" cy="6309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08112"/>
          </a:xfrm>
        </p:spPr>
        <p:txBody>
          <a:bodyPr>
            <a:norm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kk-KZ" sz="4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cs typeface="Times New Roman" pitchFamily="18" charset="0"/>
              </a:rPr>
              <a:t>Сүйек ұлпасы</a:t>
            </a:r>
            <a:endParaRPr lang="ru-RU" sz="4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107504" y="1556792"/>
            <a:ext cx="8928992" cy="5184576"/>
          </a:xfrm>
        </p:spPr>
        <p:txBody>
          <a:bodyPr>
            <a:normAutofit fontScale="92500"/>
          </a:bodyPr>
          <a:lstStyle/>
          <a:p>
            <a:r>
              <a:rPr lang="kk-KZ" dirty="0" smtClean="0">
                <a:effectLst>
                  <a:outerShdw blurRad="38100" dist="38100" dir="2700000" algn="tl">
                    <a:srgbClr val="000000">
                      <a:alpha val="43137"/>
                    </a:srgbClr>
                  </a:outerShdw>
                </a:effectLst>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Сүйек ұлпасы тірек</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функциясын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атқарады, минералдық алмасуға катысады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Сүйектердің тамыры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мен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майында</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макрофагтарға айнала</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алатын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клеткалар</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болады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Осыған байланысты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олар</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қорғаныш қызметін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де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атқарады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p>
          <a:p>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Сүйек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клеткалар</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мен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қатты негізгі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заттан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түратын известелген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дәнекер ұлпасы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Негізгі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затының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30%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жуығы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коллаген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талшыктар</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түріндегі органикалық</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қосылыстардан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ал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калған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70%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бейорганикалық заттардан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түзілген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dirty="0" smtClean="0">
                <a:effectLst>
                  <a:outerShdw blurRad="38100" dist="38100" dir="2700000" algn="tl">
                    <a:srgbClr val="000000">
                      <a:alpha val="43137"/>
                    </a:srgbClr>
                  </a:outerShdw>
                </a:effectLst>
                <a:latin typeface="Times New Roman" pitchFamily="18" charset="0"/>
                <a:cs typeface="Times New Roman" pitchFamily="18" charset="0"/>
              </a:rPr>
              <a:t>Сүйекте минералдық тұздардың көп болуы оның мықтылығын ғана арттырып қоймайды, сонымен бірге кан мен басқа органдардағы кальций мен фосфордың қалыпты мөлшерінің сақталуын камтамасыз етеді. </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a:xfrm>
            <a:off x="0" y="0"/>
            <a:ext cx="9144000" cy="6858000"/>
          </a:xfrm>
        </p:spPr>
        <p:style>
          <a:lnRef idx="2">
            <a:schemeClr val="dk1"/>
          </a:lnRef>
          <a:fillRef idx="1">
            <a:schemeClr val="lt1"/>
          </a:fillRef>
          <a:effectRef idx="0">
            <a:schemeClr val="dk1"/>
          </a:effectRef>
          <a:fontRef idx="minor">
            <a:schemeClr val="dk1"/>
          </a:fontRef>
        </p:style>
        <p:txBody>
          <a:bodyPr/>
          <a:lstStyle/>
          <a:p>
            <a:endParaRPr lang="ru-RU" dirty="0"/>
          </a:p>
        </p:txBody>
      </p:sp>
      <p:pic>
        <p:nvPicPr>
          <p:cNvPr id="9218" name="Picture 2" descr="C:\Documents and Settings\slon\Рабочий стол\image018.jpg"/>
          <p:cNvPicPr>
            <a:picLocks noChangeAspect="1" noChangeArrowheads="1"/>
          </p:cNvPicPr>
          <p:nvPr/>
        </p:nvPicPr>
        <p:blipFill>
          <a:blip r:embed="rId2" cstate="print">
            <a:lum bright="-10000" contrast="40000"/>
          </a:blip>
          <a:srcRect/>
          <a:stretch>
            <a:fillRect/>
          </a:stretch>
        </p:blipFill>
        <p:spPr bwMode="auto">
          <a:xfrm>
            <a:off x="1619672" y="116632"/>
            <a:ext cx="5976664" cy="5040560"/>
          </a:xfrm>
          <a:prstGeom prst="rect">
            <a:avLst/>
          </a:prstGeom>
          <a:noFill/>
        </p:spPr>
      </p:pic>
      <p:sp>
        <p:nvSpPr>
          <p:cNvPr id="6" name="Прямоугольник 5"/>
          <p:cNvSpPr/>
          <p:nvPr/>
        </p:nvSpPr>
        <p:spPr>
          <a:xfrm>
            <a:off x="1835696" y="5229200"/>
            <a:ext cx="5616624" cy="144016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kk-KZ" sz="2200" b="1" dirty="0" smtClean="0">
                <a:solidFill>
                  <a:srgbClr val="FF0000"/>
                </a:solidFill>
                <a:latin typeface="Times New Roman" pitchFamily="18" charset="0"/>
                <a:cs typeface="Times New Roman" pitchFamily="18" charset="0"/>
              </a:rPr>
              <a:t>Сүйек клеткалары:</a:t>
            </a:r>
          </a:p>
          <a:p>
            <a:pPr algn="ctr"/>
            <a:r>
              <a:rPr lang="kk-KZ" sz="2200" i="1" dirty="0" smtClean="0">
                <a:solidFill>
                  <a:srgbClr val="FF0000"/>
                </a:solidFill>
                <a:latin typeface="Times New Roman" pitchFamily="18" charset="0"/>
                <a:cs typeface="Times New Roman" pitchFamily="18" charset="0"/>
              </a:rPr>
              <a:t>1 – ядро;</a:t>
            </a:r>
          </a:p>
          <a:p>
            <a:pPr algn="ctr"/>
            <a:r>
              <a:rPr lang="kk-KZ" sz="2200" i="1" dirty="0" smtClean="0">
                <a:solidFill>
                  <a:srgbClr val="FF0000"/>
                </a:solidFill>
                <a:latin typeface="Times New Roman" pitchFamily="18" charset="0"/>
                <a:cs typeface="Times New Roman" pitchFamily="18" charset="0"/>
              </a:rPr>
              <a:t>2 – цитоплазма;</a:t>
            </a:r>
          </a:p>
          <a:p>
            <a:pPr algn="ctr"/>
            <a:r>
              <a:rPr lang="kk-KZ" sz="2200" i="1" dirty="0" smtClean="0">
                <a:solidFill>
                  <a:srgbClr val="FF0000"/>
                </a:solidFill>
                <a:latin typeface="Times New Roman" pitchFamily="18" charset="0"/>
                <a:cs typeface="Times New Roman" pitchFamily="18" charset="0"/>
              </a:rPr>
              <a:t>3 – өсінділер.</a:t>
            </a:r>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8280920" cy="1143000"/>
          </a:xfrm>
        </p:spPr>
        <p:txBody>
          <a:bodyPr>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kk-KZ" sz="4400" b="1" i="1" dirty="0" smtClean="0">
                <a:ln/>
                <a:solidFill>
                  <a:schemeClr val="accent3"/>
                </a:solidFill>
                <a:effectLst>
                  <a:outerShdw blurRad="38100" dist="38100" dir="2700000" algn="tl">
                    <a:srgbClr val="000000">
                      <a:alpha val="43137"/>
                    </a:srgbClr>
                  </a:outerShdw>
                </a:effectLst>
              </a:rPr>
              <a:t>Бұлшық ет ұлпасы</a:t>
            </a:r>
            <a:endParaRPr lang="ru-RU" sz="4400" b="1" i="1" dirty="0">
              <a:ln/>
              <a:solidFill>
                <a:schemeClr val="accent3"/>
              </a:solidFill>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323528" y="2105472"/>
            <a:ext cx="8568952" cy="3771800"/>
          </a:xfrm>
        </p:spPr>
        <p:txBody>
          <a:bodyPr/>
          <a:lstStyle/>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3400" i="1" dirty="0" smtClean="0">
                <a:effectLst>
                  <a:outerShdw blurRad="38100" dist="38100" dir="2700000" algn="tl">
                    <a:srgbClr val="000000">
                      <a:alpha val="43137"/>
                    </a:srgbClr>
                  </a:outerShdw>
                </a:effectLst>
                <a:latin typeface="Times New Roman" pitchFamily="18" charset="0"/>
                <a:cs typeface="Times New Roman" pitchFamily="18" charset="0"/>
              </a:rPr>
              <a:t>Бұлшықет ұлпасы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a:t>
            </a:r>
            <a:r>
              <a:rPr lang="en-US" sz="3400" dirty="0" err="1" smtClean="0">
                <a:effectLst>
                  <a:outerShdw blurRad="38100" dist="38100" dir="2700000" algn="tl">
                    <a:srgbClr val="000000">
                      <a:alpha val="43137"/>
                    </a:srgbClr>
                  </a:outerShdw>
                </a:effectLst>
                <a:latin typeface="Times New Roman" pitchFamily="18" charset="0"/>
                <a:cs typeface="Times New Roman" pitchFamily="18" charset="0"/>
              </a:rPr>
              <a:t>textus</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3400" dirty="0" err="1" smtClean="0">
                <a:effectLst>
                  <a:outerShdw blurRad="38100" dist="38100" dir="2700000" algn="tl">
                    <a:srgbClr val="000000">
                      <a:alpha val="43137"/>
                    </a:srgbClr>
                  </a:outerShdw>
                </a:effectLst>
                <a:latin typeface="Times New Roman" pitchFamily="18" charset="0"/>
                <a:cs typeface="Times New Roman" pitchFamily="18" charset="0"/>
              </a:rPr>
              <a:t>mus</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3400" dirty="0" err="1" smtClean="0">
                <a:effectLst>
                  <a:outerShdw blurRad="38100" dist="38100" dir="2700000" algn="tl">
                    <a:srgbClr val="000000">
                      <a:alpha val="43137"/>
                    </a:srgbClr>
                  </a:outerShdw>
                </a:effectLst>
                <a:latin typeface="Times New Roman" pitchFamily="18" charset="0"/>
                <a:cs typeface="Times New Roman" pitchFamily="18" charset="0"/>
              </a:rPr>
              <a:t>cularis</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лат. </a:t>
            </a:r>
            <a:r>
              <a:rPr lang="en-US" sz="3400" dirty="0" err="1" smtClean="0">
                <a:effectLst>
                  <a:outerShdw blurRad="38100" dist="38100" dir="2700000" algn="tl">
                    <a:srgbClr val="000000">
                      <a:alpha val="43137"/>
                    </a:srgbClr>
                  </a:outerShdw>
                </a:effectLst>
                <a:latin typeface="Times New Roman" pitchFamily="18" charset="0"/>
                <a:cs typeface="Times New Roman" pitchFamily="18" charset="0"/>
              </a:rPr>
              <a:t>textus</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 —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ұлпа, ткань; лат. </a:t>
            </a:r>
            <a:r>
              <a:rPr lang="en-US" sz="3400" dirty="0" err="1" smtClean="0">
                <a:effectLst>
                  <a:outerShdw blurRad="38100" dist="38100" dir="2700000" algn="tl">
                    <a:srgbClr val="000000">
                      <a:alpha val="43137"/>
                    </a:srgbClr>
                  </a:outerShdw>
                </a:effectLst>
                <a:latin typeface="Times New Roman" pitchFamily="18" charset="0"/>
                <a:cs typeface="Times New Roman" pitchFamily="18" charset="0"/>
              </a:rPr>
              <a:t>musculus</a:t>
            </a:r>
            <a:r>
              <a:rPr lang="en-US" sz="3400" dirty="0" smtClean="0">
                <a:effectLst>
                  <a:outerShdw blurRad="38100" dist="38100" dir="2700000" algn="tl">
                    <a:srgbClr val="000000">
                      <a:alpha val="43137"/>
                    </a:srgbClr>
                  </a:outerShdw>
                </a:effectLst>
                <a:latin typeface="Times New Roman" pitchFamily="18" charset="0"/>
                <a:cs typeface="Times New Roman" pitchFamily="18" charset="0"/>
              </a:rPr>
              <a:t> —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бұлшық ет) — адам мен жануарлар организмдерінде жиырылу қызметін атқарып, қимыл-қозғалыстарды іс жүзіне асыратын ұлпа.</a:t>
            </a:r>
            <a:endParaRPr lang="ru-RU" sz="34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sz="quarter" idx="1"/>
          </p:nvPr>
        </p:nvGraphicFramePr>
        <p:xfrm>
          <a:off x="395536" y="908720"/>
          <a:ext cx="828092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16632"/>
            <a:ext cx="9144000" cy="926976"/>
          </a:xfrm>
        </p:spPr>
        <p:txBody>
          <a:bodyPr>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ru-RU" sz="4000" b="1" i="1" dirty="0" err="1" smtClean="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Бірыңғай салалы</a:t>
            </a:r>
            <a:r>
              <a:rPr lang="ru-RU" sz="4000" b="1" i="1" dirty="0" smtClean="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000" b="1" i="1" dirty="0" err="1" smtClean="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бұлшық ет</a:t>
            </a:r>
            <a:r>
              <a:rPr lang="ru-RU" sz="4000" b="1" i="1" dirty="0" smtClean="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000" b="1" i="1" dirty="0" err="1" smtClean="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ұлпасы</a:t>
            </a:r>
            <a:endParaRPr lang="ru-RU" sz="4000" b="1" i="1" dirty="0">
              <a:ln/>
              <a:solidFill>
                <a:schemeClr val="accent3"/>
              </a:solidFill>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251520" y="1556792"/>
            <a:ext cx="8496944" cy="4824536"/>
          </a:xfrm>
        </p:spPr>
        <p:txBody>
          <a:bodyPr>
            <a:normAutofit fontScale="92500" lnSpcReduction="20000"/>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Бірыңғай салалы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бұлшық ет</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ұлпасы.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Көлденең жолағы болмауына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байланысты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бірыңғай салалы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деп</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атаған.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Бұлшық еттің бұл түрінің жиырылуы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біздің еркімізге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байланысты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емес</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Оның функциясын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вегетативтік</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нерв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жүйесі реттейді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Бірыңғай салалы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бүлшық ет</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қабат </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к</a:t>
            </a:r>
            <a:r>
              <a:rPr lang="kk-KZ" sz="2900" dirty="0" smtClean="0">
                <a:effectLst>
                  <a:outerShdw blurRad="38100" dist="38100" dir="2700000" algn="tl">
                    <a:srgbClr val="000000">
                      <a:alpha val="43137"/>
                    </a:srgbClr>
                  </a:outerShdw>
                </a:effectLst>
                <a:latin typeface="Times New Roman" pitchFamily="18" charset="0"/>
                <a:cs typeface="Times New Roman" pitchFamily="18" charset="0"/>
              </a:rPr>
              <a:t>ұ</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рап</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орналасады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Кейбір</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куыс</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органдардың қабырғаларында, мысалы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қан тамырларында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өкпенің ауа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жүретін жолдарында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куықта, өт қабында, асқорыту жалында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бір</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немесе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екі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кабат</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құрайды.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Бірыңғай салалы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бүлшык ет</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ұлпасынын құрылымдық элементі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бірыңғай салалы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ет</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клеткасы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Клетка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мағынасында </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талшық</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деген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термин де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қолданылады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Оның пішіні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ұршық тәрізді ядросы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клетканың жалпақ бөлігінде орналаскан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sz="29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71400"/>
            <a:ext cx="9144000" cy="1143000"/>
          </a:xfrm>
        </p:spPr>
        <p:txBody>
          <a:bodyPr>
            <a:normAutofit fontScale="9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4400" b="1" dirty="0" err="1" smtClean="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Көлденең салалы</a:t>
            </a:r>
            <a:r>
              <a:rPr lang="ru-RU" sz="4400" b="1" dirty="0" smtClean="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400" b="1" dirty="0" err="1" smtClean="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бұлшык ет</a:t>
            </a:r>
            <a:r>
              <a:rPr lang="ru-RU" sz="4400" b="1" dirty="0" smtClean="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400" b="1" dirty="0" err="1" smtClean="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ұлпасы</a:t>
            </a:r>
            <a:endParaRPr lang="ru-RU" sz="4400" b="1" dirty="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395536" y="1484784"/>
            <a:ext cx="8352928" cy="4853136"/>
          </a:xfrm>
        </p:spPr>
        <p:txBody>
          <a:bodyPr>
            <a:normAutofit fontScale="92500" lnSpcReduction="20000"/>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Көлденең салалы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бұлшык етке</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күрделі шоғырлық құрылыс тән.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Бүлшық ет</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талшықтарының тобы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алдымен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1-ші,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кейін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2-ші,  3-ші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және тағы-тағы ретті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шоғырларға бірігеді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1-ші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ретті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шоғырлардын арасында</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оларды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байла-ныстырып</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тұратын борпылдақ дәнекер ұлпасы болады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2-ші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және кейінгі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ретті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шоғырлар дәнекер ұлпасьшың тығыз қабатымен бірігеді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ол</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бүкіл етті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тұтас каптап</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тұратын тығыз қабықшаға айналады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Дәнекер ұлпасы арқылы кан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тамырлары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мен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нервтер</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өтеді</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a:t>
            </a:r>
          </a:p>
          <a:p>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Бұлшык ет</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сүйекпен сіңірлер арқылы байланысады</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Бұлшық ет</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девенін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sz="2900" dirty="0" err="1" smtClean="0">
                <a:effectLst>
                  <a:outerShdw blurRad="38100" dist="38100" dir="2700000" algn="tl">
                    <a:srgbClr val="000000">
                      <a:alpha val="43137"/>
                    </a:srgbClr>
                  </a:outerShdw>
                </a:effectLst>
                <a:latin typeface="Times New Roman" pitchFamily="18" charset="0"/>
                <a:cs typeface="Times New Roman" pitchFamily="18" charset="0"/>
              </a:rPr>
              <a:t>түрлі бөліктерін қимылға келтіретін</a:t>
            </a:r>
            <a:r>
              <a:rPr lang="ru-RU" sz="2900" dirty="0" smtClean="0">
                <a:effectLst>
                  <a:outerShdw blurRad="38100" dist="38100" dir="2700000" algn="tl">
                    <a:srgbClr val="000000">
                      <a:alpha val="43137"/>
                    </a:srgbClr>
                  </a:outerShdw>
                </a:effectLst>
                <a:latin typeface="Times New Roman" pitchFamily="18" charset="0"/>
                <a:cs typeface="Times New Roman" pitchFamily="18" charset="0"/>
              </a:rPr>
              <a:t> орган.</a:t>
            </a:r>
            <a:endParaRPr lang="ru-RU" sz="29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Grp="1" noChangeAspect="1" noChangeArrowheads="1"/>
          </p:cNvPicPr>
          <p:nvPr>
            <p:ph idx="4294967295"/>
          </p:nvPr>
        </p:nvPicPr>
        <p:blipFill>
          <a:blip r:embed="rId2" cstate="print"/>
          <a:srcRect l="51680" t="15350" r="11361" b="21651"/>
          <a:stretch>
            <a:fillRect/>
          </a:stretch>
        </p:blipFill>
        <p:spPr bwMode="auto">
          <a:xfrm>
            <a:off x="179512" y="116632"/>
            <a:ext cx="8784976" cy="5760640"/>
          </a:xfrm>
          <a:prstGeom prst="rect">
            <a:avLst/>
          </a:prstGeom>
          <a:ln>
            <a:noFill/>
          </a:ln>
          <a:effectLst>
            <a:softEdge rad="112500"/>
          </a:effectLst>
        </p:spPr>
      </p:pic>
      <p:sp>
        <p:nvSpPr>
          <p:cNvPr id="6" name="Заголовок 5"/>
          <p:cNvSpPr>
            <a:spLocks noGrp="1"/>
          </p:cNvSpPr>
          <p:nvPr>
            <p:ph type="title" idx="4294967295"/>
          </p:nvPr>
        </p:nvSpPr>
        <p:spPr>
          <a:xfrm>
            <a:off x="0" y="5715000"/>
            <a:ext cx="9144000" cy="1143000"/>
          </a:xfrm>
        </p:spPr>
        <p:txBody>
          <a:bodyPr>
            <a:noAutofit/>
          </a:bodyPr>
          <a:lstStyle/>
          <a:p>
            <a:pPr algn="ctr"/>
            <a:r>
              <a:rPr lang="ru-RU" sz="1700"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Көлденең салалы</a:t>
            </a:r>
            <a:r>
              <a:rPr lang="ru-RU" sz="17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700"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бұлшык ет</a:t>
            </a:r>
            <a:r>
              <a:rPr lang="ru-RU" sz="17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700"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ұлпасының</a:t>
            </a:r>
            <a:r>
              <a:rPr lang="ru-RU" sz="17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r>
            <a:br>
              <a:rPr lang="ru-RU" sz="17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br>
            <a:r>
              <a:rPr lang="ru-RU" sz="1700"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миофибриллаларының электрондық микрофотографиясы</a:t>
            </a:r>
            <a:r>
              <a:rPr lang="ru-RU" sz="1400" dirty="0" smtClean="0">
                <a:solidFill>
                  <a:srgbClr val="FF0000"/>
                </a:solidFill>
                <a:latin typeface="Times New Roman" pitchFamily="18" charset="0"/>
                <a:cs typeface="Times New Roman" pitchFamily="18" charset="0"/>
              </a:rPr>
              <a:t/>
            </a:r>
            <a:br>
              <a:rPr lang="ru-RU" sz="1400" dirty="0" smtClean="0">
                <a:solidFill>
                  <a:srgbClr val="FF0000"/>
                </a:solidFill>
                <a:latin typeface="Times New Roman" pitchFamily="18" charset="0"/>
                <a:cs typeface="Times New Roman" pitchFamily="18" charset="0"/>
              </a:rPr>
            </a:br>
            <a:r>
              <a:rPr lang="ru-RU" sz="17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(25000 </a:t>
            </a:r>
            <a:r>
              <a:rPr lang="ru-RU" sz="1700"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есе</a:t>
            </a:r>
            <a:r>
              <a:rPr lang="ru-RU" sz="17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700"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үлкейтілген</a:t>
            </a:r>
            <a:r>
              <a:rPr lang="ru-RU" sz="17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r>
              <a:rPr lang="ru-RU" sz="1400" dirty="0" smtClean="0">
                <a:solidFill>
                  <a:srgbClr val="FF0000"/>
                </a:solidFill>
                <a:latin typeface="Times New Roman" pitchFamily="18" charset="0"/>
                <a:cs typeface="Times New Roman" pitchFamily="18" charset="0"/>
              </a:rPr>
              <a:t/>
            </a:r>
            <a:br>
              <a:rPr lang="ru-RU" sz="1400" dirty="0" smtClean="0">
                <a:solidFill>
                  <a:srgbClr val="FF0000"/>
                </a:solidFill>
                <a:latin typeface="Times New Roman" pitchFamily="18" charset="0"/>
                <a:cs typeface="Times New Roman" pitchFamily="18" charset="0"/>
              </a:rPr>
            </a:br>
            <a:r>
              <a:rPr lang="ru-RU" sz="1400" dirty="0" smtClean="0">
                <a:solidFill>
                  <a:srgbClr val="FF0000"/>
                </a:solidFill>
                <a:latin typeface="Times New Roman" pitchFamily="18" charset="0"/>
                <a:cs typeface="Times New Roman" pitchFamily="18" charset="0"/>
              </a:rPr>
              <a:t>1— </a:t>
            </a:r>
            <a:r>
              <a:rPr lang="ru-RU" sz="1400" dirty="0" err="1" smtClean="0">
                <a:solidFill>
                  <a:srgbClr val="FF0000"/>
                </a:solidFill>
                <a:latin typeface="Times New Roman" pitchFamily="18" charset="0"/>
                <a:cs typeface="Times New Roman" pitchFamily="18" charset="0"/>
              </a:rPr>
              <a:t>миофибриллалар</a:t>
            </a:r>
            <a:r>
              <a:rPr lang="ru-RU" sz="1400" dirty="0" smtClean="0">
                <a:solidFill>
                  <a:srgbClr val="FF0000"/>
                </a:solidFill>
                <a:latin typeface="Times New Roman" pitchFamily="18" charset="0"/>
                <a:cs typeface="Times New Roman" pitchFamily="18" charset="0"/>
              </a:rPr>
              <a:t>, </a:t>
            </a:r>
            <a:r>
              <a:rPr lang="ru-RU" sz="1400" i="1" dirty="0" smtClean="0">
                <a:solidFill>
                  <a:srgbClr val="FF0000"/>
                </a:solidFill>
                <a:latin typeface="Times New Roman" pitchFamily="18" charset="0"/>
                <a:cs typeface="Times New Roman" pitchFamily="18" charset="0"/>
              </a:rPr>
              <a:t>2</a:t>
            </a:r>
            <a:r>
              <a:rPr lang="ru-RU" sz="1400" dirty="0" smtClean="0">
                <a:solidFill>
                  <a:srgbClr val="FF0000"/>
                </a:solidFill>
                <a:latin typeface="Times New Roman" pitchFamily="18" charset="0"/>
                <a:cs typeface="Times New Roman" pitchFamily="18" charset="0"/>
              </a:rPr>
              <a:t>— </a:t>
            </a:r>
            <a:r>
              <a:rPr lang="ru-RU" sz="1400" dirty="0" err="1" smtClean="0">
                <a:solidFill>
                  <a:srgbClr val="FF0000"/>
                </a:solidFill>
                <a:latin typeface="Times New Roman" pitchFamily="18" charset="0"/>
                <a:cs typeface="Times New Roman" pitchFamily="18" charset="0"/>
              </a:rPr>
              <a:t>саркомер</a:t>
            </a:r>
            <a:r>
              <a:rPr lang="ru-RU" sz="1400" dirty="0" smtClean="0">
                <a:solidFill>
                  <a:srgbClr val="FF0000"/>
                </a:solidFill>
                <a:latin typeface="Times New Roman" pitchFamily="18" charset="0"/>
                <a:cs typeface="Times New Roman" pitchFamily="18" charset="0"/>
              </a:rPr>
              <a:t>, </a:t>
            </a:r>
            <a:r>
              <a:rPr lang="ru-RU" sz="1400" i="1" dirty="0" smtClean="0">
                <a:solidFill>
                  <a:srgbClr val="FF0000"/>
                </a:solidFill>
                <a:latin typeface="Times New Roman" pitchFamily="18" charset="0"/>
                <a:cs typeface="Times New Roman" pitchFamily="18" charset="0"/>
              </a:rPr>
              <a:t>3</a:t>
            </a:r>
            <a:r>
              <a:rPr lang="ru-RU" sz="1400" dirty="0" smtClean="0">
                <a:solidFill>
                  <a:srgbClr val="FF0000"/>
                </a:solidFill>
                <a:latin typeface="Times New Roman" pitchFamily="18" charset="0"/>
                <a:cs typeface="Times New Roman" pitchFamily="18" charset="0"/>
              </a:rPr>
              <a:t>— диск И, </a:t>
            </a:r>
            <a:r>
              <a:rPr lang="ru-RU" sz="1400" i="1" dirty="0" smtClean="0">
                <a:solidFill>
                  <a:srgbClr val="FF0000"/>
                </a:solidFill>
                <a:latin typeface="Times New Roman" pitchFamily="18" charset="0"/>
                <a:cs typeface="Times New Roman" pitchFamily="18" charset="0"/>
              </a:rPr>
              <a:t>4</a:t>
            </a:r>
            <a:r>
              <a:rPr lang="ru-RU" sz="1400" dirty="0" smtClean="0">
                <a:solidFill>
                  <a:srgbClr val="FF0000"/>
                </a:solidFill>
                <a:latin typeface="Times New Roman" pitchFamily="18" charset="0"/>
                <a:cs typeface="Times New Roman" pitchFamily="18" charset="0"/>
              </a:rPr>
              <a:t>— диск А, </a:t>
            </a:r>
            <a:r>
              <a:rPr lang="ru-RU" sz="1400" i="1" dirty="0" smtClean="0">
                <a:solidFill>
                  <a:srgbClr val="FF0000"/>
                </a:solidFill>
                <a:latin typeface="Times New Roman" pitchFamily="18" charset="0"/>
                <a:cs typeface="Times New Roman" pitchFamily="18" charset="0"/>
              </a:rPr>
              <a:t>5</a:t>
            </a:r>
            <a:r>
              <a:rPr lang="ru-RU" sz="1400" dirty="0" smtClean="0">
                <a:solidFill>
                  <a:srgbClr val="FF0000"/>
                </a:solidFill>
                <a:latin typeface="Times New Roman" pitchFamily="18" charset="0"/>
                <a:cs typeface="Times New Roman" pitchFamily="18" charset="0"/>
              </a:rPr>
              <a:t>— М </a:t>
            </a:r>
            <a:r>
              <a:rPr lang="ru-RU" sz="1400" dirty="0" err="1" smtClean="0">
                <a:solidFill>
                  <a:srgbClr val="FF0000"/>
                </a:solidFill>
                <a:latin typeface="Times New Roman" pitchFamily="18" charset="0"/>
                <a:cs typeface="Times New Roman" pitchFamily="18" charset="0"/>
              </a:rPr>
              <a:t>сызығы</a:t>
            </a:r>
            <a:r>
              <a:rPr lang="ru-RU" sz="1400" dirty="0" smtClean="0">
                <a:solidFill>
                  <a:srgbClr val="FF0000"/>
                </a:solidFill>
                <a:latin typeface="Times New Roman" pitchFamily="18" charset="0"/>
                <a:cs typeface="Times New Roman" pitchFamily="18" charset="0"/>
              </a:rPr>
              <a:t>, </a:t>
            </a:r>
            <a:r>
              <a:rPr lang="ru-RU" sz="1400" i="1" dirty="0" smtClean="0">
                <a:solidFill>
                  <a:srgbClr val="FF0000"/>
                </a:solidFill>
                <a:latin typeface="Times New Roman" pitchFamily="18" charset="0"/>
                <a:cs typeface="Times New Roman" pitchFamily="18" charset="0"/>
              </a:rPr>
              <a:t>6 </a:t>
            </a:r>
            <a:r>
              <a:rPr lang="ru-RU" sz="1400" dirty="0" smtClean="0">
                <a:solidFill>
                  <a:srgbClr val="FF0000"/>
                </a:solidFill>
                <a:latin typeface="Times New Roman" pitchFamily="18" charset="0"/>
                <a:cs typeface="Times New Roman" pitchFamily="18" charset="0"/>
              </a:rPr>
              <a:t>— </a:t>
            </a:r>
            <a:r>
              <a:rPr lang="en-US" sz="1400" i="1" dirty="0" smtClean="0">
                <a:solidFill>
                  <a:srgbClr val="FF0000"/>
                </a:solidFill>
                <a:latin typeface="Times New Roman" pitchFamily="18" charset="0"/>
                <a:cs typeface="Times New Roman" pitchFamily="18" charset="0"/>
              </a:rPr>
              <a:t>Z </a:t>
            </a:r>
            <a:r>
              <a:rPr lang="ru-RU" sz="1400" dirty="0" err="1" smtClean="0">
                <a:solidFill>
                  <a:srgbClr val="FF0000"/>
                </a:solidFill>
                <a:latin typeface="Times New Roman" pitchFamily="18" charset="0"/>
                <a:cs typeface="Times New Roman" pitchFamily="18" charset="0"/>
              </a:rPr>
              <a:t>сызығы, </a:t>
            </a:r>
            <a:r>
              <a:rPr lang="ru-RU" sz="1400" dirty="0" smtClean="0">
                <a:solidFill>
                  <a:srgbClr val="FF0000"/>
                </a:solidFill>
                <a:latin typeface="Times New Roman" pitchFamily="18" charset="0"/>
                <a:cs typeface="Times New Roman" pitchFamily="18" charset="0"/>
              </a:rPr>
              <a:t>7- </a:t>
            </a:r>
            <a:r>
              <a:rPr lang="ru-RU" sz="1400" dirty="0" err="1" smtClean="0">
                <a:solidFill>
                  <a:srgbClr val="FF0000"/>
                </a:solidFill>
                <a:latin typeface="Times New Roman" pitchFamily="18" charset="0"/>
                <a:cs typeface="Times New Roman" pitchFamily="18" charset="0"/>
              </a:rPr>
              <a:t>саркоплазмалық </a:t>
            </a:r>
            <a:r>
              <a:rPr lang="ru-RU" sz="1400" dirty="0" smtClean="0">
                <a:solidFill>
                  <a:srgbClr val="FF0000"/>
                </a:solidFill>
                <a:latin typeface="Times New Roman" pitchFamily="18" charset="0"/>
                <a:cs typeface="Times New Roman" pitchFamily="18" charset="0"/>
              </a:rPr>
              <a:t>тор.</a:t>
            </a:r>
            <a:endParaRPr lang="ru-RU" sz="1400" dirty="0">
              <a:solidFill>
                <a:srgbClr val="FF0000"/>
              </a:solidFill>
              <a:latin typeface="Times New Roman" pitchFamily="18" charset="0"/>
              <a:cs typeface="Times New Roman" pitchFamily="18" charset="0"/>
            </a:endParaRPr>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43000"/>
          </a:xfrm>
        </p:spPr>
        <p:txBody>
          <a:bodyPr>
            <a:normAutofit/>
          </a:bodyPr>
          <a:lstStyle/>
          <a:p>
            <a:pPr lvl="0" algn="ctr"/>
            <a:r>
              <a:rPr lang="kk-KZ" sz="4400" dirty="0" smtClean="0">
                <a:ln w="18415" cmpd="sng">
                  <a:solidFill>
                    <a:srgbClr val="FFFFFF"/>
                  </a:solidFill>
                  <a:prstDash val="solid"/>
                </a:ln>
                <a:solidFill>
                  <a:srgbClr val="FFFFFF"/>
                </a:solidFill>
                <a:effectLst>
                  <a:glow rad="101600">
                    <a:schemeClr val="accent3">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Жүрек бұлшық ет ұлпасы</a:t>
            </a:r>
            <a:endParaRPr lang="ru-RU" sz="4400" dirty="0">
              <a:ln w="18415" cmpd="sng">
                <a:solidFill>
                  <a:srgbClr val="FFFFFF"/>
                </a:solidFill>
                <a:prstDash val="solid"/>
              </a:ln>
              <a:solidFill>
                <a:srgbClr val="FFFFFF"/>
              </a:solidFill>
              <a:effectLst>
                <a:glow rad="101600">
                  <a:schemeClr val="accent3">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395536" y="1412776"/>
            <a:ext cx="8291264" cy="4525963"/>
          </a:xfrm>
        </p:spPr>
        <p:txBody>
          <a:bodyPr>
            <a:normAutofit/>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Жүрек еті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(миокард)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вентралдық мезодерманың висцералдык</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жапырақшасынан дамиды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Жүрек етінің құрылымдык функциялық бірлігі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жүрек бұлшык ет</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клеткасы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кардиомиоцит</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Электрондық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микроскоп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шыққанға дейін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жүрек етін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бірімен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бірі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жалғасып жататын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бұлшық ет</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талшықтарынан тұратын симпласт</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деп</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санаған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Электрондық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микроскоп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жүрек ет</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талшыктарының ұштарымен жалғасқан жеке</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клеткалардан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тұратының анықтады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980728"/>
          </a:xfrm>
        </p:spPr>
        <p:txBody>
          <a:bodyPr>
            <a:normAutofit/>
          </a:bodyPr>
          <a:lstStyle/>
          <a:p>
            <a:pPr algn="ctr"/>
            <a:r>
              <a:rPr lang="ru-RU" sz="4400" dirty="0" smtClean="0">
                <a:ln w="18415" cmpd="sng">
                  <a:solidFill>
                    <a:srgbClr val="FFFFFF"/>
                  </a:solidFill>
                  <a:prstDash val="solid"/>
                </a:ln>
                <a:solidFill>
                  <a:srgbClr val="FFFFFF"/>
                </a:solidFill>
                <a:effectLst>
                  <a:glow rad="139700">
                    <a:schemeClr val="accent3">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Нерв </a:t>
            </a:r>
            <a:r>
              <a:rPr lang="ru-RU" sz="4400" dirty="0" err="1" smtClean="0">
                <a:ln w="18415" cmpd="sng">
                  <a:solidFill>
                    <a:srgbClr val="FFFFFF"/>
                  </a:solidFill>
                  <a:prstDash val="solid"/>
                </a:ln>
                <a:solidFill>
                  <a:srgbClr val="FFFFFF"/>
                </a:solidFill>
                <a:effectLst>
                  <a:glow rad="139700">
                    <a:schemeClr val="accent3">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ұлпасы</a:t>
            </a:r>
            <a:endParaRPr lang="ru-RU" sz="4400" dirty="0">
              <a:ln w="18415" cmpd="sng">
                <a:solidFill>
                  <a:srgbClr val="FFFFFF"/>
                </a:solidFill>
                <a:prstDash val="solid"/>
              </a:ln>
              <a:solidFill>
                <a:srgbClr val="FFFFFF"/>
              </a:solidFill>
              <a:effectLst>
                <a:glow rad="139700">
                  <a:schemeClr val="accent3">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323528" y="1628800"/>
            <a:ext cx="8496944" cy="4608512"/>
          </a:xfrm>
        </p:spPr>
        <p:txBody>
          <a:bodyPr/>
          <a:lstStyle/>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Нерв ұлпасы — нерв жүйесінің негізгі кұрылымдық элементі. Нерв ұлпасы нерв клеткаларынан немесе нейрондардан (нейроциттерден) және глиалык клеткалардан немесе глиоциттерден тұрады.</a:t>
            </a:r>
            <a:endParaRPr lang="ru-RU" sz="34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sz="quarter" idx="1"/>
          </p:nvPr>
        </p:nvSpPr>
        <p:spPr>
          <a:xfrm>
            <a:off x="0" y="0"/>
            <a:ext cx="9144000" cy="6858000"/>
          </a:xfrm>
          <a:ln>
            <a:solidFill>
              <a:schemeClr val="tx1"/>
            </a:solidFill>
          </a:ln>
        </p:spPr>
        <p:style>
          <a:lnRef idx="2">
            <a:schemeClr val="dk1"/>
          </a:lnRef>
          <a:fillRef idx="1">
            <a:schemeClr val="lt1"/>
          </a:fillRef>
          <a:effectRef idx="0">
            <a:schemeClr val="dk1"/>
          </a:effectRef>
          <a:fontRef idx="minor">
            <a:schemeClr val="dk1"/>
          </a:fontRef>
        </p:style>
        <p:txBody>
          <a:bodyPr/>
          <a:lstStyle/>
          <a:p>
            <a:endParaRPr lang="ru-RU" dirty="0"/>
          </a:p>
        </p:txBody>
      </p:sp>
      <p:pic>
        <p:nvPicPr>
          <p:cNvPr id="2050" name="Picture 2"/>
          <p:cNvPicPr>
            <a:picLocks noChangeAspect="1" noChangeArrowheads="1"/>
          </p:cNvPicPr>
          <p:nvPr/>
        </p:nvPicPr>
        <p:blipFill>
          <a:blip r:embed="rId2" cstate="print"/>
          <a:srcRect l="51414" t="44295" r="14576" b="12104"/>
          <a:stretch>
            <a:fillRect/>
          </a:stretch>
        </p:blipFill>
        <p:spPr bwMode="auto">
          <a:xfrm>
            <a:off x="4499992" y="0"/>
            <a:ext cx="4644008" cy="4725144"/>
          </a:xfrm>
          <a:prstGeom prst="rect">
            <a:avLst/>
          </a:prstGeom>
          <a:noFill/>
          <a:ln w="9525">
            <a:noFill/>
            <a:miter lim="800000"/>
            <a:headEnd/>
            <a:tailEnd/>
          </a:ln>
        </p:spPr>
      </p:pic>
      <p:pic>
        <p:nvPicPr>
          <p:cNvPr id="7" name="Picture 2"/>
          <p:cNvPicPr>
            <a:picLocks noChangeAspect="1" noChangeArrowheads="1"/>
          </p:cNvPicPr>
          <p:nvPr/>
        </p:nvPicPr>
        <p:blipFill>
          <a:blip r:embed="rId2" cstate="print">
            <a:lum contrast="20000"/>
          </a:blip>
          <a:srcRect l="30361" t="9637" r="45937" b="48527"/>
          <a:stretch>
            <a:fillRect/>
          </a:stretch>
        </p:blipFill>
        <p:spPr bwMode="auto">
          <a:xfrm>
            <a:off x="0" y="0"/>
            <a:ext cx="4499992" cy="4801984"/>
          </a:xfrm>
          <a:prstGeom prst="rect">
            <a:avLst/>
          </a:prstGeom>
          <a:noFill/>
          <a:ln w="9525">
            <a:noFill/>
            <a:miter lim="800000"/>
            <a:headEnd/>
            <a:tailEnd/>
          </a:ln>
        </p:spPr>
      </p:pic>
      <p:sp>
        <p:nvSpPr>
          <p:cNvPr id="11" name="Прямоугольник 10"/>
          <p:cNvSpPr/>
          <p:nvPr/>
        </p:nvSpPr>
        <p:spPr>
          <a:xfrm>
            <a:off x="467544" y="4941168"/>
            <a:ext cx="3600400" cy="129614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Жұлының </a:t>
            </a:r>
            <a:r>
              <a:rPr lang="ru-RU"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нерв </a:t>
            </a:r>
            <a:r>
              <a:rPr lang="ru-RU"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клеткасындағы Ниссль</a:t>
            </a:r>
            <a:r>
              <a:rPr lang="ru-RU"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заты</a:t>
            </a:r>
            <a:endParaRPr lang="ru-RU"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a:p>
            <a:pPr algn="ctr"/>
            <a:endParaRPr lang="ru-RU" dirty="0" smtClean="0">
              <a:solidFill>
                <a:srgbClr val="FF0000"/>
              </a:solidFill>
              <a:latin typeface="Times New Roman" pitchFamily="18" charset="0"/>
              <a:cs typeface="Times New Roman" pitchFamily="18" charset="0"/>
            </a:endParaRPr>
          </a:p>
          <a:p>
            <a:pPr algn="ctr"/>
            <a:r>
              <a:rPr lang="ru-RU" dirty="0" smtClean="0">
                <a:solidFill>
                  <a:srgbClr val="FF0000"/>
                </a:solidFill>
                <a:latin typeface="Times New Roman" pitchFamily="18" charset="0"/>
                <a:cs typeface="Times New Roman" pitchFamily="18" charset="0"/>
              </a:rPr>
              <a:t> </a:t>
            </a:r>
            <a:endParaRPr lang="ru-RU" dirty="0">
              <a:solidFill>
                <a:srgbClr val="FF0000"/>
              </a:solidFill>
              <a:latin typeface="Times New Roman" pitchFamily="18" charset="0"/>
              <a:cs typeface="Times New Roman" pitchFamily="18" charset="0"/>
            </a:endParaRPr>
          </a:p>
        </p:txBody>
      </p:sp>
      <p:sp>
        <p:nvSpPr>
          <p:cNvPr id="12" name="Прямоугольник 11"/>
          <p:cNvSpPr/>
          <p:nvPr/>
        </p:nvSpPr>
        <p:spPr>
          <a:xfrm>
            <a:off x="4644008" y="4797152"/>
            <a:ext cx="4104456" cy="1296144"/>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Нерв </a:t>
            </a:r>
            <a:r>
              <a:rPr lang="ru-RU"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клеткасындағы нейрофибраллалар</a:t>
            </a:r>
            <a:r>
              <a:rPr lang="ru-RU"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p>
          <a:p>
            <a:pPr algn="ctr"/>
            <a:r>
              <a:rPr lang="ru-RU" dirty="0" smtClean="0">
                <a:solidFill>
                  <a:srgbClr val="FF0000"/>
                </a:solidFill>
                <a:latin typeface="Times New Roman" pitchFamily="18" charset="0"/>
                <a:cs typeface="Times New Roman" pitchFamily="18" charset="0"/>
              </a:rPr>
              <a:t>1-клетка </a:t>
            </a:r>
            <a:r>
              <a:rPr lang="ru-RU" dirty="0" err="1" smtClean="0">
                <a:solidFill>
                  <a:srgbClr val="FF0000"/>
                </a:solidFill>
                <a:latin typeface="Times New Roman" pitchFamily="18" charset="0"/>
                <a:cs typeface="Times New Roman" pitchFamily="18" charset="0"/>
              </a:rPr>
              <a:t>денесі</a:t>
            </a:r>
            <a:r>
              <a:rPr lang="ru-RU" dirty="0" smtClean="0">
                <a:solidFill>
                  <a:srgbClr val="FF0000"/>
                </a:solidFill>
                <a:latin typeface="Times New Roman" pitchFamily="18" charset="0"/>
                <a:cs typeface="Times New Roman" pitchFamily="18" charset="0"/>
              </a:rPr>
              <a:t>, 2-ядро, 3-Ниссль </a:t>
            </a:r>
            <a:r>
              <a:rPr lang="ru-RU" dirty="0" err="1" smtClean="0">
                <a:solidFill>
                  <a:srgbClr val="FF0000"/>
                </a:solidFill>
                <a:latin typeface="Times New Roman" pitchFamily="18" charset="0"/>
                <a:cs typeface="Times New Roman" pitchFamily="18" charset="0"/>
              </a:rPr>
              <a:t>заты</a:t>
            </a:r>
            <a:r>
              <a:rPr lang="ru-RU" dirty="0" smtClean="0">
                <a:solidFill>
                  <a:srgbClr val="FF0000"/>
                </a:solidFill>
                <a:latin typeface="Times New Roman" pitchFamily="18" charset="0"/>
                <a:cs typeface="Times New Roman" pitchFamily="18" charset="0"/>
              </a:rPr>
              <a:t>,</a:t>
            </a:r>
            <a:endParaRPr lang="ru-RU" dirty="0">
              <a:solidFill>
                <a:srgbClr val="FF000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16632"/>
            <a:ext cx="9144000" cy="922114"/>
          </a:xfrm>
        </p:spPr>
        <p:txBody>
          <a:bodyPr>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kk-KZ" sz="3600" b="1" dirty="0" smtClean="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rPr>
              <a:t>Эпителий ұлпасы немесе шекаралық ұлпа</a:t>
            </a:r>
            <a:endParaRPr lang="ru-RU" sz="3600" b="1" dirty="0">
              <a:ln/>
              <a:solidFill>
                <a:schemeClr val="accent3"/>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a:xfrm>
            <a:off x="107504" y="1484784"/>
            <a:ext cx="8856984" cy="5069160"/>
          </a:xfrm>
        </p:spPr>
        <p:txBody>
          <a:bodyPr>
            <a:normAutofit/>
          </a:bodyPr>
          <a:lstStyle/>
          <a:p>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Эпителийлік ұлпаны, немесе эпителийді, орналасу ерекшеліктерін алып, шекаралық ұлпа деп те атайды. Эпителий деген термин гректің екі сөзінен құралған: «эпи» — үстіңгі және «телий» — еміздікше, </a:t>
            </a:r>
            <a:r>
              <a:rPr lang="kk-KZ" sz="3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дәнекер ұлпалар еміздікшелерін жауып тұрады деген ұғымды білдіреді. Еміздікшелерінің үстінде орналасқан осы ұлпаны Рюйеш эпителийі деп атаған.</a:t>
            </a:r>
            <a:endParaRPr lang="ru-RU" sz="3400" dirty="0" smtClean="0">
              <a:effectLst>
                <a:outerShdw blurRad="38100" dist="38100" dir="2700000" algn="tl">
                  <a:srgbClr val="000000">
                    <a:alpha val="43137"/>
                  </a:srgbClr>
                </a:outerShdw>
              </a:effectLst>
              <a:latin typeface="Times New Roman" pitchFamily="18" charset="0"/>
              <a:cs typeface="Times New Roman" pitchFamily="18" charset="0"/>
            </a:endParaRPr>
          </a:p>
          <a:p>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0"/>
            <a:ext cx="5955432" cy="1026368"/>
          </a:xfrm>
        </p:spPr>
        <p:txBody>
          <a:bodyPr>
            <a:normAutofit/>
          </a:bodyPr>
          <a:lstStyle/>
          <a:p>
            <a:pPr algn="just"/>
            <a:r>
              <a:rPr lang="ru-RU" sz="3600" dirty="0" smtClean="0">
                <a:ln w="18415" cmpd="sng">
                  <a:solidFill>
                    <a:srgbClr val="FFFFFF"/>
                  </a:solidFill>
                  <a:prstDash val="solid"/>
                </a:ln>
                <a:solidFill>
                  <a:srgbClr val="FFFFFF"/>
                </a:solidFill>
                <a:effectLst>
                  <a:glow rad="101600">
                    <a:schemeClr val="accent3">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            НЕЙРОГЛИЯ</a:t>
            </a:r>
            <a:endParaRPr lang="ru-RU" sz="3600" dirty="0">
              <a:ln w="18415" cmpd="sng">
                <a:solidFill>
                  <a:srgbClr val="FFFFFF"/>
                </a:solidFill>
                <a:prstDash val="solid"/>
              </a:ln>
              <a:solidFill>
                <a:srgbClr val="FFFFFF"/>
              </a:solidFill>
              <a:effectLst>
                <a:glow rad="101600">
                  <a:schemeClr val="accent3">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lnSpcReduction="10000"/>
          </a:bodyPr>
          <a:lstStyle/>
          <a:p>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Нейроглия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нерв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ұлпасының көмекші және маңызды құрамды бөлігі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Нейроглияның клеткалары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нерв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импульстарын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өткізбейді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бірақ олар</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нерв</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ұлпасында тіректік</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трофикалық</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қорғаныс және изоляциялық функциялар</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атқарады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Сонымен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бірге</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мидың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эпифиз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және гипофизінде</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нейроглия осы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органдардың негізгі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массасын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кұрайды және секреторлық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функция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атқарады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Нейроглияның клеткалар</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саны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нейрондарға қарағанда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10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есе</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көп</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Бұл клеткалар</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орталық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нерв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жүйесінің клеткаларын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қоршап</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олардын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арасындағы кеністікті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толтырып</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механикалық тіректік</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функция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атқарады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3" name="Содержимое 2"/>
          <p:cNvSpPr>
            <a:spLocks noGrp="1"/>
          </p:cNvSpPr>
          <p:nvPr>
            <p:ph sz="quarter" idx="1"/>
          </p:nvPr>
        </p:nvSpPr>
        <p:spPr>
          <a:xfrm>
            <a:off x="0" y="5661248"/>
            <a:ext cx="9144000" cy="1196752"/>
          </a:xfrm>
        </p:spPr>
        <p:txBody>
          <a:bodyPr>
            <a:normAutofit fontScale="92500"/>
          </a:bodyPr>
          <a:lstStyle/>
          <a:p>
            <a:pPr algn="ctr">
              <a:buNone/>
            </a:pPr>
            <a:r>
              <a:rPr lang="ru-RU"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Нейроглияның түрлері:</a:t>
            </a:r>
            <a:endPar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a:p>
            <a:pPr algn="ctr">
              <a:buNone/>
            </a:pPr>
            <a:r>
              <a:rPr lang="ru-RU" sz="2200" dirty="0" smtClean="0">
                <a:latin typeface="Times New Roman" pitchFamily="18" charset="0"/>
                <a:cs typeface="Times New Roman" pitchFamily="18" charset="0"/>
              </a:rPr>
              <a:t>1— </a:t>
            </a:r>
            <a:r>
              <a:rPr lang="ru-RU" sz="2200" dirty="0" err="1" smtClean="0">
                <a:latin typeface="Times New Roman" pitchFamily="18" charset="0"/>
                <a:cs typeface="Times New Roman" pitchFamily="18" charset="0"/>
              </a:rPr>
              <a:t>плазмалык</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астроциттер</a:t>
            </a:r>
            <a:r>
              <a:rPr lang="ru-RU" sz="2200" dirty="0" smtClean="0">
                <a:latin typeface="Times New Roman" pitchFamily="18" charset="0"/>
                <a:cs typeface="Times New Roman" pitchFamily="18" charset="0"/>
              </a:rPr>
              <a:t>, 2— </a:t>
            </a:r>
            <a:r>
              <a:rPr lang="ru-RU" sz="2200" dirty="0" err="1" smtClean="0">
                <a:latin typeface="Times New Roman" pitchFamily="18" charset="0"/>
                <a:cs typeface="Times New Roman" pitchFamily="18" charset="0"/>
              </a:rPr>
              <a:t>талшықты астроциттер</a:t>
            </a:r>
            <a:r>
              <a:rPr lang="ru-RU" sz="2200" dirty="0" smtClean="0">
                <a:latin typeface="Times New Roman" pitchFamily="18" charset="0"/>
                <a:cs typeface="Times New Roman" pitchFamily="18" charset="0"/>
              </a:rPr>
              <a:t>, 3-олигодендроцитгер, 4— </a:t>
            </a:r>
            <a:r>
              <a:rPr lang="ru-RU" sz="2200" dirty="0" err="1" smtClean="0">
                <a:latin typeface="Times New Roman" pitchFamily="18" charset="0"/>
                <a:cs typeface="Times New Roman" pitchFamily="18" charset="0"/>
              </a:rPr>
              <a:t>микроглияның клеткалары</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ірі</a:t>
            </a: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нейрондардың арасындағы</a:t>
            </a:r>
            <a:r>
              <a:rPr lang="ru-RU" sz="2200" dirty="0" smtClean="0">
                <a:latin typeface="Times New Roman" pitchFamily="18" charset="0"/>
                <a:cs typeface="Times New Roman" pitchFamily="18" charset="0"/>
              </a:rPr>
              <a:t>.</a:t>
            </a:r>
            <a:endParaRPr lang="ru-RU" sz="2200"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cstate="print"/>
          <a:srcRect l="22034" t="10593" r="49152" b="53390"/>
          <a:stretch>
            <a:fillRect/>
          </a:stretch>
        </p:blipFill>
        <p:spPr bwMode="auto">
          <a:xfrm>
            <a:off x="179512" y="0"/>
            <a:ext cx="4176464" cy="2924944"/>
          </a:xfrm>
          <a:prstGeom prst="rect">
            <a:avLst/>
          </a:prstGeom>
          <a:ln>
            <a:noFill/>
          </a:ln>
          <a:effectLst>
            <a:softEdge rad="112500"/>
          </a:effectLst>
        </p:spPr>
      </p:pic>
      <p:pic>
        <p:nvPicPr>
          <p:cNvPr id="5" name="Picture 2"/>
          <p:cNvPicPr>
            <a:picLocks noChangeAspect="1" noChangeArrowheads="1"/>
          </p:cNvPicPr>
          <p:nvPr/>
        </p:nvPicPr>
        <p:blipFill>
          <a:blip r:embed="rId2" cstate="print"/>
          <a:srcRect l="52542" t="10593" r="18644" b="53390"/>
          <a:stretch>
            <a:fillRect/>
          </a:stretch>
        </p:blipFill>
        <p:spPr bwMode="auto">
          <a:xfrm>
            <a:off x="4572000" y="0"/>
            <a:ext cx="4320480" cy="2924944"/>
          </a:xfrm>
          <a:prstGeom prst="rect">
            <a:avLst/>
          </a:prstGeom>
          <a:ln>
            <a:noFill/>
          </a:ln>
          <a:effectLst>
            <a:softEdge rad="112500"/>
          </a:effectLst>
        </p:spPr>
      </p:pic>
      <p:pic>
        <p:nvPicPr>
          <p:cNvPr id="6" name="Picture 2"/>
          <p:cNvPicPr>
            <a:picLocks noChangeAspect="1" noChangeArrowheads="1"/>
          </p:cNvPicPr>
          <p:nvPr/>
        </p:nvPicPr>
        <p:blipFill>
          <a:blip r:embed="rId2" cstate="print"/>
          <a:srcRect l="22034" t="47669" r="48305" b="16314"/>
          <a:stretch>
            <a:fillRect/>
          </a:stretch>
        </p:blipFill>
        <p:spPr bwMode="auto">
          <a:xfrm>
            <a:off x="179512" y="2996952"/>
            <a:ext cx="4176464" cy="2736304"/>
          </a:xfrm>
          <a:prstGeom prst="rect">
            <a:avLst/>
          </a:prstGeom>
          <a:ln>
            <a:noFill/>
          </a:ln>
          <a:effectLst>
            <a:softEdge rad="112500"/>
          </a:effectLst>
        </p:spPr>
      </p:pic>
      <p:pic>
        <p:nvPicPr>
          <p:cNvPr id="7" name="Picture 2"/>
          <p:cNvPicPr>
            <a:picLocks noChangeAspect="1" noChangeArrowheads="1"/>
          </p:cNvPicPr>
          <p:nvPr/>
        </p:nvPicPr>
        <p:blipFill>
          <a:blip r:embed="rId2" cstate="print"/>
          <a:srcRect l="52542" t="47669" r="18644" b="16314"/>
          <a:stretch>
            <a:fillRect/>
          </a:stretch>
        </p:blipFill>
        <p:spPr bwMode="auto">
          <a:xfrm>
            <a:off x="4572000" y="3006476"/>
            <a:ext cx="4320480" cy="2726779"/>
          </a:xfrm>
          <a:prstGeom prst="rect">
            <a:avLst/>
          </a:prstGeom>
          <a:ln>
            <a:noFill/>
          </a:ln>
          <a:effectLst>
            <a:softEdge rad="112500"/>
          </a:effectLst>
        </p:spPr>
      </p:pic>
    </p:spTree>
  </p:cSld>
  <p:clrMapOvr>
    <a:masterClrMapping/>
  </p:clrMapOvr>
  <p:transition>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rPr>
              <a:t>НЕРВ ТАЛШЫҚТАРЫ</a:t>
            </a:r>
            <a:endParaRPr lang="ru-RU" dirty="0">
              <a:ln w="18415" cmpd="sng">
                <a:solidFill>
                  <a:srgbClr val="FFFFFF"/>
                </a:solidFill>
                <a:prstDash val="solid"/>
              </a:ln>
              <a:solidFill>
                <a:srgbClr val="FFFFFF"/>
              </a:solidFill>
              <a:effectLst>
                <a:glow rad="63500">
                  <a:schemeClr val="accent1">
                    <a:satMod val="175000"/>
                    <a:alpha val="40000"/>
                  </a:schemeClr>
                </a:glow>
                <a:outerShdw blurRad="63500" dir="3600000" algn="tl" rotWithShape="0">
                  <a:srgbClr val="000000">
                    <a:alpha val="70000"/>
                  </a:srgbClr>
                </a:outerShdw>
              </a:effectLst>
              <a:latin typeface="Times New Roman" pitchFamily="18" charset="0"/>
              <a:cs typeface="Times New Roman" pitchFamily="18" charset="0"/>
            </a:endParaRPr>
          </a:p>
        </p:txBody>
      </p:sp>
      <p:sp>
        <p:nvSpPr>
          <p:cNvPr id="3" name="Содержимое 2"/>
          <p:cNvSpPr>
            <a:spLocks noGrp="1"/>
          </p:cNvSpPr>
          <p:nvPr>
            <p:ph sz="quarter" idx="1"/>
          </p:nvPr>
        </p:nvSpPr>
        <p:spPr/>
        <p:txBody>
          <a:bodyPr>
            <a:normAutofit lnSpcReduction="10000"/>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Қабықшалармен қапталған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нерв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клеткаларының өсінділері нерв</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талшықтарын кұрайды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Нерв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талшықтары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ми мен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жүлынның өткізуші жолдарын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ал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шет</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жағында нервтерді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кұрайды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Орталық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нерв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жүйесінде нерв</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талшықтары мидың ақ затының құрамына кіреді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Нерв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талшығының басты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бөлігін орталық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өстік</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цилиндрлер</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кұрайды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Оны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қабықшалар қаптап тұрады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Қабықшаларының құрылысына қарап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нерв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талшықтарының екі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түрін ажыратады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миелинсіз</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жүмсак затсыз</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және миелинді</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жүмсақ затты</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нерв</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effectLst>
                  <a:outerShdw blurRad="38100" dist="38100" dir="2700000" algn="tl">
                    <a:srgbClr val="000000">
                      <a:alpha val="43137"/>
                    </a:srgbClr>
                  </a:outerShdw>
                </a:effectLst>
                <a:latin typeface="Times New Roman" pitchFamily="18" charset="0"/>
                <a:cs typeface="Times New Roman" pitchFamily="18" charset="0"/>
              </a:rPr>
              <a:t>талшықтарын</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sz="quarter" idx="1"/>
          </p:nvPr>
        </p:nvSpPr>
        <p:spPr>
          <a:xfrm>
            <a:off x="0" y="0"/>
            <a:ext cx="9144000" cy="6858000"/>
          </a:xfrm>
          <a:ln>
            <a:solidFill>
              <a:schemeClr val="tx1"/>
            </a:solidFill>
          </a:ln>
        </p:spPr>
        <p:style>
          <a:lnRef idx="2">
            <a:schemeClr val="dk1"/>
          </a:lnRef>
          <a:fillRef idx="1">
            <a:schemeClr val="lt1"/>
          </a:fillRef>
          <a:effectRef idx="0">
            <a:schemeClr val="dk1"/>
          </a:effectRef>
          <a:fontRef idx="minor">
            <a:schemeClr val="dk1"/>
          </a:fontRef>
        </p:style>
        <p:txBody>
          <a:bodyPr>
            <a:normAutofit/>
          </a:bodyPr>
          <a:lstStyle/>
          <a:p>
            <a:endParaRPr lang="ru-RU" dirty="0"/>
          </a:p>
        </p:txBody>
      </p:sp>
      <p:pic>
        <p:nvPicPr>
          <p:cNvPr id="4099" name="Picture 3"/>
          <p:cNvPicPr>
            <a:picLocks noChangeAspect="1" noChangeArrowheads="1"/>
          </p:cNvPicPr>
          <p:nvPr/>
        </p:nvPicPr>
        <p:blipFill>
          <a:blip r:embed="rId2" cstate="print"/>
          <a:srcRect l="21654" t="22605" r="10139" b="29005"/>
          <a:stretch>
            <a:fillRect/>
          </a:stretch>
        </p:blipFill>
        <p:spPr bwMode="auto">
          <a:xfrm>
            <a:off x="0" y="0"/>
            <a:ext cx="9144000" cy="5229200"/>
          </a:xfrm>
          <a:prstGeom prst="rect">
            <a:avLst/>
          </a:prstGeom>
          <a:noFill/>
          <a:ln w="9525">
            <a:noFill/>
            <a:miter lim="800000"/>
            <a:headEnd/>
            <a:tailEnd/>
          </a:ln>
        </p:spPr>
      </p:pic>
      <p:sp>
        <p:nvSpPr>
          <p:cNvPr id="8" name="Содержимое 4"/>
          <p:cNvSpPr txBox="1">
            <a:spLocks/>
          </p:cNvSpPr>
          <p:nvPr/>
        </p:nvSpPr>
        <p:spPr>
          <a:xfrm>
            <a:off x="0" y="4869160"/>
            <a:ext cx="3456384" cy="180020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vert="horz">
            <a:normAutofit fontScale="47500" lnSpcReduction="20000"/>
          </a:bodyPr>
          <a:lstStyle/>
          <a:p>
            <a:pPr marL="420624" lvl="0" indent="-384048" algn="ctr">
              <a:spcBef>
                <a:spcPct val="20000"/>
              </a:spcBef>
              <a:buClr>
                <a:schemeClr val="accent1"/>
              </a:buClr>
              <a:buSzPct val="80000"/>
            </a:pPr>
            <a:r>
              <a:rPr lang="ru-RU" sz="3000"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Миелинді</a:t>
            </a:r>
            <a:r>
              <a:rPr lang="ru-RU" sz="30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нерв </a:t>
            </a:r>
            <a:r>
              <a:rPr lang="ru-RU" sz="3000"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талшығы</a:t>
            </a:r>
            <a:r>
              <a:rPr lang="ru-RU" sz="30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p>
          <a:p>
            <a:pPr marL="420624" lvl="0" indent="-384048">
              <a:spcBef>
                <a:spcPct val="20000"/>
              </a:spcBef>
              <a:buClr>
                <a:schemeClr val="accent1"/>
              </a:buClr>
              <a:buSzPct val="80000"/>
              <a:buFont typeface="Arial" pitchFamily="34" charset="0"/>
              <a:buChar char="•"/>
            </a:pPr>
            <a:r>
              <a:rPr lang="ru-RU" sz="300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1-орталық цилиндр (аксон),</a:t>
            </a:r>
          </a:p>
          <a:p>
            <a:pPr marL="420624" lvl="0" indent="-384048">
              <a:spcBef>
                <a:spcPct val="20000"/>
              </a:spcBef>
              <a:buClr>
                <a:schemeClr val="accent1"/>
              </a:buClr>
              <a:buSzPct val="80000"/>
              <a:buFont typeface="Arial" pitchFamily="34" charset="0"/>
              <a:buChar char="•"/>
            </a:pPr>
            <a:r>
              <a:rPr lang="ru-RU"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2-миелин </a:t>
            </a:r>
            <a:r>
              <a:rPr lang="ru-RU" sz="3000"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қабықшасы</a:t>
            </a:r>
            <a:r>
              <a:rPr lang="ru-RU"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p>
          <a:p>
            <a:pPr marL="420624" lvl="0" indent="-384048">
              <a:spcBef>
                <a:spcPct val="20000"/>
              </a:spcBef>
              <a:buClr>
                <a:schemeClr val="accent1"/>
              </a:buClr>
              <a:buSzPct val="80000"/>
              <a:buFont typeface="Arial" pitchFamily="34" charset="0"/>
              <a:buChar char="•"/>
            </a:pPr>
            <a:r>
              <a:rPr lang="ru-RU"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3-Шванн </a:t>
            </a:r>
            <a:r>
              <a:rPr lang="ru-RU" sz="3000"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қабықшасы</a:t>
            </a:r>
            <a:r>
              <a:rPr lang="ru-RU"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p>
          <a:p>
            <a:pPr marL="420624" lvl="0" indent="-384048">
              <a:spcBef>
                <a:spcPct val="20000"/>
              </a:spcBef>
              <a:buClr>
                <a:schemeClr val="accent1"/>
              </a:buClr>
              <a:buSzPct val="80000"/>
              <a:buFont typeface="Arial" pitchFamily="34" charset="0"/>
              <a:buChar char="•"/>
            </a:pPr>
            <a:r>
              <a:rPr lang="ru-RU"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4-Ранвъенің </a:t>
            </a:r>
            <a:r>
              <a:rPr lang="ru-RU" sz="3000"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үзілісі,</a:t>
            </a:r>
            <a:r>
              <a:rPr lang="ru-RU"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p>
          <a:p>
            <a:pPr marL="420624" lvl="0" indent="-384048">
              <a:spcBef>
                <a:spcPct val="20000"/>
              </a:spcBef>
              <a:buClr>
                <a:schemeClr val="accent1"/>
              </a:buClr>
              <a:buSzPct val="80000"/>
              <a:buFont typeface="Arial" pitchFamily="34" charset="0"/>
              <a:buChar char="•"/>
            </a:pPr>
            <a:r>
              <a:rPr lang="ru-RU"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5-Лантерманың </a:t>
            </a:r>
            <a:r>
              <a:rPr lang="ru-RU" sz="3000"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қиындысы,</a:t>
            </a:r>
            <a:r>
              <a:rPr lang="ru-RU"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p>
          <a:p>
            <a:pPr marL="420624" lvl="0" indent="-384048">
              <a:spcBef>
                <a:spcPct val="20000"/>
              </a:spcBef>
              <a:buClr>
                <a:schemeClr val="accent1"/>
              </a:buClr>
              <a:buSzPct val="80000"/>
              <a:buFont typeface="Arial" pitchFamily="34" charset="0"/>
              <a:buChar char="•"/>
            </a:pPr>
            <a:r>
              <a:rPr lang="ru-RU"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6-Шванн </a:t>
            </a:r>
            <a:r>
              <a:rPr lang="ru-RU" sz="3000"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клеткасының ядросы</a:t>
            </a:r>
            <a:r>
              <a:rPr lang="ru-RU"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a:t>
            </a:r>
            <a:endParaRPr kumimoji="0" lang="ru-RU" sz="30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imes New Roman" pitchFamily="18" charset="0"/>
              <a:cs typeface="Times New Roman" pitchFamily="18" charset="0"/>
            </a:endParaRPr>
          </a:p>
        </p:txBody>
      </p:sp>
      <p:sp>
        <p:nvSpPr>
          <p:cNvPr id="10" name="Прямоугольник 9"/>
          <p:cNvSpPr/>
          <p:nvPr/>
        </p:nvSpPr>
        <p:spPr>
          <a:xfrm>
            <a:off x="3851920" y="4797152"/>
            <a:ext cx="4752528" cy="1728192"/>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Миелинді</a:t>
            </a:r>
            <a:r>
              <a:rPr lang="ru-RU"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талшықтың көлденең кесіндісінің электроннограммасы</a:t>
            </a:r>
            <a:r>
              <a:rPr lang="ru-RU"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p>
          <a:p>
            <a:pPr algn="ctr">
              <a:buFont typeface="Arial" pitchFamily="34" charset="0"/>
              <a:buChar char="•"/>
            </a:pPr>
            <a:r>
              <a:rPr lang="ru-RU"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1-орталық цилиндр, </a:t>
            </a:r>
          </a:p>
          <a:p>
            <a:pPr algn="ctr">
              <a:buFont typeface="Arial" pitchFamily="34" charset="0"/>
              <a:buChar char="•"/>
            </a:pPr>
            <a:r>
              <a:rPr lang="ru-RU"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2-миелин,</a:t>
            </a:r>
          </a:p>
          <a:p>
            <a:pPr algn="ctr">
              <a:buFont typeface="Arial" pitchFamily="34" charset="0"/>
              <a:buChar char="•"/>
            </a:pPr>
            <a:r>
              <a:rPr lang="ru-RU"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3-Шванн </a:t>
            </a:r>
            <a:r>
              <a:rPr lang="ru-RU"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қабықшасы</a:t>
            </a:r>
            <a:r>
              <a:rPr lang="ru-RU"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p>
          <a:p>
            <a:pPr algn="ctr">
              <a:buFont typeface="Arial" pitchFamily="34" charset="0"/>
              <a:buChar char="•"/>
            </a:pPr>
            <a:r>
              <a:rPr lang="ru-RU"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4-коллагендік </a:t>
            </a:r>
            <a:r>
              <a:rPr lang="ru-RU" dirty="0" err="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фибриллалар</a:t>
            </a:r>
            <a:r>
              <a:rPr lang="ru-RU"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a:t>
            </a:r>
            <a:endParaRPr lang="ru-RU"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68580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3" name="Содержимое 2"/>
          <p:cNvSpPr>
            <a:spLocks noGrp="1"/>
          </p:cNvSpPr>
          <p:nvPr>
            <p:ph sz="quarter" idx="1"/>
          </p:nvPr>
        </p:nvSpPr>
        <p:spPr>
          <a:xfrm>
            <a:off x="0" y="548680"/>
            <a:ext cx="9144000" cy="6309320"/>
          </a:xfrm>
        </p:spPr>
        <p:txBody>
          <a:bodyPr>
            <a:normAutofit fontScale="70000" lnSpcReduction="20000"/>
          </a:bodyPr>
          <a:lstStyle/>
          <a:p>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Бұлар орталық </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нерв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жүйесінің аймағында болмайды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Миелиндік</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қабықша сыртқы жағынан мықты мембранамен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неврилеммамен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қапталған.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Нейрондардың өзара байланысы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Нейрондар</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әрқайсысы өз алдына</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жеке</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қызмет атқармайды.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Олар</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өзара байланысып</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біртұтас жүйе құрайды.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Нейрондардың өзара және сол</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сиякты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нерв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жүйесіне жатпайтьш</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клеткалармен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жанасып</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байланысқан жерлері</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синапстер</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деп</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аталады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Синапстарды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құрылысы </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мен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орналасуына</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қарай үш топқа бөледі</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i="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нейрондарааралық</a:t>
            </a:r>
            <a:r>
              <a:rPr lang="ru-RU" b="1" i="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b="1" i="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рецепторлық нейрондык</a:t>
            </a:r>
            <a:r>
              <a:rPr lang="ru-RU" b="1" i="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және</a:t>
            </a:r>
            <a:r>
              <a:rPr lang="ru-RU" b="1" i="1" dirty="0" err="1" smtClean="0">
                <a:effectLst>
                  <a:outerShdw blurRad="38100" dist="38100" dir="2700000" algn="tl">
                    <a:srgbClr val="000000">
                      <a:alpha val="43137"/>
                    </a:srgbClr>
                  </a:outerShdw>
                </a:effectLst>
                <a:latin typeface="Times New Roman" pitchFamily="18" charset="0"/>
                <a:cs typeface="Times New Roman" pitchFamily="18" charset="0"/>
              </a:rPr>
              <a:t> </a:t>
            </a:r>
            <a:r>
              <a:rPr lang="ru-RU" b="1" i="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нейроэффекторлық</a:t>
            </a:r>
            <a:r>
              <a:rPr lang="ru-RU" b="1" i="1" dirty="0" err="1"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деп</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Нейрондарааралық синапстар</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аксодендриттік</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аксосомалық және аксоаксондық болып</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бөлінеді.</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Синапстардың формалары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түрліше болғанымен олардың құрылысында жалпы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ұқсастық белгілер</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байқалады.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Синапс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аймағындағы аксондар</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мен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дендриттер</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үштарында миелинді</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қабықша болмайды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және жуандау</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келеді</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Аксонның бұл бөлігінде көптеген митохондриялар</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мен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синапстық көпіршіктер болады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Сонғылары цитоплазмалык</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мембраналармен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коршалған.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Көпіршіктердің диаметрі</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40— 50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нм-дей</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Электрондық </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микроскоп синапс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контакт-жанасу</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мор-фологиясының көптеген детальдарын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анықтады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Атап</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айтқанда, нейрондардың өзара немесе</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басқа клеткалармен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жанасқан жерінде</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жанасушы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клеткалардың плазмалық мембраналарының арасында</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ені</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12—30 нм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синапстық саңылау деп</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ататалын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кеңістік болады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Ол</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жарық микр</a:t>
            </a:r>
            <a:r>
              <a:rPr lang="en-US" b="1" dirty="0" smtClean="0">
                <a:effectLst>
                  <a:outerShdw blurRad="38100" dist="38100" dir="2700000" algn="tl">
                    <a:srgbClr val="000000">
                      <a:alpha val="43137"/>
                    </a:srgbClr>
                  </a:outerShdw>
                </a:effectLst>
                <a:latin typeface="Times New Roman" pitchFamily="18" charset="0"/>
                <a:cs typeface="Times New Roman" pitchFamily="18" charset="0"/>
              </a:rPr>
              <a:t>o</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скопымен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байқалмайды, Синапстық саңылаулармен шектескен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бір</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мембрананы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яғни аксонның нейрилеммасын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пресинапстық </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мембрана, ал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екіншісін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дендриттін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нейрилеммасымен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жанасатын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постсинапстық </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мембрана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дейді</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Синапстын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пресинапстық бөлігінде көпіршіктер </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мен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митохондриялар</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көп болатын</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болса</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постсинапстық бөлігінде олар</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ru-RU" b="1" dirty="0" err="1" smtClean="0">
                <a:effectLst>
                  <a:outerShdw blurRad="38100" dist="38100" dir="2700000" algn="tl">
                    <a:srgbClr val="000000">
                      <a:alpha val="43137"/>
                    </a:srgbClr>
                  </a:outerShdw>
                </a:effectLst>
                <a:latin typeface="Times New Roman" pitchFamily="18" charset="0"/>
                <a:cs typeface="Times New Roman" pitchFamily="18" charset="0"/>
              </a:rPr>
              <a:t>болмайды</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b="1"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251520" y="1412776"/>
            <a:ext cx="8640960" cy="5112568"/>
          </a:xfrm>
        </p:spPr>
        <p:txBody>
          <a:bodyPr>
            <a:normAutofit lnSpcReduction="10000"/>
          </a:bodyPr>
          <a:lstStyle/>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a:t>
            </a:r>
            <a:r>
              <a:rPr lang="kk-KZ" sz="3400" dirty="0" smtClean="0">
                <a:effectLst>
                  <a:outerShdw blurRad="38100" dist="38100" dir="2700000" algn="tl">
                    <a:srgbClr val="000000">
                      <a:alpha val="43137"/>
                    </a:srgbClr>
                  </a:outerShdw>
                </a:effectLst>
                <a:latin typeface="Times New Roman" pitchFamily="18" charset="0"/>
                <a:cs typeface="Times New Roman" pitchFamily="18" charset="0"/>
              </a:rPr>
              <a:t>Эпителийлік ұлпа дененің бетін жауып тұрады, ішкі органдардың кілегейлі және сірлі (серозалық) қабықшаларын астарлайды, бездердің көпшілігін түзеді. Эпителийлерді жабушы және секрет бөлуші немесе бездік деп екі топқа бөледі. Жабушы эпителий ішкі ортаны сыртқы ортадан бөліп шекарада орналасады. Сонымен бірге организм мен ортаның арасында заттардың алмасуына катысады.</a:t>
            </a:r>
            <a:endParaRPr lang="ru-RU" sz="3400" dirty="0" smtClean="0">
              <a:effectLst>
                <a:outerShdw blurRad="38100" dist="38100" dir="2700000" algn="tl">
                  <a:srgbClr val="000000">
                    <a:alpha val="43137"/>
                  </a:srgbClr>
                </a:outerShdw>
              </a:effectLst>
              <a:latin typeface="Times New Roman" pitchFamily="18" charset="0"/>
              <a:cs typeface="Times New Roman" pitchFamily="18" charset="0"/>
            </a:endParaRPr>
          </a:p>
          <a:p>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0" y="0"/>
            <a:ext cx="9144000" cy="6858000"/>
          </a:xfrm>
        </p:spPr>
        <p:style>
          <a:lnRef idx="2">
            <a:schemeClr val="dk1"/>
          </a:lnRef>
          <a:fillRef idx="1">
            <a:schemeClr val="lt1"/>
          </a:fillRef>
          <a:effectRef idx="0">
            <a:schemeClr val="dk1"/>
          </a:effectRef>
          <a:fontRef idx="minor">
            <a:schemeClr val="dk1"/>
          </a:fontRef>
        </p:style>
        <p:txBody>
          <a:bodyPr/>
          <a:lstStyle/>
          <a:p>
            <a:pPr>
              <a:buNone/>
            </a:pPr>
            <a:endParaRPr lang="ru-RU" dirty="0"/>
          </a:p>
        </p:txBody>
      </p:sp>
      <p:pic>
        <p:nvPicPr>
          <p:cNvPr id="1026" name="Picture 2" descr="C:\Documents and Settings\slon\Рабочий стол\3e9f97d9b62203a1a33d9a69cfe1ff50.jpg"/>
          <p:cNvPicPr>
            <a:picLocks noChangeAspect="1" noChangeArrowheads="1"/>
          </p:cNvPicPr>
          <p:nvPr/>
        </p:nvPicPr>
        <p:blipFill>
          <a:blip r:embed="rId2" cstate="print"/>
          <a:srcRect/>
          <a:stretch>
            <a:fillRect/>
          </a:stretch>
        </p:blipFill>
        <p:spPr bwMode="auto">
          <a:xfrm>
            <a:off x="179512" y="70427"/>
            <a:ext cx="8784976" cy="5637026"/>
          </a:xfrm>
          <a:prstGeom prst="rect">
            <a:avLst/>
          </a:prstGeom>
          <a:noFill/>
        </p:spPr>
      </p:pic>
      <p:sp>
        <p:nvSpPr>
          <p:cNvPr id="5" name="Прямоугольник 4"/>
          <p:cNvSpPr/>
          <p:nvPr/>
        </p:nvSpPr>
        <p:spPr>
          <a:xfrm>
            <a:off x="827584" y="5589240"/>
            <a:ext cx="7344816" cy="115212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kk-KZ" sz="16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Эпителийдің типтері (схема):</a:t>
            </a:r>
          </a:p>
          <a:p>
            <a:pPr algn="ctr"/>
            <a:r>
              <a:rPr lang="kk-KZ" sz="16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А – жалпақ;</a:t>
            </a:r>
          </a:p>
          <a:p>
            <a:pPr algn="ctr"/>
            <a:r>
              <a:rPr lang="kk-KZ" sz="16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Б – куб тәрізді;</a:t>
            </a:r>
          </a:p>
          <a:p>
            <a:pPr algn="ctr"/>
            <a:r>
              <a:rPr lang="kk-KZ" sz="16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В – цилиндр тәрізді эпителий;</a:t>
            </a:r>
          </a:p>
          <a:p>
            <a:pPr algn="ctr"/>
            <a:r>
              <a:rPr lang="kk-KZ" sz="16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Е – көпқабатты жалпақ эпителий.</a:t>
            </a: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692696"/>
            <a:ext cx="8964488" cy="936104"/>
          </a:xfrm>
        </p:spPr>
        <p:txBody>
          <a:bodyPr>
            <a:noAutofit/>
          </a:bodyPr>
          <a:lstStyle/>
          <a:p>
            <a:pPr algn="ctr"/>
            <a:r>
              <a:rPr lang="kk-KZ"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rPr>
              <a:t/>
            </a:r>
            <a:br>
              <a:rPr lang="kk-KZ"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rPr>
            </a:br>
            <a:r>
              <a:rPr lang="kk-KZ"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latin typeface="Times New Roman" pitchFamily="18" charset="0"/>
                <a:cs typeface="Times New Roman" pitchFamily="18" charset="0"/>
              </a:rPr>
              <a:t>Бір қабатты жалпақ эпителий немесе мезотелий</a:t>
            </a: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latin typeface="Times New Roman" pitchFamily="18" charset="0"/>
                <a:cs typeface="Times New Roman" pitchFamily="18" charset="0"/>
              </a:rPr>
              <a:t/>
            </a:r>
            <a:b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latin typeface="Times New Roman" pitchFamily="18" charset="0"/>
                <a:cs typeface="Times New Roman" pitchFamily="18" charset="0"/>
              </a:rPr>
            </a:br>
            <a:endPar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38100" dist="38100" dir="2700000" algn="tl">
                  <a:srgbClr val="000000">
                    <a:alpha val="43137"/>
                  </a:srgbClr>
                </a:outerShdw>
              </a:effectLst>
            </a:endParaRPr>
          </a:p>
        </p:txBody>
      </p:sp>
      <p:sp>
        <p:nvSpPr>
          <p:cNvPr id="3" name="Содержимое 2"/>
          <p:cNvSpPr>
            <a:spLocks noGrp="1"/>
          </p:cNvSpPr>
          <p:nvPr>
            <p:ph sz="quarter" idx="1"/>
          </p:nvPr>
        </p:nvSpPr>
        <p:spPr>
          <a:xfrm>
            <a:off x="107504" y="1484784"/>
            <a:ext cx="8821488" cy="5211960"/>
          </a:xfrm>
        </p:spPr>
        <p:txBody>
          <a:bodyPr>
            <a:normAutofit/>
          </a:bodyPr>
          <a:lstStyle/>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Эпиетелийдің бұл түрі адам мен сүтқоректілердің өкпе альвеолалардың, серозалық қуыстардың </a:t>
            </a:r>
            <a:r>
              <a:rPr lang="en-US" dirty="0" smtClean="0">
                <a:effectLst>
                  <a:outerShdw blurRad="38100" dist="38100" dir="2700000" algn="tl">
                    <a:srgbClr val="000000">
                      <a:alpha val="43137"/>
                    </a:srgbClr>
                  </a:outerShdw>
                </a:effectLst>
                <a:latin typeface="Times New Roman" pitchFamily="18" charset="0"/>
                <a:cs typeface="Times New Roman" pitchFamily="18" charset="0"/>
              </a:rPr>
              <a:t>(</a:t>
            </a:r>
            <a:r>
              <a:rPr lang="kk-KZ" dirty="0" smtClean="0">
                <a:effectLst>
                  <a:outerShdw blurRad="38100" dist="38100" dir="2700000" algn="tl">
                    <a:srgbClr val="000000">
                      <a:alpha val="43137"/>
                    </a:srgbClr>
                  </a:outerShdw>
                </a:effectLst>
                <a:latin typeface="Times New Roman" pitchFamily="18" charset="0"/>
                <a:cs typeface="Times New Roman" pitchFamily="18" charset="0"/>
              </a:rPr>
              <a:t>құрақ, плевралық, перикардиялық</a:t>
            </a:r>
            <a:r>
              <a:rPr lang="en-US" dirty="0" smtClean="0">
                <a:effectLst>
                  <a:outerShdw blurRad="38100" dist="38100" dir="2700000" algn="tl">
                    <a:srgbClr val="000000">
                      <a:alpha val="43137"/>
                    </a:srgbClr>
                  </a:outerShdw>
                </a:effectLst>
                <a:latin typeface="Times New Roman" pitchFamily="18" charset="0"/>
                <a:cs typeface="Times New Roman" pitchFamily="18" charset="0"/>
              </a:rPr>
              <a:t>)</a:t>
            </a:r>
            <a:r>
              <a:rPr lang="kk-KZ" dirty="0" smtClean="0">
                <a:effectLst>
                  <a:outerShdw blurRad="38100" dist="38100" dir="2700000" algn="tl">
                    <a:srgbClr val="000000">
                      <a:alpha val="43137"/>
                    </a:srgbClr>
                  </a:outerShdw>
                </a:effectLst>
                <a:latin typeface="Times New Roman" pitchFamily="18" charset="0"/>
                <a:cs typeface="Times New Roman" pitchFamily="18" charset="0"/>
              </a:rPr>
              <a:t>және серозалық қабықшалардың беттерін астарлап жатады. Мезотелий арқылы дененің екінші қуысының сұйығы мен дәнекер ұлпасының қан тамырларының арасында заттардың алмасуы жүреді. Дененің екінші қуысы, немесе целомды астарлап тұратындығын байланысты целомдық эпителий деп атайды.</a:t>
            </a:r>
            <a:endParaRPr lang="ru-RU" dirty="0">
              <a:effectLst>
                <a:outerShdw blurRad="38100" dist="38100" dir="2700000" algn="tl">
                  <a:srgbClr val="000000">
                    <a:alpha val="43137"/>
                  </a:srgbClr>
                </a:outerShdw>
              </a:effectLst>
            </a:endParaRPr>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251520" y="1340768"/>
            <a:ext cx="8640960" cy="5256584"/>
          </a:xfrm>
        </p:spPr>
        <p:txBody>
          <a:bodyPr>
            <a:normAutofit lnSpcReduction="10000"/>
          </a:bodyPr>
          <a:lstStyle/>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Мезотелий шын мағынасында эпителийдің қатарына жатпайды. Біріншіден, олардың  клеткаларының ішкі ортада орналасуына байланысты полярлылығы нашар байқалады. Екіншіден, мезотелий клеткаларының өзара байланыстары жеңіл үзіледі. Бұл қасиет эпителийлерге тән емес. </a:t>
            </a:r>
            <a:endParaRPr lang="ru-RU" dirty="0" smtClean="0">
              <a:effectLst>
                <a:outerShdw blurRad="38100" dist="38100" dir="2700000" algn="tl">
                  <a:srgbClr val="000000">
                    <a:alpha val="43137"/>
                  </a:srgbClr>
                </a:outerShdw>
              </a:effectLst>
              <a:latin typeface="Times New Roman" pitchFamily="18" charset="0"/>
              <a:cs typeface="Times New Roman" pitchFamily="18" charset="0"/>
            </a:endParaRPr>
          </a:p>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Мезотелийдің қалпына келуі оның клеткаларының көбеюінің нәтижесінде жүреді.</a:t>
            </a:r>
          </a:p>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Мезотелийдің ерекше қасиеттерінің бірі оның клеткаларының дене қуысына түлеп түсетіндігі. Мезотелий клеткаларының фагоцитоздық қабілеті бар.</a:t>
            </a:r>
          </a:p>
          <a:p>
            <a:r>
              <a:rPr lang="kk-KZ" dirty="0" smtClean="0">
                <a:effectLst>
                  <a:outerShdw blurRad="38100" dist="38100" dir="2700000" algn="tl">
                    <a:srgbClr val="000000">
                      <a:alpha val="43137"/>
                    </a:srgbClr>
                  </a:outerShdw>
                </a:effectLst>
                <a:latin typeface="Times New Roman" pitchFamily="18" charset="0"/>
                <a:cs typeface="Times New Roman" pitchFamily="18" charset="0"/>
              </a:rPr>
              <a:t>    Мезотелийдің физиологиялық регенирация қабілеті өте жоғары.</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0" y="0"/>
            <a:ext cx="9144000" cy="6858000"/>
          </a:xfrm>
          <a:ln/>
        </p:spPr>
        <p:style>
          <a:lnRef idx="2">
            <a:schemeClr val="dk1"/>
          </a:lnRef>
          <a:fillRef idx="1">
            <a:schemeClr val="lt1"/>
          </a:fillRef>
          <a:effectRef idx="0">
            <a:schemeClr val="dk1"/>
          </a:effectRef>
          <a:fontRef idx="minor">
            <a:schemeClr val="dk1"/>
          </a:fontRef>
        </p:style>
        <p:txBody>
          <a:bodyPr/>
          <a:lstStyle/>
          <a:p>
            <a:endParaRPr lang="ru-RU" dirty="0"/>
          </a:p>
        </p:txBody>
      </p:sp>
      <p:sp>
        <p:nvSpPr>
          <p:cNvPr id="5" name="Прямоугольник 4"/>
          <p:cNvSpPr/>
          <p:nvPr/>
        </p:nvSpPr>
        <p:spPr>
          <a:xfrm>
            <a:off x="0" y="5805264"/>
            <a:ext cx="9144000" cy="1052736"/>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kk-KZ" sz="16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Мезотелий:</a:t>
            </a:r>
          </a:p>
          <a:p>
            <a:pPr algn="ctr"/>
            <a:r>
              <a:rPr lang="ru-RU" sz="16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1 </a:t>
            </a:r>
            <a:r>
              <a:rPr lang="ru-RU" sz="16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600"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эпителиоцит</a:t>
            </a:r>
            <a:r>
              <a:rPr lang="ru-RU" sz="16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p>
          <a:p>
            <a:pPr algn="ctr"/>
            <a:r>
              <a:rPr lang="kk-KZ" sz="16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2 – ядро;</a:t>
            </a:r>
          </a:p>
          <a:p>
            <a:pPr algn="ctr"/>
            <a:r>
              <a:rPr lang="kk-KZ" sz="16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3 – клеткалардың шекарасы.</a:t>
            </a:r>
            <a:endParaRPr lang="ru-RU" sz="16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2050" name="Picture 2" descr="C:\Documents and Settings\slon\Рабочий стол\i_010.jpg"/>
          <p:cNvPicPr>
            <a:picLocks noChangeAspect="1" noChangeArrowheads="1"/>
          </p:cNvPicPr>
          <p:nvPr/>
        </p:nvPicPr>
        <p:blipFill>
          <a:blip r:embed="rId2" cstate="print"/>
          <a:srcRect/>
          <a:stretch>
            <a:fillRect/>
          </a:stretch>
        </p:blipFill>
        <p:spPr bwMode="auto">
          <a:xfrm>
            <a:off x="0" y="0"/>
            <a:ext cx="8892480" cy="5877272"/>
          </a:xfrm>
          <a:prstGeom prst="rect">
            <a:avLst/>
          </a:prstGeom>
          <a:noFill/>
        </p:spPr>
      </p:pic>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346</TotalTime>
  <Words>2262</Words>
  <Application>Microsoft Office PowerPoint</Application>
  <PresentationFormat>Экран (4:3)</PresentationFormat>
  <Paragraphs>136</Paragraphs>
  <Slides>44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44</vt:i4>
      </vt:variant>
    </vt:vector>
  </HeadingPairs>
  <TitlesOfParts>
    <vt:vector size="45" baseType="lpstr">
      <vt:lpstr>Официальная</vt:lpstr>
      <vt:lpstr>Ұлпалар туралы жалпы ғылым </vt:lpstr>
      <vt:lpstr>Слайд 2</vt:lpstr>
      <vt:lpstr>Слайд 3</vt:lpstr>
      <vt:lpstr>Эпителий ұлпасы немесе шекаралық ұлпа</vt:lpstr>
      <vt:lpstr>Слайд 5</vt:lpstr>
      <vt:lpstr>Слайд 6</vt:lpstr>
      <vt:lpstr> Бір қабатты жалпақ эпителий немесе мезотелий </vt:lpstr>
      <vt:lpstr>Слайд 8</vt:lpstr>
      <vt:lpstr>Слайд 9</vt:lpstr>
      <vt:lpstr>Бір қабатты куб пішінді эпителий</vt:lpstr>
      <vt:lpstr>Бір қабатты цилиндр пішінді эпителий</vt:lpstr>
      <vt:lpstr>Слайд 12</vt:lpstr>
      <vt:lpstr>Кірпікшелі эпителий</vt:lpstr>
      <vt:lpstr>Көп кабатты эпителий</vt:lpstr>
      <vt:lpstr>Көп қабатты мүйізденбейтін эпителий</vt:lpstr>
      <vt:lpstr>Слайд 16</vt:lpstr>
      <vt:lpstr>Көп қабатты мүйізделуші эпителий</vt:lpstr>
      <vt:lpstr>Безді эпителий</vt:lpstr>
      <vt:lpstr>Ac қорту жүйесінің эпителийі</vt:lpstr>
      <vt:lpstr>Дәнекер ұлпасы</vt:lpstr>
      <vt:lpstr>Слайд 21</vt:lpstr>
      <vt:lpstr>Слайд 22</vt:lpstr>
      <vt:lpstr>Ретикулалы ұлпа</vt:lpstr>
      <vt:lpstr>Тығыз дәнекер ұлпа</vt:lpstr>
      <vt:lpstr>Слайд 25</vt:lpstr>
      <vt:lpstr>Шеміршек ұлпасы</vt:lpstr>
      <vt:lpstr>Серпілмелі шеміршек</vt:lpstr>
      <vt:lpstr>Талшықты шеміршек</vt:lpstr>
      <vt:lpstr>Слайд 29</vt:lpstr>
      <vt:lpstr>Сүйек ұлпасы</vt:lpstr>
      <vt:lpstr>Слайд 31</vt:lpstr>
      <vt:lpstr>Бұлшық ет ұлпасы</vt:lpstr>
      <vt:lpstr>Слайд 33</vt:lpstr>
      <vt:lpstr>Бірыңғай салалы бұлшық ет ұлпасы</vt:lpstr>
      <vt:lpstr>Көлденең салалы бұлшык ет ұлпасы</vt:lpstr>
      <vt:lpstr>Көлденең салалы бұлшык ет ұлпасының миофибриллаларының электрондық микрофотографиясы (25000 есе үлкейтілген): 1— миофибриллалар, 2— саркомер, 3— диск И, 4— диск А, 5— М сызығы, 6 — Z сызығы, 7- саркоплазмалық тор.</vt:lpstr>
      <vt:lpstr>Жүрек бұлшық ет ұлпасы</vt:lpstr>
      <vt:lpstr>Нерв ұлпасы</vt:lpstr>
      <vt:lpstr>Слайд 39</vt:lpstr>
      <vt:lpstr>            НЕЙРОГЛИЯ</vt:lpstr>
      <vt:lpstr>Слайд 41</vt:lpstr>
      <vt:lpstr>НЕРВ ТАЛШЫҚТАРЫ</vt:lpstr>
      <vt:lpstr>Слайд 43</vt:lpstr>
      <vt:lpstr>Слайд 44</vt:lpstr>
    </vt:vector>
  </TitlesOfParts>
  <Company>slon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Ұлпалар туралы жалпы ғылым </dc:title>
  <dc:creator>slon</dc:creator>
  <cp:lastModifiedBy>slon</cp:lastModifiedBy>
  <cp:revision>38</cp:revision>
  <dcterms:created xsi:type="dcterms:W3CDTF">2013-04-12T10:02:47Z</dcterms:created>
  <dcterms:modified xsi:type="dcterms:W3CDTF">2013-04-13T12:36:59Z</dcterms:modified>
</cp:coreProperties>
</file>