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56" r:id="rId2"/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82" r:id="rId19"/>
    <p:sldId id="283" r:id="rId20"/>
    <p:sldId id="285" r:id="rId21"/>
    <p:sldId id="286" r:id="rId22"/>
    <p:sldId id="287" r:id="rId23"/>
    <p:sldId id="288" r:id="rId24"/>
    <p:sldId id="289" r:id="rId25"/>
    <p:sldId id="290" r:id="rId26"/>
    <p:sldId id="29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54E75-4E45-41CA-A4DA-74FCF70595A1}" type="datetimeFigureOut">
              <a:rPr lang="en-US" smtClean="0"/>
              <a:t>4/13/2013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BE1D2D-FFD3-4C4C-9E6F-A07361FE20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E1D2D-FFD3-4C4C-9E6F-A07361FE200A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885C076-45DD-40DF-ACE2-F898A34524FD}" type="datetimeFigureOut">
              <a:rPr lang="en-US" smtClean="0"/>
              <a:pPr/>
              <a:t>4/12/2013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72400" cy="1829761"/>
          </a:xfrm>
        </p:spPr>
        <p:txBody>
          <a:bodyPr/>
          <a:lstStyle/>
          <a:p>
            <a:pPr algn="ctr"/>
            <a:r>
              <a:rPr lang="kk-KZ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Ұлпалап туралы жалпы ұғым</a:t>
            </a:r>
            <a:endParaRPr lang="en-US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Морфологиялық </a:t>
            </a: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классификация</a:t>
            </a:r>
            <a:r>
              <a:rPr lang="en-US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en-US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en-US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16224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 </a:t>
            </a:r>
            <a:endParaRPr lang="en-US" dirty="0" smtClean="0"/>
          </a:p>
          <a:p>
            <a:pPr algn="ctr"/>
            <a:r>
              <a:rPr lang="ru-RU" sz="2800" dirty="0" err="1" smtClean="0"/>
              <a:t>Эпителийдің құрылыс ерекшелігіне</a:t>
            </a:r>
            <a:r>
              <a:rPr lang="ru-RU" sz="2800" dirty="0" smtClean="0"/>
              <a:t> </a:t>
            </a:r>
            <a:r>
              <a:rPr lang="ru-RU" sz="2800" dirty="0" err="1" smtClean="0"/>
              <a:t>негізделген</a:t>
            </a:r>
            <a:r>
              <a:rPr lang="ru-RU" sz="2800" dirty="0" smtClean="0"/>
              <a:t>. </a:t>
            </a:r>
            <a:r>
              <a:rPr lang="ru-RU" sz="2800" dirty="0" err="1" smtClean="0"/>
              <a:t>Бұл </a:t>
            </a:r>
            <a:r>
              <a:rPr lang="ru-RU" sz="2800" dirty="0" smtClean="0"/>
              <a:t>классификация </a:t>
            </a:r>
            <a:r>
              <a:rPr lang="ru-RU" sz="2800" dirty="0" err="1" smtClean="0"/>
              <a:t>бойынша</a:t>
            </a:r>
            <a:r>
              <a:rPr lang="ru-RU" sz="2800" dirty="0" smtClean="0"/>
              <a:t> </a:t>
            </a:r>
            <a:r>
              <a:rPr lang="ru-RU" sz="2800" dirty="0" err="1" smtClean="0"/>
              <a:t>эпителийлерді</a:t>
            </a:r>
            <a:r>
              <a:rPr lang="ru-RU" sz="2800" dirty="0" smtClean="0"/>
              <a:t> </a:t>
            </a:r>
            <a:r>
              <a:rPr lang="ru-RU" sz="2800" dirty="0" err="1" smtClean="0"/>
              <a:t>бір</a:t>
            </a:r>
            <a:r>
              <a:rPr lang="ru-RU" sz="2800" dirty="0" smtClean="0"/>
              <a:t> </a:t>
            </a:r>
            <a:r>
              <a:rPr lang="ru-RU" sz="2800" dirty="0" err="1" smtClean="0"/>
              <a:t>кабатты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көп қабатты деп</a:t>
            </a:r>
            <a:r>
              <a:rPr lang="ru-RU" sz="2800" dirty="0" smtClean="0"/>
              <a:t> </a:t>
            </a:r>
            <a:r>
              <a:rPr lang="ru-RU" sz="2800" dirty="0" err="1" smtClean="0"/>
              <a:t>бөледі</a:t>
            </a:r>
            <a:r>
              <a:rPr lang="ru-RU" sz="2800" dirty="0" smtClean="0"/>
              <a:t>. </a:t>
            </a:r>
            <a:r>
              <a:rPr lang="ru-RU" sz="2800" dirty="0" err="1" smtClean="0"/>
              <a:t>Бір</a:t>
            </a:r>
            <a:r>
              <a:rPr lang="ru-RU" sz="2800" dirty="0" smtClean="0"/>
              <a:t> </a:t>
            </a:r>
            <a:r>
              <a:rPr lang="ru-RU" sz="2800" dirty="0" err="1" smtClean="0"/>
              <a:t>кабатты</a:t>
            </a:r>
            <a:r>
              <a:rPr lang="ru-RU" sz="2800" dirty="0" smtClean="0"/>
              <a:t> эпителий </a:t>
            </a:r>
            <a:r>
              <a:rPr lang="ru-RU" sz="2800" dirty="0" err="1" smtClean="0"/>
              <a:t>бір</a:t>
            </a:r>
            <a:r>
              <a:rPr lang="ru-RU" sz="2800" dirty="0" smtClean="0"/>
              <a:t> </a:t>
            </a:r>
            <a:r>
              <a:rPr lang="ru-RU" sz="2800" dirty="0" err="1" smtClean="0"/>
              <a:t>қатарлы және көп қатарлы болып</a:t>
            </a:r>
            <a:r>
              <a:rPr lang="ru-RU" sz="2800" dirty="0" smtClean="0"/>
              <a:t> </a:t>
            </a:r>
            <a:r>
              <a:rPr lang="ru-RU" sz="2800" dirty="0" err="1" smtClean="0"/>
              <a:t>бөлінеді</a:t>
            </a:r>
            <a:r>
              <a:rPr lang="ru-RU" sz="2800" dirty="0" smtClean="0"/>
              <a:t>. </a:t>
            </a:r>
            <a:r>
              <a:rPr lang="ru-RU" sz="2800" dirty="0" err="1" smtClean="0"/>
              <a:t>Эпителийлерді</a:t>
            </a:r>
            <a:r>
              <a:rPr lang="ru-RU" sz="2800" dirty="0" smtClean="0"/>
              <a:t> </a:t>
            </a:r>
            <a:r>
              <a:rPr lang="ru-RU" sz="2800" dirty="0" err="1" smtClean="0"/>
              <a:t>клеткаларының пішініне</a:t>
            </a:r>
            <a:r>
              <a:rPr lang="ru-RU" sz="2800" dirty="0" smtClean="0"/>
              <a:t> </a:t>
            </a:r>
            <a:r>
              <a:rPr lang="ru-RU" sz="2800" dirty="0" err="1" smtClean="0"/>
              <a:t>қарай жалпақ, </a:t>
            </a:r>
            <a:r>
              <a:rPr lang="ru-RU" sz="2800" dirty="0" smtClean="0"/>
              <a:t>куб </a:t>
            </a:r>
            <a:r>
              <a:rPr lang="ru-RU" sz="2800" dirty="0" err="1" smtClean="0"/>
              <a:t>пішінді</a:t>
            </a:r>
            <a:r>
              <a:rPr lang="ru-RU" sz="2800" dirty="0" smtClean="0"/>
              <a:t>, цилиндр </a:t>
            </a:r>
            <a:r>
              <a:rPr lang="ru-RU" sz="2800" dirty="0" err="1" smtClean="0"/>
              <a:t>тәрізді деп</a:t>
            </a:r>
            <a:r>
              <a:rPr lang="ru-RU" sz="2800" dirty="0" smtClean="0"/>
              <a:t> </a:t>
            </a:r>
            <a:r>
              <a:rPr lang="ru-RU" sz="2800" dirty="0" err="1" smtClean="0"/>
              <a:t>ажыратады</a:t>
            </a:r>
            <a:r>
              <a:rPr lang="ru-RU" sz="2800" dirty="0" smtClean="0"/>
              <a:t>. </a:t>
            </a:r>
            <a:r>
              <a:rPr lang="ru-RU" sz="2800" dirty="0" err="1" smtClean="0"/>
              <a:t>Онто</a:t>
            </a:r>
            <a:r>
              <a:rPr lang="ru-RU" sz="2800" dirty="0" smtClean="0"/>
              <a:t> </a:t>
            </a:r>
            <a:r>
              <a:rPr lang="ru-RU" sz="2800" dirty="0" err="1" smtClean="0"/>
              <a:t>және филогенетикалық </a:t>
            </a:r>
            <a:r>
              <a:rPr lang="ru-RU" sz="2800" dirty="0" smtClean="0"/>
              <a:t>классификация.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err="1" smtClean="0"/>
              <a:t>Эпителийлер</a:t>
            </a:r>
            <a:r>
              <a:rPr lang="ru-RU" sz="2700" dirty="0" smtClean="0"/>
              <a:t> </a:t>
            </a:r>
            <a:r>
              <a:rPr lang="ru-RU" sz="2700" dirty="0" err="1" smtClean="0"/>
              <a:t>классификация-сының бұл түрін олардың белгілі</a:t>
            </a:r>
            <a:r>
              <a:rPr lang="ru-RU" sz="2700" dirty="0" smtClean="0"/>
              <a:t> </a:t>
            </a:r>
            <a:r>
              <a:rPr lang="ru-RU" sz="2700" dirty="0" err="1" smtClean="0"/>
              <a:t>бір</a:t>
            </a:r>
            <a:r>
              <a:rPr lang="ru-RU" sz="2700" dirty="0" smtClean="0"/>
              <a:t> </a:t>
            </a:r>
            <a:r>
              <a:rPr lang="ru-RU" sz="2700" dirty="0" err="1" smtClean="0"/>
              <a:t>ұрық жапырақшадан шығу тегін</a:t>
            </a:r>
            <a:r>
              <a:rPr lang="ru-RU" sz="2700" dirty="0" smtClean="0"/>
              <a:t> </a:t>
            </a:r>
            <a:r>
              <a:rPr lang="ru-RU" sz="2700" dirty="0" err="1" smtClean="0"/>
              <a:t>еске</a:t>
            </a:r>
            <a:r>
              <a:rPr lang="ru-RU" sz="2700" dirty="0" smtClean="0"/>
              <a:t> </a:t>
            </a:r>
            <a:r>
              <a:rPr lang="ru-RU" sz="2700" dirty="0" err="1" smtClean="0"/>
              <a:t>алып</a:t>
            </a:r>
            <a:r>
              <a:rPr lang="ru-RU" sz="2700" dirty="0" smtClean="0"/>
              <a:t> Н.Г. </a:t>
            </a:r>
            <a:r>
              <a:rPr lang="ru-RU" sz="2700" dirty="0" err="1" smtClean="0"/>
              <a:t>Хлопин</a:t>
            </a:r>
            <a:r>
              <a:rPr lang="ru-RU" sz="2700" dirty="0" smtClean="0"/>
              <a:t> </a:t>
            </a:r>
            <a:r>
              <a:rPr lang="ru-RU" sz="2700" dirty="0" err="1" smtClean="0"/>
              <a:t>үсынған.</a:t>
            </a:r>
            <a:r>
              <a:rPr lang="ru-RU" sz="2700" dirty="0" smtClean="0"/>
              <a:t> </a:t>
            </a:r>
            <a:r>
              <a:rPr lang="ru-RU" sz="2700" dirty="0" err="1" smtClean="0"/>
              <a:t>Ол</a:t>
            </a:r>
            <a:r>
              <a:rPr lang="ru-RU" sz="2700" dirty="0" smtClean="0"/>
              <a:t> </a:t>
            </a:r>
            <a:r>
              <a:rPr lang="ru-RU" sz="2700" dirty="0" err="1" smtClean="0"/>
              <a:t>эпителиийлердің төмендегі типтерін</a:t>
            </a:r>
            <a:r>
              <a:rPr lang="ru-RU" sz="2700" dirty="0" smtClean="0"/>
              <a:t> </a:t>
            </a:r>
            <a:r>
              <a:rPr lang="ru-RU" sz="2700" dirty="0" err="1" smtClean="0"/>
              <a:t>ажыраткан</a:t>
            </a:r>
            <a:r>
              <a:rPr lang="ru-RU" sz="2700"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792737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/>
              <a:t>Эктодермадан</a:t>
            </a:r>
            <a:r>
              <a:rPr lang="ru-RU" dirty="0" smtClean="0"/>
              <a:t> </a:t>
            </a:r>
            <a:r>
              <a:rPr lang="ru-RU" dirty="0" err="1" smtClean="0"/>
              <a:t>пайда</a:t>
            </a:r>
            <a:r>
              <a:rPr lang="ru-RU" dirty="0" smtClean="0"/>
              <a:t> </a:t>
            </a:r>
            <a:r>
              <a:rPr lang="ru-RU" dirty="0" err="1" smtClean="0"/>
              <a:t>болатын</a:t>
            </a:r>
            <a:r>
              <a:rPr lang="ru-RU" dirty="0" smtClean="0"/>
              <a:t> </a:t>
            </a:r>
            <a:r>
              <a:rPr lang="ru-RU" dirty="0" err="1" smtClean="0"/>
              <a:t>эпидермалық </a:t>
            </a:r>
            <a:r>
              <a:rPr lang="ru-RU" dirty="0" smtClean="0"/>
              <a:t>эпителий (</a:t>
            </a:r>
            <a:r>
              <a:rPr lang="ru-RU" dirty="0" err="1" smtClean="0"/>
              <a:t>жабындылық эпителий</a:t>
            </a:r>
            <a:r>
              <a:rPr lang="ru-RU" dirty="0" smtClean="0"/>
              <a:t>, </a:t>
            </a:r>
            <a:r>
              <a:rPr lang="ru-RU" dirty="0" err="1" smtClean="0"/>
              <a:t>тері</a:t>
            </a:r>
            <a:r>
              <a:rPr lang="ru-RU" dirty="0" smtClean="0"/>
              <a:t> </a:t>
            </a:r>
            <a:r>
              <a:rPr lang="ru-RU" dirty="0" err="1" smtClean="0"/>
              <a:t>бездері</a:t>
            </a:r>
            <a:r>
              <a:rPr lang="ru-RU" dirty="0" smtClean="0"/>
              <a:t>, </a:t>
            </a:r>
            <a:r>
              <a:rPr lang="ru-RU" dirty="0" err="1" smtClean="0"/>
              <a:t>ауыз</a:t>
            </a:r>
            <a:r>
              <a:rPr lang="ru-RU" dirty="0" smtClean="0"/>
              <a:t> </a:t>
            </a:r>
            <a:r>
              <a:rPr lang="ru-RU" dirty="0" err="1" smtClean="0"/>
              <a:t>қуысының эпителийі</a:t>
            </a:r>
            <a:r>
              <a:rPr lang="ru-RU" dirty="0" smtClean="0"/>
              <a:t>, </a:t>
            </a:r>
            <a:r>
              <a:rPr lang="ru-RU" dirty="0" err="1" smtClean="0"/>
              <a:t>сілекей</a:t>
            </a:r>
            <a:r>
              <a:rPr lang="ru-RU" dirty="0" smtClean="0"/>
              <a:t> </a:t>
            </a:r>
            <a:r>
              <a:rPr lang="ru-RU" dirty="0" err="1" smtClean="0"/>
              <a:t>бездері</a:t>
            </a:r>
            <a:r>
              <a:rPr lang="ru-RU" dirty="0" smtClean="0"/>
              <a:t>);</a:t>
            </a:r>
            <a:endParaRPr lang="en-US" dirty="0" smtClean="0"/>
          </a:p>
          <a:p>
            <a:r>
              <a:rPr lang="ru-RU" dirty="0" err="1" smtClean="0"/>
              <a:t>Энтодермадан</a:t>
            </a:r>
            <a:r>
              <a:rPr lang="ru-RU" dirty="0" smtClean="0"/>
              <a:t> </a:t>
            </a:r>
            <a:r>
              <a:rPr lang="ru-RU" dirty="0" err="1" smtClean="0"/>
              <a:t>пайда</a:t>
            </a:r>
            <a:r>
              <a:rPr lang="ru-RU" dirty="0" smtClean="0"/>
              <a:t> </a:t>
            </a:r>
            <a:r>
              <a:rPr lang="ru-RU" dirty="0" err="1" smtClean="0"/>
              <a:t>болатын</a:t>
            </a:r>
            <a:r>
              <a:rPr lang="ru-RU" dirty="0" smtClean="0"/>
              <a:t> </a:t>
            </a:r>
            <a:r>
              <a:rPr lang="ru-RU" dirty="0" err="1" smtClean="0"/>
              <a:t>энтодермалық </a:t>
            </a:r>
            <a:r>
              <a:rPr lang="ru-RU" dirty="0" smtClean="0"/>
              <a:t>эпителий (</a:t>
            </a:r>
            <a:r>
              <a:rPr lang="ru-RU" dirty="0" err="1" smtClean="0"/>
              <a:t>ішектің</a:t>
            </a:r>
            <a:r>
              <a:rPr lang="ru-RU" dirty="0" smtClean="0"/>
              <a:t>, </a:t>
            </a:r>
            <a:r>
              <a:rPr lang="ru-RU" dirty="0" err="1" smtClean="0"/>
              <a:t>бауырдың</a:t>
            </a:r>
            <a:r>
              <a:rPr lang="ru-RU" dirty="0" smtClean="0"/>
              <a:t>, </a:t>
            </a:r>
            <a:r>
              <a:rPr lang="ru-RU" dirty="0" err="1" smtClean="0"/>
              <a:t>ұйқы безінің эпителийлері</a:t>
            </a:r>
            <a:r>
              <a:rPr lang="ru-RU" dirty="0" smtClean="0"/>
              <a:t>);</a:t>
            </a:r>
            <a:endParaRPr lang="en-US" dirty="0" smtClean="0"/>
          </a:p>
          <a:p>
            <a:r>
              <a:rPr lang="ru-RU" dirty="0" err="1" smtClean="0"/>
              <a:t>Мезодермадан</a:t>
            </a:r>
            <a:r>
              <a:rPr lang="ru-RU" dirty="0" smtClean="0"/>
              <a:t> </a:t>
            </a:r>
            <a:r>
              <a:rPr lang="ru-RU" dirty="0" err="1" smtClean="0"/>
              <a:t>пайда</a:t>
            </a:r>
            <a:r>
              <a:rPr lang="ru-RU" dirty="0" smtClean="0"/>
              <a:t> </a:t>
            </a:r>
            <a:r>
              <a:rPr lang="ru-RU" dirty="0" err="1" smtClean="0"/>
              <a:t>болатын</a:t>
            </a:r>
            <a:r>
              <a:rPr lang="ru-RU" dirty="0" smtClean="0"/>
              <a:t> </a:t>
            </a:r>
            <a:r>
              <a:rPr lang="ru-RU" dirty="0" err="1" smtClean="0"/>
              <a:t>цело-нефродермалық </a:t>
            </a:r>
            <a:r>
              <a:rPr lang="ru-RU" dirty="0" smtClean="0"/>
              <a:t>эпителий (</a:t>
            </a:r>
            <a:r>
              <a:rPr lang="ru-RU" dirty="0" err="1" smtClean="0"/>
              <a:t>жыныс</a:t>
            </a:r>
            <a:r>
              <a:rPr lang="ru-RU" dirty="0" smtClean="0"/>
              <a:t> </a:t>
            </a:r>
            <a:r>
              <a:rPr lang="ru-RU" dirty="0" err="1" smtClean="0"/>
              <a:t>бездерінің</a:t>
            </a:r>
            <a:r>
              <a:rPr lang="ru-RU" dirty="0" smtClean="0"/>
              <a:t>, </a:t>
            </a:r>
            <a:r>
              <a:rPr lang="ru-RU" dirty="0" err="1" smtClean="0"/>
              <a:t>бүйректің</a:t>
            </a:r>
            <a:r>
              <a:rPr lang="ru-RU" dirty="0" smtClean="0"/>
              <a:t>, </a:t>
            </a:r>
            <a:r>
              <a:rPr lang="ru-RU" dirty="0" err="1" smtClean="0"/>
              <a:t>эпителий</a:t>
            </a:r>
            <a:r>
              <a:rPr lang="ru-RU" dirty="0" smtClean="0"/>
              <a:t> мен мезотелий);</a:t>
            </a:r>
            <a:endParaRPr lang="en-US" dirty="0" smtClean="0"/>
          </a:p>
          <a:p>
            <a:r>
              <a:rPr lang="ru-RU" dirty="0" smtClean="0"/>
              <a:t>Нерв </a:t>
            </a:r>
            <a:r>
              <a:rPr lang="ru-RU" dirty="0" err="1" smtClean="0"/>
              <a:t>түтігінің бастамасынан</a:t>
            </a:r>
            <a:r>
              <a:rPr lang="ru-RU" dirty="0" smtClean="0"/>
              <a:t> </a:t>
            </a:r>
            <a:r>
              <a:rPr lang="ru-RU" dirty="0" err="1" smtClean="0"/>
              <a:t>дамитын</a:t>
            </a:r>
            <a:r>
              <a:rPr lang="ru-RU" dirty="0" smtClean="0"/>
              <a:t> </a:t>
            </a:r>
            <a:r>
              <a:rPr lang="ru-RU" dirty="0" err="1" smtClean="0"/>
              <a:t>эпендимо-глиялық </a:t>
            </a:r>
            <a:r>
              <a:rPr lang="ru-RU" dirty="0" smtClean="0"/>
              <a:t>эпителий (</a:t>
            </a:r>
            <a:r>
              <a:rPr lang="ru-RU" dirty="0" err="1" smtClean="0"/>
              <a:t>эпендимо</a:t>
            </a:r>
            <a:r>
              <a:rPr lang="ru-RU" dirty="0" smtClean="0"/>
              <a:t>);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Функциялық </a:t>
            </a: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классификация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700" dirty="0" err="1" smtClean="0"/>
              <a:t>Жануарлардың көпшілігінде эпителийдің мына</a:t>
            </a:r>
            <a:r>
              <a:rPr lang="ru-RU" sz="2700" dirty="0" smtClean="0"/>
              <a:t> </a:t>
            </a:r>
            <a:r>
              <a:rPr lang="ru-RU" sz="2700" dirty="0" err="1" smtClean="0"/>
              <a:t>типтерін</a:t>
            </a:r>
            <a:r>
              <a:rPr lang="ru-RU" sz="2700" dirty="0" smtClean="0"/>
              <a:t> </a:t>
            </a:r>
            <a:r>
              <a:rPr lang="ru-RU" sz="2700" dirty="0" err="1" smtClean="0"/>
              <a:t>ажыратуға болады</a:t>
            </a:r>
            <a:r>
              <a:rPr lang="ru-RU" sz="2700" dirty="0" smtClean="0"/>
              <a:t>.</a:t>
            </a:r>
            <a:r>
              <a:rPr lang="en-US" sz="2700" dirty="0" smtClean="0"/>
              <a:t/>
            </a:r>
            <a:br>
              <a:rPr lang="en-US" sz="2700" dirty="0" smtClean="0"/>
            </a:br>
            <a:endParaRPr lang="en-US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357554" y="2332037"/>
            <a:ext cx="537208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/>
              <a:t>Жабынды</a:t>
            </a:r>
            <a:r>
              <a:rPr lang="ru-RU" dirty="0" smtClean="0"/>
              <a:t> </a:t>
            </a:r>
            <a:r>
              <a:rPr lang="ru-RU" dirty="0" err="1" smtClean="0"/>
              <a:t>тері</a:t>
            </a:r>
            <a:r>
              <a:rPr lang="ru-RU" dirty="0" smtClean="0"/>
              <a:t> </a:t>
            </a:r>
            <a:r>
              <a:rPr lang="ru-RU" dirty="0" err="1" smtClean="0"/>
              <a:t>эпителийі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ru-RU" dirty="0" err="1" smtClean="0"/>
              <a:t>Кілегей</a:t>
            </a:r>
            <a:r>
              <a:rPr lang="ru-RU" dirty="0" smtClean="0"/>
              <a:t> </a:t>
            </a:r>
            <a:r>
              <a:rPr lang="ru-RU" dirty="0" err="1" smtClean="0"/>
              <a:t>кабықшаларының эпителийі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ru-RU" dirty="0" err="1" smtClean="0"/>
              <a:t>Дененің екінші</a:t>
            </a:r>
            <a:r>
              <a:rPr lang="ru-RU" dirty="0" smtClean="0"/>
              <a:t> </a:t>
            </a:r>
            <a:r>
              <a:rPr lang="ru-RU" dirty="0" err="1" smtClean="0"/>
              <a:t>куысын</a:t>
            </a:r>
            <a:r>
              <a:rPr lang="ru-RU" dirty="0" smtClean="0"/>
              <a:t> </a:t>
            </a:r>
            <a:r>
              <a:rPr lang="ru-RU" dirty="0" err="1" smtClean="0"/>
              <a:t>астарлап</a:t>
            </a:r>
            <a:r>
              <a:rPr lang="ru-RU" dirty="0" smtClean="0"/>
              <a:t> </a:t>
            </a:r>
            <a:r>
              <a:rPr lang="ru-RU" dirty="0" err="1" smtClean="0"/>
              <a:t>тұратын серозалық кабықшаларының эпителийі</a:t>
            </a:r>
            <a:r>
              <a:rPr lang="ru-RU" dirty="0" smtClean="0"/>
              <a:t> </a:t>
            </a:r>
            <a:r>
              <a:rPr lang="ru-RU" dirty="0" err="1" smtClean="0"/>
              <a:t>(плевралық, перикардиалық және күрсақ куысының</a:t>
            </a:r>
            <a:r>
              <a:rPr lang="ru-RU" dirty="0" smtClean="0"/>
              <a:t>);</a:t>
            </a:r>
            <a:endParaRPr lang="en-US" dirty="0" smtClean="0"/>
          </a:p>
          <a:p>
            <a:r>
              <a:rPr lang="ru-RU" dirty="0" err="1" smtClean="0"/>
              <a:t>Ішкі</a:t>
            </a:r>
            <a:r>
              <a:rPr lang="ru-RU" dirty="0" smtClean="0"/>
              <a:t> </a:t>
            </a:r>
            <a:r>
              <a:rPr lang="ru-RU" dirty="0" err="1" smtClean="0"/>
              <a:t>органдардың перинхимасының эпителийлі</a:t>
            </a:r>
            <a:r>
              <a:rPr lang="ru-RU" dirty="0" smtClean="0"/>
              <a:t> </a:t>
            </a:r>
            <a:r>
              <a:rPr lang="ru-RU" dirty="0" err="1" smtClean="0"/>
              <a:t>(альвеолалық, бүйрек эпителийі</a:t>
            </a:r>
            <a:r>
              <a:rPr lang="ru-RU" dirty="0" smtClean="0"/>
              <a:t>, </a:t>
            </a:r>
            <a:r>
              <a:rPr lang="ru-RU" dirty="0" err="1" smtClean="0"/>
              <a:t>гонадалар</a:t>
            </a:r>
            <a:r>
              <a:rPr lang="ru-RU" dirty="0" smtClean="0"/>
              <a:t> мен </a:t>
            </a:r>
            <a:r>
              <a:rPr lang="ru-RU" dirty="0" err="1" smtClean="0"/>
              <a:t>бездердің эпителийі</a:t>
            </a:r>
            <a:r>
              <a:rPr lang="ru-RU" dirty="0" smtClean="0"/>
              <a:t> т.б.).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4338" name="Picture 2" descr="C:\Users\Moldir\Desktop\саят 9лпа\i (1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357430"/>
            <a:ext cx="2857520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Целомдық эпителийі</a:t>
            </a:r>
            <a: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357554" y="785794"/>
            <a:ext cx="5400684" cy="371477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/>
              <a:t> </a:t>
            </a:r>
            <a:endParaRPr lang="en-US" sz="2000" dirty="0" smtClean="0"/>
          </a:p>
          <a:p>
            <a:pPr algn="ctr"/>
            <a:r>
              <a:rPr lang="ru-RU" sz="2000" dirty="0" err="1" smtClean="0"/>
              <a:t>Эпителийдің бұл түрі, адам</a:t>
            </a:r>
            <a:r>
              <a:rPr lang="ru-RU" sz="2000" dirty="0" smtClean="0"/>
              <a:t> мен </a:t>
            </a:r>
            <a:r>
              <a:rPr lang="ru-RU" sz="2000" dirty="0" err="1" smtClean="0"/>
              <a:t>сүтқоректілердің өкпе альвеолаларының</a:t>
            </a:r>
            <a:r>
              <a:rPr lang="ru-RU" sz="2000" dirty="0" smtClean="0"/>
              <a:t>, </a:t>
            </a:r>
            <a:r>
              <a:rPr lang="ru-RU" sz="2000" dirty="0" err="1" smtClean="0"/>
              <a:t>серозалық куыстардың және серозалық кабықшалардың беттерін</a:t>
            </a:r>
            <a:r>
              <a:rPr lang="ru-RU" sz="2000" dirty="0" smtClean="0"/>
              <a:t> </a:t>
            </a:r>
            <a:r>
              <a:rPr lang="ru-RU" sz="2000" dirty="0" err="1" smtClean="0"/>
              <a:t>астарлап</a:t>
            </a:r>
            <a:r>
              <a:rPr lang="ru-RU" sz="2000" dirty="0" smtClean="0"/>
              <a:t> </a:t>
            </a:r>
            <a:r>
              <a:rPr lang="ru-RU" sz="2000" dirty="0" err="1" smtClean="0"/>
              <a:t>тұрады</a:t>
            </a:r>
            <a:r>
              <a:rPr lang="ru-RU" sz="2000" dirty="0" smtClean="0"/>
              <a:t>. </a:t>
            </a:r>
            <a:r>
              <a:rPr lang="ru-RU" sz="2000" dirty="0" err="1" smtClean="0"/>
              <a:t>Серозалық кабықшалар </a:t>
            </a:r>
            <a:r>
              <a:rPr lang="ru-RU" sz="2000" dirty="0" smtClean="0"/>
              <a:t>мен </a:t>
            </a:r>
            <a:r>
              <a:rPr lang="ru-RU" sz="2000" dirty="0" err="1" smtClean="0"/>
              <a:t>куыстар</a:t>
            </a:r>
            <a:r>
              <a:rPr lang="ru-RU" sz="2000" dirty="0" smtClean="0"/>
              <a:t> </a:t>
            </a:r>
            <a:r>
              <a:rPr lang="ru-RU" sz="2000" dirty="0" err="1" smtClean="0"/>
              <a:t>эпителийінің целомдық деп</a:t>
            </a:r>
            <a:r>
              <a:rPr lang="ru-RU" sz="2000" dirty="0" smtClean="0"/>
              <a:t> </a:t>
            </a:r>
            <a:r>
              <a:rPr lang="ru-RU" sz="2000" dirty="0" err="1" smtClean="0"/>
              <a:t>аталады</a:t>
            </a:r>
            <a:r>
              <a:rPr lang="ru-RU" sz="2000" dirty="0" smtClean="0"/>
              <a:t>. Мезотелий - </a:t>
            </a:r>
            <a:r>
              <a:rPr lang="ru-RU" sz="2000" dirty="0" err="1" smtClean="0"/>
              <a:t>Жалпақ клеткалардың жұқа кабаты</a:t>
            </a:r>
            <a:r>
              <a:rPr lang="ru-RU" sz="2000" dirty="0" smtClean="0"/>
              <a:t>. </a:t>
            </a:r>
            <a:r>
              <a:rPr lang="ru-RU" sz="2000" dirty="0" err="1" smtClean="0"/>
              <a:t>Клеткаларының жиегі</a:t>
            </a:r>
            <a:r>
              <a:rPr lang="ru-RU" sz="2000" dirty="0" smtClean="0"/>
              <a:t> </a:t>
            </a:r>
            <a:r>
              <a:rPr lang="ru-RU" sz="2000" dirty="0" err="1" smtClean="0"/>
              <a:t>тегіс</a:t>
            </a:r>
            <a:r>
              <a:rPr lang="ru-RU" sz="2000" dirty="0" smtClean="0"/>
              <a:t> </a:t>
            </a:r>
            <a:r>
              <a:rPr lang="ru-RU" sz="2000" dirty="0" err="1" smtClean="0"/>
              <a:t>болмай</a:t>
            </a:r>
            <a:r>
              <a:rPr lang="ru-RU" sz="2000" dirty="0" smtClean="0"/>
              <a:t>, </a:t>
            </a:r>
            <a:r>
              <a:rPr lang="ru-RU" sz="2000" dirty="0" err="1" smtClean="0"/>
              <a:t>ирек-ирек</a:t>
            </a:r>
            <a:r>
              <a:rPr lang="ru-RU" sz="2000" dirty="0" smtClean="0"/>
              <a:t> </a:t>
            </a:r>
            <a:r>
              <a:rPr lang="ru-RU" sz="2000" dirty="0" err="1" smtClean="0"/>
              <a:t>болып</a:t>
            </a:r>
            <a:r>
              <a:rPr lang="ru-RU" sz="2000" dirty="0" smtClean="0"/>
              <a:t> </a:t>
            </a:r>
            <a:r>
              <a:rPr lang="ru-RU" sz="2000" dirty="0" err="1" smtClean="0"/>
              <a:t>келеді</a:t>
            </a:r>
            <a:r>
              <a:rPr lang="ru-RU" sz="2000" dirty="0" smtClean="0"/>
              <a:t>. </a:t>
            </a:r>
            <a:r>
              <a:rPr lang="ru-RU" sz="2000" dirty="0" err="1" smtClean="0"/>
              <a:t>Олардың кей</a:t>
            </a:r>
            <a:r>
              <a:rPr lang="ru-RU" sz="2000" dirty="0" smtClean="0"/>
              <a:t> </a:t>
            </a:r>
            <a:r>
              <a:rPr lang="ru-RU" sz="2000" dirty="0" err="1" smtClean="0"/>
              <a:t>бірі</a:t>
            </a:r>
            <a:r>
              <a:rPr lang="ru-RU" sz="2000" dirty="0" smtClean="0"/>
              <a:t> </a:t>
            </a:r>
            <a:r>
              <a:rPr lang="ru-RU" sz="2000" dirty="0" err="1" smtClean="0"/>
              <a:t>екі</a:t>
            </a:r>
            <a:r>
              <a:rPr lang="ru-RU" sz="2000" dirty="0" smtClean="0"/>
              <a:t> </a:t>
            </a:r>
            <a:r>
              <a:rPr lang="ru-RU" sz="2000" dirty="0" err="1" smtClean="0"/>
              <a:t>немесе</a:t>
            </a:r>
            <a:r>
              <a:rPr lang="ru-RU" sz="2000" dirty="0" smtClean="0"/>
              <a:t> </a:t>
            </a:r>
            <a:r>
              <a:rPr lang="ru-RU" sz="2000" dirty="0" err="1" smtClean="0"/>
              <a:t>үш ядролы</a:t>
            </a:r>
            <a:r>
              <a:rPr lang="ru-RU" sz="2000" dirty="0" smtClean="0"/>
              <a:t>. </a:t>
            </a:r>
            <a:r>
              <a:rPr lang="ru-RU" sz="2000" dirty="0" err="1" smtClean="0"/>
              <a:t>Электрондық микроскопиялық зерттеу</a:t>
            </a:r>
            <a:r>
              <a:rPr lang="ru-RU" sz="2000" dirty="0" smtClean="0"/>
              <a:t> мезотелий </a:t>
            </a:r>
            <a:r>
              <a:rPr lang="ru-RU" sz="2000" dirty="0" err="1" smtClean="0"/>
              <a:t>клеткаларының бетінде</a:t>
            </a:r>
            <a:r>
              <a:rPr lang="ru-RU" sz="2000" dirty="0" smtClean="0"/>
              <a:t> </a:t>
            </a:r>
            <a:r>
              <a:rPr lang="ru-RU" sz="2000" dirty="0" err="1" smtClean="0"/>
              <a:t>микробүрлердің болатынын</a:t>
            </a:r>
            <a:r>
              <a:rPr lang="ru-RU" sz="2000" dirty="0" smtClean="0"/>
              <a:t> </a:t>
            </a:r>
            <a:r>
              <a:rPr lang="ru-RU" sz="2000" dirty="0" err="1" smtClean="0"/>
              <a:t>анықтады</a:t>
            </a:r>
            <a:r>
              <a:rPr lang="ru-RU" sz="2000" dirty="0" smtClean="0"/>
              <a:t>.</a:t>
            </a:r>
            <a:endParaRPr lang="en-US" sz="2000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2879725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Бір</a:t>
            </a: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қабатты </a:t>
            </a: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куб </a:t>
            </a:r>
            <a:r>
              <a:rPr lang="ru-RU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пішінде</a:t>
            </a: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эпителий</a:t>
            </a:r>
            <a:r>
              <a:rPr lang="en-US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en-US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en-US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143240" y="1357298"/>
            <a:ext cx="5543560" cy="5221497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 </a:t>
            </a:r>
            <a:endParaRPr lang="en-US" dirty="0" smtClean="0"/>
          </a:p>
          <a:p>
            <a:pPr algn="ctr"/>
            <a:r>
              <a:rPr lang="ru-RU" dirty="0" err="1" smtClean="0"/>
              <a:t>Эпителийдің бір</a:t>
            </a:r>
            <a:r>
              <a:rPr lang="ru-RU" dirty="0" smtClean="0"/>
              <a:t> </a:t>
            </a:r>
            <a:r>
              <a:rPr lang="ru-RU" dirty="0" err="1" smtClean="0"/>
              <a:t>түрі организмде</a:t>
            </a:r>
            <a:r>
              <a:rPr lang="ru-RU" dirty="0" smtClean="0"/>
              <a:t> </a:t>
            </a:r>
            <a:r>
              <a:rPr lang="ru-RU" dirty="0" err="1" smtClean="0"/>
              <a:t>сирек</a:t>
            </a:r>
            <a:r>
              <a:rPr lang="ru-RU" dirty="0" smtClean="0"/>
              <a:t> </a:t>
            </a:r>
            <a:r>
              <a:rPr lang="ru-RU" dirty="0" err="1" smtClean="0"/>
              <a:t>кездеседі</a:t>
            </a:r>
            <a:r>
              <a:rPr lang="ru-RU" dirty="0" smtClean="0"/>
              <a:t>. </a:t>
            </a:r>
            <a:r>
              <a:rPr lang="ru-RU" dirty="0" err="1" smtClean="0"/>
              <a:t>Ол</a:t>
            </a:r>
            <a:r>
              <a:rPr lang="ru-RU" dirty="0" smtClean="0"/>
              <a:t> </a:t>
            </a:r>
            <a:r>
              <a:rPr lang="ru-RU" dirty="0" err="1" smtClean="0"/>
              <a:t>аналық жыныс</a:t>
            </a:r>
            <a:r>
              <a:rPr lang="ru-RU" dirty="0" smtClean="0"/>
              <a:t> </a:t>
            </a:r>
            <a:r>
              <a:rPr lang="ru-RU" dirty="0" err="1" smtClean="0"/>
              <a:t>безін</a:t>
            </a:r>
            <a:r>
              <a:rPr lang="ru-RU" dirty="0" smtClean="0"/>
              <a:t> </a:t>
            </a:r>
            <a:r>
              <a:rPr lang="ru-RU" dirty="0" err="1" smtClean="0"/>
              <a:t>қаптайды, бүйректің жүмсақ затының жинаушы</a:t>
            </a:r>
            <a:r>
              <a:rPr lang="ru-RU" dirty="0" smtClean="0"/>
              <a:t> </a:t>
            </a:r>
            <a:r>
              <a:rPr lang="ru-RU" dirty="0" err="1" smtClean="0"/>
              <a:t>түтіктерін, бездердің үсақ өзектерін астарлап</a:t>
            </a:r>
            <a:r>
              <a:rPr lang="ru-RU" dirty="0" smtClean="0"/>
              <a:t> </a:t>
            </a:r>
            <a:r>
              <a:rPr lang="ru-RU" dirty="0" err="1" smtClean="0"/>
              <a:t>тұрады.</a:t>
            </a:r>
            <a:r>
              <a:rPr lang="ru-RU" dirty="0" smtClean="0"/>
              <a:t> </a:t>
            </a:r>
            <a:r>
              <a:rPr lang="ru-RU" dirty="0" err="1" smtClean="0"/>
              <a:t>Қалканша безінде</a:t>
            </a:r>
            <a:r>
              <a:rPr lang="ru-RU" dirty="0" smtClean="0"/>
              <a:t> де </a:t>
            </a:r>
            <a:r>
              <a:rPr lang="ru-RU" dirty="0" err="1" smtClean="0"/>
              <a:t>байкалады</a:t>
            </a:r>
            <a:r>
              <a:rPr lang="ru-RU" dirty="0" smtClean="0"/>
              <a:t>. </a:t>
            </a:r>
            <a:r>
              <a:rPr lang="ru-RU" dirty="0" err="1" smtClean="0"/>
              <a:t>Бүйрек каналшықтарының эпителийінің </a:t>
            </a:r>
            <a:r>
              <a:rPr lang="ru-RU" dirty="0" smtClean="0"/>
              <a:t>бос </a:t>
            </a:r>
            <a:r>
              <a:rPr lang="ru-RU" dirty="0" err="1" smtClean="0"/>
              <a:t>бетінде</a:t>
            </a:r>
            <a:r>
              <a:rPr lang="ru-RU" dirty="0" smtClean="0"/>
              <a:t> </a:t>
            </a:r>
            <a:r>
              <a:rPr lang="ru-RU" dirty="0" err="1" smtClean="0"/>
              <a:t>микробүрлер болады</a:t>
            </a:r>
            <a:r>
              <a:rPr lang="ru-RU" dirty="0" smtClean="0"/>
              <a:t>. </a:t>
            </a:r>
            <a:r>
              <a:rPr lang="ru-RU" dirty="0" err="1" smtClean="0"/>
              <a:t>Клеткаларының үлкендігі бірдей</a:t>
            </a:r>
            <a:r>
              <a:rPr lang="ru-RU" dirty="0" smtClean="0"/>
              <a:t> </a:t>
            </a:r>
            <a:r>
              <a:rPr lang="ru-RU" dirty="0" err="1" smtClean="0"/>
              <a:t>ядросы</a:t>
            </a:r>
            <a:r>
              <a:rPr lang="ru-RU" dirty="0" smtClean="0"/>
              <a:t> </a:t>
            </a:r>
            <a:r>
              <a:rPr lang="ru-RU" dirty="0" err="1" smtClean="0"/>
              <a:t>цитоплазмасының ортасында</a:t>
            </a:r>
            <a:r>
              <a:rPr lang="ru-RU" dirty="0" smtClean="0"/>
              <a:t> </a:t>
            </a:r>
            <a:r>
              <a:rPr lang="ru-RU" dirty="0" err="1" smtClean="0"/>
              <a:t>орналаскан</a:t>
            </a:r>
            <a:r>
              <a:rPr lang="ru-RU" dirty="0" smtClean="0"/>
              <a:t>.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17410" name="Picture 2" descr="C:\Users\Moldir\Desktop\саят 9лпа\i (1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14488"/>
            <a:ext cx="3357586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Көп қабатты </a:t>
            </a: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эпителий</a:t>
            </a:r>
            <a:r>
              <a:rPr lang="en-US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en-US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en-US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714744" y="2071678"/>
            <a:ext cx="4972056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  <a:endParaRPr lang="en-US" dirty="0" smtClean="0"/>
          </a:p>
          <a:p>
            <a:r>
              <a:rPr lang="ru-RU" dirty="0" err="1" smtClean="0"/>
              <a:t>Көп қабатты эптителий</a:t>
            </a:r>
            <a:r>
              <a:rPr lang="ru-RU" dirty="0" smtClean="0"/>
              <a:t> </a:t>
            </a:r>
            <a:r>
              <a:rPr lang="ru-RU" dirty="0" err="1" smtClean="0"/>
              <a:t>сіңіруді тиімді</a:t>
            </a:r>
            <a:r>
              <a:rPr lang="ru-RU" dirty="0" smtClean="0"/>
              <a:t> </a:t>
            </a:r>
            <a:r>
              <a:rPr lang="ru-RU" dirty="0" err="1" smtClean="0"/>
              <a:t>қамтамасыз атқара алмайды</a:t>
            </a:r>
            <a:r>
              <a:rPr lang="ru-RU" dirty="0" smtClean="0"/>
              <a:t>, </a:t>
            </a:r>
            <a:r>
              <a:rPr lang="ru-RU" dirty="0" err="1" smtClean="0"/>
              <a:t>сонымен</a:t>
            </a:r>
            <a:r>
              <a:rPr lang="ru-RU" dirty="0" smtClean="0"/>
              <a:t> </a:t>
            </a:r>
            <a:r>
              <a:rPr lang="ru-RU" dirty="0" err="1" smtClean="0"/>
              <a:t>бірге</a:t>
            </a:r>
            <a:r>
              <a:rPr lang="ru-RU" dirty="0" smtClean="0"/>
              <a:t> </a:t>
            </a:r>
            <a:r>
              <a:rPr lang="ru-RU" dirty="0" err="1" smtClean="0"/>
              <a:t>көп қабатты құрылым </a:t>
            </a:r>
            <a:r>
              <a:rPr lang="ru-RU" dirty="0" smtClean="0"/>
              <a:t>секрет </a:t>
            </a:r>
            <a:r>
              <a:rPr lang="ru-RU" dirty="0" err="1" smtClean="0"/>
              <a:t>бөлу қызметіне нашар</a:t>
            </a:r>
            <a:r>
              <a:rPr lang="ru-RU" dirty="0" smtClean="0"/>
              <a:t> </a:t>
            </a:r>
            <a:r>
              <a:rPr lang="ru-RU" dirty="0" err="1" smtClean="0"/>
              <a:t>бейімделген</a:t>
            </a:r>
            <a:r>
              <a:rPr lang="ru-RU" dirty="0" smtClean="0"/>
              <a:t>. </a:t>
            </a:r>
            <a:r>
              <a:rPr lang="ru-RU" dirty="0" err="1" smtClean="0"/>
              <a:t>Сондықтан көп кабатты</a:t>
            </a:r>
            <a:r>
              <a:rPr lang="ru-RU" dirty="0" smtClean="0"/>
              <a:t> </a:t>
            </a:r>
            <a:r>
              <a:rPr lang="ru-RU" dirty="0" err="1" smtClean="0"/>
              <a:t>эрителийдің бетіне</a:t>
            </a:r>
            <a:r>
              <a:rPr lang="ru-RU" dirty="0" smtClean="0"/>
              <a:t> секрет </a:t>
            </a:r>
            <a:r>
              <a:rPr lang="ru-RU" dirty="0" err="1" smtClean="0"/>
              <a:t>оның астында</a:t>
            </a:r>
            <a:r>
              <a:rPr lang="ru-RU" dirty="0" smtClean="0"/>
              <a:t> </a:t>
            </a:r>
            <a:r>
              <a:rPr lang="ru-RU" dirty="0" err="1" smtClean="0"/>
              <a:t>орналаскан</a:t>
            </a:r>
            <a:r>
              <a:rPr lang="ru-RU" dirty="0" smtClean="0"/>
              <a:t> </a:t>
            </a:r>
            <a:r>
              <a:rPr lang="ru-RU" dirty="0" err="1" smtClean="0"/>
              <a:t>бездерден</a:t>
            </a:r>
            <a:r>
              <a:rPr lang="ru-RU" dirty="0" smtClean="0"/>
              <a:t> </a:t>
            </a:r>
            <a:r>
              <a:rPr lang="ru-RU" dirty="0" err="1" smtClean="0"/>
              <a:t>келеді</a:t>
            </a:r>
            <a:r>
              <a:rPr lang="ru-RU" dirty="0" smtClean="0"/>
              <a:t> де </a:t>
            </a:r>
            <a:r>
              <a:rPr lang="ru-RU" dirty="0" err="1" smtClean="0"/>
              <a:t>өзінің өзектер аркала</a:t>
            </a:r>
            <a:r>
              <a:rPr lang="ru-RU" dirty="0" smtClean="0"/>
              <a:t> </a:t>
            </a:r>
            <a:r>
              <a:rPr lang="ru-RU" dirty="0" err="1" smtClean="0"/>
              <a:t>оның бетіне</a:t>
            </a:r>
            <a:r>
              <a:rPr lang="ru-RU" dirty="0" smtClean="0"/>
              <a:t> </a:t>
            </a:r>
            <a:r>
              <a:rPr lang="ru-RU" dirty="0" err="1" smtClean="0"/>
              <a:t>ашылады</a:t>
            </a:r>
            <a:r>
              <a:rPr lang="ru-RU" dirty="0" smtClean="0"/>
              <a:t>. </a:t>
            </a:r>
            <a:r>
              <a:rPr lang="ru-RU" dirty="0" err="1" smtClean="0"/>
              <a:t>Сонымен</a:t>
            </a:r>
            <a:r>
              <a:rPr lang="ru-RU" dirty="0" smtClean="0"/>
              <a:t>, </a:t>
            </a:r>
            <a:r>
              <a:rPr lang="ru-RU" dirty="0" err="1" smtClean="0"/>
              <a:t>көп қабатты </a:t>
            </a:r>
            <a:r>
              <a:rPr lang="ru-RU" dirty="0" smtClean="0"/>
              <a:t>эпителий </a:t>
            </a:r>
            <a:r>
              <a:rPr lang="ru-RU" dirty="0" err="1" smtClean="0"/>
              <a:t>негізінде</a:t>
            </a:r>
            <a:r>
              <a:rPr lang="ru-RU" dirty="0" smtClean="0"/>
              <a:t> </a:t>
            </a:r>
            <a:r>
              <a:rPr lang="ru-RU" dirty="0" err="1" smtClean="0"/>
              <a:t>қорғаныш қызметінде атқарады көп кабатты</a:t>
            </a:r>
            <a:r>
              <a:rPr lang="ru-RU" dirty="0" smtClean="0"/>
              <a:t> </a:t>
            </a:r>
            <a:r>
              <a:rPr lang="ru-RU" dirty="0" err="1" smtClean="0"/>
              <a:t>эпителийдің мүйізденбейтін және мүйізделуші деп</a:t>
            </a:r>
            <a:r>
              <a:rPr lang="ru-RU" dirty="0" smtClean="0"/>
              <a:t> </a:t>
            </a:r>
            <a:r>
              <a:rPr lang="ru-RU" dirty="0" err="1" smtClean="0"/>
              <a:t>аталатын</a:t>
            </a:r>
            <a:r>
              <a:rPr lang="ru-RU" dirty="0" smtClean="0"/>
              <a:t> </a:t>
            </a:r>
            <a:r>
              <a:rPr lang="ru-RU" dirty="0" err="1" smtClean="0"/>
              <a:t>екі</a:t>
            </a:r>
            <a:r>
              <a:rPr lang="ru-RU" dirty="0" smtClean="0"/>
              <a:t> </a:t>
            </a:r>
            <a:r>
              <a:rPr lang="ru-RU" dirty="0" err="1" smtClean="0"/>
              <a:t>түрі </a:t>
            </a:r>
            <a:r>
              <a:rPr lang="ru-RU" dirty="0" smtClean="0"/>
              <a:t>бар.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8434" name="Picture 2" descr="C:\Users\Moldir\Desktop\саят 9лпа\i (2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85992"/>
            <a:ext cx="307183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Көп қабатты мүйізденбейтін </a:t>
            </a:r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эпителий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4686304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ctr"/>
            <a:r>
              <a:rPr lang="ru-RU" dirty="0" err="1" smtClean="0"/>
              <a:t>Бұл </a:t>
            </a:r>
            <a:r>
              <a:rPr lang="ru-RU" dirty="0" smtClean="0"/>
              <a:t>эпителий </a:t>
            </a:r>
            <a:r>
              <a:rPr lang="ru-RU" dirty="0" err="1" smtClean="0"/>
              <a:t>механикалық әсерге ерекше</a:t>
            </a:r>
            <a:r>
              <a:rPr lang="ru-RU" dirty="0" smtClean="0"/>
              <a:t> </a:t>
            </a:r>
            <a:r>
              <a:rPr lang="ru-RU" dirty="0" err="1" smtClean="0"/>
              <a:t>қатты ұшырайтын ылғал беттерге</a:t>
            </a:r>
            <a:r>
              <a:rPr lang="ru-RU" dirty="0" smtClean="0"/>
              <a:t> </a:t>
            </a:r>
            <a:r>
              <a:rPr lang="ru-RU" dirty="0" err="1" smtClean="0"/>
              <a:t>тән</a:t>
            </a:r>
            <a:r>
              <a:rPr lang="ru-RU" dirty="0" smtClean="0"/>
              <a:t>. </a:t>
            </a:r>
            <a:r>
              <a:rPr lang="ru-RU" dirty="0" err="1" smtClean="0"/>
              <a:t>Ылғалға қажет сұйық, эпителийдің астында</a:t>
            </a:r>
            <a:r>
              <a:rPr lang="ru-RU" dirty="0" smtClean="0"/>
              <a:t> </a:t>
            </a:r>
            <a:r>
              <a:rPr lang="ru-RU" dirty="0" err="1" smtClean="0"/>
              <a:t>орналасқан борпылдак</a:t>
            </a:r>
            <a:r>
              <a:rPr lang="ru-RU" dirty="0" smtClean="0"/>
              <a:t> </a:t>
            </a:r>
            <a:r>
              <a:rPr lang="ru-RU" dirty="0" err="1" smtClean="0"/>
              <a:t>дэнекер</a:t>
            </a:r>
            <a:r>
              <a:rPr lang="ru-RU" dirty="0" smtClean="0"/>
              <a:t> </a:t>
            </a:r>
            <a:r>
              <a:rPr lang="ru-RU" dirty="0" err="1" smtClean="0"/>
              <a:t>ұлпасында болатын</a:t>
            </a:r>
            <a:r>
              <a:rPr lang="ru-RU" dirty="0" smtClean="0"/>
              <a:t> </a:t>
            </a:r>
            <a:r>
              <a:rPr lang="ru-RU" dirty="0" err="1" smtClean="0"/>
              <a:t>бездерден</a:t>
            </a:r>
            <a:r>
              <a:rPr lang="ru-RU" dirty="0" smtClean="0"/>
              <a:t> </a:t>
            </a:r>
            <a:r>
              <a:rPr lang="ru-RU" dirty="0" err="1" smtClean="0"/>
              <a:t>келеді</a:t>
            </a:r>
            <a:r>
              <a:rPr lang="ru-RU" dirty="0" smtClean="0"/>
              <a:t>. </a:t>
            </a:r>
            <a:r>
              <a:rPr lang="ru-RU" dirty="0" err="1" smtClean="0"/>
              <a:t>Эпителийдің Бұл түрі ауыздың ішкі</a:t>
            </a:r>
            <a:r>
              <a:rPr lang="ru-RU" dirty="0" smtClean="0"/>
              <a:t> </a:t>
            </a:r>
            <a:r>
              <a:rPr lang="ru-RU" dirty="0" err="1" smtClean="0"/>
              <a:t>қуысын, көздің калың қабығының бетін</a:t>
            </a:r>
            <a:r>
              <a:rPr lang="ru-RU" dirty="0" smtClean="0"/>
              <a:t>, </a:t>
            </a:r>
            <a:r>
              <a:rPr lang="ru-RU" dirty="0" err="1" smtClean="0"/>
              <a:t>тік</a:t>
            </a:r>
            <a:r>
              <a:rPr lang="ru-RU" dirty="0" smtClean="0"/>
              <a:t> </a:t>
            </a:r>
            <a:r>
              <a:rPr lang="ru-RU" dirty="0" err="1" smtClean="0"/>
              <a:t>ішектің артқы бөлігін астарлайды</a:t>
            </a:r>
            <a:r>
              <a:rPr lang="ru-RU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9458" name="Picture 2" descr="C:\Users\Moldir\Desktop\саят 9лпа\i (2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500174"/>
            <a:ext cx="3286148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Көп қабатты мүйізденген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эпителий</a:t>
            </a:r>
            <a:r>
              <a:rPr 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  <a:r>
              <a:rPr 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en-US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Тері</a:t>
            </a:r>
            <a:r>
              <a:rPr lang="ru-RU" dirty="0" smtClean="0"/>
              <a:t> </a:t>
            </a:r>
            <a:r>
              <a:rPr lang="ru-RU" dirty="0" err="1" smtClean="0"/>
              <a:t>эпителийі</a:t>
            </a:r>
            <a:r>
              <a:rPr lang="ru-RU" dirty="0" smtClean="0"/>
              <a:t> </a:t>
            </a:r>
            <a:r>
              <a:rPr lang="ru-RU" dirty="0" err="1" smtClean="0"/>
              <a:t>өзінің құрылысы жағынан алуан</a:t>
            </a:r>
            <a:r>
              <a:rPr lang="ru-RU" dirty="0" smtClean="0"/>
              <a:t> </a:t>
            </a:r>
            <a:r>
              <a:rPr lang="ru-RU" dirty="0" err="1" smtClean="0"/>
              <a:t>түрлі.</a:t>
            </a:r>
            <a:r>
              <a:rPr lang="ru-RU" dirty="0" smtClean="0"/>
              <a:t> </a:t>
            </a:r>
            <a:r>
              <a:rPr lang="ru-RU" dirty="0" err="1" smtClean="0"/>
              <a:t>Омыртқалыларда тері</a:t>
            </a:r>
            <a:r>
              <a:rPr lang="ru-RU" dirty="0" smtClean="0"/>
              <a:t> </a:t>
            </a:r>
            <a:r>
              <a:rPr lang="ru-RU" dirty="0" err="1" smtClean="0"/>
              <a:t>эпителийі</a:t>
            </a:r>
            <a:r>
              <a:rPr lang="ru-RU" dirty="0" smtClean="0"/>
              <a:t> </a:t>
            </a:r>
            <a:r>
              <a:rPr lang="ru-RU" dirty="0" err="1" smtClean="0"/>
              <a:t>көп қабатты, омыртқасыздарда бір</a:t>
            </a:r>
            <a:r>
              <a:rPr lang="ru-RU" dirty="0" smtClean="0"/>
              <a:t> </a:t>
            </a:r>
            <a:r>
              <a:rPr lang="ru-RU" dirty="0" err="1" smtClean="0"/>
              <a:t>қабатты болады</a:t>
            </a:r>
            <a:r>
              <a:rPr lang="ru-RU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6386" name="Picture 2" descr="C:\Users\Moldir\Desktop\саят 9лпа\i (1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786190"/>
            <a:ext cx="7215238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Безді</a:t>
            </a:r>
            <a:r>
              <a:rPr lang="ru-RU" dirty="0" smtClean="0"/>
              <a:t> эпителий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 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857232"/>
            <a:ext cx="5786478" cy="5786478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dirty="0" err="1" smtClean="0"/>
              <a:t>Ең ерте</a:t>
            </a:r>
            <a:r>
              <a:rPr lang="ru-RU" dirty="0" smtClean="0"/>
              <a:t> </a:t>
            </a:r>
            <a:r>
              <a:rPr lang="ru-RU" dirty="0" err="1" smtClean="0"/>
              <a:t>дамыған </a:t>
            </a:r>
            <a:r>
              <a:rPr lang="ru-RU" dirty="0" smtClean="0"/>
              <a:t>эпителий </a:t>
            </a:r>
            <a:r>
              <a:rPr lang="ru-RU" dirty="0" err="1" smtClean="0"/>
              <a:t>ішек</a:t>
            </a:r>
            <a:r>
              <a:rPr lang="ru-RU" dirty="0" smtClean="0"/>
              <a:t> </a:t>
            </a:r>
            <a:r>
              <a:rPr lang="ru-RU" dirty="0" err="1" smtClean="0"/>
              <a:t>және тері</a:t>
            </a:r>
            <a:r>
              <a:rPr lang="ru-RU" dirty="0" smtClean="0"/>
              <a:t> </a:t>
            </a:r>
            <a:r>
              <a:rPr lang="ru-RU" dirty="0" err="1" smtClean="0"/>
              <a:t>эпителийі</a:t>
            </a:r>
            <a:r>
              <a:rPr lang="ru-RU" dirty="0" smtClean="0"/>
              <a:t> </a:t>
            </a:r>
            <a:r>
              <a:rPr lang="ru-RU" dirty="0" err="1" smtClean="0"/>
              <a:t>болып</a:t>
            </a:r>
            <a:r>
              <a:rPr lang="ru-RU" dirty="0" smtClean="0"/>
              <a:t> </a:t>
            </a:r>
            <a:r>
              <a:rPr lang="ru-RU" dirty="0" err="1" smtClean="0"/>
              <a:t>саналады</a:t>
            </a:r>
            <a:r>
              <a:rPr lang="ru-RU" dirty="0" smtClean="0"/>
              <a:t>. </a:t>
            </a:r>
            <a:r>
              <a:rPr lang="ru-RU" dirty="0" err="1" smtClean="0"/>
              <a:t>Жоғары сатыдағы жануарларда</a:t>
            </a:r>
            <a:r>
              <a:rPr lang="ru-RU" dirty="0" smtClean="0"/>
              <a:t> </a:t>
            </a:r>
            <a:r>
              <a:rPr lang="ru-RU" dirty="0" err="1" smtClean="0"/>
              <a:t>олар</a:t>
            </a:r>
            <a:r>
              <a:rPr lang="ru-RU" dirty="0" smtClean="0"/>
              <a:t> </a:t>
            </a:r>
            <a:r>
              <a:rPr lang="ru-RU" dirty="0" err="1" smtClean="0"/>
              <a:t>тоскауылдық, сорғыштық, бездік</a:t>
            </a:r>
            <a:r>
              <a:rPr lang="ru-RU" dirty="0" smtClean="0"/>
              <a:t> </a:t>
            </a:r>
            <a:r>
              <a:rPr lang="ru-RU" dirty="0" err="1" smtClean="0"/>
              <a:t>шығарушы </a:t>
            </a:r>
            <a:r>
              <a:rPr lang="ru-RU" dirty="0" smtClean="0"/>
              <a:t>осмос </a:t>
            </a:r>
            <a:r>
              <a:rPr lang="ru-RU" dirty="0" err="1" smtClean="0"/>
              <a:t>реттейтін</a:t>
            </a:r>
            <a:r>
              <a:rPr lang="ru-RU" dirty="0" smtClean="0"/>
              <a:t> </a:t>
            </a:r>
            <a:r>
              <a:rPr lang="ru-RU" dirty="0" err="1" smtClean="0"/>
              <a:t>қызметтер аткарады</a:t>
            </a:r>
            <a:r>
              <a:rPr lang="ru-RU" dirty="0" smtClean="0"/>
              <a:t>. Без </a:t>
            </a:r>
            <a:r>
              <a:rPr lang="ru-RU" dirty="0" err="1" smtClean="0"/>
              <a:t>эпителийі</a:t>
            </a:r>
            <a:r>
              <a:rPr lang="ru-RU" dirty="0" smtClean="0"/>
              <a:t> метаболизм </a:t>
            </a:r>
            <a:r>
              <a:rPr lang="ru-RU" dirty="0" err="1" smtClean="0"/>
              <a:t>процессінде</a:t>
            </a:r>
            <a:r>
              <a:rPr lang="ru-RU" dirty="0" smtClean="0"/>
              <a:t> </a:t>
            </a:r>
            <a:r>
              <a:rPr lang="ru-RU" dirty="0" err="1" smtClean="0"/>
              <a:t>пайда</a:t>
            </a:r>
            <a:r>
              <a:rPr lang="ru-RU" dirty="0" smtClean="0"/>
              <a:t> </a:t>
            </a:r>
            <a:r>
              <a:rPr lang="ru-RU" dirty="0" err="1" smtClean="0"/>
              <a:t>болған секреттерді</a:t>
            </a:r>
            <a:r>
              <a:rPr lang="ru-RU" dirty="0" smtClean="0"/>
              <a:t> </a:t>
            </a:r>
            <a:r>
              <a:rPr lang="ru-RU" dirty="0" err="1" smtClean="0"/>
              <a:t>сыртқы ортаға шығарып отырады</a:t>
            </a:r>
            <a:r>
              <a:rPr lang="ru-RU" dirty="0" smtClean="0"/>
              <a:t>. </a:t>
            </a:r>
            <a:r>
              <a:rPr lang="ru-RU" dirty="0" err="1" smtClean="0"/>
              <a:t>Ерекше</a:t>
            </a:r>
            <a:r>
              <a:rPr lang="ru-RU" dirty="0" smtClean="0"/>
              <a:t> секрет </a:t>
            </a:r>
            <a:r>
              <a:rPr lang="ru-RU" dirty="0" err="1" smtClean="0"/>
              <a:t>ретінде</a:t>
            </a:r>
            <a:r>
              <a:rPr lang="ru-RU" dirty="0" smtClean="0"/>
              <a:t> </a:t>
            </a:r>
            <a:r>
              <a:rPr lang="ru-RU" dirty="0" err="1" smtClean="0"/>
              <a:t>гормондарды</a:t>
            </a:r>
            <a:r>
              <a:rPr lang="ru-RU" dirty="0" smtClean="0"/>
              <a:t> </a:t>
            </a:r>
            <a:r>
              <a:rPr lang="ru-RU" dirty="0" err="1" smtClean="0"/>
              <a:t>айтуға болады</a:t>
            </a:r>
            <a:r>
              <a:rPr lang="ru-RU" dirty="0" smtClean="0"/>
              <a:t>.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25602" name="Picture 2" descr="C:\Users\Moldir\Desktop\саят 9лпа\i (2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857232"/>
            <a:ext cx="2857500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143240" y="500042"/>
            <a:ext cx="5543560" cy="5507249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err="1" smtClean="0"/>
              <a:t>Эндокриндік</a:t>
            </a:r>
            <a:r>
              <a:rPr lang="ru-RU" dirty="0" smtClean="0"/>
              <a:t> </a:t>
            </a:r>
            <a:r>
              <a:rPr lang="ru-RU" dirty="0" err="1" smtClean="0"/>
              <a:t>бездер</a:t>
            </a:r>
            <a:r>
              <a:rPr lang="ru-RU" dirty="0" smtClean="0"/>
              <a:t> </a:t>
            </a:r>
            <a:r>
              <a:rPr lang="ru-RU" dirty="0" err="1" smtClean="0"/>
              <a:t>бездік</a:t>
            </a:r>
            <a:r>
              <a:rPr lang="ru-RU" dirty="0" smtClean="0"/>
              <a:t> </a:t>
            </a:r>
            <a:r>
              <a:rPr lang="ru-RU" dirty="0" err="1" smtClean="0"/>
              <a:t>клеткалардан</a:t>
            </a:r>
            <a:r>
              <a:rPr lang="ru-RU" dirty="0" smtClean="0"/>
              <a:t> </a:t>
            </a:r>
            <a:r>
              <a:rPr lang="ru-RU" dirty="0" err="1" smtClean="0"/>
              <a:t>тұрады және олардың шығару өзектері болмайды</a:t>
            </a:r>
            <a:r>
              <a:rPr lang="ru-RU" dirty="0" smtClean="0"/>
              <a:t>. </a:t>
            </a:r>
            <a:r>
              <a:rPr lang="ru-RU" dirty="0" err="1" smtClean="0"/>
              <a:t>Бұларға жататындар</a:t>
            </a:r>
            <a:r>
              <a:rPr lang="ru-RU" dirty="0" smtClean="0"/>
              <a:t> гипофиз, эпифиз, </a:t>
            </a:r>
            <a:r>
              <a:rPr lang="ru-RU" dirty="0" err="1" smtClean="0"/>
              <a:t>қалқанша және калканша</a:t>
            </a:r>
            <a:r>
              <a:rPr lang="ru-RU" dirty="0" smtClean="0"/>
              <a:t> </a:t>
            </a:r>
            <a:r>
              <a:rPr lang="ru-RU" dirty="0" err="1" smtClean="0"/>
              <a:t>серік</a:t>
            </a:r>
            <a:r>
              <a:rPr lang="ru-RU" dirty="0" smtClean="0"/>
              <a:t> </a:t>
            </a:r>
            <a:r>
              <a:rPr lang="ru-RU" dirty="0" err="1" smtClean="0"/>
              <a:t>бездері</a:t>
            </a:r>
            <a:r>
              <a:rPr lang="ru-RU" dirty="0" smtClean="0"/>
              <a:t>, </a:t>
            </a:r>
            <a:r>
              <a:rPr lang="ru-RU" dirty="0" err="1" smtClean="0"/>
              <a:t>бүйрек үсті бездер</a:t>
            </a:r>
            <a:r>
              <a:rPr lang="ru-RU" dirty="0" smtClean="0"/>
              <a:t>, </a:t>
            </a:r>
            <a:r>
              <a:rPr lang="ru-RU" dirty="0" err="1" smtClean="0"/>
              <a:t>қы безінің Лангерганс</a:t>
            </a:r>
            <a:r>
              <a:rPr lang="ru-RU" dirty="0" smtClean="0"/>
              <a:t> </a:t>
            </a:r>
            <a:r>
              <a:rPr lang="ru-RU" dirty="0" err="1" smtClean="0"/>
              <a:t>аралшықтары </a:t>
            </a:r>
            <a:r>
              <a:rPr lang="ru-RU" dirty="0" smtClean="0"/>
              <a:t>т.б. </a:t>
            </a:r>
            <a:r>
              <a:rPr lang="ru-RU" dirty="0" err="1" smtClean="0"/>
              <a:t>жатады</a:t>
            </a:r>
            <a:r>
              <a:rPr lang="ru-RU" dirty="0" smtClean="0"/>
              <a:t>. </a:t>
            </a:r>
            <a:r>
              <a:rPr lang="ru-RU" dirty="0" err="1" smtClean="0"/>
              <a:t>Осылардың бэрі</a:t>
            </a:r>
            <a:r>
              <a:rPr lang="ru-RU" dirty="0" smtClean="0"/>
              <a:t> </a:t>
            </a:r>
            <a:r>
              <a:rPr lang="ru-RU" dirty="0" err="1" smtClean="0"/>
              <a:t>организмнің эндокриндік</a:t>
            </a:r>
            <a:r>
              <a:rPr lang="ru-RU" dirty="0" smtClean="0"/>
              <a:t> </a:t>
            </a:r>
            <a:r>
              <a:rPr lang="ru-RU" dirty="0" err="1" smtClean="0"/>
              <a:t>жүйесін құрайды.</a:t>
            </a:r>
            <a:r>
              <a:rPr lang="ru-RU" dirty="0" smtClean="0"/>
              <a:t> </a:t>
            </a:r>
            <a:r>
              <a:rPr lang="ru-RU" dirty="0" err="1" smtClean="0"/>
              <a:t>Экзокриндік</a:t>
            </a:r>
            <a:r>
              <a:rPr lang="ru-RU" dirty="0" smtClean="0"/>
              <a:t> </a:t>
            </a:r>
            <a:r>
              <a:rPr lang="ru-RU" dirty="0" err="1" smtClean="0"/>
              <a:t>бездер</a:t>
            </a:r>
            <a:r>
              <a:rPr lang="ru-RU" dirty="0" smtClean="0"/>
              <a:t> </a:t>
            </a:r>
            <a:r>
              <a:rPr lang="ru-RU" dirty="0" err="1" smtClean="0"/>
              <a:t>сыртқы ортаға, яғни эпителиймен</a:t>
            </a:r>
            <a:r>
              <a:rPr lang="ru-RU" dirty="0" smtClean="0"/>
              <a:t> </a:t>
            </a:r>
            <a:r>
              <a:rPr lang="ru-RU" dirty="0" err="1" smtClean="0"/>
              <a:t>астарланған органдардың куыстарына</a:t>
            </a:r>
            <a:r>
              <a:rPr lang="ru-RU" dirty="0" smtClean="0"/>
              <a:t> </a:t>
            </a:r>
            <a:r>
              <a:rPr lang="ru-RU" dirty="0" err="1" smtClean="0"/>
              <a:t>немесе</a:t>
            </a:r>
            <a:r>
              <a:rPr lang="ru-RU" dirty="0" smtClean="0"/>
              <a:t> </a:t>
            </a:r>
            <a:r>
              <a:rPr lang="ru-RU" dirty="0" err="1" smtClean="0"/>
              <a:t>терінің бетіне</a:t>
            </a:r>
            <a:r>
              <a:rPr lang="ru-RU" dirty="0" smtClean="0"/>
              <a:t> </a:t>
            </a:r>
            <a:r>
              <a:rPr lang="ru-RU" dirty="0" err="1" smtClean="0"/>
              <a:t>шығарылатын секреттер</a:t>
            </a:r>
            <a:r>
              <a:rPr lang="ru-RU" dirty="0" smtClean="0"/>
              <a:t> </a:t>
            </a:r>
            <a:r>
              <a:rPr lang="ru-RU" dirty="0" err="1" smtClean="0"/>
              <a:t>бөледі.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26626" name="Picture 2" descr="C:\Users\Moldir\Desktop\саят 9лпа\i (2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3500430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Эпителий </a:t>
            </a:r>
            <a:r>
              <a:rPr lang="ru-RU" dirty="0" err="1" smtClean="0"/>
              <a:t>ұлпасына жалпы</a:t>
            </a:r>
            <a:r>
              <a:rPr lang="ru-RU" dirty="0" smtClean="0"/>
              <a:t> </a:t>
            </a:r>
            <a:r>
              <a:rPr lang="ru-RU" dirty="0" err="1" smtClean="0"/>
              <a:t>мінездеме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 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1785926"/>
            <a:ext cx="7686700" cy="452596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Эпителий </a:t>
            </a:r>
            <a:r>
              <a:rPr lang="ru-RU" dirty="0" err="1" smtClean="0"/>
              <a:t>ұлпасы өзінің атауын</a:t>
            </a:r>
            <a:r>
              <a:rPr lang="ru-RU" dirty="0" smtClean="0"/>
              <a:t> </a:t>
            </a:r>
            <a:r>
              <a:rPr lang="ru-RU" dirty="0" err="1" smtClean="0"/>
              <a:t>гректің екі</a:t>
            </a:r>
            <a:r>
              <a:rPr lang="ru-RU" dirty="0" smtClean="0"/>
              <a:t> </a:t>
            </a:r>
            <a:r>
              <a:rPr lang="ru-RU" dirty="0" err="1" smtClean="0"/>
              <a:t>сөзінен </a:t>
            </a:r>
            <a:r>
              <a:rPr lang="ru-RU" dirty="0" smtClean="0"/>
              <a:t>«эпи»</a:t>
            </a:r>
            <a:r>
              <a:rPr lang="ru-RU" dirty="0" err="1" smtClean="0"/>
              <a:t>-үсті және </a:t>
            </a:r>
            <a:r>
              <a:rPr lang="ru-RU" dirty="0" smtClean="0"/>
              <a:t>«</a:t>
            </a:r>
            <a:r>
              <a:rPr lang="ru-RU" dirty="0" err="1" smtClean="0"/>
              <a:t>телий</a:t>
            </a:r>
            <a:r>
              <a:rPr lang="ru-RU" dirty="0" smtClean="0"/>
              <a:t>»-</a:t>
            </a:r>
            <a:r>
              <a:rPr lang="ru-RU" dirty="0" err="1" smtClean="0"/>
              <a:t>еміздікше</a:t>
            </a:r>
            <a:r>
              <a:rPr lang="ru-RU" dirty="0" smtClean="0"/>
              <a:t> </a:t>
            </a:r>
            <a:r>
              <a:rPr lang="ru-RU" dirty="0" err="1" smtClean="0"/>
              <a:t>деген</a:t>
            </a:r>
            <a:r>
              <a:rPr lang="ru-RU" dirty="0" smtClean="0"/>
              <a:t> </a:t>
            </a:r>
            <a:r>
              <a:rPr lang="ru-RU" dirty="0" err="1" smtClean="0"/>
              <a:t>ұғымдардан тұрады.</a:t>
            </a:r>
            <a:r>
              <a:rPr lang="ru-RU" dirty="0" smtClean="0"/>
              <a:t> </a:t>
            </a:r>
            <a:r>
              <a:rPr lang="ru-RU" dirty="0" err="1" smtClean="0"/>
              <a:t>Дәнекер ұлпалар еміздікшелерінің үстінде орналасқан ұлпаны </a:t>
            </a:r>
            <a:r>
              <a:rPr lang="ru-RU" dirty="0" smtClean="0"/>
              <a:t>эпителий </a:t>
            </a:r>
            <a:r>
              <a:rPr lang="ru-RU" dirty="0" err="1" smtClean="0"/>
              <a:t>деп</a:t>
            </a:r>
            <a:r>
              <a:rPr lang="ru-RU" dirty="0" smtClean="0"/>
              <a:t> </a:t>
            </a:r>
            <a:r>
              <a:rPr lang="ru-RU" dirty="0" err="1" smtClean="0"/>
              <a:t>атап</a:t>
            </a:r>
            <a:r>
              <a:rPr lang="ru-RU" dirty="0" smtClean="0"/>
              <a:t>, </a:t>
            </a:r>
            <a:r>
              <a:rPr lang="ru-RU" dirty="0" err="1" smtClean="0"/>
              <a:t>Бұл терминді</a:t>
            </a:r>
            <a:r>
              <a:rPr lang="ru-RU" dirty="0" smtClean="0"/>
              <a:t> </a:t>
            </a:r>
            <a:r>
              <a:rPr lang="ru-RU" dirty="0" err="1" smtClean="0"/>
              <a:t>алғаш рет</a:t>
            </a:r>
            <a:r>
              <a:rPr lang="ru-RU" dirty="0" smtClean="0"/>
              <a:t> </a:t>
            </a:r>
            <a:r>
              <a:rPr lang="ru-RU" dirty="0" err="1" smtClean="0"/>
              <a:t>Рюйеш</a:t>
            </a:r>
            <a:r>
              <a:rPr lang="ru-RU" dirty="0" smtClean="0"/>
              <a:t> </a:t>
            </a:r>
            <a:r>
              <a:rPr lang="ru-RU" dirty="0" err="1" smtClean="0"/>
              <a:t>қолданған</a:t>
            </a:r>
            <a:r>
              <a:rPr lang="ru-RU" dirty="0" smtClean="0"/>
              <a:t>. Эпителий </a:t>
            </a:r>
            <a:r>
              <a:rPr lang="ru-RU" dirty="0" err="1" smtClean="0"/>
              <a:t>ұлпасы </a:t>
            </a:r>
            <a:r>
              <a:rPr lang="ru-RU" dirty="0" smtClean="0"/>
              <a:t>(</a:t>
            </a:r>
            <a:r>
              <a:rPr lang="ru-RU" dirty="0" err="1" smtClean="0"/>
              <a:t>epithelium</a:t>
            </a:r>
            <a:r>
              <a:rPr lang="ru-RU" dirty="0" smtClean="0"/>
              <a:t>), </a:t>
            </a:r>
            <a:r>
              <a:rPr lang="ru-RU" dirty="0" err="1" smtClean="0"/>
              <a:t>дененің сыртқы бетін</a:t>
            </a:r>
            <a:r>
              <a:rPr lang="ru-RU" dirty="0" smtClean="0"/>
              <a:t>, </a:t>
            </a:r>
            <a:r>
              <a:rPr lang="ru-RU" dirty="0" err="1" smtClean="0"/>
              <a:t>куыс</a:t>
            </a:r>
            <a:r>
              <a:rPr lang="ru-RU" dirty="0" smtClean="0"/>
              <a:t> </a:t>
            </a:r>
            <a:r>
              <a:rPr lang="ru-RU" dirty="0" err="1" smtClean="0"/>
              <a:t>органдардың ішкі</a:t>
            </a:r>
            <a:r>
              <a:rPr lang="ru-RU" dirty="0" smtClean="0"/>
              <a:t> </a:t>
            </a:r>
            <a:r>
              <a:rPr lang="ru-RU" dirty="0" err="1" smtClean="0"/>
              <a:t>бетін</a:t>
            </a:r>
            <a:r>
              <a:rPr lang="ru-RU" dirty="0" smtClean="0"/>
              <a:t> (</a:t>
            </a:r>
            <a:r>
              <a:rPr lang="ru-RU" dirty="0" err="1" smtClean="0"/>
              <a:t>ішектің</a:t>
            </a:r>
            <a:r>
              <a:rPr lang="ru-RU" dirty="0" smtClean="0"/>
              <a:t>, </a:t>
            </a:r>
            <a:r>
              <a:rPr lang="ru-RU" dirty="0" err="1" smtClean="0"/>
              <a:t>асқазанның</a:t>
            </a:r>
            <a:r>
              <a:rPr lang="ru-RU" dirty="0" smtClean="0"/>
              <a:t>, </a:t>
            </a:r>
            <a:r>
              <a:rPr lang="ru-RU" dirty="0" err="1" smtClean="0"/>
              <a:t>қуықтың</a:t>
            </a:r>
            <a:r>
              <a:rPr lang="ru-RU" dirty="0" smtClean="0"/>
              <a:t>) </a:t>
            </a:r>
            <a:r>
              <a:rPr lang="ru-RU" dirty="0" err="1" smtClean="0"/>
              <a:t>және организмнің </a:t>
            </a:r>
            <a:r>
              <a:rPr lang="ru-RU" dirty="0" smtClean="0"/>
              <a:t>секрет </a:t>
            </a:r>
            <a:r>
              <a:rPr lang="ru-RU" dirty="0" err="1" smtClean="0"/>
              <a:t>бездерін</a:t>
            </a:r>
            <a:r>
              <a:rPr lang="ru-RU" dirty="0" smtClean="0"/>
              <a:t> </a:t>
            </a:r>
            <a:r>
              <a:rPr lang="ru-RU" dirty="0" err="1" smtClean="0"/>
              <a:t>алып</a:t>
            </a:r>
            <a:r>
              <a:rPr lang="ru-RU" dirty="0" smtClean="0"/>
              <a:t> </a:t>
            </a:r>
            <a:r>
              <a:rPr lang="ru-RU" dirty="0" err="1" smtClean="0"/>
              <a:t>жатады</a:t>
            </a:r>
            <a:r>
              <a:rPr lang="ru-RU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Көп клеткалы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бездерде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2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түрлі 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клетка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болады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endParaRPr lang="en-US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err="1" smtClean="0"/>
              <a:t>Секреторлы</a:t>
            </a:r>
            <a:r>
              <a:rPr lang="ru-RU" dirty="0" smtClean="0"/>
              <a:t>, </a:t>
            </a:r>
            <a:r>
              <a:rPr lang="ru-RU" dirty="0" err="1" smtClean="0"/>
              <a:t>секретті</a:t>
            </a:r>
            <a:r>
              <a:rPr lang="ru-RU" dirty="0" smtClean="0"/>
              <a:t> </a:t>
            </a:r>
            <a:r>
              <a:rPr lang="ru-RU" dirty="0" err="1" smtClean="0"/>
              <a:t>сыртка</a:t>
            </a:r>
            <a:r>
              <a:rPr lang="ru-RU" dirty="0" smtClean="0"/>
              <a:t> </a:t>
            </a:r>
            <a:r>
              <a:rPr lang="ru-RU" dirty="0" err="1" smtClean="0"/>
              <a:t>шығаратын клеткалары</a:t>
            </a:r>
            <a:r>
              <a:rPr lang="ru-RU" dirty="0" smtClean="0"/>
              <a:t>. Осы </a:t>
            </a:r>
            <a:r>
              <a:rPr lang="ru-RU" dirty="0" err="1" smtClean="0"/>
              <a:t>клеткалардың құрылымы </a:t>
            </a:r>
            <a:r>
              <a:rPr lang="ru-RU" dirty="0" smtClean="0"/>
              <a:t>мен </a:t>
            </a:r>
            <a:r>
              <a:rPr lang="ru-RU" dirty="0" err="1" smtClean="0"/>
              <a:t>функциясы</a:t>
            </a:r>
            <a:r>
              <a:rPr lang="ru-RU" dirty="0" smtClean="0"/>
              <a:t> </a:t>
            </a:r>
            <a:r>
              <a:rPr lang="ru-RU" dirty="0" err="1" smtClean="0"/>
              <a:t>әр түрлі болып</a:t>
            </a:r>
            <a:r>
              <a:rPr lang="ru-RU" dirty="0" smtClean="0"/>
              <a:t> </a:t>
            </a:r>
            <a:r>
              <a:rPr lang="ru-RU" dirty="0" err="1" smtClean="0"/>
              <a:t>келеді</a:t>
            </a:r>
            <a:r>
              <a:rPr lang="ru-RU" dirty="0" smtClean="0"/>
              <a:t>. </a:t>
            </a:r>
            <a:r>
              <a:rPr lang="ru-RU" dirty="0" err="1" smtClean="0"/>
              <a:t>Біріншісі</a:t>
            </a:r>
            <a:r>
              <a:rPr lang="ru-RU" dirty="0" smtClean="0"/>
              <a:t> </a:t>
            </a:r>
            <a:r>
              <a:rPr lang="ru-RU" dirty="0" err="1" smtClean="0"/>
              <a:t>сол</a:t>
            </a:r>
            <a:r>
              <a:rPr lang="ru-RU" dirty="0" smtClean="0"/>
              <a:t> </a:t>
            </a:r>
            <a:r>
              <a:rPr lang="ru-RU" dirty="0" err="1" smtClean="0"/>
              <a:t>безге</a:t>
            </a:r>
            <a:r>
              <a:rPr lang="ru-RU" dirty="0" smtClean="0"/>
              <a:t> </a:t>
            </a:r>
            <a:r>
              <a:rPr lang="ru-RU" dirty="0" err="1" smtClean="0"/>
              <a:t>тән спецификалық </a:t>
            </a:r>
            <a:r>
              <a:rPr lang="ru-RU" dirty="0" smtClean="0"/>
              <a:t>секрет </a:t>
            </a:r>
            <a:r>
              <a:rPr lang="ru-RU" dirty="0" err="1" smtClean="0"/>
              <a:t>бөледі</a:t>
            </a:r>
            <a:r>
              <a:rPr lang="ru-RU" dirty="0" smtClean="0"/>
              <a:t>. </a:t>
            </a:r>
            <a:r>
              <a:rPr lang="ru-RU" dirty="0" err="1" smtClean="0"/>
              <a:t>Екіншісі</a:t>
            </a:r>
            <a:r>
              <a:rPr lang="ru-RU" dirty="0" smtClean="0"/>
              <a:t> секрет </a:t>
            </a:r>
            <a:r>
              <a:rPr lang="ru-RU" dirty="0" err="1" smtClean="0"/>
              <a:t>өтетін каналдардың құрамын құрайды</a:t>
            </a:r>
            <a:r>
              <a:rPr lang="ru-RU" dirty="0" smtClean="0"/>
              <a:t>. </a:t>
            </a:r>
            <a:r>
              <a:rPr lang="ru-RU" dirty="0" err="1" smtClean="0"/>
              <a:t>Безді</a:t>
            </a:r>
            <a:r>
              <a:rPr lang="ru-RU" dirty="0" smtClean="0"/>
              <a:t> </a:t>
            </a:r>
            <a:r>
              <a:rPr lang="ru-RU" dirty="0" err="1" smtClean="0"/>
              <a:t>клеткалар</a:t>
            </a:r>
            <a:r>
              <a:rPr lang="ru-RU" dirty="0" smtClean="0"/>
              <a:t> </a:t>
            </a:r>
            <a:r>
              <a:rPr lang="ru-RU" dirty="0" err="1" smtClean="0"/>
              <a:t>кейде</a:t>
            </a:r>
            <a:r>
              <a:rPr lang="ru-RU" dirty="0" smtClean="0"/>
              <a:t> </a:t>
            </a:r>
            <a:r>
              <a:rPr lang="ru-RU" dirty="0" err="1" smtClean="0"/>
              <a:t>сүзгіш және механикалық қасиетімен қатар секторлық функциясында</a:t>
            </a:r>
            <a:r>
              <a:rPr lang="ru-RU" dirty="0" smtClean="0"/>
              <a:t> </a:t>
            </a:r>
            <a:r>
              <a:rPr lang="ru-RU" dirty="0" err="1" smtClean="0"/>
              <a:t>аткарады</a:t>
            </a:r>
            <a:r>
              <a:rPr lang="ru-RU" dirty="0" smtClean="0"/>
              <a:t>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000364" y="428604"/>
            <a:ext cx="5900750" cy="4525963"/>
          </a:xfrm>
        </p:spPr>
        <p:txBody>
          <a:bodyPr>
            <a:noAutofit/>
          </a:bodyPr>
          <a:lstStyle/>
          <a:p>
            <a:pPr algn="ctr"/>
            <a:r>
              <a:rPr lang="ru-RU" sz="2000" dirty="0" err="1" smtClean="0"/>
              <a:t>Экзокриндік</a:t>
            </a:r>
            <a:r>
              <a:rPr lang="ru-RU" sz="2000" dirty="0" smtClean="0"/>
              <a:t> </a:t>
            </a:r>
            <a:r>
              <a:rPr lang="ru-RU" sz="2000" dirty="0" err="1" smtClean="0"/>
              <a:t>бездер</a:t>
            </a:r>
            <a:r>
              <a:rPr lang="ru-RU" sz="2000" dirty="0" smtClean="0"/>
              <a:t> </a:t>
            </a:r>
            <a:r>
              <a:rPr lang="ru-RU" sz="2000" dirty="0" err="1" smtClean="0"/>
              <a:t>экзоэпителиальдық және </a:t>
            </a:r>
            <a:r>
              <a:rPr lang="ru-RU" sz="2000" dirty="0" smtClean="0"/>
              <a:t>эндо </a:t>
            </a:r>
            <a:r>
              <a:rPr lang="ru-RU" sz="2000" dirty="0" err="1" smtClean="0"/>
              <a:t>эпителиальдық болып</a:t>
            </a:r>
            <a:r>
              <a:rPr lang="ru-RU" sz="2000" dirty="0" smtClean="0"/>
              <a:t> </a:t>
            </a:r>
            <a:r>
              <a:rPr lang="ru-RU" sz="2000" dirty="0" err="1" smtClean="0"/>
              <a:t>ажыратылады</a:t>
            </a:r>
            <a:r>
              <a:rPr lang="ru-RU" sz="2000" dirty="0" smtClean="0"/>
              <a:t>. Бездік </a:t>
            </a:r>
            <a:r>
              <a:rPr lang="ru-RU" sz="2000" dirty="0" err="1" smtClean="0"/>
              <a:t>клеткалардың тобы</a:t>
            </a:r>
            <a:r>
              <a:rPr lang="ru-RU" sz="2000" dirty="0" smtClean="0"/>
              <a:t> </a:t>
            </a:r>
            <a:r>
              <a:rPr lang="ru-RU" sz="2000" dirty="0" err="1" smtClean="0"/>
              <a:t>эпителийдің астындағы ұлпаға өтсе</a:t>
            </a:r>
            <a:r>
              <a:rPr lang="ru-RU" sz="2000" dirty="0" smtClean="0"/>
              <a:t>, </a:t>
            </a:r>
            <a:r>
              <a:rPr lang="ru-RU" sz="2000" dirty="0" err="1" smtClean="0"/>
              <a:t>ондай</a:t>
            </a:r>
            <a:r>
              <a:rPr lang="ru-RU" sz="2000" dirty="0" smtClean="0"/>
              <a:t> </a:t>
            </a:r>
            <a:r>
              <a:rPr lang="ru-RU" sz="2000" dirty="0" err="1" smtClean="0"/>
              <a:t>безді</a:t>
            </a:r>
            <a:r>
              <a:rPr lang="ru-RU" sz="2000" dirty="0" smtClean="0"/>
              <a:t> </a:t>
            </a:r>
            <a:r>
              <a:rPr lang="ru-RU" sz="2000" dirty="0" err="1" smtClean="0"/>
              <a:t>экзоэпителиальдық деп</a:t>
            </a:r>
            <a:r>
              <a:rPr lang="ru-RU" sz="2000" dirty="0" smtClean="0"/>
              <a:t> </a:t>
            </a:r>
            <a:r>
              <a:rPr lang="ru-RU" sz="2000" dirty="0" err="1" smtClean="0"/>
              <a:t>аталады</a:t>
            </a:r>
            <a:r>
              <a:rPr lang="ru-RU" sz="2000" dirty="0" smtClean="0"/>
              <a:t>. </a:t>
            </a:r>
            <a:r>
              <a:rPr lang="ru-RU" sz="2000" dirty="0" err="1" smtClean="0"/>
              <a:t>Мысалы</a:t>
            </a:r>
            <a:r>
              <a:rPr lang="ru-RU" sz="2000" dirty="0" smtClean="0"/>
              <a:t>, </a:t>
            </a:r>
            <a:r>
              <a:rPr lang="ru-RU" sz="2000" dirty="0" err="1" smtClean="0"/>
              <a:t>тері</a:t>
            </a:r>
            <a:r>
              <a:rPr lang="ru-RU" sz="2000" dirty="0" smtClean="0"/>
              <a:t>, </a:t>
            </a:r>
            <a:r>
              <a:rPr lang="ru-RU" sz="2000" dirty="0" err="1" smtClean="0"/>
              <a:t>сілекей</a:t>
            </a:r>
            <a:r>
              <a:rPr lang="ru-RU" sz="2000" dirty="0" smtClean="0"/>
              <a:t> </a:t>
            </a:r>
            <a:r>
              <a:rPr lang="ru-RU" sz="2000" dirty="0" err="1" smtClean="0"/>
              <a:t>және </a:t>
            </a:r>
            <a:r>
              <a:rPr lang="ru-RU" sz="2000" dirty="0" smtClean="0"/>
              <a:t>май </a:t>
            </a:r>
            <a:r>
              <a:rPr lang="ru-RU" sz="2000" dirty="0" err="1" smtClean="0"/>
              <a:t>бездері</a:t>
            </a:r>
            <a:r>
              <a:rPr lang="ru-RU" sz="2000" dirty="0" smtClean="0"/>
              <a:t>, </a:t>
            </a:r>
            <a:r>
              <a:rPr lang="ru-RU" sz="2000" dirty="0" err="1" smtClean="0"/>
              <a:t>бауыр</a:t>
            </a:r>
            <a:r>
              <a:rPr lang="ru-RU" sz="2000" dirty="0" smtClean="0"/>
              <a:t> т.б. ал </a:t>
            </a:r>
            <a:r>
              <a:rPr lang="ru-RU" sz="2000" dirty="0" err="1" smtClean="0"/>
              <a:t>эпителиальдық бездер</a:t>
            </a:r>
            <a:r>
              <a:rPr lang="ru-RU" sz="2000" dirty="0" smtClean="0"/>
              <a:t> </a:t>
            </a:r>
            <a:r>
              <a:rPr lang="ru-RU" sz="2000" dirty="0" err="1" smtClean="0"/>
              <a:t>клеткалардың астарлаушы</a:t>
            </a:r>
            <a:r>
              <a:rPr lang="ru-RU" sz="2000" dirty="0" smtClean="0"/>
              <a:t> </a:t>
            </a:r>
            <a:r>
              <a:rPr lang="ru-RU" sz="2000" dirty="0" err="1" smtClean="0"/>
              <a:t>ұлпаға өтпей</a:t>
            </a:r>
            <a:r>
              <a:rPr lang="ru-RU" sz="2000" dirty="0" smtClean="0"/>
              <a:t>, </a:t>
            </a:r>
            <a:r>
              <a:rPr lang="ru-RU" sz="2000" dirty="0" err="1" smtClean="0"/>
              <a:t>эпителиальдық клеткалардың кабатында</a:t>
            </a:r>
            <a:r>
              <a:rPr lang="ru-RU" sz="2000" dirty="0" smtClean="0"/>
              <a:t> </a:t>
            </a:r>
            <a:r>
              <a:rPr lang="ru-RU" sz="2000" dirty="0" err="1" smtClean="0"/>
              <a:t>калса</a:t>
            </a:r>
            <a:r>
              <a:rPr lang="ru-RU" sz="2000" dirty="0" smtClean="0"/>
              <a:t>, </a:t>
            </a:r>
            <a:r>
              <a:rPr lang="ru-RU" sz="2000" dirty="0" err="1" smtClean="0"/>
              <a:t>ондай</a:t>
            </a:r>
            <a:r>
              <a:rPr lang="ru-RU" sz="2000" dirty="0" smtClean="0"/>
              <a:t> </a:t>
            </a:r>
            <a:r>
              <a:rPr lang="ru-RU" sz="2000" dirty="0" err="1" smtClean="0"/>
              <a:t>бездері</a:t>
            </a:r>
            <a:r>
              <a:rPr lang="ru-RU" sz="2000" dirty="0" smtClean="0"/>
              <a:t> </a:t>
            </a:r>
            <a:r>
              <a:rPr lang="ru-RU" sz="2000" dirty="0" err="1" smtClean="0"/>
              <a:t>эндоэпителиальдық дейді</a:t>
            </a:r>
            <a:r>
              <a:rPr lang="ru-RU" sz="2000" dirty="0" smtClean="0"/>
              <a:t>. </a:t>
            </a:r>
            <a:r>
              <a:rPr lang="ru-RU" sz="2000" dirty="0" err="1" smtClean="0"/>
              <a:t>Мысалы</a:t>
            </a:r>
            <a:r>
              <a:rPr lang="ru-RU" sz="2000" dirty="0" smtClean="0"/>
              <a:t>, </a:t>
            </a:r>
            <a:r>
              <a:rPr lang="ru-RU" sz="2000" dirty="0" err="1" smtClean="0"/>
              <a:t>адамның көмекей үсті шеміршек</a:t>
            </a:r>
            <a:r>
              <a:rPr lang="ru-RU" sz="2000" dirty="0" smtClean="0"/>
              <a:t> </a:t>
            </a:r>
            <a:r>
              <a:rPr lang="ru-RU" sz="2000" dirty="0" err="1" smtClean="0"/>
              <a:t>эпителийінің сілекей</a:t>
            </a:r>
            <a:r>
              <a:rPr lang="ru-RU" sz="2000" dirty="0" smtClean="0"/>
              <a:t> </a:t>
            </a:r>
            <a:r>
              <a:rPr lang="ru-RU" sz="2000" dirty="0" err="1" smtClean="0"/>
              <a:t>клеткаларының тобы</a:t>
            </a:r>
            <a:r>
              <a:rPr lang="ru-RU" sz="2000" dirty="0" smtClean="0"/>
              <a:t>. </a:t>
            </a:r>
            <a:r>
              <a:rPr lang="ru-RU" sz="2000" dirty="0" err="1" smtClean="0"/>
              <a:t>Экзокриндік</a:t>
            </a:r>
            <a:r>
              <a:rPr lang="ru-RU" sz="2000" dirty="0" smtClean="0"/>
              <a:t> </a:t>
            </a:r>
            <a:r>
              <a:rPr lang="ru-RU" sz="2000" dirty="0" err="1" smtClean="0"/>
              <a:t>экзоэпителиальдық бездер</a:t>
            </a:r>
            <a:r>
              <a:rPr lang="ru-RU" sz="2000" dirty="0" smtClean="0"/>
              <a:t> </a:t>
            </a:r>
            <a:r>
              <a:rPr lang="ru-RU" sz="2000" dirty="0" err="1" smtClean="0"/>
              <a:t>бір</a:t>
            </a:r>
            <a:r>
              <a:rPr lang="ru-RU" sz="2000" dirty="0" smtClean="0"/>
              <a:t> </a:t>
            </a:r>
            <a:r>
              <a:rPr lang="ru-RU" sz="2000" dirty="0" err="1" smtClean="0"/>
              <a:t>клеткалы</a:t>
            </a:r>
            <a:r>
              <a:rPr lang="ru-RU" sz="2000" dirty="0" smtClean="0"/>
              <a:t> </a:t>
            </a:r>
            <a:r>
              <a:rPr lang="ru-RU" sz="2000" dirty="0" err="1" smtClean="0"/>
              <a:t>және көп клеткалы</a:t>
            </a:r>
            <a:r>
              <a:rPr lang="ru-RU" sz="2000" dirty="0" smtClean="0"/>
              <a:t> </a:t>
            </a:r>
            <a:r>
              <a:rPr lang="ru-RU" sz="2000" dirty="0" err="1" smtClean="0"/>
              <a:t>болуы</a:t>
            </a:r>
            <a:r>
              <a:rPr lang="ru-RU" sz="2000" dirty="0" smtClean="0"/>
              <a:t> </a:t>
            </a:r>
            <a:r>
              <a:rPr lang="ru-RU" sz="2000" dirty="0" err="1" smtClean="0"/>
              <a:t>мүмкін.</a:t>
            </a:r>
            <a:r>
              <a:rPr lang="ru-RU" sz="2000" dirty="0" smtClean="0"/>
              <a:t> </a:t>
            </a:r>
            <a:r>
              <a:rPr lang="ru-RU" sz="2000" dirty="0" err="1" smtClean="0"/>
              <a:t>Экзокриндік</a:t>
            </a:r>
            <a:r>
              <a:rPr lang="ru-RU" sz="2000" dirty="0" smtClean="0"/>
              <a:t> </a:t>
            </a:r>
            <a:r>
              <a:rPr lang="ru-RU" sz="2000" dirty="0" err="1" smtClean="0"/>
              <a:t>экзоэпителиальдық бір</a:t>
            </a:r>
            <a:r>
              <a:rPr lang="ru-RU" sz="2000" dirty="0" smtClean="0"/>
              <a:t> </a:t>
            </a:r>
            <a:r>
              <a:rPr lang="ru-RU" sz="2000" dirty="0" err="1" smtClean="0"/>
              <a:t>клеткалы</a:t>
            </a:r>
            <a:r>
              <a:rPr lang="ru-RU" sz="2000" dirty="0" smtClean="0"/>
              <a:t> </a:t>
            </a:r>
            <a:r>
              <a:rPr lang="ru-RU" sz="2000" dirty="0" err="1" smtClean="0"/>
              <a:t>бездер</a:t>
            </a:r>
            <a:r>
              <a:rPr lang="ru-RU" sz="2000" dirty="0" smtClean="0"/>
              <a:t> </a:t>
            </a:r>
            <a:r>
              <a:rPr lang="ru-RU" sz="2000" dirty="0" err="1" smtClean="0"/>
              <a:t>омыртқалыларды кең тараған: турбеляряларда</a:t>
            </a:r>
            <a:r>
              <a:rPr lang="ru-RU" sz="2000" dirty="0" smtClean="0"/>
              <a:t>, </a:t>
            </a:r>
            <a:r>
              <a:rPr lang="ru-RU" sz="2000" dirty="0" err="1" smtClean="0"/>
              <a:t>немертинде</a:t>
            </a:r>
            <a:r>
              <a:rPr lang="ru-RU" sz="2000" dirty="0" smtClean="0"/>
              <a:t>, </a:t>
            </a:r>
            <a:r>
              <a:rPr lang="ru-RU" sz="2000" dirty="0" err="1" smtClean="0"/>
              <a:t>сакиналы</a:t>
            </a:r>
            <a:r>
              <a:rPr lang="ru-RU" sz="2000" dirty="0" smtClean="0"/>
              <a:t> </a:t>
            </a:r>
            <a:r>
              <a:rPr lang="ru-RU" sz="2000" dirty="0" err="1" smtClean="0"/>
              <a:t>құрттарда, моллюскаларда</a:t>
            </a:r>
            <a:r>
              <a:rPr lang="ru-RU" sz="2000" dirty="0" smtClean="0"/>
              <a:t>. </a:t>
            </a:r>
            <a:endParaRPr lang="en-US" sz="2000" dirty="0"/>
          </a:p>
        </p:txBody>
      </p:sp>
      <p:pic>
        <p:nvPicPr>
          <p:cNvPr id="28674" name="Picture 2" descr="C:\Users\Moldir\Desktop\саят 9лпа\i (3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2928958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-357222" y="857232"/>
            <a:ext cx="5329246" cy="5292935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 err="1" smtClean="0"/>
              <a:t>Мерокриндік</a:t>
            </a:r>
            <a:r>
              <a:rPr lang="ru-RU" dirty="0" smtClean="0"/>
              <a:t> </a:t>
            </a:r>
            <a:r>
              <a:rPr lang="ru-RU" dirty="0" err="1" smtClean="0"/>
              <a:t>бездерде</a:t>
            </a:r>
            <a:r>
              <a:rPr lang="ru-RU" dirty="0" smtClean="0"/>
              <a:t> секрет </a:t>
            </a:r>
            <a:r>
              <a:rPr lang="ru-RU" dirty="0" err="1" smtClean="0"/>
              <a:t>клеткалардың ішінде</a:t>
            </a:r>
            <a:r>
              <a:rPr lang="ru-RU" dirty="0" smtClean="0"/>
              <a:t> </a:t>
            </a:r>
            <a:r>
              <a:rPr lang="ru-RU" dirty="0" err="1" smtClean="0"/>
              <a:t>түзіледі </a:t>
            </a:r>
            <a:r>
              <a:rPr lang="ru-RU" dirty="0" smtClean="0"/>
              <a:t>де </a:t>
            </a:r>
            <a:r>
              <a:rPr lang="ru-RU" dirty="0" err="1" smtClean="0"/>
              <a:t>мембранамен</a:t>
            </a:r>
            <a:r>
              <a:rPr lang="ru-RU" dirty="0" smtClean="0"/>
              <a:t> </a:t>
            </a:r>
            <a:r>
              <a:rPr lang="ru-RU" dirty="0" err="1" smtClean="0"/>
              <a:t>қоршалған көпіршік түрінде клетканың </a:t>
            </a:r>
            <a:r>
              <a:rPr lang="ru-RU" dirty="0" smtClean="0"/>
              <a:t>бос </a:t>
            </a:r>
            <a:r>
              <a:rPr lang="ru-RU" dirty="0" err="1" smtClean="0"/>
              <a:t>бетіне</a:t>
            </a:r>
            <a:r>
              <a:rPr lang="ru-RU" dirty="0" smtClean="0"/>
              <a:t> </a:t>
            </a:r>
            <a:r>
              <a:rPr lang="ru-RU" dirty="0" err="1" smtClean="0"/>
              <a:t>бөлінеді</a:t>
            </a:r>
            <a:r>
              <a:rPr lang="ru-RU" dirty="0" smtClean="0"/>
              <a:t>. </a:t>
            </a:r>
            <a:r>
              <a:rPr lang="ru-RU" dirty="0" err="1" smtClean="0"/>
              <a:t>Секрецияның Бұл түрінде плазмалық мембрананың түтастығы сақталады, цитоплазманың көлемі кемімейді</a:t>
            </a:r>
            <a:r>
              <a:rPr lang="ru-RU" dirty="0" smtClean="0"/>
              <a:t> (бокал </a:t>
            </a:r>
            <a:r>
              <a:rPr lang="ru-RU" dirty="0" err="1" smtClean="0"/>
              <a:t>тәрізді бездер</a:t>
            </a:r>
            <a:r>
              <a:rPr lang="ru-RU" dirty="0" smtClean="0"/>
              <a:t>, </a:t>
            </a:r>
            <a:r>
              <a:rPr lang="ru-RU" dirty="0" err="1" smtClean="0"/>
              <a:t>асказан</a:t>
            </a:r>
            <a:r>
              <a:rPr lang="ru-RU" dirty="0" smtClean="0"/>
              <a:t> </a:t>
            </a:r>
            <a:r>
              <a:rPr lang="ru-RU" dirty="0" err="1" smtClean="0"/>
              <a:t>бездерінің клеткалары</a:t>
            </a:r>
            <a:r>
              <a:rPr lang="ru-RU" dirty="0" smtClean="0"/>
              <a:t>, </a:t>
            </a:r>
            <a:r>
              <a:rPr lang="ru-RU" dirty="0" err="1" smtClean="0"/>
              <a:t>ұйқы безінің экзокриндік</a:t>
            </a:r>
            <a:r>
              <a:rPr lang="ru-RU" dirty="0" smtClean="0"/>
              <a:t> </a:t>
            </a:r>
            <a:r>
              <a:rPr lang="ru-RU" dirty="0" err="1" smtClean="0"/>
              <a:t>бөлімі жатады</a:t>
            </a:r>
            <a:r>
              <a:rPr lang="ru-RU" dirty="0" smtClean="0"/>
              <a:t>).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29698" name="Picture 2" descr="C:\Users\Moldir\Desktop\саят 9лпа\i (3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428604"/>
            <a:ext cx="3571900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65012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ru-RU" dirty="0" err="1" smtClean="0"/>
              <a:t>Экзокриндік</a:t>
            </a:r>
            <a:r>
              <a:rPr lang="ru-RU" dirty="0" smtClean="0"/>
              <a:t> </a:t>
            </a:r>
            <a:r>
              <a:rPr lang="ru-RU" dirty="0" err="1" smtClean="0"/>
              <a:t>экзоэпителиальдық көп клеткалы</a:t>
            </a:r>
            <a:r>
              <a:rPr lang="ru-RU" dirty="0" smtClean="0"/>
              <a:t> </a:t>
            </a:r>
            <a:r>
              <a:rPr lang="ru-RU" dirty="0" err="1" smtClean="0"/>
              <a:t>бездер</a:t>
            </a:r>
            <a:r>
              <a:rPr lang="ru-RU" dirty="0" smtClean="0"/>
              <a:t> организм </a:t>
            </a:r>
            <a:r>
              <a:rPr lang="ru-RU" dirty="0" err="1" smtClean="0"/>
              <a:t>бездерінің негізгі</a:t>
            </a:r>
            <a:r>
              <a:rPr lang="ru-RU" dirty="0" smtClean="0"/>
              <a:t> </a:t>
            </a:r>
            <a:r>
              <a:rPr lang="ru-RU" dirty="0" err="1" smtClean="0"/>
              <a:t>массасын</a:t>
            </a:r>
            <a:r>
              <a:rPr lang="ru-RU" dirty="0" smtClean="0"/>
              <a:t> </a:t>
            </a:r>
            <a:r>
              <a:rPr lang="ru-RU" dirty="0" err="1" smtClean="0"/>
              <a:t>құрайды-сілекей</a:t>
            </a:r>
            <a:r>
              <a:rPr lang="ru-RU" dirty="0" smtClean="0"/>
              <a:t>, </a:t>
            </a:r>
            <a:r>
              <a:rPr lang="ru-RU" dirty="0" err="1" smtClean="0"/>
              <a:t>көз жасы</a:t>
            </a:r>
            <a:r>
              <a:rPr lang="ru-RU" dirty="0" smtClean="0"/>
              <a:t>, </a:t>
            </a:r>
            <a:r>
              <a:rPr lang="ru-RU" dirty="0" err="1" smtClean="0"/>
              <a:t>тері</a:t>
            </a:r>
            <a:r>
              <a:rPr lang="ru-RU" dirty="0" smtClean="0"/>
              <a:t>, май </a:t>
            </a:r>
            <a:r>
              <a:rPr lang="ru-RU" dirty="0" err="1" smtClean="0"/>
              <a:t>бездері</a:t>
            </a:r>
            <a:r>
              <a:rPr lang="ru-RU" dirty="0" smtClean="0"/>
              <a:t>, </a:t>
            </a:r>
            <a:r>
              <a:rPr lang="ru-RU" dirty="0" err="1" smtClean="0"/>
              <a:t>бауыр</a:t>
            </a:r>
            <a:r>
              <a:rPr lang="ru-RU" dirty="0" smtClean="0"/>
              <a:t>, </a:t>
            </a:r>
            <a:r>
              <a:rPr lang="ru-RU" dirty="0" err="1" smtClean="0"/>
              <a:t>ұйқы безінің экзокриндік</a:t>
            </a:r>
            <a:r>
              <a:rPr lang="ru-RU" dirty="0" smtClean="0"/>
              <a:t> </a:t>
            </a:r>
            <a:r>
              <a:rPr lang="ru-RU" dirty="0" err="1" smtClean="0"/>
              <a:t>бөлігі</a:t>
            </a:r>
            <a:r>
              <a:rPr lang="ru-RU" dirty="0" smtClean="0"/>
              <a:t>. </a:t>
            </a:r>
            <a:r>
              <a:rPr lang="ru-RU" dirty="0" err="1" smtClean="0"/>
              <a:t>Экзокриндік</a:t>
            </a:r>
            <a:r>
              <a:rPr lang="ru-RU" dirty="0" smtClean="0"/>
              <a:t> </a:t>
            </a:r>
            <a:r>
              <a:rPr lang="ru-RU" dirty="0" err="1" smtClean="0"/>
              <a:t>экзоэпителиальдық көп клеткалы</a:t>
            </a:r>
            <a:r>
              <a:rPr lang="ru-RU" dirty="0" smtClean="0"/>
              <a:t> </a:t>
            </a:r>
            <a:r>
              <a:rPr lang="ru-RU" dirty="0" err="1" smtClean="0"/>
              <a:t>бездер</a:t>
            </a:r>
            <a:r>
              <a:rPr lang="ru-RU" dirty="0" smtClean="0"/>
              <a:t> </a:t>
            </a:r>
            <a:r>
              <a:rPr lang="ru-RU" dirty="0" err="1" smtClean="0"/>
              <a:t>өзегінің құрылысына қарай жабайы</a:t>
            </a:r>
            <a:r>
              <a:rPr lang="ru-RU" dirty="0" smtClean="0"/>
              <a:t> </a:t>
            </a:r>
            <a:r>
              <a:rPr lang="ru-RU" dirty="0" err="1" smtClean="0"/>
              <a:t>және күрделі бездер</a:t>
            </a:r>
            <a:r>
              <a:rPr lang="ru-RU" dirty="0" smtClean="0"/>
              <a:t> </a:t>
            </a:r>
            <a:r>
              <a:rPr lang="ru-RU" dirty="0" err="1" smtClean="0"/>
              <a:t>болып</a:t>
            </a:r>
            <a:r>
              <a:rPr lang="ru-RU" dirty="0" smtClean="0"/>
              <a:t> </a:t>
            </a:r>
            <a:r>
              <a:rPr lang="ru-RU" dirty="0" err="1" smtClean="0"/>
              <a:t>бөлінеді.</a:t>
            </a:r>
            <a:r>
              <a:rPr lang="ru-RU" dirty="0" smtClean="0"/>
              <a:t> </a:t>
            </a:r>
            <a:r>
              <a:rPr lang="ru-RU" dirty="0" err="1" smtClean="0"/>
              <a:t>Жай</a:t>
            </a:r>
            <a:r>
              <a:rPr lang="ru-RU" dirty="0" smtClean="0"/>
              <a:t> </a:t>
            </a:r>
            <a:r>
              <a:rPr lang="ru-RU" dirty="0" err="1" smtClean="0"/>
              <a:t>және күрделі бездер</a:t>
            </a:r>
            <a:r>
              <a:rPr lang="ru-RU" dirty="0" smtClean="0"/>
              <a:t> </a:t>
            </a:r>
            <a:r>
              <a:rPr lang="ru-RU" dirty="0" err="1" smtClean="0"/>
              <a:t>түтік тәрізді, альвеолалық (көпіршік</a:t>
            </a:r>
            <a:r>
              <a:rPr lang="ru-RU" dirty="0" smtClean="0"/>
              <a:t>) </a:t>
            </a:r>
            <a:r>
              <a:rPr lang="ru-RU" dirty="0" err="1" smtClean="0"/>
              <a:t>және түтікше альвеолалық болып</a:t>
            </a:r>
            <a:r>
              <a:rPr lang="ru-RU" dirty="0" smtClean="0"/>
              <a:t> </a:t>
            </a:r>
            <a:r>
              <a:rPr lang="ru-RU" dirty="0" err="1" smtClean="0"/>
              <a:t>бөлінуі мүмкін.</a:t>
            </a:r>
            <a:r>
              <a:rPr lang="ru-RU" dirty="0" smtClean="0"/>
              <a:t> </a:t>
            </a:r>
            <a:r>
              <a:rPr lang="ru-RU" dirty="0" err="1" smtClean="0"/>
              <a:t>Тармақталған бір</a:t>
            </a:r>
            <a:r>
              <a:rPr lang="ru-RU" dirty="0" smtClean="0"/>
              <a:t> </a:t>
            </a:r>
            <a:r>
              <a:rPr lang="ru-RU" dirty="0" err="1" smtClean="0"/>
              <a:t>ғана өзегі </a:t>
            </a:r>
            <a:r>
              <a:rPr lang="ru-RU" dirty="0" smtClean="0"/>
              <a:t>бар </a:t>
            </a:r>
            <a:r>
              <a:rPr lang="ru-RU" dirty="0" err="1" smtClean="0"/>
              <a:t>безді</a:t>
            </a:r>
            <a:r>
              <a:rPr lang="ru-RU" dirty="0" smtClean="0"/>
              <a:t> </a:t>
            </a:r>
            <a:r>
              <a:rPr lang="ru-RU" dirty="0" err="1" smtClean="0"/>
              <a:t>қарапайым </a:t>
            </a:r>
            <a:r>
              <a:rPr lang="ru-RU" dirty="0" smtClean="0"/>
              <a:t>без </a:t>
            </a:r>
            <a:r>
              <a:rPr lang="ru-RU" dirty="0" err="1" smtClean="0"/>
              <a:t>дейді</a:t>
            </a:r>
            <a:r>
              <a:rPr lang="ru-RU" dirty="0" smtClean="0"/>
              <a:t>. </a:t>
            </a:r>
            <a:r>
              <a:rPr lang="ru-RU" dirty="0" err="1" smtClean="0"/>
              <a:t>Егер</a:t>
            </a:r>
            <a:r>
              <a:rPr lang="ru-RU" dirty="0" smtClean="0"/>
              <a:t> </a:t>
            </a:r>
            <a:r>
              <a:rPr lang="ru-RU" dirty="0" err="1" smtClean="0"/>
              <a:t>өзектің тармақталған жүйесі болса</a:t>
            </a:r>
            <a:r>
              <a:rPr lang="ru-RU" dirty="0" smtClean="0"/>
              <a:t>, </a:t>
            </a:r>
            <a:r>
              <a:rPr lang="ru-RU" dirty="0" err="1" smtClean="0"/>
              <a:t>ондай</a:t>
            </a:r>
            <a:r>
              <a:rPr lang="ru-RU" dirty="0" smtClean="0"/>
              <a:t> </a:t>
            </a:r>
            <a:r>
              <a:rPr lang="ru-RU" dirty="0" err="1" smtClean="0"/>
              <a:t>бездер</a:t>
            </a:r>
            <a:r>
              <a:rPr lang="ru-RU" dirty="0" smtClean="0"/>
              <a:t> </a:t>
            </a:r>
            <a:r>
              <a:rPr lang="ru-RU" dirty="0" err="1" smtClean="0"/>
              <a:t>күрделі болады</a:t>
            </a:r>
            <a:r>
              <a:rPr lang="ru-RU" dirty="0" smtClean="0"/>
              <a:t>. </a:t>
            </a:r>
            <a:r>
              <a:rPr lang="ru-RU" dirty="0" err="1" smtClean="0"/>
              <a:t>Көптеген күрделі бездер</a:t>
            </a:r>
            <a:r>
              <a:rPr lang="ru-RU" dirty="0" smtClean="0"/>
              <a:t> </a:t>
            </a:r>
            <a:r>
              <a:rPr lang="ru-RU" dirty="0" err="1" smtClean="0"/>
              <a:t>өте үлкен келеді</a:t>
            </a:r>
            <a:r>
              <a:rPr lang="ru-RU" dirty="0" smtClean="0"/>
              <a:t>, </a:t>
            </a:r>
            <a:r>
              <a:rPr lang="ru-RU" dirty="0" err="1" smtClean="0"/>
              <a:t>оларды</a:t>
            </a:r>
            <a:r>
              <a:rPr lang="ru-RU" dirty="0" smtClean="0"/>
              <a:t> </a:t>
            </a:r>
            <a:r>
              <a:rPr lang="ru-RU" dirty="0" err="1" smtClean="0"/>
              <a:t>органдар</a:t>
            </a:r>
            <a:r>
              <a:rPr lang="ru-RU" dirty="0" smtClean="0"/>
              <a:t> </a:t>
            </a:r>
            <a:r>
              <a:rPr lang="ru-RU" dirty="0" err="1" smtClean="0"/>
              <a:t>деп</a:t>
            </a:r>
            <a:r>
              <a:rPr lang="ru-RU" dirty="0" smtClean="0"/>
              <a:t> </a:t>
            </a:r>
            <a:r>
              <a:rPr lang="ru-RU" dirty="0" err="1" smtClean="0"/>
              <a:t>атауға болады</a:t>
            </a:r>
            <a:r>
              <a:rPr lang="ru-RU" dirty="0" smtClean="0"/>
              <a:t> (</a:t>
            </a:r>
            <a:r>
              <a:rPr lang="ru-RU" dirty="0" err="1" smtClean="0"/>
              <a:t>бауыр</a:t>
            </a:r>
            <a:r>
              <a:rPr lang="ru-RU" dirty="0" smtClean="0"/>
              <a:t> мен </a:t>
            </a:r>
            <a:r>
              <a:rPr lang="ru-RU" dirty="0" err="1" smtClean="0"/>
              <a:t>ұйқы безі</a:t>
            </a:r>
            <a:r>
              <a:rPr lang="ru-RU" dirty="0" smtClean="0"/>
              <a:t>). </a:t>
            </a:r>
            <a:r>
              <a:rPr lang="ru-RU" dirty="0" err="1" smtClean="0"/>
              <a:t>Экзокриндік</a:t>
            </a:r>
            <a:r>
              <a:rPr lang="ru-RU" dirty="0" smtClean="0"/>
              <a:t> </a:t>
            </a:r>
            <a:r>
              <a:rPr lang="ru-RU" dirty="0" err="1" smtClean="0"/>
              <a:t>экзоэпителиальдық бездер</a:t>
            </a:r>
            <a:r>
              <a:rPr lang="ru-RU" dirty="0" smtClean="0"/>
              <a:t>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клеткалы</a:t>
            </a:r>
            <a:r>
              <a:rPr lang="ru-RU" dirty="0" smtClean="0"/>
              <a:t> </a:t>
            </a:r>
            <a:r>
              <a:rPr lang="ru-RU" dirty="0" err="1" smtClean="0"/>
              <a:t>және көп клеткалы</a:t>
            </a:r>
            <a:r>
              <a:rPr lang="ru-RU" dirty="0" smtClean="0"/>
              <a:t> </a:t>
            </a:r>
            <a:r>
              <a:rPr lang="ru-RU" dirty="0" err="1" smtClean="0"/>
              <a:t>болуы</a:t>
            </a:r>
            <a:r>
              <a:rPr lang="ru-RU" dirty="0" smtClean="0"/>
              <a:t> </a:t>
            </a:r>
            <a:r>
              <a:rPr lang="ru-RU" dirty="0" err="1" smtClean="0"/>
              <a:t>мүмкін.</a:t>
            </a:r>
            <a:endParaRPr lang="en-US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357166"/>
            <a:ext cx="4572032" cy="5643603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err="1" smtClean="0"/>
              <a:t>Секреттің химиялық құрамы әртүрлі болады</a:t>
            </a:r>
            <a:r>
              <a:rPr lang="ru-RU" dirty="0" smtClean="0"/>
              <a:t>. </a:t>
            </a:r>
            <a:r>
              <a:rPr lang="ru-RU" dirty="0" err="1" smtClean="0"/>
              <a:t>Осыған байланысты</a:t>
            </a:r>
            <a:r>
              <a:rPr lang="ru-RU" dirty="0" smtClean="0"/>
              <a:t> </a:t>
            </a:r>
            <a:r>
              <a:rPr lang="ru-RU" dirty="0" err="1" smtClean="0"/>
              <a:t>экзокриндік</a:t>
            </a:r>
            <a:r>
              <a:rPr lang="ru-RU" dirty="0" smtClean="0"/>
              <a:t> </a:t>
            </a:r>
            <a:r>
              <a:rPr lang="ru-RU" dirty="0" err="1" smtClean="0"/>
              <a:t>бездерді</a:t>
            </a:r>
            <a:r>
              <a:rPr lang="ru-RU" dirty="0" smtClean="0"/>
              <a:t> </a:t>
            </a:r>
            <a:r>
              <a:rPr lang="ru-RU" dirty="0" err="1" smtClean="0"/>
              <a:t>белоктық, сілекей</a:t>
            </a:r>
            <a:r>
              <a:rPr lang="ru-RU" dirty="0" smtClean="0"/>
              <a:t>, </a:t>
            </a:r>
            <a:r>
              <a:rPr lang="ru-RU" dirty="0" err="1" smtClean="0"/>
              <a:t>аралас</a:t>
            </a:r>
            <a:r>
              <a:rPr lang="ru-RU" dirty="0" smtClean="0"/>
              <a:t> (</a:t>
            </a:r>
            <a:r>
              <a:rPr lang="ru-RU" dirty="0" err="1" smtClean="0"/>
              <a:t>белокты-сілекейлік</a:t>
            </a:r>
            <a:r>
              <a:rPr lang="ru-RU" dirty="0" smtClean="0"/>
              <a:t>) </a:t>
            </a:r>
            <a:r>
              <a:rPr lang="ru-RU" dirty="0" err="1" smtClean="0"/>
              <a:t>және </a:t>
            </a:r>
            <a:r>
              <a:rPr lang="ru-RU" dirty="0" smtClean="0"/>
              <a:t>май </a:t>
            </a:r>
            <a:r>
              <a:rPr lang="ru-RU" dirty="0" err="1" smtClean="0"/>
              <a:t>бездері</a:t>
            </a:r>
            <a:r>
              <a:rPr lang="ru-RU" dirty="0" smtClean="0"/>
              <a:t> </a:t>
            </a:r>
            <a:r>
              <a:rPr lang="ru-RU" dirty="0" err="1" smtClean="0"/>
              <a:t>деп</a:t>
            </a:r>
            <a:r>
              <a:rPr lang="ru-RU" dirty="0" smtClean="0"/>
              <a:t> </a:t>
            </a:r>
            <a:r>
              <a:rPr lang="ru-RU" dirty="0" err="1" smtClean="0"/>
              <a:t>бөледі</a:t>
            </a:r>
            <a:r>
              <a:rPr lang="ru-RU" dirty="0" smtClean="0"/>
              <a:t>. </a:t>
            </a:r>
            <a:r>
              <a:rPr lang="ru-RU" dirty="0" err="1" smtClean="0"/>
              <a:t>Секреторлық эпителиальдық клеткалардың пішіні</a:t>
            </a:r>
            <a:r>
              <a:rPr lang="ru-RU" dirty="0" smtClean="0"/>
              <a:t> </a:t>
            </a:r>
            <a:r>
              <a:rPr lang="ru-RU" dirty="0" err="1" smtClean="0"/>
              <a:t>түрліше болады</a:t>
            </a:r>
            <a:r>
              <a:rPr lang="ru-RU" dirty="0" smtClean="0"/>
              <a:t>. Секрет </a:t>
            </a:r>
            <a:r>
              <a:rPr lang="ru-RU" dirty="0" err="1" smtClean="0"/>
              <a:t>бөлуші клеткалардың клеткааралық кеңістігі біршама</a:t>
            </a:r>
            <a:r>
              <a:rPr lang="ru-RU" dirty="0" smtClean="0"/>
              <a:t> </a:t>
            </a:r>
            <a:r>
              <a:rPr lang="ru-RU" dirty="0" err="1" smtClean="0"/>
              <a:t>үлкен</a:t>
            </a:r>
            <a:r>
              <a:rPr lang="ru-RU" dirty="0" smtClean="0"/>
              <a:t>. </a:t>
            </a:r>
            <a:r>
              <a:rPr lang="ru-RU" dirty="0" err="1" smtClean="0"/>
              <a:t>Секреторлық клеткалардың ядросы</a:t>
            </a:r>
            <a:r>
              <a:rPr lang="ru-RU" dirty="0" smtClean="0"/>
              <a:t> </a:t>
            </a:r>
            <a:r>
              <a:rPr lang="ru-RU" dirty="0" err="1" smtClean="0"/>
              <a:t>ірі</a:t>
            </a:r>
            <a:r>
              <a:rPr lang="ru-RU" dirty="0" smtClean="0"/>
              <a:t>, </a:t>
            </a:r>
            <a:r>
              <a:rPr lang="ru-RU" dirty="0" err="1" smtClean="0"/>
              <a:t>хроматині</a:t>
            </a:r>
            <a:r>
              <a:rPr lang="ru-RU" dirty="0" smtClean="0"/>
              <a:t> </a:t>
            </a:r>
            <a:r>
              <a:rPr lang="ru-RU" dirty="0" err="1" smtClean="0"/>
              <a:t>көп және ядрошығы </a:t>
            </a:r>
            <a:r>
              <a:rPr lang="ru-RU" dirty="0" smtClean="0"/>
              <a:t>да </a:t>
            </a:r>
            <a:r>
              <a:rPr lang="ru-RU" dirty="0" err="1" smtClean="0"/>
              <a:t>ерекше</a:t>
            </a:r>
            <a:r>
              <a:rPr lang="ru-RU" dirty="0" smtClean="0"/>
              <a:t> </a:t>
            </a:r>
            <a:r>
              <a:rPr lang="ru-RU" dirty="0" err="1" smtClean="0"/>
              <a:t>болып</a:t>
            </a:r>
            <a:r>
              <a:rPr lang="ru-RU" dirty="0" smtClean="0"/>
              <a:t> </a:t>
            </a:r>
            <a:r>
              <a:rPr lang="ru-RU" dirty="0" err="1" smtClean="0"/>
              <a:t>келеді</a:t>
            </a:r>
            <a:r>
              <a:rPr lang="ru-RU" dirty="0" smtClean="0"/>
              <a:t>. Секрет </a:t>
            </a:r>
            <a:r>
              <a:rPr lang="ru-RU" dirty="0" err="1" smtClean="0"/>
              <a:t>бөлуші клеткалардың бэрінде</a:t>
            </a:r>
            <a:r>
              <a:rPr lang="ru-RU" dirty="0" smtClean="0"/>
              <a:t> </a:t>
            </a:r>
            <a:r>
              <a:rPr lang="ru-RU" dirty="0" err="1" smtClean="0"/>
              <a:t>эндоплазмалық </a:t>
            </a:r>
            <a:r>
              <a:rPr lang="ru-RU" dirty="0" smtClean="0"/>
              <a:t>тор мен </a:t>
            </a:r>
            <a:r>
              <a:rPr lang="ru-RU" dirty="0" err="1" smtClean="0"/>
              <a:t>Гольджи</a:t>
            </a:r>
            <a:r>
              <a:rPr lang="ru-RU" dirty="0" smtClean="0"/>
              <a:t> аппараты </a:t>
            </a:r>
            <a:r>
              <a:rPr lang="ru-RU" dirty="0" err="1" smtClean="0"/>
              <a:t>жаксы</a:t>
            </a:r>
            <a:r>
              <a:rPr lang="ru-RU" dirty="0" smtClean="0"/>
              <a:t> </a:t>
            </a:r>
            <a:r>
              <a:rPr lang="ru-RU" dirty="0" err="1" smtClean="0"/>
              <a:t>жетілген</a:t>
            </a:r>
            <a:r>
              <a:rPr lang="ru-RU" dirty="0" smtClean="0"/>
              <a:t> </a:t>
            </a:r>
            <a:r>
              <a:rPr lang="ru-RU" dirty="0" err="1" smtClean="0"/>
              <a:t>және митохондриялар</a:t>
            </a:r>
            <a:r>
              <a:rPr lang="ru-RU" dirty="0" smtClean="0"/>
              <a:t> </a:t>
            </a:r>
            <a:r>
              <a:rPr lang="ru-RU" dirty="0" err="1" smtClean="0"/>
              <a:t>көп болады</a:t>
            </a:r>
            <a:r>
              <a:rPr lang="ru-RU" dirty="0" smtClean="0"/>
              <a:t>. </a:t>
            </a:r>
            <a:endParaRPr lang="en-US" dirty="0"/>
          </a:p>
        </p:txBody>
      </p:sp>
      <p:pic>
        <p:nvPicPr>
          <p:cNvPr id="30722" name="Picture 2" descr="C:\Users\Moldir\Desktop\саят 9лпа\i (3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57166"/>
            <a:ext cx="414340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3" name="Picture 3" descr="C:\Users\Moldir\Desktop\саят 9лпа\i (3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00438"/>
            <a:ext cx="4071966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643174" y="571480"/>
            <a:ext cx="6043626" cy="5435811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Голокриндік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бездерде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секреция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процесі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кезінде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клетка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толықтай бұзылады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өледі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ішкі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құрылысы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секретке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айналады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(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терінің майлы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бездері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Апокринді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бездерде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секрет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түзілу кезінде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цитоплазманың үстіңгі бөліктері бөлініп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секреттің құрамына кіреді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Секрецияның Бұл типі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кұстың жұмыртқа жолының эпителиальдық клеткаларына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сүтқоректілердің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тер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бездеріне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және сүт бездеріне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тэн. 1961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жылы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Жапон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ғалымы Куросуми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микроскопиялық және электромикроскопиялық мэліметтерге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негізделген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бездердің жаңа классификациясын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үсынды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Moldir\Desktop\саят 9лпа\i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2643206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56" y="1500174"/>
            <a:ext cx="61959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Назарларыңызға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рахмет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!!!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357430"/>
            <a:ext cx="55149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Эпителий-шекаралық ұлпа, өйткені ол</a:t>
            </a:r>
            <a:r>
              <a:rPr lang="ru-RU" dirty="0" smtClean="0"/>
              <a:t> </a:t>
            </a:r>
            <a:r>
              <a:rPr lang="ru-RU" dirty="0" err="1" smtClean="0"/>
              <a:t>ішкі</a:t>
            </a:r>
            <a:r>
              <a:rPr lang="ru-RU" dirty="0" smtClean="0"/>
              <a:t> </a:t>
            </a:r>
            <a:r>
              <a:rPr lang="ru-RU" dirty="0" err="1" smtClean="0"/>
              <a:t>ортамен</a:t>
            </a:r>
            <a:r>
              <a:rPr lang="ru-RU" dirty="0" smtClean="0"/>
              <a:t> </a:t>
            </a:r>
            <a:r>
              <a:rPr lang="ru-RU" dirty="0" err="1" smtClean="0"/>
              <a:t>сыртқы ортаның аралығында жатады</a:t>
            </a:r>
            <a:r>
              <a:rPr lang="ru-RU" dirty="0" smtClean="0"/>
              <a:t>. Эпителий </a:t>
            </a:r>
            <a:r>
              <a:rPr lang="ru-RU" dirty="0" err="1" smtClean="0"/>
              <a:t>арқылы </a:t>
            </a:r>
            <a:r>
              <a:rPr lang="ru-RU" dirty="0" smtClean="0"/>
              <a:t>организм мен </a:t>
            </a:r>
            <a:r>
              <a:rPr lang="ru-RU" dirty="0" err="1" smtClean="0"/>
              <a:t>сыртқы ортаның арасында</a:t>
            </a:r>
            <a:r>
              <a:rPr lang="ru-RU" dirty="0" smtClean="0"/>
              <a:t> </a:t>
            </a:r>
            <a:r>
              <a:rPr lang="ru-RU" dirty="0" err="1" smtClean="0"/>
              <a:t>зат</a:t>
            </a:r>
            <a:r>
              <a:rPr lang="ru-RU" dirty="0" smtClean="0"/>
              <a:t> </a:t>
            </a:r>
            <a:r>
              <a:rPr lang="ru-RU" dirty="0" err="1" smtClean="0"/>
              <a:t>алмасу</a:t>
            </a:r>
            <a:r>
              <a:rPr lang="ru-RU" dirty="0" smtClean="0"/>
              <a:t> </a:t>
            </a:r>
            <a:r>
              <a:rPr lang="ru-RU" dirty="0" err="1" smtClean="0"/>
              <a:t>жүреді</a:t>
            </a:r>
            <a:r>
              <a:rPr lang="ru-RU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122" name="Picture 2" descr="C:\Users\Moldir\Desktop\саят 9лпа\i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928670"/>
            <a:ext cx="2928958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357166"/>
            <a:ext cx="5000660" cy="5507249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err="1" smtClean="0"/>
              <a:t>Ішек</a:t>
            </a:r>
            <a:r>
              <a:rPr lang="ru-RU" dirty="0" smtClean="0"/>
              <a:t> </a:t>
            </a:r>
            <a:r>
              <a:rPr lang="ru-RU" dirty="0" err="1" smtClean="0"/>
              <a:t>эпителийі</a:t>
            </a:r>
            <a:r>
              <a:rPr lang="ru-RU" dirty="0" smtClean="0"/>
              <a:t> </a:t>
            </a:r>
            <a:r>
              <a:rPr lang="ru-RU" dirty="0" err="1" smtClean="0"/>
              <a:t>арқылы қоректік заттар</a:t>
            </a:r>
            <a:r>
              <a:rPr lang="ru-RU" dirty="0" smtClean="0"/>
              <a:t>, белок, </a:t>
            </a:r>
            <a:r>
              <a:rPr lang="ru-RU" dirty="0" err="1" smtClean="0"/>
              <a:t>майлар</a:t>
            </a:r>
            <a:r>
              <a:rPr lang="ru-RU" dirty="0" smtClean="0"/>
              <a:t>, </a:t>
            </a:r>
            <a:r>
              <a:rPr lang="ru-RU" dirty="0" err="1" smtClean="0"/>
              <a:t>углеводтар</a:t>
            </a:r>
            <a:r>
              <a:rPr lang="ru-RU" dirty="0" smtClean="0"/>
              <a:t> </a:t>
            </a:r>
            <a:r>
              <a:rPr lang="ru-RU" dirty="0" err="1" smtClean="0"/>
              <a:t>қан </a:t>
            </a:r>
            <a:r>
              <a:rPr lang="ru-RU" dirty="0" smtClean="0"/>
              <a:t>мен </a:t>
            </a:r>
            <a:r>
              <a:rPr lang="ru-RU" dirty="0" err="1" smtClean="0"/>
              <a:t>лимфаға беріледі</a:t>
            </a:r>
            <a:r>
              <a:rPr lang="ru-RU" dirty="0" smtClean="0"/>
              <a:t>, </a:t>
            </a:r>
            <a:r>
              <a:rPr lang="ru-RU" dirty="0" err="1" smtClean="0"/>
              <a:t>олар</a:t>
            </a:r>
            <a:r>
              <a:rPr lang="ru-RU" dirty="0" smtClean="0"/>
              <a:t> </a:t>
            </a:r>
            <a:r>
              <a:rPr lang="ru-RU" dirty="0" err="1" smtClean="0"/>
              <a:t>арқылы организмге</a:t>
            </a:r>
            <a:r>
              <a:rPr lang="ru-RU" dirty="0" smtClean="0"/>
              <a:t> </a:t>
            </a:r>
            <a:r>
              <a:rPr lang="ru-RU" dirty="0" err="1" smtClean="0"/>
              <a:t>таралады</a:t>
            </a:r>
            <a:r>
              <a:rPr lang="ru-RU" dirty="0" smtClean="0"/>
              <a:t>, </a:t>
            </a:r>
            <a:r>
              <a:rPr lang="ru-RU" dirty="0" err="1" smtClean="0"/>
              <a:t>қоректік заттар</a:t>
            </a:r>
            <a:r>
              <a:rPr lang="ru-RU" dirty="0" smtClean="0"/>
              <a:t> энергия </a:t>
            </a:r>
            <a:r>
              <a:rPr lang="ru-RU" dirty="0" err="1" smtClean="0"/>
              <a:t>көзі болып</a:t>
            </a:r>
            <a:r>
              <a:rPr lang="ru-RU" dirty="0" smtClean="0"/>
              <a:t> </a:t>
            </a:r>
            <a:r>
              <a:rPr lang="ru-RU" dirty="0" err="1" smtClean="0"/>
              <a:t>табылады</a:t>
            </a:r>
            <a:r>
              <a:rPr lang="ru-RU" dirty="0" smtClean="0"/>
              <a:t>. </a:t>
            </a:r>
            <a:r>
              <a:rPr lang="ru-RU" dirty="0" err="1" smtClean="0"/>
              <a:t>Көп уақытта организмнен</a:t>
            </a:r>
            <a:r>
              <a:rPr lang="ru-RU" dirty="0" smtClean="0"/>
              <a:t> </a:t>
            </a:r>
            <a:r>
              <a:rPr lang="ru-RU" dirty="0" err="1" smtClean="0"/>
              <a:t>сыртқы ортаға әртүрлі продуктылар</a:t>
            </a:r>
            <a:r>
              <a:rPr lang="ru-RU" dirty="0" smtClean="0"/>
              <a:t> (</a:t>
            </a:r>
            <a:r>
              <a:rPr lang="ru-RU" dirty="0" err="1" smtClean="0"/>
              <a:t>заттар</a:t>
            </a:r>
            <a:r>
              <a:rPr lang="ru-RU" dirty="0" smtClean="0"/>
              <a:t>) </a:t>
            </a:r>
            <a:r>
              <a:rPr lang="ru-RU" dirty="0" err="1" smtClean="0"/>
              <a:t>сыртқа шығарылып отырады</a:t>
            </a:r>
            <a:r>
              <a:rPr lang="ru-RU" dirty="0" smtClean="0"/>
              <a:t>. </a:t>
            </a:r>
            <a:r>
              <a:rPr lang="ru-RU" dirty="0" err="1" smtClean="0"/>
              <a:t>Мысалы</a:t>
            </a:r>
            <a:r>
              <a:rPr lang="ru-RU" dirty="0" smtClean="0"/>
              <a:t>: </a:t>
            </a:r>
            <a:r>
              <a:rPr lang="ru-RU" dirty="0" err="1" smtClean="0"/>
              <a:t>көміртегі-өкпеден сыртқа шығады, несеп</a:t>
            </a:r>
            <a:r>
              <a:rPr lang="ru-RU" dirty="0" smtClean="0"/>
              <a:t>, </a:t>
            </a:r>
            <a:r>
              <a:rPr lang="ru-RU" dirty="0" err="1" smtClean="0"/>
              <a:t>несепқышқылы бүйрек арқылы сыртқа шығады.</a:t>
            </a:r>
            <a:r>
              <a:rPr lang="ru-RU" dirty="0" smtClean="0"/>
              <a:t> Эпителий </a:t>
            </a:r>
            <a:r>
              <a:rPr lang="ru-RU" dirty="0" err="1" smtClean="0"/>
              <a:t>шекарада</a:t>
            </a:r>
            <a:r>
              <a:rPr lang="ru-RU" dirty="0" smtClean="0"/>
              <a:t> </a:t>
            </a:r>
            <a:r>
              <a:rPr lang="ru-RU" dirty="0" err="1" smtClean="0"/>
              <a:t>түрғандықтан қорғаныш қызметін атқарады</a:t>
            </a:r>
            <a:r>
              <a:rPr lang="ru-RU" dirty="0" smtClean="0"/>
              <a:t>. </a:t>
            </a:r>
            <a:r>
              <a:rPr lang="ru-RU" dirty="0" err="1" smtClean="0"/>
              <a:t>Ол</a:t>
            </a:r>
            <a:r>
              <a:rPr lang="ru-RU" dirty="0" smtClean="0"/>
              <a:t> </a:t>
            </a:r>
            <a:r>
              <a:rPr lang="ru-RU" dirty="0" err="1" smtClean="0"/>
              <a:t>организмді</a:t>
            </a:r>
            <a:r>
              <a:rPr lang="ru-RU" dirty="0" smtClean="0"/>
              <a:t> </a:t>
            </a:r>
            <a:r>
              <a:rPr lang="ru-RU" dirty="0" err="1" smtClean="0"/>
              <a:t>химиялық, механикалық және басқа </a:t>
            </a:r>
            <a:r>
              <a:rPr lang="ru-RU" dirty="0" smtClean="0"/>
              <a:t>да </a:t>
            </a:r>
            <a:r>
              <a:rPr lang="ru-RU" dirty="0" err="1" smtClean="0"/>
              <a:t>әрекеттерден сақтап тұрады</a:t>
            </a:r>
            <a:r>
              <a:rPr lang="ru-RU" dirty="0" smtClean="0"/>
              <a:t>, микроб, </a:t>
            </a:r>
            <a:r>
              <a:rPr lang="ru-RU" dirty="0" err="1" smtClean="0"/>
              <a:t>улы</a:t>
            </a:r>
            <a:r>
              <a:rPr lang="ru-RU" dirty="0" smtClean="0"/>
              <a:t> </a:t>
            </a:r>
            <a:r>
              <a:rPr lang="ru-RU" dirty="0" err="1" smtClean="0"/>
              <a:t>заттарды</a:t>
            </a:r>
            <a:r>
              <a:rPr lang="ru-RU" dirty="0" smtClean="0"/>
              <a:t> </a:t>
            </a:r>
            <a:r>
              <a:rPr lang="ru-RU" dirty="0" err="1" smtClean="0"/>
              <a:t>өткізбейді.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6146" name="Picture 2" descr="C:\Users\Moldir\Desktop\саят 9лпа\i (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857232"/>
            <a:ext cx="3429024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357167"/>
            <a:ext cx="8543956" cy="2928957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Секрет </a:t>
            </a:r>
            <a:r>
              <a:rPr lang="ru-RU" dirty="0" err="1" smtClean="0"/>
              <a:t>шығаратын бездердің </a:t>
            </a:r>
            <a:r>
              <a:rPr lang="ru-RU" dirty="0" smtClean="0"/>
              <a:t>эпителий </a:t>
            </a:r>
            <a:r>
              <a:rPr lang="ru-RU" dirty="0" err="1" smtClean="0"/>
              <a:t>ұлпасы маңызды қызмет атқарады</a:t>
            </a:r>
            <a:r>
              <a:rPr lang="ru-RU" dirty="0" smtClean="0"/>
              <a:t>, </a:t>
            </a:r>
            <a:r>
              <a:rPr lang="ru-RU" dirty="0" err="1" smtClean="0"/>
              <a:t>өйткені олар</a:t>
            </a:r>
            <a:r>
              <a:rPr lang="ru-RU" dirty="0" smtClean="0"/>
              <a:t> секрет </a:t>
            </a:r>
            <a:r>
              <a:rPr lang="ru-RU" dirty="0" err="1" smtClean="0"/>
              <a:t>шығарып отырады</a:t>
            </a:r>
            <a:r>
              <a:rPr lang="ru-RU" dirty="0" smtClean="0"/>
              <a:t>, </a:t>
            </a:r>
            <a:r>
              <a:rPr lang="ru-RU" dirty="0" err="1" smtClean="0"/>
              <a:t>ол</a:t>
            </a:r>
            <a:r>
              <a:rPr lang="ru-RU" dirty="0" smtClean="0"/>
              <a:t> </a:t>
            </a:r>
            <a:r>
              <a:rPr lang="ru-RU" dirty="0" err="1" smtClean="0"/>
              <a:t>секрет</a:t>
            </a:r>
            <a:r>
              <a:rPr lang="ru-RU" dirty="0" smtClean="0"/>
              <a:t> </a:t>
            </a:r>
            <a:r>
              <a:rPr lang="ru-RU" dirty="0" err="1" smtClean="0"/>
              <a:t>бүкіл организмдегі</a:t>
            </a:r>
            <a:r>
              <a:rPr lang="ru-RU" dirty="0" smtClean="0"/>
              <a:t> </a:t>
            </a:r>
            <a:r>
              <a:rPr lang="ru-RU" dirty="0" err="1" smtClean="0"/>
              <a:t>зат</a:t>
            </a:r>
            <a:r>
              <a:rPr lang="ru-RU" dirty="0" smtClean="0"/>
              <a:t> </a:t>
            </a:r>
            <a:r>
              <a:rPr lang="ru-RU" dirty="0" err="1" smtClean="0"/>
              <a:t>алмасу</a:t>
            </a:r>
            <a:r>
              <a:rPr lang="ru-RU" dirty="0" smtClean="0"/>
              <a:t> </a:t>
            </a:r>
            <a:r>
              <a:rPr lang="ru-RU" dirty="0" err="1" smtClean="0"/>
              <a:t>процесінің дүрыс жүруін қамтамасыз етеді</a:t>
            </a:r>
            <a:r>
              <a:rPr lang="ru-RU" dirty="0" smtClean="0"/>
              <a:t>. </a:t>
            </a:r>
            <a:r>
              <a:rPr lang="ru-RU" dirty="0" err="1" smtClean="0"/>
              <a:t>Мысалға, асқазан бөлетін сөл </a:t>
            </a:r>
            <a:r>
              <a:rPr lang="ru-RU" dirty="0" smtClean="0"/>
              <a:t>оны </a:t>
            </a:r>
            <a:r>
              <a:rPr lang="ru-RU" dirty="0" err="1" smtClean="0"/>
              <a:t>химиялық және механикалық өзгерістерден сактайды</a:t>
            </a:r>
            <a:r>
              <a:rPr lang="ru-RU" dirty="0" smtClean="0"/>
              <a:t>, </a:t>
            </a:r>
            <a:r>
              <a:rPr lang="ru-RU" dirty="0" err="1" smtClean="0"/>
              <a:t>ішек</a:t>
            </a:r>
            <a:r>
              <a:rPr lang="ru-RU" dirty="0" smtClean="0"/>
              <a:t> </a:t>
            </a:r>
            <a:r>
              <a:rPr lang="ru-RU" dirty="0" err="1" smtClean="0"/>
              <a:t>эпителиі</a:t>
            </a:r>
            <a:r>
              <a:rPr lang="ru-RU" dirty="0" smtClean="0"/>
              <a:t> </a:t>
            </a:r>
            <a:r>
              <a:rPr lang="ru-RU" dirty="0" err="1" smtClean="0"/>
              <a:t>шығаратын </a:t>
            </a:r>
            <a:r>
              <a:rPr lang="ru-RU" dirty="0" smtClean="0"/>
              <a:t>фермент ас </a:t>
            </a:r>
            <a:r>
              <a:rPr lang="ru-RU" dirty="0" err="1" smtClean="0"/>
              <a:t>қорту процесінде</a:t>
            </a:r>
            <a:r>
              <a:rPr lang="ru-RU" dirty="0" smtClean="0"/>
              <a:t> </a:t>
            </a:r>
            <a:r>
              <a:rPr lang="ru-RU" dirty="0" err="1" smtClean="0"/>
              <a:t>үлкен </a:t>
            </a:r>
            <a:r>
              <a:rPr lang="ru-RU" dirty="0" smtClean="0"/>
              <a:t>роль </a:t>
            </a:r>
            <a:r>
              <a:rPr lang="ru-RU" dirty="0" err="1" smtClean="0"/>
              <a:t>атқарады</a:t>
            </a:r>
            <a:r>
              <a:rPr lang="ru-RU" dirty="0" smtClean="0"/>
              <a:t>.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7170" name="Picture 2" descr="C:\Users\Moldir\Desktop\саят 9лпа\i (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00438"/>
            <a:ext cx="8001056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357166"/>
            <a:ext cx="5143536" cy="5650125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Эпителий </a:t>
            </a:r>
            <a:r>
              <a:rPr lang="ru-RU" dirty="0" err="1" smtClean="0"/>
              <a:t>организмді</a:t>
            </a:r>
            <a:r>
              <a:rPr lang="ru-RU" dirty="0" smtClean="0"/>
              <a:t> </a:t>
            </a:r>
            <a:r>
              <a:rPr lang="ru-RU" dirty="0" err="1" smtClean="0"/>
              <a:t>сыртқы және ішкі</a:t>
            </a:r>
            <a:r>
              <a:rPr lang="ru-RU" dirty="0" smtClean="0"/>
              <a:t> </a:t>
            </a:r>
            <a:r>
              <a:rPr lang="ru-RU" dirty="0" err="1" smtClean="0"/>
              <a:t>ортадан</a:t>
            </a:r>
            <a:r>
              <a:rPr lang="ru-RU" dirty="0" smtClean="0"/>
              <a:t> </a:t>
            </a:r>
            <a:r>
              <a:rPr lang="ru-RU" dirty="0" err="1" smtClean="0"/>
              <a:t>бөліп тұратын және олармен</a:t>
            </a:r>
            <a:r>
              <a:rPr lang="ru-RU" dirty="0" smtClean="0"/>
              <a:t> </a:t>
            </a:r>
            <a:r>
              <a:rPr lang="ru-RU" dirty="0" err="1" smtClean="0"/>
              <a:t>байланысты</a:t>
            </a:r>
            <a:r>
              <a:rPr lang="ru-RU" dirty="0" smtClean="0"/>
              <a:t> </a:t>
            </a:r>
            <a:r>
              <a:rPr lang="ru-RU" dirty="0" err="1" smtClean="0"/>
              <a:t>қамтамасыз ететін</a:t>
            </a:r>
            <a:r>
              <a:rPr lang="ru-RU" dirty="0" smtClean="0"/>
              <a:t> </a:t>
            </a:r>
            <a:r>
              <a:rPr lang="ru-RU" dirty="0" err="1" smtClean="0"/>
              <a:t>шекаралық ұлпа</a:t>
            </a:r>
            <a:r>
              <a:rPr lang="ru-RU" dirty="0" smtClean="0"/>
              <a:t>. </a:t>
            </a:r>
            <a:r>
              <a:rPr lang="ru-RU" dirty="0" err="1" smtClean="0"/>
              <a:t>Ішектің куысы</a:t>
            </a:r>
            <a:r>
              <a:rPr lang="ru-RU" dirty="0" smtClean="0"/>
              <a:t>, </a:t>
            </a:r>
            <a:r>
              <a:rPr lang="ru-RU" dirty="0" err="1" smtClean="0"/>
              <a:t>асқазанның, бүйректің жыныс</a:t>
            </a:r>
            <a:r>
              <a:rPr lang="ru-RU" dirty="0" smtClean="0"/>
              <a:t> </a:t>
            </a:r>
            <a:r>
              <a:rPr lang="ru-RU" dirty="0" err="1" smtClean="0"/>
              <a:t>органдардың қуыстарын </a:t>
            </a:r>
            <a:r>
              <a:rPr lang="ru-RU" dirty="0" smtClean="0"/>
              <a:t>эпителий </a:t>
            </a:r>
            <a:r>
              <a:rPr lang="ru-RU" dirty="0" err="1" smtClean="0"/>
              <a:t>ұлпасы астарлап</a:t>
            </a:r>
            <a:r>
              <a:rPr lang="ru-RU" dirty="0" smtClean="0"/>
              <a:t> </a:t>
            </a:r>
            <a:r>
              <a:rPr lang="ru-RU" dirty="0" err="1" smtClean="0"/>
              <a:t>жатады</a:t>
            </a:r>
            <a:r>
              <a:rPr lang="ru-RU" dirty="0" smtClean="0"/>
              <a:t> </a:t>
            </a:r>
            <a:r>
              <a:rPr lang="ru-RU" dirty="0" err="1" smtClean="0"/>
              <a:t>және периқордиаль</a:t>
            </a:r>
            <a:r>
              <a:rPr lang="ru-RU" dirty="0" smtClean="0"/>
              <a:t>, </a:t>
            </a:r>
            <a:r>
              <a:rPr lang="ru-RU" dirty="0" err="1" smtClean="0"/>
              <a:t>превраль</a:t>
            </a:r>
            <a:r>
              <a:rPr lang="ru-RU" dirty="0" smtClean="0"/>
              <a:t> </a:t>
            </a:r>
            <a:r>
              <a:rPr lang="ru-RU" dirty="0" err="1" smtClean="0"/>
              <a:t>және кұрсак бөлімдерін бөліп тұрады</a:t>
            </a:r>
            <a:r>
              <a:rPr lang="ru-RU" dirty="0" smtClean="0"/>
              <a:t>. Эпителий </a:t>
            </a:r>
            <a:r>
              <a:rPr lang="ru-RU" dirty="0" err="1" smtClean="0"/>
              <a:t>ұлпасының негізгі</a:t>
            </a:r>
            <a:r>
              <a:rPr lang="ru-RU" dirty="0" smtClean="0"/>
              <a:t>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ерекшелігі</a:t>
            </a:r>
            <a:r>
              <a:rPr lang="ru-RU" dirty="0" smtClean="0"/>
              <a:t> </a:t>
            </a:r>
            <a:r>
              <a:rPr lang="ru-RU" dirty="0" err="1" smtClean="0"/>
              <a:t>шекаралық қызметі</a:t>
            </a:r>
            <a:r>
              <a:rPr lang="ru-RU" dirty="0" smtClean="0"/>
              <a:t>. Осы </a:t>
            </a:r>
            <a:r>
              <a:rPr lang="ru-RU" dirty="0" err="1" smtClean="0"/>
              <a:t>қызметіне байланысты</a:t>
            </a:r>
            <a:r>
              <a:rPr lang="ru-RU" dirty="0" smtClean="0"/>
              <a:t> эпителий </a:t>
            </a:r>
            <a:r>
              <a:rPr lang="ru-RU" dirty="0" err="1" smtClean="0"/>
              <a:t>ұлпасының құрамындағы </a:t>
            </a:r>
            <a:r>
              <a:rPr lang="ru-RU" dirty="0" smtClean="0"/>
              <a:t>клетка </a:t>
            </a:r>
            <a:r>
              <a:rPr lang="ru-RU" dirty="0" err="1" smtClean="0"/>
              <a:t>элементтері</a:t>
            </a:r>
            <a:r>
              <a:rPr lang="ru-RU" dirty="0" smtClean="0"/>
              <a:t> </a:t>
            </a:r>
            <a:r>
              <a:rPr lang="ru-RU" dirty="0" err="1" smtClean="0"/>
              <a:t>әртүрлі болады</a:t>
            </a:r>
            <a:r>
              <a:rPr lang="ru-RU" dirty="0" smtClean="0"/>
              <a:t>.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9218" name="Picture 2" descr="C:\Users\Moldir\Desktop\саят 9лпа\i (1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28604"/>
            <a:ext cx="3071834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4900618" cy="5435811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 smtClean="0"/>
              <a:t>Эпителий </a:t>
            </a:r>
            <a:r>
              <a:rPr lang="ru-RU" dirty="0" err="1" smtClean="0"/>
              <a:t>ұлпасының негізгі</a:t>
            </a:r>
            <a:r>
              <a:rPr lang="ru-RU" dirty="0" smtClean="0"/>
              <a:t> </a:t>
            </a:r>
            <a:r>
              <a:rPr lang="ru-RU" dirty="0" err="1" smtClean="0"/>
              <a:t>массасын</a:t>
            </a:r>
            <a:r>
              <a:rPr lang="ru-RU" dirty="0" smtClean="0"/>
              <a:t> </a:t>
            </a:r>
            <a:r>
              <a:rPr lang="ru-RU" dirty="0" err="1" smtClean="0"/>
              <a:t>клеткалар</a:t>
            </a:r>
            <a:r>
              <a:rPr lang="ru-RU" dirty="0" smtClean="0"/>
              <a:t> </a:t>
            </a:r>
            <a:r>
              <a:rPr lang="ru-RU" dirty="0" err="1" smtClean="0"/>
              <a:t>құрайды</a:t>
            </a:r>
            <a:r>
              <a:rPr lang="ru-RU" dirty="0" smtClean="0"/>
              <a:t>. </a:t>
            </a:r>
            <a:r>
              <a:rPr lang="ru-RU" dirty="0" err="1" smtClean="0"/>
              <a:t>Бұл </a:t>
            </a:r>
            <a:r>
              <a:rPr lang="ru-RU" dirty="0" smtClean="0"/>
              <a:t>эволюция </a:t>
            </a:r>
            <a:r>
              <a:rPr lang="ru-RU" dirty="0" err="1" smtClean="0"/>
              <a:t>барысында</a:t>
            </a:r>
            <a:r>
              <a:rPr lang="ru-RU" dirty="0" smtClean="0"/>
              <a:t> </a:t>
            </a:r>
            <a:r>
              <a:rPr lang="ru-RU" dirty="0" err="1" smtClean="0"/>
              <a:t>калыптаскан</a:t>
            </a:r>
            <a:r>
              <a:rPr lang="ru-RU" dirty="0" smtClean="0"/>
              <a:t> </a:t>
            </a:r>
            <a:r>
              <a:rPr lang="ru-RU" dirty="0" err="1" smtClean="0"/>
              <a:t>касиет</a:t>
            </a:r>
            <a:r>
              <a:rPr lang="ru-RU" dirty="0" smtClean="0"/>
              <a:t>. </a:t>
            </a:r>
            <a:r>
              <a:rPr lang="ru-RU" dirty="0" err="1" smtClean="0"/>
              <a:t>Себебі</a:t>
            </a:r>
            <a:r>
              <a:rPr lang="ru-RU" dirty="0" smtClean="0"/>
              <a:t> </a:t>
            </a:r>
            <a:r>
              <a:rPr lang="ru-RU" dirty="0" err="1" smtClean="0"/>
              <a:t>регенирация</a:t>
            </a:r>
            <a:r>
              <a:rPr lang="ru-RU" dirty="0" smtClean="0"/>
              <a:t> </a:t>
            </a:r>
            <a:r>
              <a:rPr lang="ru-RU" dirty="0" err="1" smtClean="0"/>
              <a:t>жасау</a:t>
            </a:r>
            <a:r>
              <a:rPr lang="ru-RU" dirty="0" smtClean="0"/>
              <a:t> </a:t>
            </a:r>
            <a:r>
              <a:rPr lang="ru-RU" dirty="0" err="1" smtClean="0"/>
              <a:t>үшін және ол</a:t>
            </a:r>
            <a:r>
              <a:rPr lang="ru-RU" dirty="0" smtClean="0"/>
              <a:t> </a:t>
            </a:r>
            <a:r>
              <a:rPr lang="ru-RU" dirty="0" err="1" smtClean="0"/>
              <a:t>неғұрлым </a:t>
            </a:r>
            <a:r>
              <a:rPr lang="ru-RU" dirty="0" smtClean="0"/>
              <a:t>тез </a:t>
            </a:r>
            <a:r>
              <a:rPr lang="ru-RU" dirty="0" err="1" smtClean="0"/>
              <a:t>жүру үшін ұлпа клеткаларға </a:t>
            </a:r>
            <a:r>
              <a:rPr lang="ru-RU" dirty="0" smtClean="0"/>
              <a:t>бай болу </a:t>
            </a:r>
            <a:r>
              <a:rPr lang="ru-RU" dirty="0" err="1" smtClean="0"/>
              <a:t>керек</a:t>
            </a:r>
            <a:r>
              <a:rPr lang="ru-RU" dirty="0" smtClean="0"/>
              <a:t>. Эпителий </a:t>
            </a:r>
            <a:r>
              <a:rPr lang="ru-RU" dirty="0" err="1" smtClean="0"/>
              <a:t>түрлі қорғаныштық құрылымдарды </a:t>
            </a:r>
            <a:r>
              <a:rPr lang="ru-RU" dirty="0" smtClean="0"/>
              <a:t>(кутикула, хитин, </a:t>
            </a:r>
            <a:r>
              <a:rPr lang="ru-RU" dirty="0" err="1" smtClean="0"/>
              <a:t>бақалшақ</a:t>
            </a:r>
            <a:r>
              <a:rPr lang="ru-RU" dirty="0" smtClean="0"/>
              <a:t>) </a:t>
            </a:r>
            <a:r>
              <a:rPr lang="ru-RU" dirty="0" err="1" smtClean="0"/>
              <a:t>құрайды.</a:t>
            </a:r>
            <a:r>
              <a:rPr lang="ru-RU" dirty="0" smtClean="0"/>
              <a:t> </a:t>
            </a:r>
            <a:r>
              <a:rPr lang="ru-RU" dirty="0" err="1" smtClean="0"/>
              <a:t>Бұл құрылымдардың барлығы </a:t>
            </a:r>
            <a:r>
              <a:rPr lang="ru-RU" dirty="0" smtClean="0"/>
              <a:t>эпителий </a:t>
            </a:r>
            <a:r>
              <a:rPr lang="ru-RU" dirty="0" err="1" smtClean="0"/>
              <a:t>ұлпасының құрамындағы клеткалардың қызметіне байланысты</a:t>
            </a:r>
            <a:r>
              <a:rPr lang="ru-RU" dirty="0" smtClean="0"/>
              <a:t>.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10242" name="Picture 2" descr="C:\Users\Moldir\Desktop\саят 9лпа\i (1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000108"/>
            <a:ext cx="3143272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643306" y="571480"/>
            <a:ext cx="5043494" cy="5435811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/>
              <a:t>Эпителий </a:t>
            </a:r>
            <a:r>
              <a:rPr lang="ru-RU" dirty="0" err="1" smtClean="0"/>
              <a:t>базальдық мембрананың үстінде жатады</a:t>
            </a:r>
            <a:r>
              <a:rPr lang="ru-RU" dirty="0" smtClean="0"/>
              <a:t>. </a:t>
            </a:r>
            <a:r>
              <a:rPr lang="ru-RU" dirty="0" err="1" smtClean="0"/>
              <a:t>Базальдық </a:t>
            </a:r>
            <a:r>
              <a:rPr lang="ru-RU" dirty="0" smtClean="0"/>
              <a:t>мембрана эпителий </a:t>
            </a:r>
            <a:r>
              <a:rPr lang="ru-RU" dirty="0" err="1" smtClean="0"/>
              <a:t>клеткалары</a:t>
            </a:r>
            <a:r>
              <a:rPr lang="ru-RU" dirty="0" smtClean="0"/>
              <a:t> мен </a:t>
            </a:r>
            <a:r>
              <a:rPr lang="ru-RU" dirty="0" err="1" smtClean="0"/>
              <a:t>оның астындағы дәнекер клеткаларының тіршілік</a:t>
            </a:r>
            <a:r>
              <a:rPr lang="ru-RU" dirty="0" smtClean="0"/>
              <a:t> </a:t>
            </a:r>
            <a:r>
              <a:rPr lang="ru-RU" dirty="0" err="1" smtClean="0"/>
              <a:t>әрекеттерінің әсерінен пайда</a:t>
            </a:r>
            <a:r>
              <a:rPr lang="ru-RU" dirty="0" smtClean="0"/>
              <a:t> </a:t>
            </a:r>
            <a:r>
              <a:rPr lang="ru-RU" dirty="0" err="1" smtClean="0"/>
              <a:t>болады</a:t>
            </a:r>
            <a:r>
              <a:rPr lang="ru-RU" dirty="0" smtClean="0"/>
              <a:t> </a:t>
            </a:r>
            <a:r>
              <a:rPr lang="ru-RU" dirty="0" err="1" smtClean="0"/>
              <a:t>және </a:t>
            </a:r>
            <a:r>
              <a:rPr lang="ru-RU" dirty="0" smtClean="0"/>
              <a:t>осы </a:t>
            </a:r>
            <a:r>
              <a:rPr lang="ru-RU" dirty="0" err="1" smtClean="0"/>
              <a:t>екі</a:t>
            </a:r>
            <a:r>
              <a:rPr lang="ru-RU" dirty="0" smtClean="0"/>
              <a:t> </a:t>
            </a:r>
            <a:r>
              <a:rPr lang="ru-RU" dirty="0" err="1" smtClean="0"/>
              <a:t>ұлпаны</a:t>
            </a:r>
            <a:r>
              <a:rPr lang="ru-RU" dirty="0" smtClean="0"/>
              <a:t>,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жағынан бір</a:t>
            </a:r>
            <a:r>
              <a:rPr lang="ru-RU" dirty="0" smtClean="0"/>
              <a:t>- </a:t>
            </a:r>
            <a:r>
              <a:rPr lang="ru-RU" dirty="0" err="1" smtClean="0"/>
              <a:t>бірінен</a:t>
            </a:r>
            <a:r>
              <a:rPr lang="ru-RU" dirty="0" smtClean="0"/>
              <a:t> </a:t>
            </a:r>
            <a:r>
              <a:rPr lang="ru-RU" dirty="0" err="1" smtClean="0"/>
              <a:t>бөліп</a:t>
            </a:r>
            <a:r>
              <a:rPr lang="ru-RU" dirty="0" smtClean="0"/>
              <a:t>, </a:t>
            </a:r>
            <a:r>
              <a:rPr lang="ru-RU" dirty="0" err="1" smtClean="0"/>
              <a:t>екінші</a:t>
            </a:r>
            <a:r>
              <a:rPr lang="ru-RU" dirty="0" smtClean="0"/>
              <a:t> </a:t>
            </a:r>
            <a:r>
              <a:rPr lang="ru-RU" dirty="0" err="1" smtClean="0"/>
              <a:t>жағынан оларды</a:t>
            </a:r>
            <a:r>
              <a:rPr lang="ru-RU" dirty="0" smtClean="0"/>
              <a:t> </a:t>
            </a:r>
            <a:r>
              <a:rPr lang="ru-RU" dirty="0" err="1" smtClean="0"/>
              <a:t>біріктіріп</a:t>
            </a:r>
            <a:r>
              <a:rPr lang="ru-RU" dirty="0" smtClean="0"/>
              <a:t> </a:t>
            </a:r>
            <a:r>
              <a:rPr lang="ru-RU" dirty="0" err="1" smtClean="0"/>
              <a:t>біртұтас </a:t>
            </a:r>
            <a:r>
              <a:rPr lang="ru-RU" dirty="0" smtClean="0"/>
              <a:t>комплекс </a:t>
            </a:r>
            <a:r>
              <a:rPr lang="ru-RU" dirty="0" err="1" smtClean="0"/>
              <a:t>құрайды</a:t>
            </a:r>
            <a:r>
              <a:rPr lang="ru-RU" dirty="0" smtClean="0"/>
              <a:t>. </a:t>
            </a:r>
            <a:r>
              <a:rPr lang="ru-RU" dirty="0" err="1" smtClean="0"/>
              <a:t>Эпителийдің қоректену базальдық </a:t>
            </a:r>
            <a:r>
              <a:rPr lang="ru-RU" dirty="0" smtClean="0"/>
              <a:t>мембрана </a:t>
            </a:r>
            <a:r>
              <a:rPr lang="ru-RU" dirty="0" err="1" smtClean="0"/>
              <a:t>арқылы диффузиялық жолмен</a:t>
            </a:r>
            <a:r>
              <a:rPr lang="ru-RU" dirty="0" smtClean="0"/>
              <a:t> </a:t>
            </a:r>
            <a:r>
              <a:rPr lang="ru-RU" dirty="0" err="1" smtClean="0"/>
              <a:t>қамтамасыз етіледі</a:t>
            </a:r>
            <a:r>
              <a:rPr lang="ru-RU" dirty="0" smtClean="0"/>
              <a:t>. Осы </a:t>
            </a:r>
            <a:r>
              <a:rPr lang="ru-RU" dirty="0" err="1" smtClean="0"/>
              <a:t>жерде</a:t>
            </a:r>
            <a:r>
              <a:rPr lang="ru-RU" dirty="0" smtClean="0"/>
              <a:t>, </a:t>
            </a:r>
            <a:r>
              <a:rPr lang="ru-RU" dirty="0" err="1" smtClean="0"/>
              <a:t>эпителийде</a:t>
            </a:r>
            <a:r>
              <a:rPr lang="ru-RU" dirty="0" smtClean="0"/>
              <a:t> </a:t>
            </a:r>
            <a:r>
              <a:rPr lang="ru-RU" dirty="0" err="1" smtClean="0"/>
              <a:t>кан</a:t>
            </a:r>
            <a:r>
              <a:rPr lang="ru-RU" dirty="0" smtClean="0"/>
              <a:t> мен лимфа </a:t>
            </a:r>
            <a:r>
              <a:rPr lang="ru-RU" dirty="0" err="1" smtClean="0"/>
              <a:t>тамырларының болмайтынын</a:t>
            </a:r>
            <a:r>
              <a:rPr lang="ru-RU" dirty="0" smtClean="0"/>
              <a:t>, ал нерв </a:t>
            </a:r>
            <a:r>
              <a:rPr lang="ru-RU" dirty="0" err="1" smtClean="0"/>
              <a:t>талшықтарының көп болатынын</a:t>
            </a:r>
            <a:r>
              <a:rPr lang="ru-RU" dirty="0" smtClean="0"/>
              <a:t> </a:t>
            </a:r>
            <a:r>
              <a:rPr lang="ru-RU" dirty="0" err="1" smtClean="0"/>
              <a:t>ескеру</a:t>
            </a:r>
            <a:r>
              <a:rPr lang="ru-RU" dirty="0" smtClean="0"/>
              <a:t> кажет.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11266" name="Picture 2" descr="C:\Users\Moldir\Desktop\саят 9лпа\i (1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3429024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868" y="1142984"/>
            <a:ext cx="5114932" cy="486430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Эпителийдің негізгі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қызметі өзінің астында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орналасқан дәнекер ұлпасын қорғау.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Сонымен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қатар кейбір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жағдайларда белгілі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эпителиалдық клеткалар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секрет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бөлу және сіңіру функцияларын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да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атқарады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en-U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90" name="Picture 2" descr="C:\Users\Moldir\Desktop\саят 9лпа\i (1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3786214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85</TotalTime>
  <Words>1168</Words>
  <Application>Microsoft Office PowerPoint</Application>
  <PresentationFormat>Экран (4:3)</PresentationFormat>
  <Paragraphs>49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Городская</vt:lpstr>
      <vt:lpstr>Ұлпалап туралы жалпы ұғым</vt:lpstr>
      <vt:lpstr> Эпителий ұлпасына жалпы мінездеме   </vt:lpstr>
      <vt:lpstr>Эпителий-шекаралық ұлпа, өйткені ол ішкі ортамен сыртқы ортаның аралығында жатады. Эпителий арқылы организм мен сыртқы ортаның арасында зат алмасу жүреді. </vt:lpstr>
      <vt:lpstr>Слайд 4</vt:lpstr>
      <vt:lpstr>Слайд 5</vt:lpstr>
      <vt:lpstr>Слайд 6</vt:lpstr>
      <vt:lpstr>Слайд 7</vt:lpstr>
      <vt:lpstr>Слайд 8</vt:lpstr>
      <vt:lpstr>Слайд 9</vt:lpstr>
      <vt:lpstr>Морфологиялық классификация </vt:lpstr>
      <vt:lpstr>Эпителийлер классификация-сының бұл түрін олардың белгілі бір ұрық жапырақшадан шығу тегін еске алып Н.Г. Хлопин үсынған. Ол эпителиийлердің төмендегі типтерін ажыраткан: </vt:lpstr>
      <vt:lpstr> Функциялық классификация   Жануарлардың көпшілігінде эпителийдің мына типтерін ажыратуға болады. </vt:lpstr>
      <vt:lpstr>Целомдық эпителийі </vt:lpstr>
      <vt:lpstr>Бір қабатты куб пішінде эпителий </vt:lpstr>
      <vt:lpstr>Көп қабатты эпителий </vt:lpstr>
      <vt:lpstr>Көп қабатты мүйізденбейтін эпителий   </vt:lpstr>
      <vt:lpstr>Көп қабатты мүйізденген эпителий   </vt:lpstr>
      <vt:lpstr>Безді эпителий   </vt:lpstr>
      <vt:lpstr>Слайд 19</vt:lpstr>
      <vt:lpstr>Көп клеткалы бездерде 2 түрлі клетка болады: 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Ұлпалап туралы жалпы ұғым</dc:title>
  <dc:creator>СҰЛТАН И САЯТ БРАТЬЯ</dc:creator>
  <cp:lastModifiedBy>СҰЛТАН И САЯТ БРАТЬЯ</cp:lastModifiedBy>
  <cp:revision>9</cp:revision>
  <dcterms:created xsi:type="dcterms:W3CDTF">2013-04-07T14:15:44Z</dcterms:created>
  <dcterms:modified xsi:type="dcterms:W3CDTF">2013-04-12T18:23:16Z</dcterms:modified>
</cp:coreProperties>
</file>