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4" r:id="rId2"/>
    <p:sldId id="257" r:id="rId3"/>
    <p:sldId id="276" r:id="rId4"/>
    <p:sldId id="258" r:id="rId5"/>
    <p:sldId id="277" r:id="rId6"/>
    <p:sldId id="259" r:id="rId7"/>
    <p:sldId id="278" r:id="rId8"/>
    <p:sldId id="260" r:id="rId9"/>
    <p:sldId id="279" r:id="rId10"/>
    <p:sldId id="261" r:id="rId11"/>
    <p:sldId id="280" r:id="rId12"/>
    <p:sldId id="262" r:id="rId13"/>
    <p:sldId id="263" r:id="rId14"/>
    <p:sldId id="281" r:id="rId15"/>
    <p:sldId id="264" r:id="rId16"/>
    <p:sldId id="282" r:id="rId17"/>
    <p:sldId id="265" r:id="rId18"/>
    <p:sldId id="283" r:id="rId19"/>
    <p:sldId id="266" r:id="rId20"/>
    <p:sldId id="267" r:id="rId21"/>
    <p:sldId id="268" r:id="rId22"/>
    <p:sldId id="284" r:id="rId23"/>
    <p:sldId id="269" r:id="rId24"/>
    <p:sldId id="285" r:id="rId25"/>
    <p:sldId id="270" r:id="rId26"/>
    <p:sldId id="271" r:id="rId27"/>
    <p:sldId id="272" r:id="rId28"/>
    <p:sldId id="273" r:id="rId29"/>
    <p:sldId id="286" r:id="rId30"/>
    <p:sldId id="275" r:id="rId3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DE1F5D1F-66D6-45D2-B694-AC84FFF92758}" type="datetimeFigureOut">
              <a:rPr lang="ru-RU" smtClean="0"/>
              <a:pPr/>
              <a:t>10.04.2013</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3E95BBD8-C076-484B-A33F-8C9856D69004}"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1F5D1F-66D6-45D2-B694-AC84FFF92758}" type="datetimeFigureOut">
              <a:rPr lang="ru-RU" smtClean="0"/>
              <a:pPr/>
              <a:t>10.04.2013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3E95BBD8-C076-484B-A33F-8C9856D6900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1F5D1F-66D6-45D2-B694-AC84FFF92758}" type="datetimeFigureOut">
              <a:rPr lang="ru-RU" smtClean="0"/>
              <a:pPr/>
              <a:t>10.04.2013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3E95BBD8-C076-484B-A33F-8C9856D6900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E1F5D1F-66D6-45D2-B694-AC84FFF92758}" type="datetimeFigureOut">
              <a:rPr lang="ru-RU" smtClean="0"/>
              <a:pPr/>
              <a:t>10.04.2013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3E95BBD8-C076-484B-A33F-8C9856D6900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DE1F5D1F-66D6-45D2-B694-AC84FFF92758}" type="datetimeFigureOut">
              <a:rPr lang="ru-RU" smtClean="0"/>
              <a:pPr/>
              <a:t>10.04.2013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3E95BBD8-C076-484B-A33F-8C9856D69004}"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E1F5D1F-66D6-45D2-B694-AC84FFF92758}" type="datetimeFigureOut">
              <a:rPr lang="ru-RU" smtClean="0"/>
              <a:pPr/>
              <a:t>10.04.2013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3E95BBD8-C076-484B-A33F-8C9856D6900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DE1F5D1F-66D6-45D2-B694-AC84FFF92758}" type="datetimeFigureOut">
              <a:rPr lang="ru-RU" smtClean="0"/>
              <a:pPr/>
              <a:t>10.04.2013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3E95BBD8-C076-484B-A33F-8C9856D6900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DE1F5D1F-66D6-45D2-B694-AC84FFF92758}" type="datetimeFigureOut">
              <a:rPr lang="ru-RU" smtClean="0"/>
              <a:pPr/>
              <a:t>10.04.2013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3E95BBD8-C076-484B-A33F-8C9856D6900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DE1F5D1F-66D6-45D2-B694-AC84FFF92758}" type="datetimeFigureOut">
              <a:rPr lang="ru-RU" smtClean="0"/>
              <a:pPr/>
              <a:t>10.04.2013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3E95BBD8-C076-484B-A33F-8C9856D69004}"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E1F5D1F-66D6-45D2-B694-AC84FFF92758}" type="datetimeFigureOut">
              <a:rPr lang="ru-RU" smtClean="0"/>
              <a:pPr/>
              <a:t>10.04.2013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3E95BBD8-C076-484B-A33F-8C9856D6900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DE1F5D1F-66D6-45D2-B694-AC84FFF92758}" type="datetimeFigureOut">
              <a:rPr lang="ru-RU" smtClean="0"/>
              <a:pPr/>
              <a:t>10.04.2013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3E95BBD8-C076-484B-A33F-8C9856D69004}"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DE1F5D1F-66D6-45D2-B694-AC84FFF92758}" type="datetimeFigureOut">
              <a:rPr lang="ru-RU" smtClean="0"/>
              <a:pPr/>
              <a:t>10.04.2013</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3E95BBD8-C076-484B-A33F-8C9856D69004}"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kk.wikipedia.org/w/index.php?title=%D0%A4%D0%B8%D0%BB%D0%BE%D0%B3%D0%B5%D0%BD%D0%B5%D1%82%D0%B8%D0%BA%D0%B0%D0%BB%D1%8B%D2%9B_%D0%BA%D0%BB%D0%B0%D1%81%D1%81%D0%B8%D1%84%D0%B8%D0%BA%D0%B0%D1%86%D0%B8%D1%8F&amp;action=edit&amp;redlink=1" TargetMode="External"/><Relationship Id="rId2" Type="http://schemas.openxmlformats.org/officeDocument/2006/relationships/hyperlink" Target="http://kk.wikipedia.org/wiki/%D0%A6%D0%B8%D0%BB%D0%B8%D0%BD%D0%B4%D1%80" TargetMode="Externa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hyperlink" Target="http://kk.wikipedia.org/wiki/%D0%AD%D0%BA%D1%82%D0%BE%D0%B4%D0%B5%D1%80%D0%BC%D0%B0"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kk.wikipedia.org/w/index.php?title=%D0%A6%D0%B5%D0%BB%D0%BE-%D0%BD%D0%B5%D1%84%D1%80%D0%BE%D0%B4%D0%B5%D1%80%D0%BC%D0%B0&amp;action=edit&amp;redlink=1" TargetMode="External"/><Relationship Id="rId2" Type="http://schemas.openxmlformats.org/officeDocument/2006/relationships/hyperlink" Target="http://kk.wikipedia.org/w/index.php?title=%D0%AD%D0%BD%D1%82%D0%BE%D0%B4%D0%B5%D1%80%D0%BC%D0%B0&amp;action=edit&amp;redlink=1" TargetMode="Externa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hyperlink" Target="http://kk.wikipedia.org/w/index.php?title=%D0%AD%D0%BF%D0%B5%D0%BD%D0%B4%D0%B8%D0%BC%D0%BE&amp;action=edit&amp;redlink=1" TargetMode="External"/><Relationship Id="rId4" Type="http://schemas.openxmlformats.org/officeDocument/2006/relationships/hyperlink" Target="http://kk.wikipedia.org/wiki/%D0%9C%D0%B5%D0%B7%D0%BE%D1%82%D0%B5%D0%BB%D0%B8%D0%B9"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kk.wikipedia.org/wiki/%D0%A1%D0%B5%D1%80%D0%BE%D0%BB%D0%BE%D0%B3%D0%B8%D1%8F"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kk.wikipedia.org/wiki/%D0%A6%D0%B5%D0%BB%D0%BE%D0%BC" TargetMode="External"/><Relationship Id="rId2" Type="http://schemas.openxmlformats.org/officeDocument/2006/relationships/hyperlink" Target="http://kk.wikipedia.org/wiki/%D0%90%D0%BB%D1%8C%D0%B2%D0%B5%D0%BE%D0%BB%D0%B0" TargetMode="Externa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hyperlink" Target="http://kk.wikipedia.org/wiki/%D0%9C%D0%B5%D0%B7%D0%BE%D1%82%D0%B5%D0%BB%D0%B8%D0%B9"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kk.wikipedia.org/w/index.php?title=%D0%9C%D0%B8%D0%BA%D1%80%D0%BE%D0%B1%D2%AF%D1%80%D0%BB%D0%B5%D1%80&amp;action=edit&amp;redlink=1" TargetMode="External"/><Relationship Id="rId2" Type="http://schemas.openxmlformats.org/officeDocument/2006/relationships/hyperlink" Target="http://kk.wikipedia.org/wiki/%D0%9C%D0%B5%D0%B7%D0%BE%D1%82%D0%B5%D0%BB%D0%B8%D0%B9" TargetMode="Externa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hyperlink" Target="http://kk.wikipedia.org/w/index.php?title=%D0%93%D0%B5%D0%BC%D0%B0%D1%82%D0%BE%D0%BB%D0%B8%D0%BC%D1%84%D0%B0&amp;action=edit&amp;redlink=1"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kk.wikipedia.org/wiki/%D0%A6%D0%B8%D1%82%D0%BE%D0%BF%D0%BB%D0%B0%D0%B7%D0%BC%D0%B0"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kk.wikipedia.org/wiki/%D0%9A%D1%80%D0%B8%D0%BF%D1%82%D0%B0_%D0%B0%D0%B1%D1%81%D1%86%D0%B5%D1%81%D1%96" TargetMode="External"/><Relationship Id="rId2" Type="http://schemas.openxmlformats.org/officeDocument/2006/relationships/hyperlink" Target="http://kk.wikipedia.org/wiki/%D0%9C%D0%B5%D0%BC%D0%B1%D1%80%D0%B0%D0%BD%D0%B0" TargetMode="Externa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kk.wikipedia.org/w/index.php?title=%D0%A1%D0%B5%D0%BA%D1%80%D0%B5%D1%82&amp;action=edit&amp;redlink=1"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kk.wikipedia.org/w/index.php?title=%D0%AD%D0%BF%D0%B8%D0%B4%D0%B5%D1%80%D0%BC%D0%B8%D1%81&amp;action=edit&amp;redlink=1"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kk.wikipedia.org/wiki/%D0%94%D0%B8%D1%84%D1%84%D1%83%D0%B7%D0%B8%D1%8F" TargetMode="External"/><Relationship Id="rId2" Type="http://schemas.openxmlformats.org/officeDocument/2006/relationships/hyperlink" Target="http://kk.wikipedia.org/wiki/%D0%9C%D0%B5%D0%BC%D0%B1%D1%80%D0%B0%D0%BD%D0%B0" TargetMode="Externa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kk.wikipedia.org/w/index.php?title=%D0%92%D0%BB%D0%B0%D0%B3%D0%B0%D0%BB%D0%B8%D1%89%D0%B0&amp;action=edit&amp;redlink=1"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kk.wikipedia.org/wiki/%D0%9A%D0%BB%D0%B5%D1%82%D0%BA%D0%B0"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kk.wikipedia.org/w/index.php?title=%D0%AD%D0%BD%D1%82%D0%B5%D1%80%D0%BE%D1%86%D0%B8%D1%82%D1%82%D0%B5%D1%80&amp;action=edit&amp;redlink=1" TargetMode="External"/><Relationship Id="rId2" Type="http://schemas.openxmlformats.org/officeDocument/2006/relationships/hyperlink" Target="http://kk.wikipedia.org/w/index.php?title=%D0%92%D0%BE%D1%80%D1%81%D0%B8%D0%BD%D0%BA%D0%B0&amp;action=edit&amp;redlink=1" TargetMode="Externa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hyperlink" Target="http://kk.wikipedia.org/w/index.php?title=%D0%AD%D0%BF%D1%82%D0%BE%D1%80%D0%BE%D0%B6%D0%B4%D0%BE%D0%BA%D1%80%D0%B8%D0%BD&amp;action=edit&amp;redlink=1"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kk.wikipedia.org/wiki/%D0%9A%D0%BB%D0%B5%D1%82%D0%BA%D0%B0" TargetMode="External"/><Relationship Id="rId2" Type="http://schemas.openxmlformats.org/officeDocument/2006/relationships/hyperlink" Target="http://kk.wikipedia.org/wiki/%D0%98%D0%BD%D0%B2%D0%B0%D0%B3%D0%B8%D0%BD%D0%B0%D1%86%D0%B8%D1%8F"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hyperlink" Target="http://kk.wikipedia.org/wiki/%D0%AD%D0%BA%D1%82%D0%BE%D0%B4%D0%B5%D1%80%D0%BC%D0%B0"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kk.wikipedia.org/wiki/%D0%A4%D0%B0%D0%B3%D0%BE%D1%86%D0%B8%D1%82%D0%BE%D0%B7" TargetMode="External"/><Relationship Id="rId2" Type="http://schemas.openxmlformats.org/officeDocument/2006/relationships/hyperlink" Target="http://kk.wikipedia.org/wiki/%D0%9C%D0%B5%D1%87%D0%BD%D0%B8%D0%BA%D0%BE%D0%B2_%D0%98%D0%BB%D1%8C%D1%8F_%D0%98%D0%BB%D1%8C%D0%B8%D1%87" TargetMode="Externa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hyperlink" Target="http://kk.wikipedia.org/wiki/%D0%AD%D0%B2%D0%BE%D0%BB%D1%8E%D1%86%D0%B8%D1%8F" TargetMode="External"/><Relationship Id="rId4" Type="http://schemas.openxmlformats.org/officeDocument/2006/relationships/hyperlink" Target="http://kk.wikipedia.org/w/index.php?title=%D0%A4%D0%B0%D0%B3%D0%BE%D1%86%D0%B8%D1%82%D0%BE%D0%B1%D0%BB%D0%B0%D1%81%D1%82&amp;action=edit&amp;redlink=1"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kk.wikipedia.org/wiki/%D0%9E%D1%80%D0%B3%D0%B0%D0%BD%D0%B8%D0%B7%D0%B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kk.wikipedia.org/wiki/%D0%9C%D0%B0%D0%B9%D0%BB%D0%B0%D1%80" TargetMode="External"/><Relationship Id="rId7" Type="http://schemas.openxmlformats.org/officeDocument/2006/relationships/image" Target="../media/image8.jpeg"/><Relationship Id="rId2" Type="http://schemas.openxmlformats.org/officeDocument/2006/relationships/hyperlink" Target="http://kk.wikipedia.org/wiki/%D0%91%D0%B5%D0%BB%D0%BE%D0%BA" TargetMode="External"/><Relationship Id="rId1" Type="http://schemas.openxmlformats.org/officeDocument/2006/relationships/slideLayout" Target="../slideLayouts/slideLayout2.xml"/><Relationship Id="rId6" Type="http://schemas.openxmlformats.org/officeDocument/2006/relationships/hyperlink" Target="http://kk.wikipedia.org/wiki/%D0%9C%D0%B8%D0%BA%D1%80%D0%BE%D0%B1" TargetMode="External"/><Relationship Id="rId5" Type="http://schemas.openxmlformats.org/officeDocument/2006/relationships/hyperlink" Target="http://kk.wikipedia.org/wiki/%D0%9B%D0%B8%D0%BC%D1%84%D0%B0" TargetMode="External"/><Relationship Id="rId4" Type="http://schemas.openxmlformats.org/officeDocument/2006/relationships/hyperlink" Target="http://kk.wikipedia.org/wiki/%D0%A3%D0%B3%D0%BB%D0%B5%D0%B2%D0%BE%D0%B4%D1%82%D0%B0%D1%80"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kk.wikipedia.org/w/index.php?title=%D0%9C%D0%B8%D0%BA%D1%80%D0%BE%D0%B1%D2%AF%D1%80&amp;action=edit&amp;redlink=1" TargetMode="External"/><Relationship Id="rId2" Type="http://schemas.openxmlformats.org/officeDocument/2006/relationships/hyperlink" Target="http://kk.wikipedia.org/w/index.php?title=%D0%A0%D0%B5%D0%B3%D0%B5%D0%BD%D0%B8%D1%80%D0%B0%D1%86%D0%B8%D1%8F&amp;action=edit&amp;redlink=1" TargetMode="Externa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hyperlink" Target="http://kk.wikipedia.org/w/index.php?title=%D0%A2%D0%BE%D1%80%D0%BB%D1%8B_%D0%B0%D0%BF%D0%BF%D0%B0%D1%80%D0%B0%D1%82&amp;action=edit&amp;redlink=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Содержимое 3" descr="i (21).jpg"/>
          <p:cNvPicPr>
            <a:picLocks noGrp="1" noChangeAspect="1"/>
          </p:cNvPicPr>
          <p:nvPr>
            <p:ph idx="1"/>
          </p:nvPr>
        </p:nvPicPr>
        <p:blipFill>
          <a:blip r:embed="rId2"/>
          <a:stretch>
            <a:fillRect/>
          </a:stretch>
        </p:blipFill>
        <p:spPr>
          <a:xfrm>
            <a:off x="1000101" y="0"/>
            <a:ext cx="8143899" cy="6858000"/>
          </a:xfrm>
        </p:spPr>
      </p:pic>
      <p:sp>
        <p:nvSpPr>
          <p:cNvPr id="5" name="Прямоугольник 4"/>
          <p:cNvSpPr/>
          <p:nvPr/>
        </p:nvSpPr>
        <p:spPr>
          <a:xfrm>
            <a:off x="1214414" y="2643182"/>
            <a:ext cx="7572428" cy="1200329"/>
          </a:xfrm>
          <a:prstGeom prst="rect">
            <a:avLst/>
          </a:prstGeom>
        </p:spPr>
        <p:txBody>
          <a:bodyPr wrap="square">
            <a:spAutoFit/>
          </a:bodyPr>
          <a:lstStyle/>
          <a:p>
            <a:r>
              <a:rPr lang="ru-RU" sz="7200" dirty="0" smtClean="0">
                <a:latin typeface="Times New Roman" pitchFamily="18" charset="0"/>
                <a:cs typeface="Times New Roman" pitchFamily="18" charset="0"/>
              </a:rPr>
              <a:t>Эпителийл</a:t>
            </a:r>
            <a:r>
              <a:rPr lang="kk-KZ" sz="7200" dirty="0" smtClean="0">
                <a:latin typeface="Times New Roman" pitchFamily="18" charset="0"/>
                <a:cs typeface="Times New Roman" pitchFamily="18" charset="0"/>
              </a:rPr>
              <a:t>ік ұлпа</a:t>
            </a:r>
            <a:endParaRPr lang="ru-RU" sz="7200"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4" y="1857364"/>
            <a:ext cx="7498080" cy="1143000"/>
          </a:xfrm>
        </p:spPr>
        <p:txBody>
          <a:bodyPr>
            <a:noAutofit/>
          </a:bodyPr>
          <a:lstStyle/>
          <a:p>
            <a:r>
              <a:rPr lang="ru-RU" sz="2000" dirty="0">
                <a:latin typeface="Times New Roman" pitchFamily="18" charset="0"/>
                <a:cs typeface="Times New Roman" pitchFamily="18" charset="0"/>
              </a:rPr>
              <a:t>Морфологиялық классификация</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Эпителийдің құрылыс ерекшелігіне негізделген. Бұл классификация бойынша эпителийлерді бір кабатты және көп қабатты деп бөледі. Бір кабатты эпителий бір қатарлы және көп қатарлы болып бөлінеді. Эпителийлерді клеткаларының пішініне қарай жалпақ, куб пішінді,</a:t>
            </a:r>
            <a:r>
              <a:rPr lang="ru-RU" sz="2000" dirty="0">
                <a:latin typeface="Times New Roman" pitchFamily="18" charset="0"/>
                <a:cs typeface="Times New Roman" pitchFamily="18" charset="0"/>
                <a:hlinkClick r:id="rId2" tooltip="Цилиндр"/>
              </a:rPr>
              <a:t>цилиндр</a:t>
            </a:r>
            <a:r>
              <a:rPr lang="ru-RU" sz="2000" dirty="0">
                <a:latin typeface="Times New Roman" pitchFamily="18" charset="0"/>
                <a:cs typeface="Times New Roman" pitchFamily="18" charset="0"/>
              </a:rPr>
              <a:t> тәрізді деп ажыратады. Онто және </a:t>
            </a:r>
            <a:r>
              <a:rPr lang="ru-RU" sz="2000" dirty="0">
                <a:latin typeface="Times New Roman" pitchFamily="18" charset="0"/>
                <a:cs typeface="Times New Roman" pitchFamily="18" charset="0"/>
                <a:hlinkClick r:id="rId3" tooltip="Филогенетикалық классификация (мұндай бет жоқ)"/>
              </a:rPr>
              <a:t>филогенетикалық классификация</a:t>
            </a:r>
            <a:r>
              <a:rPr lang="ru-RU" sz="2000" dirty="0">
                <a:latin typeface="Times New Roman" pitchFamily="18" charset="0"/>
                <a:cs typeface="Times New Roman" pitchFamily="18" charset="0"/>
              </a:rPr>
              <a:t>. Эпителийлер классификация-сының бұл түрін олардың белгілі бір ұрық жапырақшадан шығу тегін еске алып Н.Г. Хлопин үсынған. Ол эпителиийлердің төмендегі типтерін ажыраткан:</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hlinkClick r:id="rId4" tooltip="Эктодерма"/>
              </a:rPr>
              <a:t>Эктодермадан</a:t>
            </a:r>
            <a:r>
              <a:rPr lang="ru-RU" sz="2000" dirty="0">
                <a:latin typeface="Times New Roman" pitchFamily="18" charset="0"/>
                <a:cs typeface="Times New Roman" pitchFamily="18" charset="0"/>
              </a:rPr>
              <a:t> пайда болатын эпидермалық эпителий (жабындылық эпителий, тері бездері, ауыз қуысының эпителийі, сілекей бездері);</a:t>
            </a:r>
            <a:br>
              <a:rPr lang="ru-RU" sz="2000" dirty="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i (8).jpg"/>
          <p:cNvPicPr>
            <a:picLocks noGrp="1" noChangeAspect="1"/>
          </p:cNvPicPr>
          <p:nvPr>
            <p:ph idx="1"/>
          </p:nvPr>
        </p:nvPicPr>
        <p:blipFill>
          <a:blip r:embed="rId5"/>
          <a:stretch>
            <a:fillRect/>
          </a:stretch>
        </p:blipFill>
        <p:spPr>
          <a:xfrm>
            <a:off x="1571604" y="4429132"/>
            <a:ext cx="6500858" cy="2428868"/>
          </a:xfrm>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4" y="1500174"/>
            <a:ext cx="7498080" cy="1143000"/>
          </a:xfrm>
        </p:spPr>
        <p:txBody>
          <a:bodyPr>
            <a:normAutofit fontScale="90000"/>
          </a:bodyPr>
          <a:lstStyle/>
          <a:p>
            <a:r>
              <a:rPr lang="ru-RU" sz="2000" dirty="0" smtClean="0">
                <a:latin typeface="Times New Roman" pitchFamily="18" charset="0"/>
                <a:cs typeface="Times New Roman" pitchFamily="18" charset="0"/>
                <a:hlinkClick r:id="rId2" tooltip="Энтодерма (мұндай бет жоқ)"/>
              </a:rPr>
              <a:t>Энтодермадан</a:t>
            </a:r>
            <a:r>
              <a:rPr lang="ru-RU" sz="2000" dirty="0" smtClean="0">
                <a:latin typeface="Times New Roman" pitchFamily="18" charset="0"/>
                <a:cs typeface="Times New Roman" pitchFamily="18" charset="0"/>
              </a:rPr>
              <a:t> пайда болатын энтодермалық эпителий (ішектің, бауырдың, ұйқы безінің эпителийлері);</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Мезодермадан пайда болатын </a:t>
            </a:r>
            <a:r>
              <a:rPr lang="ru-RU" sz="2000" dirty="0" smtClean="0">
                <a:latin typeface="Times New Roman" pitchFamily="18" charset="0"/>
                <a:cs typeface="Times New Roman" pitchFamily="18" charset="0"/>
                <a:hlinkClick r:id="rId3" tooltip="Цело-нефродерма (мұндай бет жоқ)"/>
              </a:rPr>
              <a:t>цело-нефродермалық</a:t>
            </a:r>
            <a:r>
              <a:rPr lang="ru-RU" sz="2000" dirty="0" smtClean="0">
                <a:latin typeface="Times New Roman" pitchFamily="18" charset="0"/>
                <a:cs typeface="Times New Roman" pitchFamily="18" charset="0"/>
              </a:rPr>
              <a:t> эпителий (жыныс бездерінің, бүйректің, эпителий мен </a:t>
            </a:r>
            <a:r>
              <a:rPr lang="ru-RU" sz="2000" dirty="0" smtClean="0">
                <a:latin typeface="Times New Roman" pitchFamily="18" charset="0"/>
                <a:cs typeface="Times New Roman" pitchFamily="18" charset="0"/>
                <a:hlinkClick r:id="rId4" tooltip="Мезотелий"/>
              </a:rPr>
              <a:t>мезотелий</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Нерв түтігінің бастамасынан дамитын эпендимо-глиялық эпителий (</a:t>
            </a:r>
            <a:r>
              <a:rPr lang="ru-RU" sz="2000" dirty="0" smtClean="0">
                <a:latin typeface="Times New Roman" pitchFamily="18" charset="0"/>
                <a:cs typeface="Times New Roman" pitchFamily="18" charset="0"/>
                <a:hlinkClick r:id="rId5" tooltip="Эпендимо (мұндай бет жоқ)"/>
              </a:rPr>
              <a:t>эпендимо</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Мезенхимадан тұзілетін эндотелий. Эпителийдің соңғы екі түрінің зерттеушілердің көпшілігі эпителийлер қтарына жатқызбайды. Жүлын каналы мен ми карыншаларының астары-эпендиманы-нерв ұлпасына, ал кан тамырларының астары-эндотелийді дәнекер ұлпасына жатқызуды орынды деп санайды.</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i (26).jpg"/>
          <p:cNvPicPr>
            <a:picLocks noGrp="1" noChangeAspect="1"/>
          </p:cNvPicPr>
          <p:nvPr>
            <p:ph idx="1"/>
          </p:nvPr>
        </p:nvPicPr>
        <p:blipFill>
          <a:blip r:embed="rId6"/>
          <a:stretch>
            <a:fillRect/>
          </a:stretch>
        </p:blipFill>
        <p:spPr>
          <a:xfrm>
            <a:off x="1357290" y="3714752"/>
            <a:ext cx="7500990" cy="3000396"/>
          </a:xfrm>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1538" y="1928802"/>
            <a:ext cx="7498080" cy="1143000"/>
          </a:xfrm>
        </p:spPr>
        <p:txBody>
          <a:bodyPr>
            <a:noAutofit/>
          </a:bodyPr>
          <a:lstStyle/>
          <a:p>
            <a:r>
              <a:rPr lang="ru-RU" sz="2400" dirty="0">
                <a:latin typeface="Times New Roman" pitchFamily="18" charset="0"/>
                <a:cs typeface="Times New Roman" pitchFamily="18" charset="0"/>
              </a:rPr>
              <a:t>Функциялық классификация</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Жануарлардың көпшілігінде эпителийдің мына типтерін ажыратуға болады.</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Жабынды тері эпителийі;</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Кілегей кабықшаларының эпителийі;</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Дененің екінші куысын астарлап тұратын </a:t>
            </a:r>
            <a:r>
              <a:rPr lang="ru-RU" sz="2400" dirty="0">
                <a:latin typeface="Times New Roman" pitchFamily="18" charset="0"/>
                <a:cs typeface="Times New Roman" pitchFamily="18" charset="0"/>
                <a:hlinkClick r:id="rId2" tooltip="Серология"/>
              </a:rPr>
              <a:t>серозалық</a:t>
            </a:r>
            <a:r>
              <a:rPr lang="ru-RU" sz="2400" dirty="0">
                <a:latin typeface="Times New Roman" pitchFamily="18" charset="0"/>
                <a:cs typeface="Times New Roman" pitchFamily="18" charset="0"/>
              </a:rPr>
              <a:t> кабықшаларының эпителийі (плевралық, перикардиалық және күрсақ куысының);</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Ішкі органдардың перинхимасының эпителийлі (альвеолалық, бүйрек эпителийі, гонадалар мен бездердің эпителийі т.б.).</a:t>
            </a:r>
            <a:br>
              <a:rPr lang="ru-RU" sz="2400" dirty="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pic>
        <p:nvPicPr>
          <p:cNvPr id="4" name="Содержимое 3" descr="i (9).jpg"/>
          <p:cNvPicPr>
            <a:picLocks noGrp="1" noChangeAspect="1"/>
          </p:cNvPicPr>
          <p:nvPr>
            <p:ph idx="1"/>
          </p:nvPr>
        </p:nvPicPr>
        <p:blipFill>
          <a:blip r:embed="rId3"/>
          <a:stretch>
            <a:fillRect/>
          </a:stretch>
        </p:blipFill>
        <p:spPr>
          <a:xfrm>
            <a:off x="1500166" y="4286256"/>
            <a:ext cx="6286544" cy="2428892"/>
          </a:xfrm>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4" y="1285860"/>
            <a:ext cx="7498080" cy="1143000"/>
          </a:xfrm>
        </p:spPr>
        <p:txBody>
          <a:bodyPr>
            <a:noAutofit/>
          </a:bodyPr>
          <a:lstStyle/>
          <a:p>
            <a:r>
              <a:rPr lang="ru-RU" sz="2000" dirty="0">
                <a:latin typeface="Times New Roman" pitchFamily="18" charset="0"/>
                <a:cs typeface="Times New Roman" pitchFamily="18" charset="0"/>
              </a:rPr>
              <a:t>Целомдық эпителийі</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Эпителийдің бұл түрі, адам мен сүтқоректілердің өкпе </a:t>
            </a:r>
            <a:r>
              <a:rPr lang="ru-RU" sz="2000" dirty="0">
                <a:latin typeface="Times New Roman" pitchFamily="18" charset="0"/>
                <a:cs typeface="Times New Roman" pitchFamily="18" charset="0"/>
                <a:hlinkClick r:id="rId2" tooltip="Альвеола"/>
              </a:rPr>
              <a:t>альвеолаларының</a:t>
            </a:r>
            <a:r>
              <a:rPr lang="ru-RU" sz="2000" dirty="0">
                <a:latin typeface="Times New Roman" pitchFamily="18" charset="0"/>
                <a:cs typeface="Times New Roman" pitchFamily="18" charset="0"/>
              </a:rPr>
              <a:t>, серозалық куыстардың және серозалық кабықшалардың беттерін астарлап тұрады. Серозалық кабықшалар мен куыстар эпителийінің </a:t>
            </a:r>
            <a:r>
              <a:rPr lang="ru-RU" sz="2000" dirty="0">
                <a:latin typeface="Times New Roman" pitchFamily="18" charset="0"/>
                <a:cs typeface="Times New Roman" pitchFamily="18" charset="0"/>
                <a:hlinkClick r:id="rId3" tooltip="Целом"/>
              </a:rPr>
              <a:t>целомдық</a:t>
            </a:r>
            <a:r>
              <a:rPr lang="ru-RU" sz="2000" dirty="0">
                <a:latin typeface="Times New Roman" pitchFamily="18" charset="0"/>
                <a:cs typeface="Times New Roman" pitchFamily="18" charset="0"/>
              </a:rPr>
              <a:t> деп аталады. </a:t>
            </a:r>
            <a:r>
              <a:rPr lang="ru-RU" sz="2000" dirty="0">
                <a:latin typeface="Times New Roman" pitchFamily="18" charset="0"/>
                <a:cs typeface="Times New Roman" pitchFamily="18" charset="0"/>
                <a:hlinkClick r:id="rId4" tooltip="Мезотелий"/>
              </a:rPr>
              <a:t>Мезотелий</a:t>
            </a:r>
            <a:r>
              <a:rPr lang="ru-RU" sz="2000" dirty="0">
                <a:latin typeface="Times New Roman" pitchFamily="18" charset="0"/>
                <a:cs typeface="Times New Roman" pitchFamily="18" charset="0"/>
              </a:rPr>
              <a:t> - Жалпақ клеткалардың жұқа кабаты. Клеткаларының жиегі тегіс болмай, ирек-ирек болып келеді. Олардың кей бірі екі немесе үш ядролы. </a:t>
            </a:r>
            <a:r>
              <a:rPr lang="ru-RU" sz="2000" dirty="0"/>
              <a:t/>
            </a:r>
            <a:br>
              <a:rPr lang="ru-RU" sz="2000" dirty="0"/>
            </a:br>
            <a:endParaRPr lang="ru-RU" sz="2000" dirty="0"/>
          </a:p>
        </p:txBody>
      </p:sp>
      <p:pic>
        <p:nvPicPr>
          <p:cNvPr id="4" name="Содержимое 3" descr="i (10).jpg"/>
          <p:cNvPicPr>
            <a:picLocks noGrp="1" noChangeAspect="1"/>
          </p:cNvPicPr>
          <p:nvPr>
            <p:ph idx="1"/>
          </p:nvPr>
        </p:nvPicPr>
        <p:blipFill>
          <a:blip r:embed="rId5"/>
          <a:stretch>
            <a:fillRect/>
          </a:stretch>
        </p:blipFill>
        <p:spPr>
          <a:xfrm>
            <a:off x="1785918" y="3214686"/>
            <a:ext cx="6643734" cy="3500462"/>
          </a:xfrm>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1071546"/>
            <a:ext cx="7498080" cy="1143000"/>
          </a:xfrm>
        </p:spPr>
        <p:txBody>
          <a:bodyPr>
            <a:noAutofit/>
          </a:bodyPr>
          <a:lstStyle/>
          <a:p>
            <a:r>
              <a:rPr lang="ru-RU" sz="2000" dirty="0" smtClean="0">
                <a:latin typeface="Times New Roman" pitchFamily="18" charset="0"/>
                <a:cs typeface="Times New Roman" pitchFamily="18" charset="0"/>
              </a:rPr>
              <a:t>Электрондық микроскопиялық зерттеу </a:t>
            </a:r>
            <a:r>
              <a:rPr lang="ru-RU" sz="2000" dirty="0" smtClean="0">
                <a:latin typeface="Times New Roman" pitchFamily="18" charset="0"/>
                <a:cs typeface="Times New Roman" pitchFamily="18" charset="0"/>
                <a:hlinkClick r:id="rId2" tooltip="Мезотелий"/>
              </a:rPr>
              <a:t>мезотелий</a:t>
            </a:r>
            <a:r>
              <a:rPr lang="ru-RU" sz="2000" dirty="0" smtClean="0">
                <a:latin typeface="Times New Roman" pitchFamily="18" charset="0"/>
                <a:cs typeface="Times New Roman" pitchFamily="18" charset="0"/>
              </a:rPr>
              <a:t> клеткаларының бетінде </a:t>
            </a:r>
            <a:r>
              <a:rPr lang="ru-RU" sz="2000" dirty="0" smtClean="0">
                <a:latin typeface="Times New Roman" pitchFamily="18" charset="0"/>
                <a:cs typeface="Times New Roman" pitchFamily="18" charset="0"/>
                <a:hlinkClick r:id="rId3" tooltip="Микробүрлер (мұндай бет жоқ)"/>
              </a:rPr>
              <a:t>микробүрлердің</a:t>
            </a:r>
            <a:r>
              <a:rPr lang="ru-RU" sz="2000" dirty="0" smtClean="0">
                <a:latin typeface="Times New Roman" pitchFamily="18" charset="0"/>
                <a:cs typeface="Times New Roman" pitchFamily="18" charset="0"/>
              </a:rPr>
              <a:t> болатынын анықтады. Мезотелий шын мағынасындағы эпителий қатарына жатпайды. </a:t>
            </a:r>
            <a:r>
              <a:rPr lang="ru-RU" sz="2000" dirty="0" smtClean="0">
                <a:latin typeface="Times New Roman" pitchFamily="18" charset="0"/>
                <a:cs typeface="Times New Roman" pitchFamily="18" charset="0"/>
                <a:hlinkClick r:id="rId2" tooltip="Мезотелий"/>
              </a:rPr>
              <a:t>Мезотелий</a:t>
            </a:r>
            <a:r>
              <a:rPr lang="ru-RU" sz="2000" dirty="0" smtClean="0">
                <a:latin typeface="Times New Roman" pitchFamily="18" charset="0"/>
                <a:cs typeface="Times New Roman" pitchFamily="18" charset="0"/>
              </a:rPr>
              <a:t> клеткаларының фагоцитоздық қабілеті бар. Мезотелий дене куысы мен ұлпалар арасында «сероза» - </a:t>
            </a:r>
            <a:r>
              <a:rPr lang="ru-RU" sz="2000" dirty="0" smtClean="0">
                <a:latin typeface="Times New Roman" pitchFamily="18" charset="0"/>
                <a:cs typeface="Times New Roman" pitchFamily="18" charset="0"/>
                <a:hlinkClick r:id="rId4" tooltip="Гематолимфа (мұндай бет жоқ)"/>
              </a:rPr>
              <a:t>гематолимфалық</a:t>
            </a:r>
            <a:r>
              <a:rPr lang="ru-RU" sz="2000" dirty="0" smtClean="0">
                <a:latin typeface="Times New Roman" pitchFamily="18" charset="0"/>
                <a:cs typeface="Times New Roman" pitchFamily="18" charset="0"/>
              </a:rPr>
              <a:t> тоскауыл тұзуге қатысады. Ішкі мүшелер бірімен-бірі қосылып, бітісіп - жабысып калмауына және олардың орнын ауыстырып козғалуына мезотелий колайлы жағдай туғызады.</a:t>
            </a:r>
            <a:endParaRPr lang="ru-RU" sz="2000" dirty="0">
              <a:latin typeface="Times New Roman" pitchFamily="18" charset="0"/>
              <a:cs typeface="Times New Roman" pitchFamily="18" charset="0"/>
            </a:endParaRPr>
          </a:p>
        </p:txBody>
      </p:sp>
      <p:pic>
        <p:nvPicPr>
          <p:cNvPr id="4" name="Содержимое 3" descr="i (27).jpg"/>
          <p:cNvPicPr>
            <a:picLocks noGrp="1" noChangeAspect="1"/>
          </p:cNvPicPr>
          <p:nvPr>
            <p:ph idx="1"/>
          </p:nvPr>
        </p:nvPicPr>
        <p:blipFill>
          <a:blip r:embed="rId5"/>
          <a:stretch>
            <a:fillRect/>
          </a:stretch>
        </p:blipFill>
        <p:spPr>
          <a:xfrm>
            <a:off x="2071670" y="3571876"/>
            <a:ext cx="5572164" cy="2928958"/>
          </a:xfrm>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1428736"/>
            <a:ext cx="7498080" cy="1143000"/>
          </a:xfrm>
        </p:spPr>
        <p:txBody>
          <a:bodyPr>
            <a:normAutofit fontScale="90000"/>
          </a:bodyPr>
          <a:lstStyle/>
          <a:p>
            <a:r>
              <a:rPr lang="ru-RU" sz="3100" dirty="0">
                <a:latin typeface="Times New Roman" pitchFamily="18" charset="0"/>
                <a:cs typeface="Times New Roman" pitchFamily="18" charset="0"/>
              </a:rPr>
              <a:t>Бір қабатты куб пішінде эпителий</a:t>
            </a:r>
            <a:br>
              <a:rPr lang="ru-RU" sz="3100" dirty="0">
                <a:latin typeface="Times New Roman" pitchFamily="18" charset="0"/>
                <a:cs typeface="Times New Roman" pitchFamily="18" charset="0"/>
              </a:rPr>
            </a:br>
            <a:r>
              <a:rPr lang="ru-RU" sz="3100" dirty="0">
                <a:latin typeface="Times New Roman" pitchFamily="18" charset="0"/>
                <a:cs typeface="Times New Roman" pitchFamily="18" charset="0"/>
              </a:rPr>
              <a:t>Эпителийдің бір түрі организмде сирек кездеседі. Ол аналық жыныс безін қаптайды, бүйректің жүмсақ затының жинаушы түтіктерін, бездердің үсақ өзектерін астарлап тұрады. </a:t>
            </a:r>
            <a:endParaRPr lang="ru-RU" sz="1100" dirty="0"/>
          </a:p>
        </p:txBody>
      </p:sp>
      <p:pic>
        <p:nvPicPr>
          <p:cNvPr id="4" name="Содержимое 3" descr="i (11).jpg"/>
          <p:cNvPicPr>
            <a:picLocks noGrp="1" noChangeAspect="1"/>
          </p:cNvPicPr>
          <p:nvPr>
            <p:ph idx="1"/>
          </p:nvPr>
        </p:nvPicPr>
        <p:blipFill>
          <a:blip r:embed="rId2"/>
          <a:stretch>
            <a:fillRect/>
          </a:stretch>
        </p:blipFill>
        <p:spPr>
          <a:xfrm>
            <a:off x="2000232" y="3571876"/>
            <a:ext cx="5786478" cy="3071834"/>
          </a:xfrm>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1142984"/>
            <a:ext cx="7498080" cy="1143000"/>
          </a:xfrm>
        </p:spPr>
        <p:txBody>
          <a:bodyPr>
            <a:noAutofit/>
          </a:bodyPr>
          <a:lstStyle/>
          <a:p>
            <a:r>
              <a:rPr lang="ru-RU" sz="2800" dirty="0" smtClean="0">
                <a:latin typeface="Times New Roman" pitchFamily="18" charset="0"/>
                <a:cs typeface="Times New Roman" pitchFamily="18" charset="0"/>
              </a:rPr>
              <a:t>Қалканша безінде де байкалады. Бүйрек каналшықтарының эпителийінің бос бетінде микробүрлер болады. Клеткаларының үлкендігі бірдей ядросы </a:t>
            </a:r>
            <a:r>
              <a:rPr lang="ru-RU" sz="2800" dirty="0" smtClean="0">
                <a:latin typeface="Times New Roman" pitchFamily="18" charset="0"/>
                <a:cs typeface="Times New Roman" pitchFamily="18" charset="0"/>
                <a:hlinkClick r:id="rId2" tooltip="Цитоплазма"/>
              </a:rPr>
              <a:t>цитоплазмасының</a:t>
            </a:r>
            <a:r>
              <a:rPr lang="ru-RU" sz="2800" dirty="0" smtClean="0">
                <a:latin typeface="Times New Roman" pitchFamily="18" charset="0"/>
                <a:cs typeface="Times New Roman" pitchFamily="18" charset="0"/>
              </a:rPr>
              <a:t> ортасында орналаскан.</a:t>
            </a:r>
            <a:r>
              <a:rPr lang="ru-RU" sz="2800" dirty="0" smtClean="0"/>
              <a:t/>
            </a:r>
            <a:br>
              <a:rPr lang="ru-RU" sz="2800" dirty="0" smtClean="0"/>
            </a:br>
            <a:endParaRPr lang="ru-RU" sz="2800" dirty="0">
              <a:latin typeface="Times New Roman" pitchFamily="18" charset="0"/>
              <a:cs typeface="Times New Roman" pitchFamily="18" charset="0"/>
            </a:endParaRPr>
          </a:p>
        </p:txBody>
      </p:sp>
      <p:pic>
        <p:nvPicPr>
          <p:cNvPr id="4" name="Содержимое 3" descr="i (28).jpg"/>
          <p:cNvPicPr>
            <a:picLocks noGrp="1" noChangeAspect="1"/>
          </p:cNvPicPr>
          <p:nvPr>
            <p:ph idx="1"/>
          </p:nvPr>
        </p:nvPicPr>
        <p:blipFill>
          <a:blip r:embed="rId3"/>
          <a:stretch>
            <a:fillRect/>
          </a:stretch>
        </p:blipFill>
        <p:spPr>
          <a:xfrm>
            <a:off x="1643042" y="3000372"/>
            <a:ext cx="6572296" cy="3500462"/>
          </a:xfrm>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4" y="1785926"/>
            <a:ext cx="7498080" cy="1143000"/>
          </a:xfrm>
        </p:spPr>
        <p:txBody>
          <a:bodyPr>
            <a:noAutofit/>
          </a:bodyPr>
          <a:lstStyle/>
          <a:p>
            <a:r>
              <a:rPr lang="ru-RU" sz="2000" dirty="0">
                <a:latin typeface="Times New Roman" pitchFamily="18" charset="0"/>
                <a:cs typeface="Times New Roman" pitchFamily="18" charset="0"/>
              </a:rPr>
              <a:t>Бір қабатты цилиндр тәрізді эпителий</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Сирек кездесетін эпителийдің түрі. Бүның негізгі функциясы ылғал беттерді қорғау. Бұл кезде секрет бөлу немесе сіңіру қызметтерін атқармайды. Осы эпителийдің барлық клеткалары бірін-біріне ұқсас. Кейбір бездердің өзектерінде кездеседі. Көпшілік жағдайда бір кабатты цилиндр тәрізді эпителий өзгеріске ұшырап, қорғау қызметтерін бірге секрет бөлу және сіңіру функцияларын да атқарады. Секреторлық және сіңіруші клеткалардан тұратын бір кабатты цилиндр тәрізді эпителий ішекті астарлайды. Қоректік заттарды сіңіруге қатысып отырып, Бұл эпителий ас қорыту жолындағы бактериалардың дене ішіне өтуіне кедергі болады. </a:t>
            </a:r>
            <a:endParaRPr lang="ru-RU" sz="2000" dirty="0"/>
          </a:p>
        </p:txBody>
      </p:sp>
      <p:pic>
        <p:nvPicPr>
          <p:cNvPr id="6" name="Содержимое 5" descr="i (12).jpg"/>
          <p:cNvPicPr>
            <a:picLocks noGrp="1" noChangeAspect="1"/>
          </p:cNvPicPr>
          <p:nvPr>
            <p:ph idx="1"/>
          </p:nvPr>
        </p:nvPicPr>
        <p:blipFill>
          <a:blip r:embed="rId2"/>
          <a:stretch>
            <a:fillRect/>
          </a:stretch>
        </p:blipFill>
        <p:spPr>
          <a:xfrm>
            <a:off x="2000232" y="4214818"/>
            <a:ext cx="5929354" cy="2428892"/>
          </a:xfrm>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4" y="1714488"/>
            <a:ext cx="7498080" cy="1143000"/>
          </a:xfrm>
        </p:spPr>
        <p:txBody>
          <a:bodyPr>
            <a:noAutofit/>
          </a:bodyPr>
          <a:lstStyle/>
          <a:p>
            <a:r>
              <a:rPr lang="ru-RU" sz="2000" dirty="0" smtClean="0">
                <a:latin typeface="Times New Roman" pitchFamily="18" charset="0"/>
                <a:cs typeface="Times New Roman" pitchFamily="18" charset="0"/>
              </a:rPr>
              <a:t>Сонымен бірге осы ұлпа ішектің қабырғасын ас қорыту ферменттерінің қорытушы әсерінен қорғайды.</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Ішек эпителий клеткалары мен базальдық </a:t>
            </a:r>
            <a:r>
              <a:rPr lang="ru-RU" sz="2000" dirty="0" smtClean="0">
                <a:latin typeface="Times New Roman" pitchFamily="18" charset="0"/>
                <a:cs typeface="Times New Roman" pitchFamily="18" charset="0"/>
                <a:hlinkClick r:id="rId2" tooltip="Мембрана"/>
              </a:rPr>
              <a:t>мембрананың</a:t>
            </a:r>
            <a:r>
              <a:rPr lang="ru-RU" sz="2000" dirty="0" smtClean="0">
                <a:latin typeface="Times New Roman" pitchFamily="18" charset="0"/>
                <a:cs typeface="Times New Roman" pitchFamily="18" charset="0"/>
              </a:rPr>
              <a:t> арасындағы байланыс жеңіл үзіледі. </a:t>
            </a:r>
            <a:r>
              <a:rPr lang="en-US" sz="2000" dirty="0" smtClean="0">
                <a:latin typeface="Times New Roman" pitchFamily="18" charset="0"/>
                <a:cs typeface="Times New Roman" pitchFamily="18" charset="0"/>
              </a:rPr>
              <a:t>Ac </a:t>
            </a:r>
            <a:r>
              <a:rPr lang="ru-RU" sz="2000" dirty="0" smtClean="0">
                <a:latin typeface="Times New Roman" pitchFamily="18" charset="0"/>
                <a:cs typeface="Times New Roman" pitchFamily="18" charset="0"/>
              </a:rPr>
              <a:t>қорыту жолының үздіксіз козғалысы мен эпителийдің үдемелі жұмысы клеткалардың тез тозуына әкеліп соғады. Ішек эпителийінің құрамында көбею кабілетінен айырылмаған</a:t>
            </a:r>
            <a:r>
              <a:rPr lang="ru-RU" sz="2000" dirty="0" smtClean="0">
                <a:latin typeface="Times New Roman" pitchFamily="18" charset="0"/>
                <a:cs typeface="Times New Roman" pitchFamily="18" charset="0"/>
                <a:hlinkClick r:id="rId3" tooltip="Крипта абсцесі"/>
              </a:rPr>
              <a:t>крипталарда</a:t>
            </a:r>
            <a:r>
              <a:rPr lang="ru-RU" sz="2000" dirty="0" smtClean="0">
                <a:latin typeface="Times New Roman" pitchFamily="18" charset="0"/>
                <a:cs typeface="Times New Roman" pitchFamily="18" charset="0"/>
              </a:rPr>
              <a:t> орналасқан, шала жіктелген клеткалар болады. Бөлінудің нәтижесінде пайда болған жас клеткалар өліп, түлеген клеткалар орнын басады. Ішек эпителийінің барлық клеткалары 30-36 сағаттың ішінде жаңарады.</a:t>
            </a:r>
            <a:br>
              <a:rPr lang="ru-RU" sz="2000" dirty="0" smtClean="0">
                <a:latin typeface="Times New Roman" pitchFamily="18" charset="0"/>
                <a:cs typeface="Times New Roman" pitchFamily="18" charset="0"/>
              </a:rPr>
            </a:br>
            <a:r>
              <a:rPr lang="ru-RU" sz="2000" dirty="0" smtClean="0"/>
              <a:t/>
            </a:r>
            <a:br>
              <a:rPr lang="ru-RU" sz="2000" dirty="0" smtClean="0"/>
            </a:br>
            <a:endParaRPr lang="ru-RU" sz="2000" dirty="0">
              <a:latin typeface="Times New Roman" pitchFamily="18" charset="0"/>
              <a:cs typeface="Times New Roman" pitchFamily="18" charset="0"/>
            </a:endParaRPr>
          </a:p>
        </p:txBody>
      </p:sp>
      <p:pic>
        <p:nvPicPr>
          <p:cNvPr id="4" name="Содержимое 3" descr="i (29).jpg"/>
          <p:cNvPicPr>
            <a:picLocks noGrp="1" noChangeAspect="1"/>
          </p:cNvPicPr>
          <p:nvPr>
            <p:ph idx="1"/>
          </p:nvPr>
        </p:nvPicPr>
        <p:blipFill>
          <a:blip r:embed="rId4"/>
          <a:stretch>
            <a:fillRect/>
          </a:stretch>
        </p:blipFill>
        <p:spPr>
          <a:xfrm>
            <a:off x="1828781" y="4000504"/>
            <a:ext cx="6243681" cy="2714644"/>
          </a:xfrm>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76" y="1928802"/>
            <a:ext cx="7498080" cy="1143000"/>
          </a:xfrm>
        </p:spPr>
        <p:txBody>
          <a:bodyPr>
            <a:noAutofit/>
          </a:bodyPr>
          <a:lstStyle/>
          <a:p>
            <a:r>
              <a:rPr lang="ru-RU" sz="2400" dirty="0">
                <a:latin typeface="Times New Roman" pitchFamily="18" charset="0"/>
                <a:cs typeface="Times New Roman" pitchFamily="18" charset="0"/>
              </a:rPr>
              <a:t>Көп қабатты эпителий</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Көп қабатты эптителий сіңіруді тиімді қамтамасыз атқара алмайды, сонымен бірге көп қабатты құрылым секрет бөлу қызметіне нашар бейімделген. Сондықтан көп кабатты эрителийдің бетіне </a:t>
            </a:r>
            <a:r>
              <a:rPr lang="ru-RU" sz="2400" dirty="0">
                <a:latin typeface="Times New Roman" pitchFamily="18" charset="0"/>
                <a:cs typeface="Times New Roman" pitchFamily="18" charset="0"/>
                <a:hlinkClick r:id="rId2" tooltip="Секрет (мұндай бет жоқ)"/>
              </a:rPr>
              <a:t>секрет</a:t>
            </a:r>
            <a:r>
              <a:rPr lang="ru-RU" sz="2400" dirty="0">
                <a:latin typeface="Times New Roman" pitchFamily="18" charset="0"/>
                <a:cs typeface="Times New Roman" pitchFamily="18" charset="0"/>
              </a:rPr>
              <a:t> оның астында орналаскан бездерден келеді де өзінің өзектер аркала оның бетіне ашылады. Сонымен, көп қабатты эпителий негізінде қорғаныш қызметінде атқарады көп кабатты эпителийдің мүйізденбейтін және мүйізделуші деп аталатын екі түрі бар.</a:t>
            </a:r>
            <a:r>
              <a:rPr lang="ru-RU" sz="2800" dirty="0"/>
              <a:t/>
            </a:r>
            <a:br>
              <a:rPr lang="ru-RU" sz="2800" dirty="0"/>
            </a:br>
            <a:endParaRPr lang="ru-RU" sz="2800" dirty="0"/>
          </a:p>
        </p:txBody>
      </p:sp>
      <p:pic>
        <p:nvPicPr>
          <p:cNvPr id="4" name="Содержимое 3" descr="i (13).jpg"/>
          <p:cNvPicPr>
            <a:picLocks noGrp="1" noChangeAspect="1"/>
          </p:cNvPicPr>
          <p:nvPr>
            <p:ph idx="1"/>
          </p:nvPr>
        </p:nvPicPr>
        <p:blipFill>
          <a:blip r:embed="rId3"/>
          <a:stretch>
            <a:fillRect/>
          </a:stretch>
        </p:blipFill>
        <p:spPr>
          <a:xfrm>
            <a:off x="1726904" y="4286256"/>
            <a:ext cx="6345558" cy="2571744"/>
          </a:xfrm>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1538" y="1142984"/>
            <a:ext cx="7498080" cy="1143000"/>
          </a:xfrm>
        </p:spPr>
        <p:txBody>
          <a:bodyPr>
            <a:noAutofit/>
          </a:bodyPr>
          <a:lstStyle/>
          <a:p>
            <a:r>
              <a:rPr lang="ru-RU" sz="2800" b="1" dirty="0">
                <a:latin typeface="Times New Roman" pitchFamily="18" charset="0"/>
                <a:cs typeface="Times New Roman" pitchFamily="18" charset="0"/>
              </a:rPr>
              <a:t>Эпителий</a:t>
            </a:r>
            <a:r>
              <a:rPr lang="ru-RU" sz="2800" dirty="0">
                <a:latin typeface="Times New Roman" pitchFamily="18" charset="0"/>
                <a:cs typeface="Times New Roman" pitchFamily="18" charset="0"/>
              </a:rPr>
              <a:t> “ (грек. </a:t>
            </a:r>
            <a:r>
              <a:rPr lang="en-US" sz="2800" dirty="0" err="1">
                <a:latin typeface="Times New Roman" pitchFamily="18" charset="0"/>
                <a:cs typeface="Times New Roman" pitchFamily="18" charset="0"/>
              </a:rPr>
              <a:t>ep</a:t>
            </a:r>
            <a:r>
              <a:rPr lang="ru-RU" sz="2800" dirty="0">
                <a:latin typeface="Times New Roman" pitchFamily="18" charset="0"/>
                <a:cs typeface="Times New Roman" pitchFamily="18" charset="0"/>
              </a:rPr>
              <a:t>і</a:t>
            </a:r>
            <a:r>
              <a:rPr lang="en-US" sz="2800" dirty="0" err="1">
                <a:latin typeface="Times New Roman" pitchFamily="18" charset="0"/>
                <a:cs typeface="Times New Roman" pitchFamily="18" charset="0"/>
              </a:rPr>
              <a:t>theton</a:t>
            </a:r>
            <a:r>
              <a:rPr lang="en-US" sz="2800" dirty="0">
                <a:latin typeface="Times New Roman" pitchFamily="18" charset="0"/>
                <a:cs typeface="Times New Roman" pitchFamily="18" charset="0"/>
              </a:rPr>
              <a:t> – </a:t>
            </a:r>
            <a:r>
              <a:rPr lang="ru-RU" sz="2800" dirty="0">
                <a:latin typeface="Times New Roman" pitchFamily="18" charset="0"/>
                <a:cs typeface="Times New Roman" pitchFamily="18" charset="0"/>
              </a:rPr>
              <a:t>қосымша) – заттың, яки құ-былыстың ерекшелігін, сыр-сипатын бейнелі түрде танытатын поэтикалық және стилистикалық ұғым, экспрессивті айқындаушы сөз. Мыс., қазақ поэзиясында “алтын” сөзі Эпитет ретінде көп қолданылады. </a:t>
            </a:r>
          </a:p>
        </p:txBody>
      </p:sp>
      <p:pic>
        <p:nvPicPr>
          <p:cNvPr id="4" name="Содержимое 3" descr="i (5).jpg"/>
          <p:cNvPicPr>
            <a:picLocks noGrp="1" noChangeAspect="1"/>
          </p:cNvPicPr>
          <p:nvPr>
            <p:ph idx="1"/>
          </p:nvPr>
        </p:nvPicPr>
        <p:blipFill>
          <a:blip r:embed="rId2"/>
          <a:stretch>
            <a:fillRect/>
          </a:stretch>
        </p:blipFill>
        <p:spPr>
          <a:xfrm>
            <a:off x="2357422" y="3357562"/>
            <a:ext cx="4857784" cy="3286148"/>
          </a:xfrm>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76" y="1428736"/>
            <a:ext cx="7498080" cy="1143000"/>
          </a:xfrm>
        </p:spPr>
        <p:txBody>
          <a:bodyPr>
            <a:noAutofit/>
          </a:bodyPr>
          <a:lstStyle/>
          <a:p>
            <a:r>
              <a:rPr lang="ru-RU" sz="2400" dirty="0">
                <a:latin typeface="Times New Roman" pitchFamily="18" charset="0"/>
                <a:cs typeface="Times New Roman" pitchFamily="18" charset="0"/>
              </a:rPr>
              <a:t>Көп қабатты мүйізденбейтін эпителий</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Бұл эпителий механикалық әсерге ерекше қатты ұшырайтын ылғал беттерге тән. Ылғалға қажет сұйық, эпителийдің астында орналасқан борпылдак дэнекер ұлпасында болатын бездерден келеді. Эпителийдің Бұл түрі ауыздың ішкі қуысын, көздің калың қабығының бетін, тік ішектің артқы бөлігін астарлайды.</a:t>
            </a:r>
            <a:r>
              <a:rPr lang="ru-RU" sz="3200" dirty="0">
                <a:latin typeface="Times New Roman" pitchFamily="18" charset="0"/>
                <a:cs typeface="Times New Roman" pitchFamily="18" charset="0"/>
              </a:rPr>
              <a:t/>
            </a:r>
            <a:br>
              <a:rPr lang="ru-RU" sz="3200" dirty="0">
                <a:latin typeface="Times New Roman" pitchFamily="18" charset="0"/>
                <a:cs typeface="Times New Roman" pitchFamily="18" charset="0"/>
              </a:rPr>
            </a:br>
            <a:endParaRPr lang="ru-RU" sz="3200" dirty="0">
              <a:latin typeface="Times New Roman" pitchFamily="18" charset="0"/>
              <a:cs typeface="Times New Roman" pitchFamily="18" charset="0"/>
            </a:endParaRPr>
          </a:p>
        </p:txBody>
      </p:sp>
      <p:pic>
        <p:nvPicPr>
          <p:cNvPr id="4" name="Содержимое 3" descr="i (14).jpg"/>
          <p:cNvPicPr>
            <a:picLocks noGrp="1" noChangeAspect="1"/>
          </p:cNvPicPr>
          <p:nvPr>
            <p:ph idx="1"/>
          </p:nvPr>
        </p:nvPicPr>
        <p:blipFill>
          <a:blip r:embed="rId2"/>
          <a:stretch>
            <a:fillRect/>
          </a:stretch>
        </p:blipFill>
        <p:spPr>
          <a:xfrm>
            <a:off x="1357290" y="3214686"/>
            <a:ext cx="7500990" cy="3643314"/>
          </a:xfrm>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1538" y="1643050"/>
            <a:ext cx="7498080" cy="1143000"/>
          </a:xfrm>
        </p:spPr>
        <p:txBody>
          <a:bodyPr>
            <a:normAutofit fontScale="90000"/>
          </a:bodyPr>
          <a:lstStyle/>
          <a:p>
            <a:r>
              <a:rPr lang="ru-RU" sz="2200" dirty="0">
                <a:latin typeface="Times New Roman" pitchFamily="18" charset="0"/>
                <a:cs typeface="Times New Roman" pitchFamily="18" charset="0"/>
              </a:rPr>
              <a:t>Көп қабатты мүйізденген эпителий</a:t>
            </a:r>
            <a:br>
              <a:rPr lang="ru-RU" sz="2200" dirty="0">
                <a:latin typeface="Times New Roman" pitchFamily="18" charset="0"/>
                <a:cs typeface="Times New Roman" pitchFamily="18" charset="0"/>
              </a:rPr>
            </a:br>
            <a:r>
              <a:rPr lang="ru-RU" sz="2200" dirty="0">
                <a:latin typeface="Times New Roman" pitchFamily="18" charset="0"/>
                <a:cs typeface="Times New Roman" pitchFamily="18" charset="0"/>
              </a:rPr>
              <a:t>Тері эпителийі өзінің құрылысы жағынан алуан түрлі. Омыртқалыларда тері эпителийі көп қабатты, омыртқасыздарда бір қабатты болады.</a:t>
            </a:r>
            <a:br>
              <a:rPr lang="ru-RU" sz="2200" dirty="0">
                <a:latin typeface="Times New Roman" pitchFamily="18" charset="0"/>
                <a:cs typeface="Times New Roman" pitchFamily="18" charset="0"/>
              </a:rPr>
            </a:br>
            <a:r>
              <a:rPr lang="ru-RU" sz="2200" dirty="0">
                <a:latin typeface="Times New Roman" pitchFamily="18" charset="0"/>
                <a:cs typeface="Times New Roman" pitchFamily="18" charset="0"/>
              </a:rPr>
              <a:t>Тері екі кабаттан тұрады: терінің өзі немесе дерма деп аталатын дәнекер ұлпалық бөлікпен </a:t>
            </a:r>
            <a:r>
              <a:rPr lang="ru-RU" sz="2200" dirty="0">
                <a:latin typeface="Times New Roman" pitchFamily="18" charset="0"/>
                <a:cs typeface="Times New Roman" pitchFamily="18" charset="0"/>
                <a:hlinkClick r:id="rId2" tooltip="Эпидермис (мұндай бет жоқ)"/>
              </a:rPr>
              <a:t>эпидермис</a:t>
            </a:r>
            <a:r>
              <a:rPr lang="ru-RU" sz="2200" dirty="0">
                <a:latin typeface="Times New Roman" pitchFamily="18" charset="0"/>
                <a:cs typeface="Times New Roman" pitchFamily="18" charset="0"/>
              </a:rPr>
              <a:t> делінетін эпителиалдық кабаттан тұрады. Мүйізделген көп қабатты эпителий құрылысы мен қасиеттері түрліше қабаттардан тұрады. Осы аттарды үш зонаға біріктіруге болады. Ең тереңгісі базальдық мембрананың үстінде жататын цилиндр тәрізді эпителиалдық клеткалардың бір қатарынан тұратын базальдық кабат. </a:t>
            </a:r>
            <a:endParaRPr lang="ru-RU" sz="1200" dirty="0"/>
          </a:p>
        </p:txBody>
      </p:sp>
      <p:pic>
        <p:nvPicPr>
          <p:cNvPr id="4" name="Содержимое 3" descr="i (15).jpg"/>
          <p:cNvPicPr>
            <a:picLocks noGrp="1" noChangeAspect="1"/>
          </p:cNvPicPr>
          <p:nvPr>
            <p:ph idx="1"/>
          </p:nvPr>
        </p:nvPicPr>
        <p:blipFill>
          <a:blip r:embed="rId3"/>
          <a:stretch>
            <a:fillRect/>
          </a:stretch>
        </p:blipFill>
        <p:spPr>
          <a:xfrm>
            <a:off x="2357422" y="4071942"/>
            <a:ext cx="5000660" cy="2786058"/>
          </a:xfrm>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4" y="1285860"/>
            <a:ext cx="7498080" cy="1143000"/>
          </a:xfrm>
        </p:spPr>
        <p:txBody>
          <a:bodyPr>
            <a:noAutofit/>
          </a:bodyPr>
          <a:lstStyle/>
          <a:p>
            <a:r>
              <a:rPr lang="ru-RU" sz="2000" dirty="0" smtClean="0">
                <a:latin typeface="Times New Roman" pitchFamily="18" charset="0"/>
                <a:cs typeface="Times New Roman" pitchFamily="18" charset="0"/>
              </a:rPr>
              <a:t>Базальдық кабаттың клеткаларының клеткааралық кеңістікке қараған бетінде көптеген микробүрлер болады. Базальдық</a:t>
            </a:r>
            <a:r>
              <a:rPr lang="ru-RU" sz="2000" dirty="0" smtClean="0">
                <a:latin typeface="Times New Roman" pitchFamily="18" charset="0"/>
                <a:cs typeface="Times New Roman" pitchFamily="18" charset="0"/>
                <a:hlinkClick r:id="rId2" tooltip="Мембрана"/>
              </a:rPr>
              <a:t>мембрана</a:t>
            </a:r>
            <a:r>
              <a:rPr lang="ru-RU" sz="2000" dirty="0" smtClean="0">
                <a:latin typeface="Times New Roman" pitchFamily="18" charset="0"/>
                <a:cs typeface="Times New Roman" pitchFamily="18" charset="0"/>
              </a:rPr>
              <a:t> арқылы дэнекер ұлпасының </a:t>
            </a:r>
            <a:r>
              <a:rPr lang="ru-RU" sz="2000" dirty="0" smtClean="0">
                <a:latin typeface="Times New Roman" pitchFamily="18" charset="0"/>
                <a:cs typeface="Times New Roman" pitchFamily="18" charset="0"/>
                <a:hlinkClick r:id="rId3" tooltip="Диффузия"/>
              </a:rPr>
              <a:t>диффузиялық</a:t>
            </a:r>
            <a:r>
              <a:rPr lang="ru-RU" sz="2000" dirty="0" smtClean="0">
                <a:latin typeface="Times New Roman" pitchFamily="18" charset="0"/>
                <a:cs typeface="Times New Roman" pitchFamily="18" charset="0"/>
              </a:rPr>
              <a:t> жолымен эпителийге келген қоректік затты бірінші болып осы кабаттың клеткалары қабылдайды. Базальдық кабаттың клеткалары жедел бөлінеді және жаңадан пайда болған клеткаларының негізгі массасы үстінде көп бұрышты немесе канат тәрізді клеткалардың 4-8 кабаттары орналаскан.</a:t>
            </a:r>
            <a:r>
              <a:rPr lang="ru-RU" sz="2000" dirty="0" smtClean="0"/>
              <a:t/>
            </a:r>
            <a:br>
              <a:rPr lang="ru-RU" sz="2000" dirty="0" smtClean="0"/>
            </a:br>
            <a:endParaRPr lang="ru-RU" sz="2000" dirty="0">
              <a:latin typeface="Times New Roman" pitchFamily="18" charset="0"/>
              <a:cs typeface="Times New Roman" pitchFamily="18" charset="0"/>
            </a:endParaRPr>
          </a:p>
        </p:txBody>
      </p:sp>
      <p:pic>
        <p:nvPicPr>
          <p:cNvPr id="4" name="Содержимое 3" descr="i (30).jpg"/>
          <p:cNvPicPr>
            <a:picLocks noGrp="1" noChangeAspect="1"/>
          </p:cNvPicPr>
          <p:nvPr>
            <p:ph idx="1"/>
          </p:nvPr>
        </p:nvPicPr>
        <p:blipFill>
          <a:blip r:embed="rId4"/>
          <a:stretch>
            <a:fillRect/>
          </a:stretch>
        </p:blipFill>
        <p:spPr>
          <a:xfrm>
            <a:off x="1500166" y="3000372"/>
            <a:ext cx="6715172" cy="3857628"/>
          </a:xfrm>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1538" y="2500306"/>
            <a:ext cx="7498080" cy="1143000"/>
          </a:xfrm>
        </p:spPr>
        <p:txBody>
          <a:bodyPr>
            <a:noAutofit/>
          </a:bodyPr>
          <a:lstStyle/>
          <a:p>
            <a:r>
              <a:rPr lang="en-US" sz="2400" dirty="0">
                <a:latin typeface="Times New Roman" pitchFamily="18" charset="0"/>
                <a:cs typeface="Times New Roman" pitchFamily="18" charset="0"/>
              </a:rPr>
              <a:t>Ac </a:t>
            </a:r>
            <a:r>
              <a:rPr lang="ru-RU" sz="2400" dirty="0">
                <a:latin typeface="Times New Roman" pitchFamily="18" charset="0"/>
                <a:cs typeface="Times New Roman" pitchFamily="18" charset="0"/>
              </a:rPr>
              <a:t>қорту жүйесінің эпителийі</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Жоғарғы сатылы жануарлардың шырышты эпителийі бүкіл асқорту жүйесін, тыныс алу жүйесін, жыныс және зэр шығару жолдарын алып жатады. Шырышты эпителий мынандай қызмет аткарады:</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Қорғаныштық (ішкі ортамен сыртқы ортаның)</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Зат алмасу қызметін- секрет бөлу, кейбір жағдайда оларды жинақтау.</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Сұйық заттарды және қатты түйіршіктерді шырышты қабаттар арқылы жылжыту. Астың, бөгде заттардың, жыныс органдардың продуктыларыи, зәрдің және слиздің жылжуы.</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
            </a:r>
            <a:br>
              <a:rPr lang="ru-RU" sz="2400" dirty="0">
                <a:latin typeface="Times New Roman" pitchFamily="18" charset="0"/>
                <a:cs typeface="Times New Roman" pitchFamily="18" charset="0"/>
              </a:rPr>
            </a:br>
            <a:r>
              <a:rPr lang="ru-RU" sz="2400" dirty="0">
                <a:latin typeface="Times New Roman" pitchFamily="18" charset="0"/>
                <a:cs typeface="Times New Roman" pitchFamily="18" charset="0"/>
              </a:rPr>
              <a:t/>
            </a:r>
            <a:br>
              <a:rPr lang="ru-RU" sz="2400" dirty="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pic>
        <p:nvPicPr>
          <p:cNvPr id="4" name="Содержимое 3" descr="i (16).jpg"/>
          <p:cNvPicPr>
            <a:picLocks noGrp="1" noChangeAspect="1"/>
          </p:cNvPicPr>
          <p:nvPr>
            <p:ph idx="1"/>
          </p:nvPr>
        </p:nvPicPr>
        <p:blipFill>
          <a:blip r:embed="rId2"/>
          <a:stretch>
            <a:fillRect/>
          </a:stretch>
        </p:blipFill>
        <p:spPr>
          <a:xfrm>
            <a:off x="1142976" y="4786322"/>
            <a:ext cx="7572428" cy="1928826"/>
          </a:xfrm>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4" y="1643050"/>
            <a:ext cx="7498080" cy="1143000"/>
          </a:xfrm>
        </p:spPr>
        <p:txBody>
          <a:bodyPr>
            <a:normAutofit fontScale="90000"/>
          </a:bodyPr>
          <a:lstStyle/>
          <a:p>
            <a:r>
              <a:rPr lang="ru-RU" sz="2000" dirty="0" smtClean="0">
                <a:latin typeface="Times New Roman" pitchFamily="18" charset="0"/>
                <a:cs typeface="Times New Roman" pitchFamily="18" charset="0"/>
              </a:rPr>
              <a:t>Шырышты эпителийдің құрылымы оның атқаратын қызметіне байлаиысты болады. Қорғаныштық қызметін іске асыру үшін клетканың апикальді бетіиде талшықтар мен микробүртіктер болады ал көп қабатты эпителийдс- мүііпді құрылым болады. Клетка байланыстары және клетка органоидтары жақсы жетілгеп. Эпителий кабатында бір клеткалы бездер орналасады.</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Шырышты қабаттың эпителийінің шығу тегі жағынан бір-бірінен көптеген айырмашылығы бар. Мысалы: ауыз қуысының ішектің анальді бөлімі </a:t>
            </a:r>
            <a:r>
              <a:rPr lang="ru-RU" sz="2000" dirty="0" smtClean="0">
                <a:latin typeface="Times New Roman" pitchFamily="18" charset="0"/>
                <a:cs typeface="Times New Roman" pitchFamily="18" charset="0"/>
                <a:hlinkClick r:id="rId2" tooltip="Влагалища (мұндай бет жоқ)"/>
              </a:rPr>
              <a:t>влагалища</a:t>
            </a:r>
            <a:r>
              <a:rPr lang="ru-RU" sz="2000" dirty="0" smtClean="0">
                <a:latin typeface="Times New Roman" pitchFamily="18" charset="0"/>
                <a:cs typeface="Times New Roman" pitchFamily="18" charset="0"/>
              </a:rPr>
              <a:t> эктодермадан пайда болған. Жүтқыншак, тыныс жолдары және өңеш эпителийлері біріыші желбезек ішектерінен пайда болады. Олар көп қабатты және көп қатарлы болып келеді. Ішек, асқазан, куық эпителийі-энтодермадан пайда болады. Жатырдың эпителийі - целом эпителийінен пайда болады. Ауыспалы эпителийдің шығу тегі элі белгісіз.</a:t>
            </a:r>
            <a:endParaRPr lang="ru-RU" sz="2000" dirty="0">
              <a:latin typeface="Times New Roman" pitchFamily="18" charset="0"/>
              <a:cs typeface="Times New Roman" pitchFamily="18" charset="0"/>
            </a:endParaRPr>
          </a:p>
        </p:txBody>
      </p:sp>
      <p:pic>
        <p:nvPicPr>
          <p:cNvPr id="4" name="Содержимое 3" descr="i (31).jpg"/>
          <p:cNvPicPr>
            <a:picLocks noGrp="1" noChangeAspect="1"/>
          </p:cNvPicPr>
          <p:nvPr>
            <p:ph idx="1"/>
          </p:nvPr>
        </p:nvPicPr>
        <p:blipFill>
          <a:blip r:embed="rId3"/>
          <a:stretch>
            <a:fillRect/>
          </a:stretch>
        </p:blipFill>
        <p:spPr>
          <a:xfrm>
            <a:off x="1357290" y="4143380"/>
            <a:ext cx="7286676" cy="2571768"/>
          </a:xfrm>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76" y="1357298"/>
            <a:ext cx="7498080" cy="1143000"/>
          </a:xfrm>
        </p:spPr>
        <p:txBody>
          <a:bodyPr>
            <a:noAutofit/>
          </a:bodyPr>
          <a:lstStyle/>
          <a:p>
            <a:r>
              <a:rPr lang="en-US" sz="1800" dirty="0">
                <a:latin typeface="Times New Roman" pitchFamily="18" charset="0"/>
                <a:cs typeface="Times New Roman" pitchFamily="18" charset="0"/>
              </a:rPr>
              <a:t>Ac </a:t>
            </a:r>
            <a:r>
              <a:rPr lang="ru-RU" sz="1800" dirty="0">
                <a:latin typeface="Times New Roman" pitchFamily="18" charset="0"/>
                <a:cs typeface="Times New Roman" pitchFamily="18" charset="0"/>
              </a:rPr>
              <a:t>қазанның шырышты эпителийі</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Омыртқалы жануарлардың ас қорту жүйесінің алдыңғы бөлімінің эпителийі жақсы зерттелген. Өңештің эпителийінің кұрлысы оның тек қана жапырақшадан пайда болуында ғана емес, жануарлардың қандай тамақпен тамақтануына да байланысты.</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Адамдарда және сүтқоректілерде өңештің </a:t>
            </a:r>
            <a:r>
              <a:rPr lang="ru-RU" sz="1800" b="1" dirty="0">
                <a:latin typeface="Times New Roman" pitchFamily="18" charset="0"/>
                <a:cs typeface="Times New Roman" pitchFamily="18" charset="0"/>
              </a:rPr>
              <a:t>эпителийі</a:t>
            </a:r>
            <a:r>
              <a:rPr lang="ru-RU" sz="1800" dirty="0">
                <a:latin typeface="Times New Roman" pitchFamily="18" charset="0"/>
                <a:cs typeface="Times New Roman" pitchFamily="18" charset="0"/>
              </a:rPr>
              <a:t> көп қабатты болып келеді. Сыртқы кабаты кейбір жануарларда мысалы жыртқыштарда мүйізделеді, ол қатты тағамдармен тамактануына байланысты. Базальді кабатында толық қалыптаспаған </a:t>
            </a:r>
            <a:r>
              <a:rPr lang="ru-RU" sz="1800" dirty="0">
                <a:latin typeface="Times New Roman" pitchFamily="18" charset="0"/>
                <a:cs typeface="Times New Roman" pitchFamily="18" charset="0"/>
                <a:hlinkClick r:id="rId2" tooltip="Клетка"/>
              </a:rPr>
              <a:t>клеткалар</a:t>
            </a:r>
            <a:r>
              <a:rPr lang="ru-RU" sz="1800" dirty="0">
                <a:latin typeface="Times New Roman" pitchFamily="18" charset="0"/>
                <a:cs typeface="Times New Roman" pitchFamily="18" charset="0"/>
              </a:rPr>
              <a:t> кездеседі. Негізінде Бұл эпителий тері эпителийіне морфология жағынан өте ұқсас келеді.</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Қүстарда өңеш эпителийі көп кабатты болып келеді. </a:t>
            </a:r>
          </a:p>
        </p:txBody>
      </p:sp>
      <p:pic>
        <p:nvPicPr>
          <p:cNvPr id="4" name="Содержимое 3" descr="i (17).jpg"/>
          <p:cNvPicPr>
            <a:picLocks noGrp="1" noChangeAspect="1"/>
          </p:cNvPicPr>
          <p:nvPr>
            <p:ph idx="1"/>
          </p:nvPr>
        </p:nvPicPr>
        <p:blipFill>
          <a:blip r:embed="rId3"/>
          <a:stretch>
            <a:fillRect/>
          </a:stretch>
        </p:blipFill>
        <p:spPr>
          <a:xfrm>
            <a:off x="1214414" y="4000504"/>
            <a:ext cx="7529536" cy="2214554"/>
          </a:xfrm>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76" y="2285992"/>
            <a:ext cx="7498080" cy="1143000"/>
          </a:xfrm>
        </p:spPr>
        <p:txBody>
          <a:bodyPr>
            <a:normAutofit fontScale="90000"/>
          </a:bodyPr>
          <a:lstStyle/>
          <a:p>
            <a:r>
              <a:rPr lang="ru-RU" sz="2200" dirty="0">
                <a:latin typeface="Times New Roman" pitchFamily="18" charset="0"/>
                <a:cs typeface="Times New Roman" pitchFamily="18" charset="0"/>
              </a:rPr>
              <a:t>Ішектің шырышты эпителийі</a:t>
            </a:r>
            <a:br>
              <a:rPr lang="ru-RU" sz="2200" dirty="0">
                <a:latin typeface="Times New Roman" pitchFamily="18" charset="0"/>
                <a:cs typeface="Times New Roman" pitchFamily="18" charset="0"/>
              </a:rPr>
            </a:br>
            <a:r>
              <a:rPr lang="ru-RU" sz="2200" dirty="0">
                <a:latin typeface="Times New Roman" pitchFamily="18" charset="0"/>
                <a:cs typeface="Times New Roman" pitchFamily="18" charset="0"/>
              </a:rPr>
              <a:t>Жоғарғы сатыдағы омыртқалыларда ас ішектің шырышты эпителийінің апикальді бетінде ворсинкалар (бүртіктер) кездеседі. </a:t>
            </a:r>
            <a:r>
              <a:rPr lang="ru-RU" sz="2200" dirty="0">
                <a:latin typeface="Times New Roman" pitchFamily="18" charset="0"/>
                <a:cs typeface="Times New Roman" pitchFamily="18" charset="0"/>
                <a:hlinkClick r:id="rId2" tooltip="Ворсинка (мұндай бет жоқ)"/>
              </a:rPr>
              <a:t>Ворсинкалар</a:t>
            </a:r>
            <a:r>
              <a:rPr lang="ru-RU" sz="2200" dirty="0">
                <a:latin typeface="Times New Roman" pitchFamily="18" charset="0"/>
                <a:cs typeface="Times New Roman" pitchFamily="18" charset="0"/>
              </a:rPr>
              <a:t> мен крипталар тереңірек орналасқан. Ворсинкалар мен крипталар бір қабатты энтероциттер орналасқан. Энтероциттер өздерінің бөлінуінің аркасында жоғары варсиика жағына шығады.</a:t>
            </a:r>
            <a:br>
              <a:rPr lang="ru-RU" sz="2200" dirty="0">
                <a:latin typeface="Times New Roman" pitchFamily="18" charset="0"/>
                <a:cs typeface="Times New Roman" pitchFamily="18" charset="0"/>
              </a:rPr>
            </a:br>
            <a:r>
              <a:rPr lang="ru-RU" sz="2200" dirty="0">
                <a:latin typeface="Times New Roman" pitchFamily="18" charset="0"/>
                <a:cs typeface="Times New Roman" pitchFamily="18" charset="0"/>
              </a:rPr>
              <a:t>Энтероциттер өздерінің бөлінуінің аркасында жоғары варсиика жағына шығады.</a:t>
            </a:r>
            <a:br>
              <a:rPr lang="ru-RU" sz="2200" dirty="0">
                <a:latin typeface="Times New Roman" pitchFamily="18" charset="0"/>
                <a:cs typeface="Times New Roman" pitchFamily="18" charset="0"/>
              </a:rPr>
            </a:br>
            <a:r>
              <a:rPr lang="ru-RU" sz="2200" dirty="0">
                <a:latin typeface="Times New Roman" pitchFamily="18" charset="0"/>
                <a:cs typeface="Times New Roman" pitchFamily="18" charset="0"/>
              </a:rPr>
              <a:t>Эпителий кабатында </a:t>
            </a:r>
            <a:r>
              <a:rPr lang="ru-RU" sz="2200" dirty="0">
                <a:latin typeface="Times New Roman" pitchFamily="18" charset="0"/>
                <a:cs typeface="Times New Roman" pitchFamily="18" charset="0"/>
                <a:hlinkClick r:id="rId3" tooltip="Энтероциттер (мұндай бет жоқ)"/>
              </a:rPr>
              <a:t>энтероциттерден</a:t>
            </a:r>
            <a:r>
              <a:rPr lang="ru-RU" sz="2200" dirty="0">
                <a:latin typeface="Times New Roman" pitchFamily="18" charset="0"/>
                <a:cs typeface="Times New Roman" pitchFamily="18" charset="0"/>
              </a:rPr>
              <a:t> баска бокал тәрізді без клеткасы, </a:t>
            </a:r>
            <a:r>
              <a:rPr lang="ru-RU" sz="2200" dirty="0">
                <a:latin typeface="Times New Roman" pitchFamily="18" charset="0"/>
                <a:cs typeface="Times New Roman" pitchFamily="18" charset="0"/>
                <a:hlinkClick r:id="rId4" tooltip="Эпторождокрин (мұндай бет жоқ)"/>
              </a:rPr>
              <a:t>эпторождокринді</a:t>
            </a:r>
            <a:r>
              <a:rPr lang="ru-RU" sz="2200" dirty="0">
                <a:latin typeface="Times New Roman" pitchFamily="18" charset="0"/>
                <a:cs typeface="Times New Roman" pitchFamily="18" charset="0"/>
              </a:rPr>
              <a:t> клеткалар болады. Адамда және көміргіш отрядтарында </a:t>
            </a:r>
            <a:r>
              <a:rPr lang="ru-RU" sz="2200" i="1" dirty="0">
                <a:latin typeface="Times New Roman" pitchFamily="18" charset="0"/>
                <a:cs typeface="Times New Roman" pitchFamily="18" charset="0"/>
              </a:rPr>
              <a:t>пищеристый</a:t>
            </a:r>
            <a:r>
              <a:rPr lang="ru-RU" sz="2200" dirty="0">
                <a:latin typeface="Times New Roman" pitchFamily="18" charset="0"/>
                <a:cs typeface="Times New Roman" pitchFamily="18" charset="0"/>
              </a:rPr>
              <a:t> клеткалар кездеседі.Суда жүзетін күстарда ерекше осмос реттейтін құрылым болады, </a:t>
            </a:r>
            <a:r>
              <a:rPr lang="ru-RU" sz="2200" i="1" dirty="0">
                <a:latin typeface="Times New Roman" pitchFamily="18" charset="0"/>
                <a:cs typeface="Times New Roman" pitchFamily="18" charset="0"/>
              </a:rPr>
              <a:t>«солевые железы»</a:t>
            </a:r>
            <a:r>
              <a:rPr lang="ru-RU" sz="2200" dirty="0">
                <a:latin typeface="Times New Roman" pitchFamily="18" charset="0"/>
                <a:cs typeface="Times New Roman" pitchFamily="18" charset="0"/>
              </a:rPr>
              <a:t> тұзды бездер және ректальді бездер мысалы акулада кездеседі.</a:t>
            </a:r>
            <a:br>
              <a:rPr lang="ru-RU" sz="2200" dirty="0">
                <a:latin typeface="Times New Roman" pitchFamily="18" charset="0"/>
                <a:cs typeface="Times New Roman" pitchFamily="18" charset="0"/>
              </a:rPr>
            </a:br>
            <a:r>
              <a:rPr lang="ru-RU" sz="1200" dirty="0" smtClean="0"/>
              <a:t/>
            </a:r>
            <a:br>
              <a:rPr lang="ru-RU" sz="1200" dirty="0" smtClean="0"/>
            </a:br>
            <a:endParaRPr lang="ru-RU" sz="1200" dirty="0"/>
          </a:p>
        </p:txBody>
      </p:sp>
      <p:pic>
        <p:nvPicPr>
          <p:cNvPr id="4" name="Содержимое 3" descr="i (18).jpg"/>
          <p:cNvPicPr>
            <a:picLocks noGrp="1" noChangeAspect="1"/>
          </p:cNvPicPr>
          <p:nvPr>
            <p:ph idx="1"/>
          </p:nvPr>
        </p:nvPicPr>
        <p:blipFill>
          <a:blip r:embed="rId5"/>
          <a:stretch>
            <a:fillRect/>
          </a:stretch>
        </p:blipFill>
        <p:spPr>
          <a:xfrm>
            <a:off x="4286248" y="4857760"/>
            <a:ext cx="3857652" cy="1857388"/>
          </a:xfrm>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1714488"/>
            <a:ext cx="7498080" cy="1143000"/>
          </a:xfrm>
        </p:spPr>
        <p:txBody>
          <a:bodyPr>
            <a:noAutofit/>
          </a:bodyPr>
          <a:lstStyle/>
          <a:p>
            <a:r>
              <a:rPr lang="ru-RU" sz="2000" dirty="0">
                <a:latin typeface="Times New Roman" pitchFamily="18" charset="0"/>
                <a:cs typeface="Times New Roman" pitchFamily="18" charset="0"/>
              </a:rPr>
              <a:t>Бүйрек эпителийі</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Бүйрек ыдырау процесінде пайда болған керексіз заттарды организмнен шығарып қанды тұрақты жағдайға келтіріп отырады. Бүйректің іші біртекті күрлыстан келген нефрондардан тұрады. Олардың саны 2млн-ға дейін барады. Осы нефрондар арқылы қаннан несеп бөлініп шығады. Нефронның қүрлысына келсек, ол капилляр шумағын орап жатқан капсуладан басталады. Капсула мен капилляр шумағын бүйрек денешігі деп атайды. Капсула қос қабырғалы тостақанша тәрізді. Оның капилляр шумағына тығыз байланысқан ішкі кабырғасы мен сыртқы кабырғасының арасында саңлау кеңістігі жатады. Осы кеңістікте каннан сүзіліп шыққан сқйықтық жиналады.</a:t>
            </a:r>
            <a:br>
              <a:rPr lang="ru-RU" sz="2000" dirty="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i (19).jpg"/>
          <p:cNvPicPr>
            <a:picLocks noGrp="1" noChangeAspect="1"/>
          </p:cNvPicPr>
          <p:nvPr>
            <p:ph idx="1"/>
          </p:nvPr>
        </p:nvPicPr>
        <p:blipFill>
          <a:blip r:embed="rId2"/>
          <a:stretch>
            <a:fillRect/>
          </a:stretch>
        </p:blipFill>
        <p:spPr>
          <a:xfrm>
            <a:off x="1142976" y="4143380"/>
            <a:ext cx="7444654" cy="2571744"/>
          </a:xfrm>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1714488"/>
            <a:ext cx="7498080" cy="1143000"/>
          </a:xfrm>
        </p:spPr>
        <p:txBody>
          <a:bodyPr>
            <a:noAutofit/>
          </a:bodyPr>
          <a:lstStyle/>
          <a:p>
            <a:r>
              <a:rPr lang="ru-RU" sz="1800" dirty="0">
                <a:latin typeface="Times New Roman" pitchFamily="18" charset="0"/>
                <a:cs typeface="Times New Roman" pitchFamily="18" charset="0"/>
              </a:rPr>
              <a:t>Безді эпителий</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Ең ерте дамыған эпителий ішек және тері эпителийі болып саналады. Жоғары сатыдағы жануарларда олар тоскауылдық, сорғыштық, бездік шығарушы осмос реттейтін қызметтер аткарады. Без эпителийі метаболизм процессінде пайда болған секреттерді сыртқы ортаға шығарып отырады. Ерекше секрет ретінде гормондарды айтуға болады.</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Эпителий организм бездерінің негізгі массасын құрайды. Бездегі эпителиалдық клеткалардың қызметі - организм тіршілігіне қажет заттарды клеткаларда тұзіп, олардан бөліп шығару. Бездер организмде секрет бөлу қызетіы атқарады. Олардың көпшілігі қалыптасқан жеке органдар. Басқалары органдардың бөлігі болып саналады. Бездер экзокридік және эндокриндік болып бөлінеді. Экзокриндік бездер секрет тұзуші немесе бездік бөлімі мен шығарушы өзектен тұрады. Экзокриндік бездердің классификациясы осы бөлімдерінің құрылысына негізделген. </a:t>
            </a:r>
          </a:p>
        </p:txBody>
      </p:sp>
      <p:pic>
        <p:nvPicPr>
          <p:cNvPr id="4" name="Содержимое 3" descr="i (20).jpg"/>
          <p:cNvPicPr>
            <a:picLocks noGrp="1" noChangeAspect="1"/>
          </p:cNvPicPr>
          <p:nvPr>
            <p:ph idx="1"/>
          </p:nvPr>
        </p:nvPicPr>
        <p:blipFill>
          <a:blip r:embed="rId2"/>
          <a:stretch>
            <a:fillRect/>
          </a:stretch>
        </p:blipFill>
        <p:spPr>
          <a:xfrm>
            <a:off x="1071538" y="4214818"/>
            <a:ext cx="7858180" cy="2500330"/>
          </a:xfrm>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4" y="1357298"/>
            <a:ext cx="7498080" cy="1143000"/>
          </a:xfrm>
        </p:spPr>
        <p:txBody>
          <a:bodyPr>
            <a:normAutofit fontScale="90000"/>
          </a:bodyPr>
          <a:lstStyle/>
          <a:p>
            <a:r>
              <a:rPr lang="ru-RU" sz="2000" dirty="0" smtClean="0">
                <a:latin typeface="Times New Roman" pitchFamily="18" charset="0"/>
                <a:cs typeface="Times New Roman" pitchFamily="18" charset="0"/>
              </a:rPr>
              <a:t>Эндокриндік бездер тікелей қанға түсетін гормондарды бөледі. Эндокриндік бездер бездік клеткалардан тұрады және олардың шығару өзектері болмайды. Бұларға жататындар гипофиз, эпифиз, қалқанша және калканша серік бездері, бүйрек үсті бездер, қы безінің Лангерганс аралшықтары т.б. жатады. Осылардың бэрі организмнің эндокриндік жүйесін құрайды. Экзокриндік бездер сыртқы ортаға, яғни эпителиймен астарланған органдардың куыстарына немесе терінің бетіне шығарылатын секреттер бөледі.</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Бездердің қызмет ететін ұлпаларының ең негізгісі - эпителий ұлпасы. Бездер екіге бөлінеді: бір клеткалы және көп клеткалы. Бір клеткалы бездердің пішіні де, орналасады да әр түрлі болып келеді. Эпителиалдық клетканың ішінде орналасса, онда эндоэпителиалдық бездер деп аталады. </a:t>
            </a:r>
            <a:endParaRPr lang="ru-RU" sz="2000" dirty="0">
              <a:latin typeface="Times New Roman" pitchFamily="18" charset="0"/>
              <a:cs typeface="Times New Roman" pitchFamily="18" charset="0"/>
            </a:endParaRPr>
          </a:p>
        </p:txBody>
      </p:sp>
      <p:pic>
        <p:nvPicPr>
          <p:cNvPr id="4" name="Содержимое 3" descr="i (32).jpg"/>
          <p:cNvPicPr>
            <a:picLocks noGrp="1" noChangeAspect="1"/>
          </p:cNvPicPr>
          <p:nvPr>
            <p:ph idx="1"/>
          </p:nvPr>
        </p:nvPicPr>
        <p:blipFill>
          <a:blip r:embed="rId2"/>
          <a:stretch>
            <a:fillRect/>
          </a:stretch>
        </p:blipFill>
        <p:spPr>
          <a:xfrm>
            <a:off x="1714480" y="3571876"/>
            <a:ext cx="6366593" cy="3162074"/>
          </a:xfrm>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1928802"/>
            <a:ext cx="7498080" cy="1143000"/>
          </a:xfrm>
        </p:spPr>
        <p:txBody>
          <a:bodyPr>
            <a:normAutofit fontScale="90000"/>
          </a:bodyPr>
          <a:lstStyle/>
          <a:p>
            <a:r>
              <a:rPr lang="ru-RU" sz="3200" dirty="0" smtClean="0">
                <a:latin typeface="Times New Roman" pitchFamily="18" charset="0"/>
                <a:cs typeface="Times New Roman" pitchFamily="18" charset="0"/>
              </a:rPr>
              <a:t>Оның мағынасы да сан алуан: 1) түсті (алтын күз); 2) әдемілікті (алтын қасықтай); 3) құтты мекенді (алтын бесік – туған жер, алтын аймақ); 4) атақ-дәрежені (алтын жаға); 5) қазына-байлықты (алтын сандық); 6) жаны таза, адамгершілігі мол кісіні (алтын адам, алтын кісі) білдіреді. Эпитет көбінесе сын есім, үстеу, зат есім, етістіктен жасалады. Көркем әдебиетте тұрақты Эпитет жиі қолданылады.</a:t>
            </a:r>
            <a:r>
              <a:rPr lang="ru-RU" sz="3200" dirty="0" smtClean="0"/>
              <a:t> </a:t>
            </a:r>
            <a:endParaRPr lang="ru-RU" sz="3200" dirty="0">
              <a:latin typeface="Times New Roman" pitchFamily="18" charset="0"/>
              <a:cs typeface="Times New Roman" pitchFamily="18" charset="0"/>
            </a:endParaRPr>
          </a:p>
        </p:txBody>
      </p:sp>
      <p:pic>
        <p:nvPicPr>
          <p:cNvPr id="4" name="Содержимое 3" descr="i (22).jpg"/>
          <p:cNvPicPr>
            <a:picLocks noGrp="1" noChangeAspect="1"/>
          </p:cNvPicPr>
          <p:nvPr>
            <p:ph idx="1"/>
          </p:nvPr>
        </p:nvPicPr>
        <p:blipFill>
          <a:blip r:embed="rId2"/>
          <a:stretch>
            <a:fillRect/>
          </a:stretch>
        </p:blipFill>
        <p:spPr>
          <a:xfrm>
            <a:off x="4000496" y="4286256"/>
            <a:ext cx="4500594" cy="2500330"/>
          </a:xfrm>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28728" y="2500306"/>
            <a:ext cx="7406640" cy="1472184"/>
          </a:xfrm>
        </p:spPr>
        <p:txBody>
          <a:bodyPr>
            <a:normAutofit fontScale="90000"/>
          </a:bodyPr>
          <a:lstStyle/>
          <a:p>
            <a:r>
              <a:rPr lang="ru-RU" sz="7200" dirty="0" smtClean="0">
                <a:latin typeface="Times New Roman" pitchFamily="18" charset="0"/>
                <a:cs typeface="Times New Roman" pitchFamily="18" charset="0"/>
              </a:rPr>
              <a:t>Назарлары</a:t>
            </a:r>
            <a:r>
              <a:rPr lang="kk-KZ" sz="7200" dirty="0" smtClean="0">
                <a:latin typeface="Times New Roman" pitchFamily="18" charset="0"/>
                <a:cs typeface="Times New Roman" pitchFamily="18" charset="0"/>
              </a:rPr>
              <a:t>ңызға рақмет!!!</a:t>
            </a:r>
            <a:endParaRPr lang="ru-RU" sz="7200" dirty="0">
              <a:latin typeface="Times New Roman" pitchFamily="18" charset="0"/>
              <a:cs typeface="Times New Roman" pitchFamily="18" charset="0"/>
            </a:endParaRPr>
          </a:p>
        </p:txBody>
      </p:sp>
      <p:sp>
        <p:nvSpPr>
          <p:cNvPr id="3" name="Подзаголовок 2"/>
          <p:cNvSpPr>
            <a:spLocks noGrp="1"/>
          </p:cNvSpPr>
          <p:nvPr>
            <p:ph type="subTitle" idx="1"/>
          </p:nvPr>
        </p:nvSpPr>
        <p:spPr/>
        <p:txBody>
          <a:bodyPr/>
          <a:lstStyle/>
          <a:p>
            <a:endParaRPr lang="ru-RU"/>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4" y="1928802"/>
            <a:ext cx="7498080" cy="1143000"/>
          </a:xfrm>
        </p:spPr>
        <p:txBody>
          <a:bodyPr>
            <a:noAutofit/>
          </a:bodyPr>
          <a:lstStyle/>
          <a:p>
            <a:r>
              <a:rPr lang="ru-RU" sz="2000" dirty="0">
                <a:latin typeface="Times New Roman" pitchFamily="18" charset="0"/>
                <a:cs typeface="Times New Roman" pitchFamily="18" charset="0"/>
              </a:rPr>
              <a:t>Бірінші ұлпалар пайда болу жайында екі үлкен мағлұматтар қаралады:</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i="1" dirty="0">
                <a:latin typeface="Times New Roman" pitchFamily="18" charset="0"/>
                <a:cs typeface="Times New Roman" pitchFamily="18" charset="0"/>
              </a:rPr>
              <a:t>Гастрей теориясы</a:t>
            </a:r>
            <a:r>
              <a:rPr lang="ru-RU" sz="2000" dirty="0">
                <a:latin typeface="Times New Roman" pitchFamily="18" charset="0"/>
                <a:cs typeface="Times New Roman" pitchFamily="18" charset="0"/>
              </a:rPr>
              <a:t> (бұның авторы Геккель). Бұл теория бойынша көп клеткалы организм-бластея - бір клеткалы эпителий клеткаларынан пайда болды деген ұғым берді. Талшықтары бар клеткалар тобы организмнің қимыл қызметін атқарса, ал баска клеткалар тобы қоректік қызмет атқарады. </a:t>
            </a:r>
            <a:r>
              <a:rPr lang="ru-RU" sz="2000" dirty="0">
                <a:latin typeface="Times New Roman" pitchFamily="18" charset="0"/>
                <a:cs typeface="Times New Roman" pitchFamily="18" charset="0"/>
                <a:hlinkClick r:id="rId2" tooltip="Инвагинация"/>
              </a:rPr>
              <a:t>Инвагинация</a:t>
            </a:r>
            <a:r>
              <a:rPr lang="ru-RU" sz="2000" dirty="0">
                <a:latin typeface="Times New Roman" pitchFamily="18" charset="0"/>
                <a:cs typeface="Times New Roman" pitchFamily="18" charset="0"/>
              </a:rPr>
              <a:t> процесі арқылы екі </a:t>
            </a:r>
            <a:r>
              <a:rPr lang="ru-RU" sz="2000" dirty="0">
                <a:latin typeface="Times New Roman" pitchFamily="18" charset="0"/>
                <a:cs typeface="Times New Roman" pitchFamily="18" charset="0"/>
                <a:hlinkClick r:id="rId3" tooltip="Клетка"/>
              </a:rPr>
              <a:t>клетка</a:t>
            </a:r>
            <a:r>
              <a:rPr lang="ru-RU" sz="2000" dirty="0">
                <a:latin typeface="Times New Roman" pitchFamily="18" charset="0"/>
                <a:cs typeface="Times New Roman" pitchFamily="18" charset="0"/>
              </a:rPr>
              <a:t> тобы - екі қабатты - гастрея болып саналады. Сыртқы қабаты - </a:t>
            </a:r>
            <a:r>
              <a:rPr lang="ru-RU" sz="2000" dirty="0">
                <a:latin typeface="Times New Roman" pitchFamily="18" charset="0"/>
                <a:cs typeface="Times New Roman" pitchFamily="18" charset="0"/>
                <a:hlinkClick r:id="rId4" tooltip="Эктодерма"/>
              </a:rPr>
              <a:t>эктодерма</a:t>
            </a:r>
            <a:r>
              <a:rPr lang="ru-RU" sz="2000" dirty="0">
                <a:latin typeface="Times New Roman" pitchFamily="18" charset="0"/>
                <a:cs typeface="Times New Roman" pitchFamily="18" charset="0"/>
              </a:rPr>
              <a:t> жабынды эпителийде, ал эктодерма - бірінші ішек қабатын құрайды.</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i (6).jpg"/>
          <p:cNvPicPr>
            <a:picLocks noGrp="1" noChangeAspect="1"/>
          </p:cNvPicPr>
          <p:nvPr>
            <p:ph idx="1"/>
          </p:nvPr>
        </p:nvPicPr>
        <p:blipFill>
          <a:blip r:embed="rId5"/>
          <a:stretch>
            <a:fillRect/>
          </a:stretch>
        </p:blipFill>
        <p:spPr>
          <a:xfrm>
            <a:off x="2071670" y="4071942"/>
            <a:ext cx="5929354" cy="2643206"/>
          </a:xfrm>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4" y="1785926"/>
            <a:ext cx="7498080" cy="1143000"/>
          </a:xfrm>
        </p:spPr>
        <p:txBody>
          <a:bodyPr>
            <a:noAutofit/>
          </a:bodyPr>
          <a:lstStyle/>
          <a:p>
            <a:r>
              <a:rPr lang="ru-RU" sz="2000" dirty="0" smtClean="0">
                <a:latin typeface="Times New Roman" pitchFamily="18" charset="0"/>
                <a:cs typeface="Times New Roman" pitchFamily="18" charset="0"/>
              </a:rPr>
              <a:t>Екінші теориясы </a:t>
            </a:r>
            <a:r>
              <a:rPr lang="ru-RU" sz="2000" dirty="0" smtClean="0">
                <a:latin typeface="Times New Roman" pitchFamily="18" charset="0"/>
                <a:cs typeface="Times New Roman" pitchFamily="18" charset="0"/>
                <a:hlinkClick r:id="rId2" tooltip="Мечников Илья Ильич"/>
              </a:rPr>
              <a:t>Мечниковтың</a:t>
            </a:r>
            <a:r>
              <a:rPr lang="ru-RU" sz="2000" dirty="0" smtClean="0">
                <a:latin typeface="Times New Roman" pitchFamily="18" charset="0"/>
                <a:cs typeface="Times New Roman" pitchFamily="18" charset="0"/>
              </a:rPr>
              <a:t> </a:t>
            </a:r>
            <a:r>
              <a:rPr lang="ru-RU" sz="2000" i="1" dirty="0" smtClean="0">
                <a:latin typeface="Times New Roman" pitchFamily="18" charset="0"/>
                <a:cs typeface="Times New Roman" pitchFamily="18" charset="0"/>
              </a:rPr>
              <a:t>«фагоцетелла»</a:t>
            </a:r>
            <a:r>
              <a:rPr lang="ru-RU" sz="2000" dirty="0" smtClean="0">
                <a:latin typeface="Times New Roman" pitchFamily="18" charset="0"/>
                <a:cs typeface="Times New Roman" pitchFamily="18" charset="0"/>
              </a:rPr>
              <a:t> теориясы. Бұл ұғым бойынша көп клеткалы организм біртектес клеткалардан тұрды, дейді - олар екі түрлі қызмет атқарады. Сыртқы клеткалардың талшықтары болады, олар үсақ ас түйіршіктерінен </a:t>
            </a:r>
            <a:r>
              <a:rPr lang="ru-RU" sz="2000" dirty="0" smtClean="0">
                <a:latin typeface="Times New Roman" pitchFamily="18" charset="0"/>
                <a:cs typeface="Times New Roman" pitchFamily="18" charset="0"/>
                <a:hlinkClick r:id="rId3" tooltip="Фагоцитоз"/>
              </a:rPr>
              <a:t>фагоцитоз</a:t>
            </a:r>
            <a:r>
              <a:rPr lang="ru-RU" sz="2000" dirty="0" smtClean="0">
                <a:latin typeface="Times New Roman" pitchFamily="18" charset="0"/>
                <a:cs typeface="Times New Roman" pitchFamily="18" charset="0"/>
              </a:rPr>
              <a:t> арқылы қоректенеді, ал клеткалар бірте-бірте талшықтарын жоғалтып, амебоид пішінді болып жануарлардың ішкі кабатына кіреді де, ас қорыту сонда аяқталды, сөйтіп, сыртқы клеткалар - кинобласт, ішкі клеткалар - </a:t>
            </a:r>
            <a:r>
              <a:rPr lang="ru-RU" sz="2000" dirty="0" smtClean="0">
                <a:latin typeface="Times New Roman" pitchFamily="18" charset="0"/>
                <a:cs typeface="Times New Roman" pitchFamily="18" charset="0"/>
                <a:hlinkClick r:id="rId4" tooltip="Фагоцитобласт (мұндай бет жоқ)"/>
              </a:rPr>
              <a:t>фагоцитобласт</a:t>
            </a:r>
            <a:r>
              <a:rPr lang="ru-RU" sz="2000" dirty="0" smtClean="0">
                <a:latin typeface="Times New Roman" pitchFamily="18" charset="0"/>
                <a:cs typeface="Times New Roman" pitchFamily="18" charset="0"/>
              </a:rPr>
              <a:t>. Осыдан барып жабынды эпителий және ішкі орта ұлпалары пайда болады.</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Заварзиннің айтуы бойынша ұлпалар </a:t>
            </a:r>
            <a:r>
              <a:rPr lang="ru-RU" sz="2000" dirty="0" smtClean="0">
                <a:latin typeface="Times New Roman" pitchFamily="18" charset="0"/>
                <a:cs typeface="Times New Roman" pitchFamily="18" charset="0"/>
                <a:hlinkClick r:id="rId5" tooltip="Эволюция"/>
              </a:rPr>
              <a:t>эволюция</a:t>
            </a:r>
            <a:r>
              <a:rPr lang="ru-RU" sz="2000" dirty="0" smtClean="0">
                <a:latin typeface="Times New Roman" pitchFamily="18" charset="0"/>
                <a:cs typeface="Times New Roman" pitchFamily="18" charset="0"/>
              </a:rPr>
              <a:t> процесінде организмге бағынады.</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i (23).jpg"/>
          <p:cNvPicPr>
            <a:picLocks noGrp="1" noChangeAspect="1"/>
          </p:cNvPicPr>
          <p:nvPr>
            <p:ph idx="1"/>
          </p:nvPr>
        </p:nvPicPr>
        <p:blipFill>
          <a:blip r:embed="rId6"/>
          <a:stretch>
            <a:fillRect/>
          </a:stretch>
        </p:blipFill>
        <p:spPr>
          <a:xfrm>
            <a:off x="1500166" y="4286256"/>
            <a:ext cx="6929486" cy="2500330"/>
          </a:xfrm>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1500174"/>
            <a:ext cx="7498080" cy="1143000"/>
          </a:xfrm>
        </p:spPr>
        <p:txBody>
          <a:bodyPr>
            <a:noAutofit/>
          </a:bodyPr>
          <a:lstStyle/>
          <a:p>
            <a:r>
              <a:rPr lang="ru-RU" sz="2000" dirty="0">
                <a:latin typeface="Times New Roman" pitchFamily="18" charset="0"/>
                <a:cs typeface="Times New Roman" pitchFamily="18" charset="0"/>
              </a:rPr>
              <a:t>Эпителий ұлпасы өзінің атауын гректің екі сөзінен </a:t>
            </a:r>
            <a:r>
              <a:rPr lang="ru-RU" sz="2000" i="1" dirty="0">
                <a:latin typeface="Times New Roman" pitchFamily="18" charset="0"/>
                <a:cs typeface="Times New Roman" pitchFamily="18" charset="0"/>
              </a:rPr>
              <a:t>«эпи»-үсті және «телий»</a:t>
            </a:r>
            <a:r>
              <a:rPr lang="ru-RU" sz="2000" dirty="0">
                <a:latin typeface="Times New Roman" pitchFamily="18" charset="0"/>
                <a:cs typeface="Times New Roman" pitchFamily="18" charset="0"/>
              </a:rPr>
              <a:t>-еміздікше деген ұғымдардан тұрады. Дәнекер ұлпалар еміздікшелерінің үстінде орналасқан ұлпаны эпителий деп атап, Бұл терминді алғаш рет Рюйеш қолданған. Эпителий ұлпасы (</a:t>
            </a:r>
            <a:r>
              <a:rPr lang="en-US" sz="2000" dirty="0">
                <a:latin typeface="Times New Roman" pitchFamily="18" charset="0"/>
                <a:cs typeface="Times New Roman" pitchFamily="18" charset="0"/>
              </a:rPr>
              <a:t>epithelium), </a:t>
            </a:r>
            <a:r>
              <a:rPr lang="ru-RU" sz="2000" dirty="0">
                <a:latin typeface="Times New Roman" pitchFamily="18" charset="0"/>
                <a:cs typeface="Times New Roman" pitchFamily="18" charset="0"/>
              </a:rPr>
              <a:t>дененің сыртқы бетін, куыс органдардың ішкі бетін (ішектің, асқазанның, қуықтың) және организмнің секрет бездерін алып жатады.</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a:latin typeface="Times New Roman" pitchFamily="18" charset="0"/>
                <a:cs typeface="Times New Roman" pitchFamily="18" charset="0"/>
              </a:rPr>
              <a:t>Эпителий-шекаралық ұлпа, өйткені ол ішкі ортамен сыртқы ортаның аралығында жатады. Эпителий арқылы </a:t>
            </a:r>
            <a:r>
              <a:rPr lang="ru-RU" sz="2000" dirty="0">
                <a:latin typeface="Times New Roman" pitchFamily="18" charset="0"/>
                <a:cs typeface="Times New Roman" pitchFamily="18" charset="0"/>
                <a:hlinkClick r:id="rId2" tooltip="Организм"/>
              </a:rPr>
              <a:t>организм</a:t>
            </a:r>
            <a:r>
              <a:rPr lang="ru-RU" sz="2000" dirty="0">
                <a:latin typeface="Times New Roman" pitchFamily="18" charset="0"/>
                <a:cs typeface="Times New Roman" pitchFamily="18" charset="0"/>
              </a:rPr>
              <a:t> мен сыртқы ортаның арасында зат алмасу жүреді.</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i (7).jpg"/>
          <p:cNvPicPr>
            <a:picLocks noGrp="1" noChangeAspect="1"/>
          </p:cNvPicPr>
          <p:nvPr>
            <p:ph idx="1"/>
          </p:nvPr>
        </p:nvPicPr>
        <p:blipFill>
          <a:blip r:embed="rId3"/>
          <a:stretch>
            <a:fillRect/>
          </a:stretch>
        </p:blipFill>
        <p:spPr>
          <a:xfrm>
            <a:off x="1214414" y="3643314"/>
            <a:ext cx="7286676" cy="3071824"/>
          </a:xfrm>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4" y="1643050"/>
            <a:ext cx="7498080" cy="1143000"/>
          </a:xfrm>
        </p:spPr>
        <p:txBody>
          <a:bodyPr>
            <a:noAutofit/>
          </a:bodyPr>
          <a:lstStyle/>
          <a:p>
            <a:r>
              <a:rPr lang="ru-RU" sz="2000" dirty="0" smtClean="0">
                <a:latin typeface="Times New Roman" pitchFamily="18" charset="0"/>
                <a:cs typeface="Times New Roman" pitchFamily="18" charset="0"/>
              </a:rPr>
              <a:t>Ішек эпителийі арқылы қоректік заттар, </a:t>
            </a:r>
            <a:r>
              <a:rPr lang="ru-RU" sz="2000" dirty="0" smtClean="0">
                <a:latin typeface="Times New Roman" pitchFamily="18" charset="0"/>
                <a:cs typeface="Times New Roman" pitchFamily="18" charset="0"/>
                <a:hlinkClick r:id="rId2" tooltip="Белок"/>
              </a:rPr>
              <a:t>белок</a:t>
            </a: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hlinkClick r:id="rId3" tooltip="Майлар"/>
              </a:rPr>
              <a:t>майлар</a:t>
            </a: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hlinkClick r:id="rId4" tooltip="Углеводтар"/>
              </a:rPr>
              <a:t>углеводтар</a:t>
            </a:r>
            <a:r>
              <a:rPr lang="ru-RU" sz="2000" dirty="0" smtClean="0">
                <a:latin typeface="Times New Roman" pitchFamily="18" charset="0"/>
                <a:cs typeface="Times New Roman" pitchFamily="18" charset="0"/>
              </a:rPr>
              <a:t> қан мен </a:t>
            </a:r>
            <a:r>
              <a:rPr lang="ru-RU" sz="2000" dirty="0" smtClean="0">
                <a:latin typeface="Times New Roman" pitchFamily="18" charset="0"/>
                <a:cs typeface="Times New Roman" pitchFamily="18" charset="0"/>
                <a:hlinkClick r:id="rId5" tooltip="Лимфа"/>
              </a:rPr>
              <a:t>лимфаға</a:t>
            </a:r>
            <a:r>
              <a:rPr lang="ru-RU" sz="2000" dirty="0" smtClean="0">
                <a:latin typeface="Times New Roman" pitchFamily="18" charset="0"/>
                <a:cs typeface="Times New Roman" pitchFamily="18" charset="0"/>
              </a:rPr>
              <a:t> беріледі, олар арқылы организмге таралады, қоректік заттар энергия көзі болып табылады. Көп уақытта организмнен сыртқы ортаға әртүрлі продуктылар (заттар) сыртқа шығарылып отырады. Мысалы: көміртегі-өкпеден сыртқа шығады, несеп, несепқышқылы бүйрек арқылы сыртқа шығады. Эпителий шекарада түрғандықтан қорғаныш қызметін атқарады. Ол организмді химиялық, механикалық және басқа да әрекеттерден сақтап тұрады, </a:t>
            </a:r>
            <a:r>
              <a:rPr lang="ru-RU" sz="2000" dirty="0" smtClean="0">
                <a:latin typeface="Times New Roman" pitchFamily="18" charset="0"/>
                <a:cs typeface="Times New Roman" pitchFamily="18" charset="0"/>
                <a:hlinkClick r:id="rId6" tooltip="Микроб"/>
              </a:rPr>
              <a:t>микроб</a:t>
            </a:r>
            <a:r>
              <a:rPr lang="ru-RU" sz="2000" dirty="0" smtClean="0">
                <a:latin typeface="Times New Roman" pitchFamily="18" charset="0"/>
                <a:cs typeface="Times New Roman" pitchFamily="18" charset="0"/>
              </a:rPr>
              <a:t>, улы заттарды өткізбейді</a:t>
            </a:r>
            <a:r>
              <a:rPr lang="ru-RU" sz="1800" dirty="0" smtClean="0">
                <a:latin typeface="Times New Roman" pitchFamily="18" charset="0"/>
                <a:cs typeface="Times New Roman" pitchFamily="18" charset="0"/>
              </a:rPr>
              <a:t>.</a:t>
            </a:r>
            <a:endParaRPr lang="ru-RU" sz="1800" dirty="0"/>
          </a:p>
        </p:txBody>
      </p:sp>
      <p:pic>
        <p:nvPicPr>
          <p:cNvPr id="4" name="Содержимое 3" descr="i (24).jpg"/>
          <p:cNvPicPr>
            <a:picLocks noGrp="1" noChangeAspect="1"/>
          </p:cNvPicPr>
          <p:nvPr>
            <p:ph idx="1"/>
          </p:nvPr>
        </p:nvPicPr>
        <p:blipFill>
          <a:blip r:embed="rId7"/>
          <a:stretch>
            <a:fillRect/>
          </a:stretch>
        </p:blipFill>
        <p:spPr>
          <a:xfrm>
            <a:off x="1571604" y="4000504"/>
            <a:ext cx="6429420" cy="2714644"/>
          </a:xfrm>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1538" y="1571612"/>
            <a:ext cx="7498080" cy="1143000"/>
          </a:xfrm>
        </p:spPr>
        <p:txBody>
          <a:bodyPr>
            <a:noAutofit/>
          </a:bodyPr>
          <a:lstStyle/>
          <a:p>
            <a:r>
              <a:rPr lang="ru-RU" sz="2000" dirty="0" smtClean="0">
                <a:effectLst/>
                <a:latin typeface="Times New Roman" pitchFamily="18" charset="0"/>
                <a:cs typeface="Times New Roman" pitchFamily="18" charset="0"/>
              </a:rPr>
              <a:t>Эпителийдің басқа ұлпалардан айыратын, жалпы белгілері болады.</a:t>
            </a:r>
            <a:br>
              <a:rPr lang="ru-RU" sz="2000" dirty="0" smtClean="0">
                <a:effectLst/>
                <a:latin typeface="Times New Roman" pitchFamily="18" charset="0"/>
                <a:cs typeface="Times New Roman" pitchFamily="18" charset="0"/>
              </a:rPr>
            </a:br>
            <a:r>
              <a:rPr lang="ru-RU" sz="2000" dirty="0" smtClean="0">
                <a:effectLst/>
                <a:latin typeface="Times New Roman" pitchFamily="18" charset="0"/>
                <a:cs typeface="Times New Roman" pitchFamily="18" charset="0"/>
              </a:rPr>
              <a:t>Эпителий организмді сыртқы және ішкі ортадан бөліп тұратын және олармен байланысты қамтамасыз ететін шекаралық ұлпа. Ішектің куысы, асқазанның, бүйректің жыныс органдардың қуыстарын эпителий ұлпасы астарлап жатады және периқордиаль, превраль және кұрсак бөлімдерін бөліп тұрады. Эпителий ұлпасының негізгі бір ерекшелігі шекаралық қызметі. Осы қызметіне байланысты эпителий ұлпасының құрамындағы клетка элементтері әртүрлі болады.</a:t>
            </a:r>
            <a:br>
              <a:rPr lang="ru-RU" sz="2000" dirty="0" smtClean="0">
                <a:effectLst/>
                <a:latin typeface="Times New Roman" pitchFamily="18" charset="0"/>
                <a:cs typeface="Times New Roman" pitchFamily="18" charset="0"/>
              </a:rPr>
            </a:br>
            <a:r>
              <a:rPr lang="ru-RU" sz="2000" dirty="0" smtClean="0">
                <a:effectLst/>
                <a:latin typeface="Times New Roman" pitchFamily="18" charset="0"/>
                <a:cs typeface="Times New Roman" pitchFamily="18" charset="0"/>
              </a:rPr>
              <a:t>Эпителийдің клеткалар кабат құрап, үлкен бетті алып орналасады. Қабат тұзіп орналасуына байланысты эпителий қорғаныштық қызмет атқарады.</a:t>
            </a:r>
            <a:br>
              <a:rPr lang="ru-RU" sz="2000" dirty="0" smtClean="0">
                <a:effectLst/>
                <a:latin typeface="Times New Roman" pitchFamily="18" charset="0"/>
                <a:cs typeface="Times New Roman" pitchFamily="18" charset="0"/>
              </a:rPr>
            </a:br>
            <a:endParaRPr lang="ru-RU" sz="2000" dirty="0">
              <a:effectLst/>
              <a:latin typeface="Times New Roman" pitchFamily="18" charset="0"/>
              <a:cs typeface="Times New Roman" pitchFamily="18" charset="0"/>
            </a:endParaRPr>
          </a:p>
        </p:txBody>
      </p:sp>
      <p:pic>
        <p:nvPicPr>
          <p:cNvPr id="4" name="Содержимое 3" descr="i (25).jpg"/>
          <p:cNvPicPr>
            <a:picLocks noGrp="1" noChangeAspect="1"/>
          </p:cNvPicPr>
          <p:nvPr>
            <p:ph idx="1"/>
          </p:nvPr>
        </p:nvPicPr>
        <p:blipFill>
          <a:blip r:embed="rId2"/>
          <a:stretch>
            <a:fillRect/>
          </a:stretch>
        </p:blipFill>
        <p:spPr>
          <a:xfrm>
            <a:off x="1071538" y="3929066"/>
            <a:ext cx="7358114" cy="2928934"/>
          </a:xfrm>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76" y="1857364"/>
            <a:ext cx="7498080" cy="1143000"/>
          </a:xfrm>
        </p:spPr>
        <p:txBody>
          <a:bodyPr>
            <a:normAutofit fontScale="90000"/>
          </a:bodyPr>
          <a:lstStyle/>
          <a:p>
            <a:r>
              <a:rPr lang="ru-RU" sz="2000" dirty="0" smtClean="0">
                <a:effectLst/>
                <a:latin typeface="Times New Roman" pitchFamily="18" charset="0"/>
                <a:cs typeface="Times New Roman" pitchFamily="18" charset="0"/>
              </a:rPr>
              <a:t>Эпителий ұлпасының негізгі массасын клеткалар құрайды. Бұл эволюция барысында калыптаскан касиет. Себебі </a:t>
            </a:r>
            <a:r>
              <a:rPr lang="ru-RU" sz="2000" dirty="0" smtClean="0">
                <a:effectLst/>
                <a:latin typeface="Times New Roman" pitchFamily="18" charset="0"/>
                <a:cs typeface="Times New Roman" pitchFamily="18" charset="0"/>
                <a:hlinkClick r:id="rId2" tooltip="Регенирация (мұндай бет жоқ)"/>
              </a:rPr>
              <a:t>регенирация</a:t>
            </a:r>
            <a:r>
              <a:rPr lang="ru-RU" sz="2000" dirty="0" smtClean="0">
                <a:effectLst/>
                <a:latin typeface="Times New Roman" pitchFamily="18" charset="0"/>
                <a:cs typeface="Times New Roman" pitchFamily="18" charset="0"/>
              </a:rPr>
              <a:t> жасау үшін және ол неғұрлым тез жүру үшін ұлпа клеткаларға бай болу керек. Эпителий түрлі қорғаныштық құрылымдарды (кутикула, хитин, бақалшақ) құрайды. Бұл құрылымдардың барлығы </a:t>
            </a:r>
            <a:r>
              <a:rPr lang="ru-RU" sz="2200" dirty="0" smtClean="0">
                <a:effectLst/>
                <a:latin typeface="Times New Roman" pitchFamily="18" charset="0"/>
                <a:cs typeface="Times New Roman" pitchFamily="18" charset="0"/>
              </a:rPr>
              <a:t>эпителий</a:t>
            </a:r>
            <a:r>
              <a:rPr lang="ru-RU" sz="2000" dirty="0" smtClean="0">
                <a:effectLst/>
                <a:latin typeface="Times New Roman" pitchFamily="18" charset="0"/>
                <a:cs typeface="Times New Roman" pitchFamily="18" charset="0"/>
              </a:rPr>
              <a:t> ұлпасының құрамындағы клеткалардың қызметіне байланысты.</a:t>
            </a:r>
            <a:br>
              <a:rPr lang="ru-RU" sz="2000" dirty="0" smtClean="0">
                <a:effectLst/>
                <a:latin typeface="Times New Roman" pitchFamily="18" charset="0"/>
                <a:cs typeface="Times New Roman" pitchFamily="18" charset="0"/>
              </a:rPr>
            </a:br>
            <a:r>
              <a:rPr lang="ru-RU" sz="2000" dirty="0" smtClean="0">
                <a:effectLst/>
                <a:latin typeface="Times New Roman" pitchFamily="18" charset="0"/>
                <a:cs typeface="Times New Roman" pitchFamily="18" charset="0"/>
              </a:rPr>
              <a:t>Эпителиалдық клеткалардың құрылысы полярлы келеді. Базальдық және апикальдық бөліктері құрылысы мен қызметі жағынан бірдей болмайды. Мысалы, ішектің эпителиалдық клеткаларының апикалық бетінде </a:t>
            </a:r>
            <a:r>
              <a:rPr lang="ru-RU" sz="2000" dirty="0" smtClean="0">
                <a:effectLst/>
                <a:latin typeface="Times New Roman" pitchFamily="18" charset="0"/>
                <a:cs typeface="Times New Roman" pitchFamily="18" charset="0"/>
                <a:hlinkClick r:id="rId3" tooltip="Микробүр (мұндай бет жоқ)"/>
              </a:rPr>
              <a:t>микробүрлер</a:t>
            </a:r>
            <a:r>
              <a:rPr lang="ru-RU" sz="2000" dirty="0" smtClean="0">
                <a:effectLst/>
                <a:latin typeface="Times New Roman" pitchFamily="18" charset="0"/>
                <a:cs typeface="Times New Roman" pitchFamily="18" charset="0"/>
              </a:rPr>
              <a:t> болады, ішкі </a:t>
            </a:r>
            <a:r>
              <a:rPr lang="ru-RU" sz="2000" dirty="0" smtClean="0">
                <a:effectLst/>
                <a:latin typeface="Times New Roman" pitchFamily="18" charset="0"/>
                <a:cs typeface="Times New Roman" pitchFamily="18" charset="0"/>
                <a:hlinkClick r:id="rId4" tooltip="Торлы аппарат (мұндай бет жоқ)"/>
              </a:rPr>
              <a:t>торлы аппарат</a:t>
            </a:r>
            <a:r>
              <a:rPr lang="ru-RU" sz="2000" dirty="0" smtClean="0">
                <a:effectLst/>
                <a:latin typeface="Times New Roman" pitchFamily="18" charset="0"/>
                <a:cs typeface="Times New Roman" pitchFamily="18" charset="0"/>
              </a:rPr>
              <a:t> ядроның үстіңгі аймағында орналасқан, ол клеткалардың базальдық бөліктерінде микробүрлер мен торлы аппараттың элементтері болмайды. Эпителий клеткаларының полярлы болуы оларды шекарада орналасуына байланысты.</a:t>
            </a:r>
            <a:br>
              <a:rPr lang="ru-RU" sz="2000" dirty="0" smtClean="0">
                <a:effectLst/>
                <a:latin typeface="Times New Roman" pitchFamily="18" charset="0"/>
                <a:cs typeface="Times New Roman" pitchFamily="18" charset="0"/>
              </a:rPr>
            </a:br>
            <a:r>
              <a:rPr lang="ru-RU" sz="2000" dirty="0" smtClean="0">
                <a:effectLst/>
                <a:latin typeface="Times New Roman" pitchFamily="18" charset="0"/>
                <a:cs typeface="Times New Roman" pitchFamily="18" charset="0"/>
              </a:rPr>
              <a:t/>
            </a:r>
            <a:br>
              <a:rPr lang="ru-RU" sz="2000" dirty="0" smtClean="0">
                <a:effectLst/>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4" name="Содержимое 3" descr="Diagram_of_human_skin.jpg"/>
          <p:cNvPicPr>
            <a:picLocks noGrp="1" noChangeAspect="1"/>
          </p:cNvPicPr>
          <p:nvPr>
            <p:ph idx="1"/>
          </p:nvPr>
        </p:nvPicPr>
        <p:blipFill>
          <a:blip r:embed="rId5"/>
          <a:stretch>
            <a:fillRect/>
          </a:stretch>
        </p:blipFill>
        <p:spPr>
          <a:xfrm>
            <a:off x="2714612" y="4000504"/>
            <a:ext cx="5429288" cy="2857496"/>
          </a:xfrm>
        </p:spPr>
      </p:pic>
    </p:spTree>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145</TotalTime>
  <Words>340</Words>
  <Application>Microsoft Office PowerPoint</Application>
  <PresentationFormat>Экран (4:3)</PresentationFormat>
  <Paragraphs>30</Paragraphs>
  <Slides>30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Солнцестояние</vt:lpstr>
      <vt:lpstr>Слайд 1</vt:lpstr>
      <vt:lpstr>Эпителий “ (грек. epіtheton – қосымша) – заттың, яки құ-былыстың ерекшелігін, сыр-сипатын бейнелі түрде танытатын поэтикалық және стилистикалық ұғым, экспрессивті айқындаушы сөз. Мыс., қазақ поэзиясында “алтын” сөзі Эпитет ретінде көп қолданылады. </vt:lpstr>
      <vt:lpstr>Оның мағынасы да сан алуан: 1) түсті (алтын күз); 2) әдемілікті (алтын қасықтай); 3) құтты мекенді (алтын бесік – туған жер, алтын аймақ); 4) атақ-дәрежені (алтын жаға); 5) қазына-байлықты (алтын сандық); 6) жаны таза, адамгершілігі мол кісіні (алтын адам, алтын кісі) білдіреді. Эпитет көбінесе сын есім, үстеу, зат есім, етістіктен жасалады. Көркем әдебиетте тұрақты Эпитет жиі қолданылады. </vt:lpstr>
      <vt:lpstr>Бірінші ұлпалар пайда болу жайында екі үлкен мағлұматтар қаралады:  Гастрей теориясы (бұның авторы Геккель). Бұл теория бойынша көп клеткалы организм-бластея - бір клеткалы эпителий клеткаларынан пайда болды деген ұғым берді. Талшықтары бар клеткалар тобы организмнің қимыл қызметін атқарса, ал баска клеткалар тобы қоректік қызмет атқарады. Инвагинация процесі арқылы екі клетка тобы - екі қабатты - гастрея болып саналады. Сыртқы қабаты - эктодерма жабынды эпителийде, ал эктодерма - бірінші ішек қабатын құрайды.  </vt:lpstr>
      <vt:lpstr>Екінші теориясы Мечниковтың «фагоцетелла» теориясы. Бұл ұғым бойынша көп клеткалы организм біртектес клеткалардан тұрды, дейді - олар екі түрлі қызмет атқарады. Сыртқы клеткалардың талшықтары болады, олар үсақ ас түйіршіктерінен фагоцитоз арқылы қоректенеді, ал клеткалар бірте-бірте талшықтарын жоғалтып, амебоид пішінді болып жануарлардың ішкі кабатына кіреді де, ас қорыту сонда аяқталды, сөйтіп, сыртқы клеткалар - кинобласт, ішкі клеткалар - фагоцитобласт. Осыдан барып жабынды эпителий және ішкі орта ұлпалары пайда болады.  Заварзиннің айтуы бойынша ұлпалар эволюция процесінде организмге бағынады. </vt:lpstr>
      <vt:lpstr>Эпителий ұлпасы өзінің атауын гректің екі сөзінен «эпи»-үсті және «телий»-еміздікше деген ұғымдардан тұрады. Дәнекер ұлпалар еміздікшелерінің үстінде орналасқан ұлпаны эпителий деп атап, Бұл терминді алғаш рет Рюйеш қолданған. Эпителий ұлпасы (epithelium), дененің сыртқы бетін, куыс органдардың ішкі бетін (ішектің, асқазанның, қуықтың) және организмнің секрет бездерін алып жатады. Эпителий-шекаралық ұлпа, өйткені ол ішкі ортамен сыртқы ортаның аралығында жатады. Эпителий арқылы организм мен сыртқы ортаның арасында зат алмасу жүреді. </vt:lpstr>
      <vt:lpstr>Ішек эпителийі арқылы қоректік заттар, белок, майлар, углеводтар қан мен лимфаға беріледі, олар арқылы организмге таралады, қоректік заттар энергия көзі болып табылады. Көп уақытта организмнен сыртқы ортаға әртүрлі продуктылар (заттар) сыртқа шығарылып отырады. Мысалы: көміртегі-өкпеден сыртқа шығады, несеп, несепқышқылы бүйрек арқылы сыртқа шығады. Эпителий шекарада түрғандықтан қорғаныш қызметін атқарады. Ол организмді химиялық, механикалық және басқа да әрекеттерден сақтап тұрады, микроб, улы заттарды өткізбейді.</vt:lpstr>
      <vt:lpstr>Эпителийдің басқа ұлпалардан айыратын, жалпы белгілері болады. Эпителий организмді сыртқы және ішкі ортадан бөліп тұратын және олармен байланысты қамтамасыз ететін шекаралық ұлпа. Ішектің куысы, асқазанның, бүйректің жыныс органдардың қуыстарын эпителий ұлпасы астарлап жатады және периқордиаль, превраль және кұрсак бөлімдерін бөліп тұрады. Эпителий ұлпасының негізгі бір ерекшелігі шекаралық қызметі. Осы қызметіне байланысты эпителий ұлпасының құрамындағы клетка элементтері әртүрлі болады. Эпителийдің клеткалар кабат құрап, үлкен бетті алып орналасады. Қабат тұзіп орналасуына байланысты эпителий қорғаныштық қызмет атқарады. </vt:lpstr>
      <vt:lpstr>Эпителий ұлпасының негізгі массасын клеткалар құрайды. Бұл эволюция барысында калыптаскан касиет. Себебі регенирация жасау үшін және ол неғұрлым тез жүру үшін ұлпа клеткаларға бай болу керек. Эпителий түрлі қорғаныштық құрылымдарды (кутикула, хитин, бақалшақ) құрайды. Бұл құрылымдардың барлығы эпителий ұлпасының құрамындағы клеткалардың қызметіне байланысты. Эпителиалдық клеткалардың құрылысы полярлы келеді. Базальдық және апикальдық бөліктері құрылысы мен қызметі жағынан бірдей болмайды. Мысалы, ішектің эпителиалдық клеткаларының апикалық бетінде микробүрлер болады, ішкі торлы аппарат ядроның үстіңгі аймағында орналасқан, ол клеткалардың базальдық бөліктерінде микробүрлер мен торлы аппараттың элементтері болмайды. Эпителий клеткаларының полярлы болуы оларды шекарада орналасуына байланысты.  </vt:lpstr>
      <vt:lpstr>Морфологиялық классификация Эпителийдің құрылыс ерекшелігіне негізделген. Бұл классификация бойынша эпителийлерді бір кабатты және көп қабатты деп бөледі. Бір кабатты эпителий бір қатарлы және көп қатарлы болып бөлінеді. Эпителийлерді клеткаларының пішініне қарай жалпақ, куб пішінді,цилиндр тәрізді деп ажыратады. Онто және филогенетикалық классификация. Эпителийлер классификация-сының бұл түрін олардың белгілі бір ұрық жапырақшадан шығу тегін еске алып Н.Г. Хлопин үсынған. Ол эпителиийлердің төмендегі типтерін ажыраткан: Эктодермадан пайда болатын эпидермалық эпителий (жабындылық эпителий, тері бездері, ауыз қуысының эпителийі, сілекей бездері); </vt:lpstr>
      <vt:lpstr>Энтодермадан пайда болатын энтодермалық эпителий (ішектің, бауырдың, ұйқы безінің эпителийлері); Мезодермадан пайда болатын цело-нефродермалық эпителий (жыныс бездерінің, бүйректің, эпителий мен мезотелий); Нерв түтігінің бастамасынан дамитын эпендимо-глиялық эпителий (эпендимо); Мезенхимадан тұзілетін эндотелий. Эпителийдің соңғы екі түрінің зерттеушілердің көпшілігі эпителийлер қтарына жатқызбайды. Жүлын каналы мен ми карыншаларының астары-эпендиманы-нерв ұлпасына, ал кан тамырларының астары-эндотелийді дәнекер ұлпасына жатқызуды орынды деп санайды. </vt:lpstr>
      <vt:lpstr>Функциялық классификация Жануарлардың көпшілігінде эпителийдің мына типтерін ажыратуға болады. Жабынды тері эпителийі; Кілегей кабықшаларының эпителийі; Дененің екінші куысын астарлап тұратын серозалық кабықшаларының эпителийі (плевралық, перикардиалық және күрсақ куысының); Ішкі органдардың перинхимасының эпителийлі (альвеолалық, бүйрек эпителийі, гонадалар мен бездердің эпителийі т.б.). </vt:lpstr>
      <vt:lpstr>Целомдық эпителийі Эпителийдің бұл түрі, адам мен сүтқоректілердің өкпе альвеолаларының, серозалық куыстардың және серозалық кабықшалардың беттерін астарлап тұрады. Серозалық кабықшалар мен куыстар эпителийінің целомдық деп аталады. Мезотелий - Жалпақ клеткалардың жұқа кабаты. Клеткаларының жиегі тегіс болмай, ирек-ирек болып келеді. Олардың кей бірі екі немесе үш ядролы.  </vt:lpstr>
      <vt:lpstr>Электрондық микроскопиялық зерттеу мезотелий клеткаларының бетінде микробүрлердің болатынын анықтады. Мезотелий шын мағынасындағы эпителий қатарына жатпайды. Мезотелий клеткаларының фагоцитоздық қабілеті бар. Мезотелий дене куысы мен ұлпалар арасында «сероза» - гематолимфалық тоскауыл тұзуге қатысады. Ішкі мүшелер бірімен-бірі қосылып, бітісіп - жабысып калмауына және олардың орнын ауыстырып козғалуына мезотелий колайлы жағдай туғызады.</vt:lpstr>
      <vt:lpstr>Бір қабатты куб пішінде эпителий Эпителийдің бір түрі организмде сирек кездеседі. Ол аналық жыныс безін қаптайды, бүйректің жүмсақ затының жинаушы түтіктерін, бездердің үсақ өзектерін астарлап тұрады. </vt:lpstr>
      <vt:lpstr>Қалканша безінде де байкалады. Бүйрек каналшықтарының эпителийінің бос бетінде микробүрлер болады. Клеткаларының үлкендігі бірдей ядросы цитоплазмасының ортасында орналаскан. </vt:lpstr>
      <vt:lpstr>Бір қабатты цилиндр тәрізді эпителий Сирек кездесетін эпителийдің түрі. Бүның негізгі функциясы ылғал беттерді қорғау. Бұл кезде секрет бөлу немесе сіңіру қызметтерін атқармайды. Осы эпителийдің барлық клеткалары бірін-біріне ұқсас. Кейбір бездердің өзектерінде кездеседі. Көпшілік жағдайда бір кабатты цилиндр тәрізді эпителий өзгеріске ұшырап, қорғау қызметтерін бірге секрет бөлу және сіңіру функцияларын да атқарады. Секреторлық және сіңіруші клеткалардан тұратын бір кабатты цилиндр тәрізді эпителий ішекті астарлайды. Қоректік заттарды сіңіруге қатысып отырып, Бұл эпителий ас қорыту жолындағы бактериалардың дене ішіне өтуіне кедергі болады. </vt:lpstr>
      <vt:lpstr>Сонымен бірге осы ұлпа ішектің қабырғасын ас қорыту ферменттерінің қорытушы әсерінен қорғайды. Ішек эпителий клеткалары мен базальдық мембрананың арасындағы байланыс жеңіл үзіледі. Ac қорыту жолының үздіксіз козғалысы мен эпителийдің үдемелі жұмысы клеткалардың тез тозуына әкеліп соғады. Ішек эпителийінің құрамында көбею кабілетінен айырылмағанкрипталарда орналасқан, шала жіктелген клеткалар болады. Бөлінудің нәтижесінде пайда болған жас клеткалар өліп, түлеген клеткалар орнын басады. Ішек эпителийінің барлық клеткалары 30-36 сағаттың ішінде жаңарады.  </vt:lpstr>
      <vt:lpstr>Көп қабатты эпителий Көп қабатты эптителий сіңіруді тиімді қамтамасыз атқара алмайды, сонымен бірге көп қабатты құрылым секрет бөлу қызметіне нашар бейімделген. Сондықтан көп кабатты эрителийдің бетіне секрет оның астында орналаскан бездерден келеді де өзінің өзектер аркала оның бетіне ашылады. Сонымен, көп қабатты эпителий негізінде қорғаныш қызметінде атқарады көп кабатты эпителийдің мүйізденбейтін және мүйізделуші деп аталатын екі түрі бар. </vt:lpstr>
      <vt:lpstr>Көп қабатты мүйізденбейтін эпителий Бұл эпителий механикалық әсерге ерекше қатты ұшырайтын ылғал беттерге тән. Ылғалға қажет сұйық, эпителийдің астында орналасқан борпылдак дэнекер ұлпасында болатын бездерден келеді. Эпителийдің Бұл түрі ауыздың ішкі қуысын, көздің калың қабығының бетін, тік ішектің артқы бөлігін астарлайды. </vt:lpstr>
      <vt:lpstr>Көп қабатты мүйізденген эпителий Тері эпителийі өзінің құрылысы жағынан алуан түрлі. Омыртқалыларда тері эпителийі көп қабатты, омыртқасыздарда бір қабатты болады. Тері екі кабаттан тұрады: терінің өзі немесе дерма деп аталатын дәнекер ұлпалық бөлікпен эпидермис делінетін эпителиалдық кабаттан тұрады. Мүйізделген көп қабатты эпителий құрылысы мен қасиеттері түрліше қабаттардан тұрады. Осы аттарды үш зонаға біріктіруге болады. Ең тереңгісі базальдық мембрананың үстінде жататын цилиндр тәрізді эпителиалдық клеткалардың бір қатарынан тұратын базальдық кабат. </vt:lpstr>
      <vt:lpstr>Базальдық кабаттың клеткаларының клеткааралық кеңістікке қараған бетінде көптеген микробүрлер болады. Базальдықмембрана арқылы дэнекер ұлпасының диффузиялық жолымен эпителийге келген қоректік затты бірінші болып осы кабаттың клеткалары қабылдайды. Базальдық кабаттың клеткалары жедел бөлінеді және жаңадан пайда болған клеткаларының негізгі массасы үстінде көп бұрышты немесе канат тәрізді клеткалардың 4-8 кабаттары орналаскан. </vt:lpstr>
      <vt:lpstr>Ac қорту жүйесінің эпителийі Жоғарғы сатылы жануарлардың шырышты эпителийі бүкіл асқорту жүйесін, тыныс алу жүйесін, жыныс және зэр шығару жолдарын алып жатады. Шырышты эпителий мынандай қызмет аткарады: Қорғаныштық (ішкі ортамен сыртқы ортаның) Зат алмасу қызметін- секрет бөлу, кейбір жағдайда оларды жинақтау. Сұйық заттарды және қатты түйіршіктерді шырышты қабаттар арқылы жылжыту. Астың, бөгде заттардың, жыныс органдардың продуктыларыи, зәрдің және слиздің жылжуы.   </vt:lpstr>
      <vt:lpstr>Шырышты эпителийдің құрылымы оның атқаратын қызметіне байлаиысты болады. Қорғаныштық қызметін іске асыру үшін клетканың апикальді бетіиде талшықтар мен микробүртіктер болады ал көп қабатты эпителийдс- мүііпді құрылым болады. Клетка байланыстары және клетка органоидтары жақсы жетілгеп. Эпителий кабатында бір клеткалы бездер орналасады. Шырышты қабаттың эпителийінің шығу тегі жағынан бір-бірінен көптеген айырмашылығы бар. Мысалы: ауыз қуысының ішектің анальді бөлімі влагалища эктодермадан пайда болған. Жүтқыншак, тыныс жолдары және өңеш эпителийлері біріыші желбезек ішектерінен пайда болады. Олар көп қабатты және көп қатарлы болып келеді. Ішек, асқазан, куық эпителийі-энтодермадан пайда болады. Жатырдың эпителийі - целом эпителийінен пайда болады. Ауыспалы эпителийдің шығу тегі элі белгісіз.</vt:lpstr>
      <vt:lpstr>Ac қазанның шырышты эпителийі Омыртқалы жануарлардың ас қорту жүйесінің алдыңғы бөлімінің эпителийі жақсы зерттелген. Өңештің эпителийінің кұрлысы оның тек қана жапырақшадан пайда болуында ғана емес, жануарлардың қандай тамақпен тамақтануына да байланысты. Адамдарда және сүтқоректілерде өңештің эпителийі көп қабатты болып келеді. Сыртқы кабаты кейбір жануарларда мысалы жыртқыштарда мүйізделеді, ол қатты тағамдармен тамактануына байланысты. Базальді кабатында толық қалыптаспаған клеткалар кездеседі. Негізінде Бұл эпителий тері эпителийіне морфология жағынан өте ұқсас келеді. Қүстарда өңеш эпителийі көп кабатты болып келеді. </vt:lpstr>
      <vt:lpstr>Ішектің шырышты эпителийі Жоғарғы сатыдағы омыртқалыларда ас ішектің шырышты эпителийінің апикальді бетінде ворсинкалар (бүртіктер) кездеседі. Ворсинкалар мен крипталар тереңірек орналасқан. Ворсинкалар мен крипталар бір қабатты энтероциттер орналасқан. Энтероциттер өздерінің бөлінуінің аркасында жоғары варсиика жағына шығады. Энтероциттер өздерінің бөлінуінің аркасында жоғары варсиика жағына шығады. Эпителий кабатында энтероциттерден баска бокал тәрізді без клеткасы, эпторождокринді клеткалар болады. Адамда және көміргіш отрядтарында пищеристый клеткалар кездеседі.Суда жүзетін күстарда ерекше осмос реттейтін құрылым болады, «солевые железы» тұзды бездер және ректальді бездер мысалы акулада кездеседі.  </vt:lpstr>
      <vt:lpstr>Бүйрек эпителийі Бүйрек ыдырау процесінде пайда болған керексіз заттарды организмнен шығарып қанды тұрақты жағдайға келтіріп отырады. Бүйректің іші біртекті күрлыстан келген нефрондардан тұрады. Олардың саны 2млн-ға дейін барады. Осы нефрондар арқылы қаннан несеп бөлініп шығады. Нефронның қүрлысына келсек, ол капилляр шумағын орап жатқан капсуладан басталады. Капсула мен капилляр шумағын бүйрек денешігі деп атайды. Капсула қос қабырғалы тостақанша тәрізді. Оның капилляр шумағына тығыз байланысқан ішкі кабырғасы мен сыртқы кабырғасының арасында саңлау кеңістігі жатады. Осы кеңістікте каннан сүзіліп шыққан сқйықтық жиналады. </vt:lpstr>
      <vt:lpstr>Безді эпителий Ең ерте дамыған эпителий ішек және тері эпителийі болып саналады. Жоғары сатыдағы жануарларда олар тоскауылдық, сорғыштық, бездік шығарушы осмос реттейтін қызметтер аткарады. Без эпителийі метаболизм процессінде пайда болған секреттерді сыртқы ортаға шығарып отырады. Ерекше секрет ретінде гормондарды айтуға болады. Эпителий организм бездерінің негізгі массасын құрайды. Бездегі эпителиалдық клеткалардың қызметі - организм тіршілігіне қажет заттарды клеткаларда тұзіп, олардан бөліп шығару. Бездер организмде секрет бөлу қызетіы атқарады. Олардың көпшілігі қалыптасқан жеке органдар. Басқалары органдардың бөлігі болып саналады. Бездер экзокридік және эндокриндік болып бөлінеді. Экзокриндік бездер секрет тұзуші немесе бездік бөлімі мен шығарушы өзектен тұрады. Экзокриндік бездердің классификациясы осы бөлімдерінің құрылысына негізделген. </vt:lpstr>
      <vt:lpstr>Эндокриндік бездер тікелей қанға түсетін гормондарды бөледі. Эндокриндік бездер бездік клеткалардан тұрады және олардың шығару өзектері болмайды. Бұларға жататындар гипофиз, эпифиз, қалқанша және калканша серік бездері, бүйрек үсті бездер, қы безінің Лангерганс аралшықтары т.б. жатады. Осылардың бэрі организмнің эндокриндік жүйесін құрайды. Экзокриндік бездер сыртқы ортаға, яғни эпителиймен астарланған органдардың куыстарына немесе терінің бетіне шығарылатын секреттер бөледі. Бездердің қызмет ететін ұлпаларының ең негізгісі - эпителий ұлпасы. Бездер екіге бөлінеді: бір клеткалы және көп клеткалы. Бір клеткалы бездердің пішіні де, орналасады да әр түрлі болып келеді. Эпителиалдық клетканың ішінде орналасса, онда эндоэпителиалдық бездер деп аталады. </vt:lpstr>
      <vt:lpstr>Назарларыңызға рақмет!!!</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Эпителийлік ұлпа</dc:title>
  <dc:creator>user</dc:creator>
  <cp:lastModifiedBy>user</cp:lastModifiedBy>
  <cp:revision>16</cp:revision>
  <dcterms:created xsi:type="dcterms:W3CDTF">2013-04-08T11:11:39Z</dcterms:created>
  <dcterms:modified xsi:type="dcterms:W3CDTF">2013-04-10T15:13:45Z</dcterms:modified>
</cp:coreProperties>
</file>