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94" r:id="rId3"/>
    <p:sldId id="295" r:id="rId4"/>
    <p:sldId id="257" r:id="rId5"/>
    <p:sldId id="258" r:id="rId6"/>
    <p:sldId id="260" r:id="rId7"/>
    <p:sldId id="289" r:id="rId8"/>
    <p:sldId id="290" r:id="rId9"/>
    <p:sldId id="267" r:id="rId10"/>
    <p:sldId id="268" r:id="rId11"/>
    <p:sldId id="269" r:id="rId12"/>
    <p:sldId id="282" r:id="rId13"/>
    <p:sldId id="287" r:id="rId14"/>
    <p:sldId id="270" r:id="rId15"/>
    <p:sldId id="296" r:id="rId16"/>
    <p:sldId id="271" r:id="rId17"/>
    <p:sldId id="297" r:id="rId18"/>
    <p:sldId id="283" r:id="rId19"/>
    <p:sldId id="272" r:id="rId20"/>
    <p:sldId id="273" r:id="rId21"/>
    <p:sldId id="288" r:id="rId22"/>
    <p:sldId id="274" r:id="rId23"/>
    <p:sldId id="298" r:id="rId24"/>
    <p:sldId id="276" r:id="rId25"/>
    <p:sldId id="284" r:id="rId26"/>
    <p:sldId id="285" r:id="rId27"/>
    <p:sldId id="277"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91" autoAdjust="0"/>
    <p:restoredTop sz="94660"/>
  </p:normalViewPr>
  <p:slideViewPr>
    <p:cSldViewPr>
      <p:cViewPr varScale="1">
        <p:scale>
          <a:sx n="69" d="100"/>
          <a:sy n="69" d="100"/>
        </p:scale>
        <p:origin x="-136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E011F2-3276-46CB-B515-B9A143EFCB8D}"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ru-RU"/>
        </a:p>
      </dgm:t>
    </dgm:pt>
    <dgm:pt modelId="{2E878464-12F3-4BCE-9585-F249E012129E}">
      <dgm:prSet phldrT="[Текст]"/>
      <dgm:spPr/>
      <dgm:t>
        <a:bodyPr/>
        <a:lstStyle/>
        <a:p>
          <a:r>
            <a:rPr lang="kk-KZ" dirty="0" smtClean="0"/>
            <a:t>Эпителий </a:t>
          </a:r>
        </a:p>
        <a:p>
          <a:r>
            <a:rPr lang="kk-KZ" dirty="0" smtClean="0"/>
            <a:t>клеткаларының</a:t>
          </a:r>
        </a:p>
        <a:p>
          <a:r>
            <a:rPr lang="kk-KZ" dirty="0" smtClean="0"/>
            <a:t>пішініне </a:t>
          </a:r>
        </a:p>
        <a:p>
          <a:r>
            <a:rPr lang="kk-KZ" dirty="0" smtClean="0"/>
            <a:t>қарай</a:t>
          </a:r>
          <a:endParaRPr lang="ru-RU" dirty="0"/>
        </a:p>
      </dgm:t>
    </dgm:pt>
    <dgm:pt modelId="{20B21F4C-7A78-44C4-8AF0-3BF7FF7014CB}" type="parTrans" cxnId="{AFC23662-AD8F-41B6-83AB-6244662ABC2B}">
      <dgm:prSet/>
      <dgm:spPr/>
      <dgm:t>
        <a:bodyPr/>
        <a:lstStyle/>
        <a:p>
          <a:endParaRPr lang="ru-RU"/>
        </a:p>
      </dgm:t>
    </dgm:pt>
    <dgm:pt modelId="{03EE8EF1-4DE7-4879-A01A-D1DD848ABA64}" type="sibTrans" cxnId="{AFC23662-AD8F-41B6-83AB-6244662ABC2B}">
      <dgm:prSet/>
      <dgm:spPr/>
      <dgm:t>
        <a:bodyPr/>
        <a:lstStyle/>
        <a:p>
          <a:endParaRPr lang="ru-RU"/>
        </a:p>
      </dgm:t>
    </dgm:pt>
    <dgm:pt modelId="{E7F43F09-0D0D-4442-9E25-92C4F39FC1BC}">
      <dgm:prSet phldrT="[Текст]"/>
      <dgm:spPr/>
      <dgm:t>
        <a:bodyPr/>
        <a:lstStyle/>
        <a:p>
          <a:r>
            <a:rPr lang="kk-KZ" dirty="0" smtClean="0"/>
            <a:t>Жалпақ</a:t>
          </a:r>
          <a:endParaRPr lang="ru-RU" dirty="0"/>
        </a:p>
      </dgm:t>
    </dgm:pt>
    <dgm:pt modelId="{FA9A8D00-03AB-47C8-BB2A-D8262AF4332E}" type="parTrans" cxnId="{65C4DF11-9918-4957-A4C7-3D3F9A92F724}">
      <dgm:prSet/>
      <dgm:spPr/>
      <dgm:t>
        <a:bodyPr/>
        <a:lstStyle/>
        <a:p>
          <a:endParaRPr lang="ru-RU"/>
        </a:p>
      </dgm:t>
    </dgm:pt>
    <dgm:pt modelId="{30386B2A-589F-436E-889B-015A9689AD4A}" type="sibTrans" cxnId="{65C4DF11-9918-4957-A4C7-3D3F9A92F724}">
      <dgm:prSet/>
      <dgm:spPr/>
      <dgm:t>
        <a:bodyPr/>
        <a:lstStyle/>
        <a:p>
          <a:endParaRPr lang="ru-RU"/>
        </a:p>
      </dgm:t>
    </dgm:pt>
    <dgm:pt modelId="{2B6AFC48-F977-4F71-80C5-E6ADFC8AC122}">
      <dgm:prSet phldrT="[Текст]"/>
      <dgm:spPr/>
      <dgm:t>
        <a:bodyPr/>
        <a:lstStyle/>
        <a:p>
          <a:r>
            <a:rPr lang="kk-KZ" dirty="0" smtClean="0"/>
            <a:t>Цилиндр</a:t>
          </a:r>
        </a:p>
        <a:p>
          <a:r>
            <a:rPr lang="kk-KZ" dirty="0" smtClean="0"/>
            <a:t>тәрізді</a:t>
          </a:r>
          <a:endParaRPr lang="ru-RU" dirty="0"/>
        </a:p>
      </dgm:t>
    </dgm:pt>
    <dgm:pt modelId="{13E4F555-CB52-4FC9-BD92-276D53678E0A}" type="parTrans" cxnId="{85BAB80F-CB4B-4165-8BEF-2A56E7AA362C}">
      <dgm:prSet/>
      <dgm:spPr/>
      <dgm:t>
        <a:bodyPr/>
        <a:lstStyle/>
        <a:p>
          <a:endParaRPr lang="ru-RU"/>
        </a:p>
      </dgm:t>
    </dgm:pt>
    <dgm:pt modelId="{F8DFE1AC-88C0-46E4-9E35-6776B7EA38A0}" type="sibTrans" cxnId="{85BAB80F-CB4B-4165-8BEF-2A56E7AA362C}">
      <dgm:prSet/>
      <dgm:spPr/>
      <dgm:t>
        <a:bodyPr/>
        <a:lstStyle/>
        <a:p>
          <a:endParaRPr lang="ru-RU"/>
        </a:p>
      </dgm:t>
    </dgm:pt>
    <dgm:pt modelId="{78B12994-2C12-4B05-9BAA-9780D9EE4261}">
      <dgm:prSet phldrT="[Текст]"/>
      <dgm:spPr/>
      <dgm:t>
        <a:bodyPr/>
        <a:lstStyle/>
        <a:p>
          <a:r>
            <a:rPr lang="kk-KZ" dirty="0" smtClean="0"/>
            <a:t>Куб</a:t>
          </a:r>
        </a:p>
        <a:p>
          <a:r>
            <a:rPr lang="kk-KZ" dirty="0" smtClean="0"/>
            <a:t>пішінді</a:t>
          </a:r>
          <a:endParaRPr lang="ru-RU" dirty="0"/>
        </a:p>
      </dgm:t>
    </dgm:pt>
    <dgm:pt modelId="{767D540A-1ECF-43C4-A75C-363630C809E7}" type="parTrans" cxnId="{F464A068-8787-49D8-B2EC-47885E0D4287}">
      <dgm:prSet/>
      <dgm:spPr/>
      <dgm:t>
        <a:bodyPr/>
        <a:lstStyle/>
        <a:p>
          <a:endParaRPr lang="ru-RU"/>
        </a:p>
      </dgm:t>
    </dgm:pt>
    <dgm:pt modelId="{7C8A9617-D0E6-42E7-9FEA-105A7723AC65}" type="sibTrans" cxnId="{F464A068-8787-49D8-B2EC-47885E0D4287}">
      <dgm:prSet/>
      <dgm:spPr/>
      <dgm:t>
        <a:bodyPr/>
        <a:lstStyle/>
        <a:p>
          <a:endParaRPr lang="ru-RU"/>
        </a:p>
      </dgm:t>
    </dgm:pt>
    <dgm:pt modelId="{324D6800-C024-4C4E-8145-E299310693A2}" type="pres">
      <dgm:prSet presAssocID="{5EE011F2-3276-46CB-B515-B9A143EFCB8D}" presName="Name0" presStyleCnt="0">
        <dgm:presLayoutVars>
          <dgm:chMax val="1"/>
          <dgm:chPref val="1"/>
          <dgm:dir/>
          <dgm:animOne val="branch"/>
          <dgm:animLvl val="lvl"/>
        </dgm:presLayoutVars>
      </dgm:prSet>
      <dgm:spPr/>
      <dgm:t>
        <a:bodyPr/>
        <a:lstStyle/>
        <a:p>
          <a:endParaRPr lang="ru-RU"/>
        </a:p>
      </dgm:t>
    </dgm:pt>
    <dgm:pt modelId="{41DF49C7-FBED-40E0-9037-22492495CC37}" type="pres">
      <dgm:prSet presAssocID="{2E878464-12F3-4BCE-9585-F249E012129E}" presName="singleCycle" presStyleCnt="0"/>
      <dgm:spPr/>
    </dgm:pt>
    <dgm:pt modelId="{B9D19217-B409-4874-AB1B-C78FE0523B5B}" type="pres">
      <dgm:prSet presAssocID="{2E878464-12F3-4BCE-9585-F249E012129E}" presName="singleCenter" presStyleLbl="node1" presStyleIdx="0" presStyleCnt="4" custScaleX="150794" custScaleY="113653" custLinFactNeighborX="0" custLinFactNeighborY="-12086">
        <dgm:presLayoutVars>
          <dgm:chMax val="7"/>
          <dgm:chPref val="7"/>
        </dgm:presLayoutVars>
      </dgm:prSet>
      <dgm:spPr/>
      <dgm:t>
        <a:bodyPr/>
        <a:lstStyle/>
        <a:p>
          <a:endParaRPr lang="ru-RU"/>
        </a:p>
      </dgm:t>
    </dgm:pt>
    <dgm:pt modelId="{0AA0FC6F-EC63-4F79-8559-C6C5B0E34E81}" type="pres">
      <dgm:prSet presAssocID="{FA9A8D00-03AB-47C8-BB2A-D8262AF4332E}" presName="Name56" presStyleLbl="parChTrans1D2" presStyleIdx="0" presStyleCnt="3"/>
      <dgm:spPr/>
      <dgm:t>
        <a:bodyPr/>
        <a:lstStyle/>
        <a:p>
          <a:endParaRPr lang="ru-RU"/>
        </a:p>
      </dgm:t>
    </dgm:pt>
    <dgm:pt modelId="{B60BD9D5-A119-4423-9D3F-9D4EB6687F0A}" type="pres">
      <dgm:prSet presAssocID="{E7F43F09-0D0D-4442-9E25-92C4F39FC1BC}" presName="text0" presStyleLbl="node1" presStyleIdx="1" presStyleCnt="4" custScaleX="130301">
        <dgm:presLayoutVars>
          <dgm:bulletEnabled val="1"/>
        </dgm:presLayoutVars>
      </dgm:prSet>
      <dgm:spPr/>
      <dgm:t>
        <a:bodyPr/>
        <a:lstStyle/>
        <a:p>
          <a:endParaRPr lang="ru-RU"/>
        </a:p>
      </dgm:t>
    </dgm:pt>
    <dgm:pt modelId="{DCAB1215-D43C-4051-8777-E8FDA8824530}" type="pres">
      <dgm:prSet presAssocID="{13E4F555-CB52-4FC9-BD92-276D53678E0A}" presName="Name56" presStyleLbl="parChTrans1D2" presStyleIdx="1" presStyleCnt="3"/>
      <dgm:spPr/>
      <dgm:t>
        <a:bodyPr/>
        <a:lstStyle/>
        <a:p>
          <a:endParaRPr lang="ru-RU"/>
        </a:p>
      </dgm:t>
    </dgm:pt>
    <dgm:pt modelId="{95962C00-1930-4473-9F29-41D0010591A7}" type="pres">
      <dgm:prSet presAssocID="{2B6AFC48-F977-4F71-80C5-E6ADFC8AC122}" presName="text0" presStyleLbl="node1" presStyleIdx="2" presStyleCnt="4" custScaleX="153463">
        <dgm:presLayoutVars>
          <dgm:bulletEnabled val="1"/>
        </dgm:presLayoutVars>
      </dgm:prSet>
      <dgm:spPr/>
      <dgm:t>
        <a:bodyPr/>
        <a:lstStyle/>
        <a:p>
          <a:endParaRPr lang="ru-RU"/>
        </a:p>
      </dgm:t>
    </dgm:pt>
    <dgm:pt modelId="{5C885880-3BBD-43F7-97CF-80B7F2249939}" type="pres">
      <dgm:prSet presAssocID="{767D540A-1ECF-43C4-A75C-363630C809E7}" presName="Name56" presStyleLbl="parChTrans1D2" presStyleIdx="2" presStyleCnt="3"/>
      <dgm:spPr/>
      <dgm:t>
        <a:bodyPr/>
        <a:lstStyle/>
        <a:p>
          <a:endParaRPr lang="ru-RU"/>
        </a:p>
      </dgm:t>
    </dgm:pt>
    <dgm:pt modelId="{3C2B1297-AEA6-4E78-BAC0-7CD4CC8C1F32}" type="pres">
      <dgm:prSet presAssocID="{78B12994-2C12-4B05-9BAA-9780D9EE4261}" presName="text0" presStyleLbl="node1" presStyleIdx="3" presStyleCnt="4" custScaleX="157248">
        <dgm:presLayoutVars>
          <dgm:bulletEnabled val="1"/>
        </dgm:presLayoutVars>
      </dgm:prSet>
      <dgm:spPr/>
      <dgm:t>
        <a:bodyPr/>
        <a:lstStyle/>
        <a:p>
          <a:endParaRPr lang="ru-RU"/>
        </a:p>
      </dgm:t>
    </dgm:pt>
  </dgm:ptLst>
  <dgm:cxnLst>
    <dgm:cxn modelId="{59317DD6-F0EA-4CD9-A91F-4DD9864F4F92}" type="presOf" srcId="{78B12994-2C12-4B05-9BAA-9780D9EE4261}" destId="{3C2B1297-AEA6-4E78-BAC0-7CD4CC8C1F32}" srcOrd="0" destOrd="0" presId="urn:microsoft.com/office/officeart/2008/layout/RadialCluster"/>
    <dgm:cxn modelId="{48266099-DE22-41A0-9A2A-3F6E44A4DF77}" type="presOf" srcId="{2B6AFC48-F977-4F71-80C5-E6ADFC8AC122}" destId="{95962C00-1930-4473-9F29-41D0010591A7}" srcOrd="0" destOrd="0" presId="urn:microsoft.com/office/officeart/2008/layout/RadialCluster"/>
    <dgm:cxn modelId="{CD219102-99F5-4D94-9FE7-4CE3FC2956CD}" type="presOf" srcId="{FA9A8D00-03AB-47C8-BB2A-D8262AF4332E}" destId="{0AA0FC6F-EC63-4F79-8559-C6C5B0E34E81}" srcOrd="0" destOrd="0" presId="urn:microsoft.com/office/officeart/2008/layout/RadialCluster"/>
    <dgm:cxn modelId="{AFC23662-AD8F-41B6-83AB-6244662ABC2B}" srcId="{5EE011F2-3276-46CB-B515-B9A143EFCB8D}" destId="{2E878464-12F3-4BCE-9585-F249E012129E}" srcOrd="0" destOrd="0" parTransId="{20B21F4C-7A78-44C4-8AF0-3BF7FF7014CB}" sibTransId="{03EE8EF1-4DE7-4879-A01A-D1DD848ABA64}"/>
    <dgm:cxn modelId="{48E1539B-7ED5-49D0-8A2C-53D64302A909}" type="presOf" srcId="{767D540A-1ECF-43C4-A75C-363630C809E7}" destId="{5C885880-3BBD-43F7-97CF-80B7F2249939}" srcOrd="0" destOrd="0" presId="urn:microsoft.com/office/officeart/2008/layout/RadialCluster"/>
    <dgm:cxn modelId="{85BAB80F-CB4B-4165-8BEF-2A56E7AA362C}" srcId="{2E878464-12F3-4BCE-9585-F249E012129E}" destId="{2B6AFC48-F977-4F71-80C5-E6ADFC8AC122}" srcOrd="1" destOrd="0" parTransId="{13E4F555-CB52-4FC9-BD92-276D53678E0A}" sibTransId="{F8DFE1AC-88C0-46E4-9E35-6776B7EA38A0}"/>
    <dgm:cxn modelId="{65C4DF11-9918-4957-A4C7-3D3F9A92F724}" srcId="{2E878464-12F3-4BCE-9585-F249E012129E}" destId="{E7F43F09-0D0D-4442-9E25-92C4F39FC1BC}" srcOrd="0" destOrd="0" parTransId="{FA9A8D00-03AB-47C8-BB2A-D8262AF4332E}" sibTransId="{30386B2A-589F-436E-889B-015A9689AD4A}"/>
    <dgm:cxn modelId="{75D75AF6-4195-4609-A19E-FA9926157B12}" type="presOf" srcId="{E7F43F09-0D0D-4442-9E25-92C4F39FC1BC}" destId="{B60BD9D5-A119-4423-9D3F-9D4EB6687F0A}" srcOrd="0" destOrd="0" presId="urn:microsoft.com/office/officeart/2008/layout/RadialCluster"/>
    <dgm:cxn modelId="{01A20E99-3488-44E3-90DF-B7993D40A6D5}" type="presOf" srcId="{2E878464-12F3-4BCE-9585-F249E012129E}" destId="{B9D19217-B409-4874-AB1B-C78FE0523B5B}" srcOrd="0" destOrd="0" presId="urn:microsoft.com/office/officeart/2008/layout/RadialCluster"/>
    <dgm:cxn modelId="{CCC649CC-222A-497E-BCE0-E8EA6015E094}" type="presOf" srcId="{5EE011F2-3276-46CB-B515-B9A143EFCB8D}" destId="{324D6800-C024-4C4E-8145-E299310693A2}" srcOrd="0" destOrd="0" presId="urn:microsoft.com/office/officeart/2008/layout/RadialCluster"/>
    <dgm:cxn modelId="{F464A068-8787-49D8-B2EC-47885E0D4287}" srcId="{2E878464-12F3-4BCE-9585-F249E012129E}" destId="{78B12994-2C12-4B05-9BAA-9780D9EE4261}" srcOrd="2" destOrd="0" parTransId="{767D540A-1ECF-43C4-A75C-363630C809E7}" sibTransId="{7C8A9617-D0E6-42E7-9FEA-105A7723AC65}"/>
    <dgm:cxn modelId="{24B1FBFC-D2F2-4EEB-9F7E-29A9E847BCC4}" type="presOf" srcId="{13E4F555-CB52-4FC9-BD92-276D53678E0A}" destId="{DCAB1215-D43C-4051-8777-E8FDA8824530}" srcOrd="0" destOrd="0" presId="urn:microsoft.com/office/officeart/2008/layout/RadialCluster"/>
    <dgm:cxn modelId="{6EB97753-FF17-4E9D-8371-FEDC088AA8EC}" type="presParOf" srcId="{324D6800-C024-4C4E-8145-E299310693A2}" destId="{41DF49C7-FBED-40E0-9037-22492495CC37}" srcOrd="0" destOrd="0" presId="urn:microsoft.com/office/officeart/2008/layout/RadialCluster"/>
    <dgm:cxn modelId="{EEFE7F69-B5FF-477D-96EF-30AEF2CE1552}" type="presParOf" srcId="{41DF49C7-FBED-40E0-9037-22492495CC37}" destId="{B9D19217-B409-4874-AB1B-C78FE0523B5B}" srcOrd="0" destOrd="0" presId="urn:microsoft.com/office/officeart/2008/layout/RadialCluster"/>
    <dgm:cxn modelId="{1A25B566-E355-4466-B364-6C2DD0640E9E}" type="presParOf" srcId="{41DF49C7-FBED-40E0-9037-22492495CC37}" destId="{0AA0FC6F-EC63-4F79-8559-C6C5B0E34E81}" srcOrd="1" destOrd="0" presId="urn:microsoft.com/office/officeart/2008/layout/RadialCluster"/>
    <dgm:cxn modelId="{AF603A08-CBDC-48C3-BE3A-B6F4306806A3}" type="presParOf" srcId="{41DF49C7-FBED-40E0-9037-22492495CC37}" destId="{B60BD9D5-A119-4423-9D3F-9D4EB6687F0A}" srcOrd="2" destOrd="0" presId="urn:microsoft.com/office/officeart/2008/layout/RadialCluster"/>
    <dgm:cxn modelId="{53DD3CD2-5F9D-4998-93B9-399BE3EA3704}" type="presParOf" srcId="{41DF49C7-FBED-40E0-9037-22492495CC37}" destId="{DCAB1215-D43C-4051-8777-E8FDA8824530}" srcOrd="3" destOrd="0" presId="urn:microsoft.com/office/officeart/2008/layout/RadialCluster"/>
    <dgm:cxn modelId="{B9B2DB7A-E504-4E68-A76C-1B505DAD9F53}" type="presParOf" srcId="{41DF49C7-FBED-40E0-9037-22492495CC37}" destId="{95962C00-1930-4473-9F29-41D0010591A7}" srcOrd="4" destOrd="0" presId="urn:microsoft.com/office/officeart/2008/layout/RadialCluster"/>
    <dgm:cxn modelId="{9DCE4BAF-D243-4274-B304-4D0E3CE0DD23}" type="presParOf" srcId="{41DF49C7-FBED-40E0-9037-22492495CC37}" destId="{5C885880-3BBD-43F7-97CF-80B7F2249939}" srcOrd="5" destOrd="0" presId="urn:microsoft.com/office/officeart/2008/layout/RadialCluster"/>
    <dgm:cxn modelId="{652A5D54-E7E8-4918-B53E-58D0F9AD1BAF}" type="presParOf" srcId="{41DF49C7-FBED-40E0-9037-22492495CC37}" destId="{3C2B1297-AEA6-4E78-BAC0-7CD4CC8C1F32}" srcOrd="6"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D19217-B409-4874-AB1B-C78FE0523B5B}">
      <dsp:nvSpPr>
        <dsp:cNvPr id="0" name=""/>
        <dsp:cNvSpPr/>
      </dsp:nvSpPr>
      <dsp:spPr>
        <a:xfrm>
          <a:off x="2675797" y="2016246"/>
          <a:ext cx="2736310" cy="2062349"/>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0" tIns="63500" rIns="63500" bIns="63500" numCol="1" spcCol="1270" anchor="ctr" anchorCtr="0">
          <a:noAutofit/>
        </a:bodyPr>
        <a:lstStyle/>
        <a:p>
          <a:pPr lvl="0" algn="ctr" defTabSz="1111250">
            <a:lnSpc>
              <a:spcPct val="90000"/>
            </a:lnSpc>
            <a:spcBef>
              <a:spcPct val="0"/>
            </a:spcBef>
            <a:spcAft>
              <a:spcPct val="35000"/>
            </a:spcAft>
          </a:pPr>
          <a:r>
            <a:rPr lang="kk-KZ" sz="2500" kern="1200" dirty="0" smtClean="0"/>
            <a:t>Эпителий </a:t>
          </a:r>
        </a:p>
        <a:p>
          <a:pPr lvl="0" algn="ctr" defTabSz="1111250">
            <a:lnSpc>
              <a:spcPct val="90000"/>
            </a:lnSpc>
            <a:spcBef>
              <a:spcPct val="0"/>
            </a:spcBef>
            <a:spcAft>
              <a:spcPct val="35000"/>
            </a:spcAft>
          </a:pPr>
          <a:r>
            <a:rPr lang="kk-KZ" sz="2500" kern="1200" dirty="0" smtClean="0"/>
            <a:t>клеткаларының</a:t>
          </a:r>
        </a:p>
        <a:p>
          <a:pPr lvl="0" algn="ctr" defTabSz="1111250">
            <a:lnSpc>
              <a:spcPct val="90000"/>
            </a:lnSpc>
            <a:spcBef>
              <a:spcPct val="0"/>
            </a:spcBef>
            <a:spcAft>
              <a:spcPct val="35000"/>
            </a:spcAft>
          </a:pPr>
          <a:r>
            <a:rPr lang="kk-KZ" sz="2500" kern="1200" dirty="0" smtClean="0"/>
            <a:t>пішініне </a:t>
          </a:r>
        </a:p>
        <a:p>
          <a:pPr lvl="0" algn="ctr" defTabSz="1111250">
            <a:lnSpc>
              <a:spcPct val="90000"/>
            </a:lnSpc>
            <a:spcBef>
              <a:spcPct val="0"/>
            </a:spcBef>
            <a:spcAft>
              <a:spcPct val="35000"/>
            </a:spcAft>
          </a:pPr>
          <a:r>
            <a:rPr lang="kk-KZ" sz="2500" kern="1200" dirty="0" smtClean="0"/>
            <a:t>қарай</a:t>
          </a:r>
          <a:endParaRPr lang="ru-RU" sz="2500" kern="1200" dirty="0"/>
        </a:p>
      </dsp:txBody>
      <dsp:txXfrm>
        <a:off x="2776473" y="2116922"/>
        <a:ext cx="2534958" cy="1860997"/>
      </dsp:txXfrm>
    </dsp:sp>
    <dsp:sp modelId="{0AA0FC6F-EC63-4F79-8559-C6C5B0E34E81}">
      <dsp:nvSpPr>
        <dsp:cNvPr id="0" name=""/>
        <dsp:cNvSpPr/>
      </dsp:nvSpPr>
      <dsp:spPr>
        <a:xfrm rot="16200000">
          <a:off x="3806420" y="1778714"/>
          <a:ext cx="475063" cy="0"/>
        </a:xfrm>
        <a:custGeom>
          <a:avLst/>
          <a:gdLst/>
          <a:ahLst/>
          <a:cxnLst/>
          <a:rect l="0" t="0" r="0" b="0"/>
          <a:pathLst>
            <a:path>
              <a:moveTo>
                <a:pt x="0" y="0"/>
              </a:moveTo>
              <a:lnTo>
                <a:pt x="475063"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60BD9D5-A119-4423-9D3F-9D4EB6687F0A}">
      <dsp:nvSpPr>
        <dsp:cNvPr id="0" name=""/>
        <dsp:cNvSpPr/>
      </dsp:nvSpPr>
      <dsp:spPr>
        <a:xfrm>
          <a:off x="3251863" y="325399"/>
          <a:ext cx="1584177" cy="1215783"/>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lvl="0" algn="ctr" defTabSz="1289050">
            <a:lnSpc>
              <a:spcPct val="90000"/>
            </a:lnSpc>
            <a:spcBef>
              <a:spcPct val="0"/>
            </a:spcBef>
            <a:spcAft>
              <a:spcPct val="35000"/>
            </a:spcAft>
          </a:pPr>
          <a:r>
            <a:rPr lang="kk-KZ" sz="2900" kern="1200" dirty="0" smtClean="0"/>
            <a:t>Жалпақ</a:t>
          </a:r>
          <a:endParaRPr lang="ru-RU" sz="2900" kern="1200" dirty="0"/>
        </a:p>
      </dsp:txBody>
      <dsp:txXfrm>
        <a:off x="3311213" y="384749"/>
        <a:ext cx="1465477" cy="1097083"/>
      </dsp:txXfrm>
    </dsp:sp>
    <dsp:sp modelId="{DCAB1215-D43C-4051-8777-E8FDA8824530}">
      <dsp:nvSpPr>
        <dsp:cNvPr id="0" name=""/>
        <dsp:cNvSpPr/>
      </dsp:nvSpPr>
      <dsp:spPr>
        <a:xfrm rot="2434733">
          <a:off x="5168660" y="4293042"/>
          <a:ext cx="659334" cy="0"/>
        </a:xfrm>
        <a:custGeom>
          <a:avLst/>
          <a:gdLst/>
          <a:ahLst/>
          <a:cxnLst/>
          <a:rect l="0" t="0" r="0" b="0"/>
          <a:pathLst>
            <a:path>
              <a:moveTo>
                <a:pt x="0" y="0"/>
              </a:moveTo>
              <a:lnTo>
                <a:pt x="659334"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962C00-1930-4473-9F29-41D0010591A7}">
      <dsp:nvSpPr>
        <dsp:cNvPr id="0" name=""/>
        <dsp:cNvSpPr/>
      </dsp:nvSpPr>
      <dsp:spPr>
        <a:xfrm>
          <a:off x="5525594" y="4507489"/>
          <a:ext cx="1865777" cy="1215783"/>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lvl="0" algn="ctr" defTabSz="1289050">
            <a:lnSpc>
              <a:spcPct val="90000"/>
            </a:lnSpc>
            <a:spcBef>
              <a:spcPct val="0"/>
            </a:spcBef>
            <a:spcAft>
              <a:spcPct val="35000"/>
            </a:spcAft>
          </a:pPr>
          <a:r>
            <a:rPr lang="kk-KZ" sz="2900" kern="1200" dirty="0" smtClean="0"/>
            <a:t>Цилиндр</a:t>
          </a:r>
        </a:p>
        <a:p>
          <a:pPr lvl="0" algn="ctr" defTabSz="1289050">
            <a:lnSpc>
              <a:spcPct val="90000"/>
            </a:lnSpc>
            <a:spcBef>
              <a:spcPct val="0"/>
            </a:spcBef>
            <a:spcAft>
              <a:spcPct val="35000"/>
            </a:spcAft>
          </a:pPr>
          <a:r>
            <a:rPr lang="kk-KZ" sz="2900" kern="1200" dirty="0" smtClean="0"/>
            <a:t>тәрізді</a:t>
          </a:r>
          <a:endParaRPr lang="ru-RU" sz="2900" kern="1200" dirty="0"/>
        </a:p>
      </dsp:txBody>
      <dsp:txXfrm>
        <a:off x="5584944" y="4566839"/>
        <a:ext cx="1747077" cy="1097083"/>
      </dsp:txXfrm>
    </dsp:sp>
    <dsp:sp modelId="{5C885880-3BBD-43F7-97CF-80B7F2249939}">
      <dsp:nvSpPr>
        <dsp:cNvPr id="0" name=""/>
        <dsp:cNvSpPr/>
      </dsp:nvSpPr>
      <dsp:spPr>
        <a:xfrm rot="8365267">
          <a:off x="2259908" y="4293042"/>
          <a:ext cx="659334" cy="0"/>
        </a:xfrm>
        <a:custGeom>
          <a:avLst/>
          <a:gdLst/>
          <a:ahLst/>
          <a:cxnLst/>
          <a:rect l="0" t="0" r="0" b="0"/>
          <a:pathLst>
            <a:path>
              <a:moveTo>
                <a:pt x="0" y="0"/>
              </a:moveTo>
              <a:lnTo>
                <a:pt x="659334"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2B1297-AEA6-4E78-BAC0-7CD4CC8C1F32}">
      <dsp:nvSpPr>
        <dsp:cNvPr id="0" name=""/>
        <dsp:cNvSpPr/>
      </dsp:nvSpPr>
      <dsp:spPr>
        <a:xfrm>
          <a:off x="673524" y="4507489"/>
          <a:ext cx="1911794" cy="1215783"/>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lvl="0" algn="ctr" defTabSz="1289050">
            <a:lnSpc>
              <a:spcPct val="90000"/>
            </a:lnSpc>
            <a:spcBef>
              <a:spcPct val="0"/>
            </a:spcBef>
            <a:spcAft>
              <a:spcPct val="35000"/>
            </a:spcAft>
          </a:pPr>
          <a:r>
            <a:rPr lang="kk-KZ" sz="2900" kern="1200" dirty="0" smtClean="0"/>
            <a:t>Куб</a:t>
          </a:r>
        </a:p>
        <a:p>
          <a:pPr lvl="0" algn="ctr" defTabSz="1289050">
            <a:lnSpc>
              <a:spcPct val="90000"/>
            </a:lnSpc>
            <a:spcBef>
              <a:spcPct val="0"/>
            </a:spcBef>
            <a:spcAft>
              <a:spcPct val="35000"/>
            </a:spcAft>
          </a:pPr>
          <a:r>
            <a:rPr lang="kk-KZ" sz="2900" kern="1200" dirty="0" smtClean="0"/>
            <a:t>пішінді</a:t>
          </a:r>
          <a:endParaRPr lang="ru-RU" sz="2900" kern="1200" dirty="0"/>
        </a:p>
      </dsp:txBody>
      <dsp:txXfrm>
        <a:off x="732874" y="4566839"/>
        <a:ext cx="1793094" cy="1097083"/>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13.04.2013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13.04.2013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13.04.2013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pPr/>
              <a:t>13.04.2013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13.04.2013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pPr/>
              <a:t>13.04.2013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13.04.2013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pPr/>
              <a:t>13.04.2013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13.04.2013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13.04.2013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13.04.2013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pPr/>
              <a:t>13.04.2013</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kk.wikipedia.org/wiki/%D0%9C%D0%B5%D0%B7%D0%BE%D1%82%D0%B5%D0%BB%D0%B8%D0%B9" TargetMode="External"/><Relationship Id="rId2" Type="http://schemas.openxmlformats.org/officeDocument/2006/relationships/hyperlink" Target="http://kk.wikipedia.org/w/index.php?title=%D0%A6%D0%B5%D0%BB%D0%BE-%D0%BD%D0%B5%D1%84%D1%80%D0%BE%D0%B4%D0%B5%D1%80%D0%BC%D0%B0&amp;action=edit&amp;redlink=1" TargetMode="External"/><Relationship Id="rId1" Type="http://schemas.openxmlformats.org/officeDocument/2006/relationships/slideLayout" Target="../slideLayouts/slideLayout2.xml"/><Relationship Id="rId4" Type="http://schemas.openxmlformats.org/officeDocument/2006/relationships/hyperlink" Target="http://kk.wikipedia.org/w/index.php?title=%D0%AD%D0%BF%D0%B5%D0%BD%D0%B4%D0%B8%D0%BC%D0%BE&amp;action=edit&amp;redlink=1"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kk.wikipedia.org/wiki/%D0%A1%D0%B5%D1%80%D0%BE%D0%BB%D0%BE%D0%B3%D0%B8%D1%8F"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kk.wikipedia.org/wiki/%D0%A6%D0%B8%D1%82%D0%BE%D0%BF%D0%BB%D0%B0%D0%B7%D0%BC%D0%B0"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hyperlink" Target="http://kk.wikipedia.org/w/index.php?title=%D0%A1%D0%B5%D0%BA%D1%80%D0%B5%D1%82&amp;action=edit&amp;redlink=1"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kk.wikipedia.org/w/index.php?title=%D0%AD%D0%BF%D0%B8%D0%B4%D0%B5%D1%80%D0%BC%D0%B8%D1%81&amp;action=edit&amp;redlink=1"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kk.wikipedia.org/wiki/%D0%9E%D1%80%D0%B3%D0%B0%D0%BD%D0%B8%D0%B7%D0%BC"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hyperlink" Target="http://kk.wikipedia.org/w/index.php?title=%D0%AD%D0%BD%D1%82%D0%BE%D0%B4%D0%B5%D1%80%D0%BC%D0%B0&amp;action=edit&amp;redlink=1" TargetMode="External"/><Relationship Id="rId2" Type="http://schemas.openxmlformats.org/officeDocument/2006/relationships/hyperlink" Target="http://kk.wikipedia.org/wiki/%D0%AD%D0%BA%D1%82%D0%BE%D0%B4%D0%B5%D1%80%D0%BC%D0%B0"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00100" y="1500174"/>
            <a:ext cx="7175351" cy="2520280"/>
          </a:xfrm>
        </p:spPr>
        <p:txBody>
          <a:bodyPr/>
          <a:lstStyle/>
          <a:p>
            <a:pPr marL="182880" indent="0" algn="ctr">
              <a:buNone/>
            </a:pPr>
            <a:r>
              <a:rPr lang="kk-KZ" sz="6600" i="1" dirty="0" smtClean="0">
                <a:solidFill>
                  <a:srgbClr val="0070C0"/>
                </a:solidFill>
              </a:rPr>
              <a:t>Ұлпалар туралы </a:t>
            </a:r>
            <a:br>
              <a:rPr lang="kk-KZ" sz="6600" i="1" dirty="0" smtClean="0">
                <a:solidFill>
                  <a:srgbClr val="0070C0"/>
                </a:solidFill>
              </a:rPr>
            </a:br>
            <a:r>
              <a:rPr lang="kk-KZ" sz="6600" i="1" dirty="0" smtClean="0">
                <a:solidFill>
                  <a:srgbClr val="0070C0"/>
                </a:solidFill>
              </a:rPr>
              <a:t>жалпы ұғым</a:t>
            </a:r>
            <a:endParaRPr lang="ru-RU" sz="6600" i="1" dirty="0">
              <a:solidFill>
                <a:srgbClr val="0070C0"/>
              </a:solidFill>
            </a:endParaRPr>
          </a:p>
        </p:txBody>
      </p:sp>
    </p:spTree>
    <p:extLst>
      <p:ext uri="{BB962C8B-B14F-4D97-AF65-F5344CB8AC3E}">
        <p14:creationId xmlns:p14="http://schemas.microsoft.com/office/powerpoint/2010/main" val="17660193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714348" y="404664"/>
            <a:ext cx="7962108" cy="5976664"/>
          </a:xfrm>
        </p:spPr>
        <p:txBody>
          <a:bodyPr>
            <a:noAutofit/>
          </a:bodyPr>
          <a:lstStyle/>
          <a:p>
            <a:pPr lvl="0">
              <a:buFont typeface="Wingdings" pitchFamily="2" charset="2"/>
              <a:buChar char="Ø"/>
            </a:pPr>
            <a:r>
              <a:rPr lang="kk-KZ" sz="2400" dirty="0" smtClean="0">
                <a:solidFill>
                  <a:srgbClr val="002060"/>
                </a:solidFill>
              </a:rPr>
              <a:t>Мезодермадан пайда болатын </a:t>
            </a:r>
            <a:r>
              <a:rPr lang="kk-KZ" sz="2400" dirty="0" smtClean="0">
                <a:solidFill>
                  <a:srgbClr val="002060"/>
                </a:solidFill>
                <a:hlinkClick r:id="rId2" tooltip="Цело-нефродерма (мұндай бет жоқ)"/>
              </a:rPr>
              <a:t>цело-нефродермалық</a:t>
            </a:r>
            <a:r>
              <a:rPr lang="kk-KZ" sz="2400" dirty="0" smtClean="0">
                <a:solidFill>
                  <a:srgbClr val="002060"/>
                </a:solidFill>
              </a:rPr>
              <a:t> эпителий (жыныс бездерінің, бүйректің, эпителий мен </a:t>
            </a:r>
            <a:r>
              <a:rPr lang="kk-KZ" sz="2400" dirty="0" smtClean="0">
                <a:solidFill>
                  <a:srgbClr val="002060"/>
                </a:solidFill>
                <a:hlinkClick r:id="rId3" tooltip="Мезотелий"/>
              </a:rPr>
              <a:t>мезотелий</a:t>
            </a:r>
            <a:r>
              <a:rPr lang="kk-KZ" sz="2400" dirty="0" smtClean="0">
                <a:solidFill>
                  <a:srgbClr val="002060"/>
                </a:solidFill>
              </a:rPr>
              <a:t>);</a:t>
            </a:r>
          </a:p>
          <a:p>
            <a:pPr lvl="0">
              <a:buFont typeface="Wingdings" pitchFamily="2" charset="2"/>
              <a:buChar char="Ø"/>
            </a:pPr>
            <a:endParaRPr lang="ru-RU" sz="2400" dirty="0" smtClean="0">
              <a:solidFill>
                <a:srgbClr val="002060"/>
              </a:solidFill>
            </a:endParaRPr>
          </a:p>
          <a:p>
            <a:pPr lvl="0">
              <a:buFont typeface="Wingdings" pitchFamily="2" charset="2"/>
              <a:buChar char="Ø"/>
            </a:pPr>
            <a:r>
              <a:rPr lang="kk-KZ" sz="2400" dirty="0" smtClean="0">
                <a:solidFill>
                  <a:srgbClr val="002060"/>
                </a:solidFill>
              </a:rPr>
              <a:t>Нерв түтігінің бастамасынан дамитын эпендимо-глиялық эпителий (</a:t>
            </a:r>
            <a:r>
              <a:rPr lang="kk-KZ" sz="2400" dirty="0" smtClean="0">
                <a:solidFill>
                  <a:srgbClr val="002060"/>
                </a:solidFill>
                <a:hlinkClick r:id="rId4" tooltip="Эпендимо (мұндай бет жоқ)"/>
              </a:rPr>
              <a:t>эпендимо</a:t>
            </a:r>
            <a:r>
              <a:rPr lang="kk-KZ" sz="2400" dirty="0" smtClean="0">
                <a:solidFill>
                  <a:srgbClr val="002060"/>
                </a:solidFill>
              </a:rPr>
              <a:t>);</a:t>
            </a:r>
          </a:p>
          <a:p>
            <a:pPr lvl="0">
              <a:buFont typeface="Wingdings" pitchFamily="2" charset="2"/>
              <a:buChar char="Ø"/>
            </a:pPr>
            <a:endParaRPr lang="ru-RU" sz="2400" dirty="0" smtClean="0">
              <a:solidFill>
                <a:srgbClr val="002060"/>
              </a:solidFill>
            </a:endParaRPr>
          </a:p>
          <a:p>
            <a:pPr lvl="0">
              <a:buFont typeface="Wingdings" pitchFamily="2" charset="2"/>
              <a:buChar char="Ø"/>
            </a:pPr>
            <a:r>
              <a:rPr lang="kk-KZ" sz="2400" dirty="0" smtClean="0">
                <a:solidFill>
                  <a:srgbClr val="002060"/>
                </a:solidFill>
              </a:rPr>
              <a:t>Мезенхимадан тұзілетін эндотелий. Эпителийдің соңғы екі түрінің зерттеушілердің көпшілігі эпителийлер қтарына жатқызбайды. Жүлын каналы мен ми карыншаларының астары-эпендиманы-нерв ұлпасына, ал кан тамырларының астары-эндотелийді дәнекер ұлпасына жатқызуды орынды деп санайды.</a:t>
            </a:r>
            <a:endParaRPr lang="ru-RU" sz="2400" dirty="0" smtClean="0">
              <a:solidFill>
                <a:srgbClr val="002060"/>
              </a:solidFill>
            </a:endParaRPr>
          </a:p>
          <a:p>
            <a:pPr>
              <a:buFont typeface="Wingdings" pitchFamily="2" charset="2"/>
              <a:buChar char="Ø"/>
            </a:pPr>
            <a:endParaRPr lang="ru-RU" sz="2400" dirty="0"/>
          </a:p>
        </p:txBody>
      </p:sp>
    </p:spTree>
    <p:extLst>
      <p:ext uri="{BB962C8B-B14F-4D97-AF65-F5344CB8AC3E}">
        <p14:creationId xmlns:p14="http://schemas.microsoft.com/office/powerpoint/2010/main" val="6285850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260648"/>
            <a:ext cx="7560840" cy="1143000"/>
          </a:xfrm>
        </p:spPr>
        <p:txBody>
          <a:bodyPr/>
          <a:lstStyle/>
          <a:p>
            <a:pPr marL="0" indent="0" algn="ctr">
              <a:buNone/>
            </a:pPr>
            <a:r>
              <a:rPr lang="ru-RU" sz="4000" i="1" dirty="0" err="1" smtClean="0">
                <a:solidFill>
                  <a:srgbClr val="FF0000"/>
                </a:solidFill>
              </a:rPr>
              <a:t>Функциялы</a:t>
            </a:r>
            <a:r>
              <a:rPr lang="kk-KZ" sz="4000" i="1" dirty="0" smtClean="0">
                <a:solidFill>
                  <a:srgbClr val="FF0000"/>
                </a:solidFill>
              </a:rPr>
              <a:t>қ классификация</a:t>
            </a:r>
            <a:endParaRPr lang="ru-RU" sz="4000" i="1" dirty="0">
              <a:solidFill>
                <a:srgbClr val="FF0000"/>
              </a:solidFill>
            </a:endParaRPr>
          </a:p>
        </p:txBody>
      </p:sp>
      <p:sp>
        <p:nvSpPr>
          <p:cNvPr id="3" name="Объект 2"/>
          <p:cNvSpPr>
            <a:spLocks noGrp="1"/>
          </p:cNvSpPr>
          <p:nvPr>
            <p:ph sz="quarter" idx="13"/>
          </p:nvPr>
        </p:nvSpPr>
        <p:spPr>
          <a:xfrm>
            <a:off x="683568" y="1428736"/>
            <a:ext cx="7992888" cy="5312632"/>
          </a:xfrm>
        </p:spPr>
        <p:txBody>
          <a:bodyPr>
            <a:normAutofit/>
          </a:bodyPr>
          <a:lstStyle/>
          <a:p>
            <a:pPr marL="45720" indent="0">
              <a:buNone/>
            </a:pPr>
            <a:r>
              <a:rPr lang="kk-KZ" sz="2400" dirty="0" smtClean="0">
                <a:solidFill>
                  <a:srgbClr val="002060"/>
                </a:solidFill>
              </a:rPr>
              <a:t>Жануарлардың көпшілігінде эпителийдің мына типтерін ажыратуға болады:</a:t>
            </a:r>
          </a:p>
          <a:p>
            <a:pPr marL="45720" indent="0">
              <a:buNone/>
            </a:pPr>
            <a:endParaRPr lang="ru-RU" sz="2400" dirty="0" smtClean="0">
              <a:solidFill>
                <a:srgbClr val="002060"/>
              </a:solidFill>
            </a:endParaRPr>
          </a:p>
          <a:p>
            <a:pPr lvl="0">
              <a:buFont typeface="Wingdings" pitchFamily="2" charset="2"/>
              <a:buChar char="Ø"/>
            </a:pPr>
            <a:r>
              <a:rPr lang="kk-KZ" sz="2400" dirty="0" smtClean="0">
                <a:solidFill>
                  <a:srgbClr val="002060"/>
                </a:solidFill>
              </a:rPr>
              <a:t>Жабынды тері эпителийі;</a:t>
            </a:r>
            <a:endParaRPr lang="ru-RU" sz="2400" dirty="0" smtClean="0">
              <a:solidFill>
                <a:srgbClr val="002060"/>
              </a:solidFill>
            </a:endParaRPr>
          </a:p>
          <a:p>
            <a:pPr lvl="0">
              <a:buFont typeface="Wingdings" pitchFamily="2" charset="2"/>
              <a:buChar char="Ø"/>
            </a:pPr>
            <a:r>
              <a:rPr lang="kk-KZ" sz="2400" dirty="0" smtClean="0">
                <a:solidFill>
                  <a:srgbClr val="002060"/>
                </a:solidFill>
              </a:rPr>
              <a:t>Кілегей кабықшаларының эпителийі;</a:t>
            </a:r>
            <a:endParaRPr lang="ru-RU" sz="2400" dirty="0" smtClean="0">
              <a:solidFill>
                <a:srgbClr val="002060"/>
              </a:solidFill>
            </a:endParaRPr>
          </a:p>
          <a:p>
            <a:pPr lvl="0">
              <a:buFont typeface="Wingdings" pitchFamily="2" charset="2"/>
              <a:buChar char="Ø"/>
            </a:pPr>
            <a:r>
              <a:rPr lang="kk-KZ" sz="2400" dirty="0" smtClean="0">
                <a:solidFill>
                  <a:srgbClr val="002060"/>
                </a:solidFill>
              </a:rPr>
              <a:t>Дененің екінші куысын астарлап тұратын </a:t>
            </a:r>
            <a:r>
              <a:rPr lang="kk-KZ" sz="2400" dirty="0" smtClean="0">
                <a:solidFill>
                  <a:srgbClr val="002060"/>
                </a:solidFill>
                <a:hlinkClick r:id="rId2" tooltip="Серология"/>
              </a:rPr>
              <a:t>серозалық</a:t>
            </a:r>
            <a:r>
              <a:rPr lang="kk-KZ" sz="2400" dirty="0" smtClean="0">
                <a:solidFill>
                  <a:srgbClr val="002060"/>
                </a:solidFill>
              </a:rPr>
              <a:t> кабықшаларының эпителийі (плевралық, перикардиалық және күрсақ куысының);</a:t>
            </a:r>
            <a:endParaRPr lang="ru-RU" sz="2400" dirty="0" smtClean="0">
              <a:solidFill>
                <a:srgbClr val="002060"/>
              </a:solidFill>
            </a:endParaRPr>
          </a:p>
          <a:p>
            <a:pPr lvl="0">
              <a:buFont typeface="Wingdings" pitchFamily="2" charset="2"/>
              <a:buChar char="Ø"/>
            </a:pPr>
            <a:r>
              <a:rPr lang="kk-KZ" sz="2400" dirty="0" smtClean="0">
                <a:solidFill>
                  <a:srgbClr val="002060"/>
                </a:solidFill>
              </a:rPr>
              <a:t>Ішкі органдардың перинхимасының эпителийлі (альвеолалық, бүйрек эпителийі, гонадалар мен бездердің эпителийі т.б.).</a:t>
            </a:r>
            <a:endParaRPr lang="ru-RU" sz="2400" dirty="0" smtClean="0">
              <a:solidFill>
                <a:srgbClr val="002060"/>
              </a:solidFill>
            </a:endParaRPr>
          </a:p>
          <a:p>
            <a:endParaRPr lang="ru-RU" dirty="0"/>
          </a:p>
        </p:txBody>
      </p:sp>
    </p:spTree>
    <p:extLst>
      <p:ext uri="{BB962C8B-B14F-4D97-AF65-F5344CB8AC3E}">
        <p14:creationId xmlns:p14="http://schemas.microsoft.com/office/powerpoint/2010/main" val="2623118814"/>
      </p:ext>
    </p:extLst>
  </p:cSld>
  <p:clrMapOvr>
    <a:masterClrMapping/>
  </p:clrMapOvr>
  <p:transition spd="slow">
    <p:wheel spokes="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357166"/>
            <a:ext cx="6512511" cy="1143000"/>
          </a:xfrm>
        </p:spPr>
        <p:txBody>
          <a:bodyPr/>
          <a:lstStyle/>
          <a:p>
            <a:pPr marL="0" indent="0">
              <a:buNone/>
            </a:pPr>
            <a:r>
              <a:rPr lang="kk-KZ" sz="4400" dirty="0" smtClean="0">
                <a:solidFill>
                  <a:srgbClr val="FF0000"/>
                </a:solidFill>
              </a:rPr>
              <a:t>Бір қабатты эпителий</a:t>
            </a:r>
            <a:r>
              <a:rPr lang="kk-KZ" dirty="0" smtClean="0"/>
              <a:t>	</a:t>
            </a:r>
            <a:endParaRPr lang="ru-RU" dirty="0"/>
          </a:p>
        </p:txBody>
      </p:sp>
      <p:sp>
        <p:nvSpPr>
          <p:cNvPr id="3" name="Объект 2"/>
          <p:cNvSpPr>
            <a:spLocks noGrp="1"/>
          </p:cNvSpPr>
          <p:nvPr>
            <p:ph sz="quarter" idx="13"/>
          </p:nvPr>
        </p:nvSpPr>
        <p:spPr>
          <a:xfrm>
            <a:off x="755576" y="1340768"/>
            <a:ext cx="7572428" cy="4714908"/>
          </a:xfrm>
        </p:spPr>
        <p:txBody>
          <a:bodyPr>
            <a:noAutofit/>
          </a:bodyPr>
          <a:lstStyle/>
          <a:p>
            <a:pPr marL="45720" indent="0" algn="ctr">
              <a:buNone/>
            </a:pPr>
            <a:r>
              <a:rPr lang="kk-KZ" sz="2800" dirty="0" smtClean="0">
                <a:solidFill>
                  <a:srgbClr val="002060"/>
                </a:solidFill>
              </a:rPr>
              <a:t>Эпителийдің бұл түрі адам мен сүтқоректілердің өкпе альвеолаларының, серозалық қуыстардың (құрсақ, плевралық, перикардиалық) және серозалық қабықшалардың беттерің астарлап тұрады. Мезотелий арқылы дененің екінші қуысының сұйығы мен дәнекер ұлпасының қан тамырларының арасында заттардың алмасуы жүреді. Дененің екінші қуысы, немесе целомды астарлап тұратындығына байланысты целомдық эпителий деп те атайда.</a:t>
            </a:r>
            <a:endParaRPr lang="ru-RU" sz="2800" dirty="0">
              <a:solidFill>
                <a:srgbClr val="002060"/>
              </a:solidFill>
            </a:endParaRPr>
          </a:p>
        </p:txBody>
      </p:sp>
    </p:spTree>
    <p:extLst>
      <p:ext uri="{BB962C8B-B14F-4D97-AF65-F5344CB8AC3E}">
        <p14:creationId xmlns:p14="http://schemas.microsoft.com/office/powerpoint/2010/main" val="183025549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Объект 2"/>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683568" y="404665"/>
            <a:ext cx="7848872" cy="4680520"/>
          </a:xfrm>
        </p:spPr>
      </p:pic>
      <p:sp>
        <p:nvSpPr>
          <p:cNvPr id="5" name="TextBox 4"/>
          <p:cNvSpPr txBox="1"/>
          <p:nvPr/>
        </p:nvSpPr>
        <p:spPr>
          <a:xfrm>
            <a:off x="632908" y="5517231"/>
            <a:ext cx="7560840" cy="830997"/>
          </a:xfrm>
          <a:prstGeom prst="rect">
            <a:avLst/>
          </a:prstGeom>
          <a:noFill/>
        </p:spPr>
        <p:txBody>
          <a:bodyPr wrap="square" rtlCol="0">
            <a:spAutoFit/>
          </a:bodyPr>
          <a:lstStyle/>
          <a:p>
            <a:pPr algn="ctr"/>
            <a:r>
              <a:rPr lang="kk-KZ" sz="2400" b="1" i="1" dirty="0" smtClean="0">
                <a:solidFill>
                  <a:srgbClr val="FF0000"/>
                </a:solidFill>
              </a:rPr>
              <a:t>Мезотелий</a:t>
            </a:r>
          </a:p>
          <a:p>
            <a:pPr algn="ctr"/>
            <a:r>
              <a:rPr lang="kk-KZ" sz="2400" dirty="0" smtClean="0">
                <a:solidFill>
                  <a:srgbClr val="FF0000"/>
                </a:solidFill>
              </a:rPr>
              <a:t>1</a:t>
            </a:r>
            <a:r>
              <a:rPr lang="kk-KZ" sz="2400" dirty="0" smtClean="0">
                <a:solidFill>
                  <a:srgbClr val="002060"/>
                </a:solidFill>
              </a:rPr>
              <a:t>-екі ядролы клетка; </a:t>
            </a:r>
            <a:r>
              <a:rPr lang="kk-KZ" sz="2400" dirty="0" smtClean="0">
                <a:solidFill>
                  <a:srgbClr val="FF0000"/>
                </a:solidFill>
              </a:rPr>
              <a:t>2</a:t>
            </a:r>
            <a:r>
              <a:rPr lang="kk-KZ" sz="2400" dirty="0" smtClean="0">
                <a:solidFill>
                  <a:srgbClr val="002060"/>
                </a:solidFill>
              </a:rPr>
              <a:t>-клеткалардың шекарасы</a:t>
            </a:r>
            <a:endParaRPr lang="ru-RU" sz="2400" dirty="0">
              <a:solidFill>
                <a:srgbClr val="002060"/>
              </a:solidFill>
            </a:endParaRPr>
          </a:p>
        </p:txBody>
      </p:sp>
    </p:spTree>
    <p:extLst>
      <p:ext uri="{BB962C8B-B14F-4D97-AF65-F5344CB8AC3E}">
        <p14:creationId xmlns:p14="http://schemas.microsoft.com/office/powerpoint/2010/main" val="39321738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332656"/>
            <a:ext cx="6512511" cy="1143000"/>
          </a:xfrm>
        </p:spPr>
        <p:txBody>
          <a:bodyPr/>
          <a:lstStyle/>
          <a:p>
            <a:pPr marL="0" indent="0" algn="ctr">
              <a:buNone/>
            </a:pPr>
            <a:r>
              <a:rPr lang="kk-KZ" sz="4000" u="sng" dirty="0" smtClean="0">
                <a:solidFill>
                  <a:srgbClr val="FF0000"/>
                </a:solidFill>
              </a:rPr>
              <a:t>Бір қабатты куб пішінде эпителий</a:t>
            </a:r>
            <a:r>
              <a:rPr lang="ru-RU" sz="4000" u="sng" dirty="0" smtClean="0">
                <a:solidFill>
                  <a:srgbClr val="FF0000"/>
                </a:solidFill>
              </a:rPr>
              <a:t/>
            </a:r>
            <a:br>
              <a:rPr lang="ru-RU" sz="4000" u="sng" dirty="0" smtClean="0">
                <a:solidFill>
                  <a:srgbClr val="FF0000"/>
                </a:solidFill>
              </a:rPr>
            </a:br>
            <a:endParaRPr lang="ru-RU" sz="4000" u="sng" dirty="0">
              <a:solidFill>
                <a:srgbClr val="FF0000"/>
              </a:solidFill>
            </a:endParaRPr>
          </a:p>
        </p:txBody>
      </p:sp>
      <p:sp>
        <p:nvSpPr>
          <p:cNvPr id="3" name="Объект 2"/>
          <p:cNvSpPr>
            <a:spLocks noGrp="1"/>
          </p:cNvSpPr>
          <p:nvPr>
            <p:ph sz="quarter" idx="13"/>
          </p:nvPr>
        </p:nvSpPr>
        <p:spPr>
          <a:xfrm>
            <a:off x="683568" y="1916832"/>
            <a:ext cx="7920880" cy="4464496"/>
          </a:xfrm>
        </p:spPr>
        <p:txBody>
          <a:bodyPr>
            <a:normAutofit/>
          </a:bodyPr>
          <a:lstStyle/>
          <a:p>
            <a:pPr marL="45720" indent="0">
              <a:buNone/>
            </a:pPr>
            <a:r>
              <a:rPr lang="kk-KZ" sz="2800" dirty="0" smtClean="0">
                <a:solidFill>
                  <a:srgbClr val="002060"/>
                </a:solidFill>
              </a:rPr>
              <a:t>Эпителийдің бір түрі организмде сирек кездеседі. Ол аналық жыныс безін қаптайды, бүйректің жұмсақ затының жинаушы түтіктерін, бездердің ұсақ өзектерін астарлап тұрады. Қалқанша безінде де байкалады. Бүйрек каналшықтарының эпителийінің бос бетінде микробүрлер болады. Клеткаларының үлкендігі бірдей ядросы </a:t>
            </a:r>
            <a:r>
              <a:rPr lang="kk-KZ" sz="2800" dirty="0" smtClean="0">
                <a:solidFill>
                  <a:srgbClr val="002060"/>
                </a:solidFill>
                <a:hlinkClick r:id="rId2" tooltip="Цитоплазма"/>
              </a:rPr>
              <a:t>цитоплазмасының</a:t>
            </a:r>
            <a:r>
              <a:rPr lang="kk-KZ" sz="2800" dirty="0" smtClean="0">
                <a:solidFill>
                  <a:srgbClr val="002060"/>
                </a:solidFill>
              </a:rPr>
              <a:t> ортасында орналаскан.</a:t>
            </a:r>
            <a:endParaRPr lang="ru-RU" sz="2800" dirty="0" smtClean="0">
              <a:solidFill>
                <a:srgbClr val="002060"/>
              </a:solidFill>
            </a:endParaRPr>
          </a:p>
          <a:p>
            <a:endParaRPr lang="ru-RU" sz="2800" dirty="0">
              <a:solidFill>
                <a:srgbClr val="002060"/>
              </a:solidFill>
            </a:endParaRPr>
          </a:p>
        </p:txBody>
      </p:sp>
    </p:spTree>
    <p:extLst>
      <p:ext uri="{BB962C8B-B14F-4D97-AF65-F5344CB8AC3E}">
        <p14:creationId xmlns:p14="http://schemas.microsoft.com/office/powerpoint/2010/main" val="262964525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467544" y="404664"/>
            <a:ext cx="8280920" cy="4824536"/>
          </a:xfrm>
        </p:spPr>
      </p:pic>
      <p:sp>
        <p:nvSpPr>
          <p:cNvPr id="5" name="TextBox 4"/>
          <p:cNvSpPr txBox="1"/>
          <p:nvPr/>
        </p:nvSpPr>
        <p:spPr>
          <a:xfrm>
            <a:off x="467544" y="5442698"/>
            <a:ext cx="8280920" cy="1015663"/>
          </a:xfrm>
          <a:prstGeom prst="rect">
            <a:avLst/>
          </a:prstGeom>
          <a:noFill/>
        </p:spPr>
        <p:txBody>
          <a:bodyPr wrap="square" rtlCol="0">
            <a:spAutoFit/>
          </a:bodyPr>
          <a:lstStyle/>
          <a:p>
            <a:pPr algn="ctr"/>
            <a:r>
              <a:rPr lang="kk-KZ" sz="2000" b="1" i="1" dirty="0" smtClean="0">
                <a:solidFill>
                  <a:srgbClr val="FF0000"/>
                </a:solidFill>
              </a:rPr>
              <a:t>Бір қабатты куб тәрізді (А) және цилиндр тәрізді эпителий</a:t>
            </a:r>
          </a:p>
          <a:p>
            <a:pPr algn="ctr"/>
            <a:r>
              <a:rPr lang="kk-KZ" sz="2000" dirty="0" smtClean="0">
                <a:solidFill>
                  <a:srgbClr val="FF0000"/>
                </a:solidFill>
              </a:rPr>
              <a:t>1</a:t>
            </a:r>
            <a:r>
              <a:rPr lang="kk-KZ" sz="2000" dirty="0" smtClean="0">
                <a:solidFill>
                  <a:srgbClr val="002060"/>
                </a:solidFill>
              </a:rPr>
              <a:t>-куб тәрізді эпителий; </a:t>
            </a:r>
            <a:r>
              <a:rPr lang="kk-KZ" sz="2000" dirty="0" smtClean="0">
                <a:solidFill>
                  <a:srgbClr val="FF0000"/>
                </a:solidFill>
              </a:rPr>
              <a:t>2</a:t>
            </a:r>
            <a:r>
              <a:rPr lang="kk-KZ" sz="2000" dirty="0" smtClean="0">
                <a:solidFill>
                  <a:srgbClr val="002060"/>
                </a:solidFill>
              </a:rPr>
              <a:t>-цилиндр тәрізді эпителий; </a:t>
            </a:r>
            <a:r>
              <a:rPr lang="kk-KZ" sz="2000" dirty="0" smtClean="0">
                <a:solidFill>
                  <a:srgbClr val="FF0000"/>
                </a:solidFill>
              </a:rPr>
              <a:t>3</a:t>
            </a:r>
            <a:r>
              <a:rPr lang="kk-KZ" sz="2000" dirty="0" smtClean="0">
                <a:solidFill>
                  <a:srgbClr val="002060"/>
                </a:solidFill>
              </a:rPr>
              <a:t>-дәнекер ұлпасы; </a:t>
            </a:r>
            <a:r>
              <a:rPr lang="kk-KZ" sz="2000" dirty="0" smtClean="0">
                <a:solidFill>
                  <a:srgbClr val="FF0000"/>
                </a:solidFill>
              </a:rPr>
              <a:t>4</a:t>
            </a:r>
            <a:r>
              <a:rPr lang="kk-KZ" sz="2000" dirty="0" smtClean="0">
                <a:solidFill>
                  <a:srgbClr val="002060"/>
                </a:solidFill>
              </a:rPr>
              <a:t>-базальдік мембрана</a:t>
            </a:r>
            <a:endParaRPr lang="ru-RU" sz="2000" dirty="0">
              <a:solidFill>
                <a:srgbClr val="002060"/>
              </a:solidFill>
            </a:endParaRPr>
          </a:p>
        </p:txBody>
      </p:sp>
    </p:spTree>
    <p:extLst>
      <p:ext uri="{BB962C8B-B14F-4D97-AF65-F5344CB8AC3E}">
        <p14:creationId xmlns:p14="http://schemas.microsoft.com/office/powerpoint/2010/main" val="38283638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260648"/>
            <a:ext cx="6512511" cy="1143000"/>
          </a:xfrm>
        </p:spPr>
        <p:txBody>
          <a:bodyPr/>
          <a:lstStyle/>
          <a:p>
            <a:pPr marL="0" indent="0" algn="ctr">
              <a:buNone/>
            </a:pPr>
            <a:r>
              <a:rPr lang="kk-KZ" sz="4000" i="1" dirty="0" smtClean="0">
                <a:solidFill>
                  <a:schemeClr val="accent6">
                    <a:lumMod val="75000"/>
                  </a:schemeClr>
                </a:solidFill>
              </a:rPr>
              <a:t>Бір қабатты цилиндр тәрізді эпителий</a:t>
            </a:r>
            <a:endParaRPr lang="ru-RU" sz="4000" i="1" dirty="0">
              <a:solidFill>
                <a:schemeClr val="accent6">
                  <a:lumMod val="75000"/>
                </a:schemeClr>
              </a:solidFill>
            </a:endParaRPr>
          </a:p>
        </p:txBody>
      </p:sp>
      <p:sp>
        <p:nvSpPr>
          <p:cNvPr id="3" name="Объект 2"/>
          <p:cNvSpPr>
            <a:spLocks noGrp="1"/>
          </p:cNvSpPr>
          <p:nvPr>
            <p:ph sz="quarter" idx="13"/>
          </p:nvPr>
        </p:nvSpPr>
        <p:spPr>
          <a:xfrm>
            <a:off x="539552" y="1844824"/>
            <a:ext cx="8136904" cy="4680520"/>
          </a:xfrm>
        </p:spPr>
        <p:txBody>
          <a:bodyPr>
            <a:normAutofit lnSpcReduction="10000"/>
          </a:bodyPr>
          <a:lstStyle/>
          <a:p>
            <a:pPr marL="45720" indent="0" algn="ctr">
              <a:buNone/>
            </a:pPr>
            <a:r>
              <a:rPr lang="kk-KZ" dirty="0" smtClean="0">
                <a:solidFill>
                  <a:srgbClr val="0070C0"/>
                </a:solidFill>
              </a:rPr>
              <a:t>Сирек кездесетін эпителийдің түрі. Бұның негізгі функциясы ылғал беттерді қорғау. Бұл кезде секрет бөлу немесе сіңіру қызметтерін атқармайды. Осы эпителийдің барлық клеткалары бірін-біріне ұқсас. Кейбір бездердің өзектерінде кездеседі. Көпшілік жағдайда бір кабатты цилиндр тәрізді эпителий өзгеріске ұшырап, қорғау қызметтерін бірге секрет бөлу және сіңіру функцияларын да атқарады. Секреторлық және сіңіруші клеткалардан тұратын бір кабатты цилиндр тәрізді эпителий ішекті астарлайды. Қоректік заттарды сіңіруге қатысып отырып, Бұл эпителий ас қорыту жолындағы бактериалардың дене ішіне өтуіне кедергі болады. Сонымен бірге осы ұлпа ішектің қабырғасын ас қорыту ферменттерінің қорытушы әсерінен қорғайды.</a:t>
            </a:r>
            <a:endParaRPr lang="ru-RU" dirty="0">
              <a:solidFill>
                <a:srgbClr val="0070C0"/>
              </a:solidFill>
            </a:endParaRPr>
          </a:p>
        </p:txBody>
      </p:sp>
    </p:spTree>
    <p:extLst>
      <p:ext uri="{BB962C8B-B14F-4D97-AF65-F5344CB8AC3E}">
        <p14:creationId xmlns:p14="http://schemas.microsoft.com/office/powerpoint/2010/main" val="5529853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683568" y="332656"/>
            <a:ext cx="7920881" cy="4497362"/>
          </a:xfrm>
        </p:spPr>
      </p:pic>
      <p:sp>
        <p:nvSpPr>
          <p:cNvPr id="6" name="TextBox 5"/>
          <p:cNvSpPr txBox="1"/>
          <p:nvPr/>
        </p:nvSpPr>
        <p:spPr>
          <a:xfrm>
            <a:off x="683568" y="5085184"/>
            <a:ext cx="8064896" cy="1631216"/>
          </a:xfrm>
          <a:prstGeom prst="rect">
            <a:avLst/>
          </a:prstGeom>
          <a:noFill/>
        </p:spPr>
        <p:txBody>
          <a:bodyPr wrap="square" rtlCol="0">
            <a:spAutoFit/>
          </a:bodyPr>
          <a:lstStyle/>
          <a:p>
            <a:pPr algn="ctr"/>
            <a:r>
              <a:rPr lang="kk-KZ" sz="2000" b="1" i="1" dirty="0" smtClean="0">
                <a:solidFill>
                  <a:srgbClr val="FF0000"/>
                </a:solidFill>
              </a:rPr>
              <a:t>Аксолотл ішегінің бір қабатты призма тәрізді көмкермелі эпителийі</a:t>
            </a:r>
          </a:p>
          <a:p>
            <a:pPr algn="ctr"/>
            <a:r>
              <a:rPr lang="kk-KZ" sz="2000" dirty="0" smtClean="0">
                <a:solidFill>
                  <a:srgbClr val="FF0000"/>
                </a:solidFill>
              </a:rPr>
              <a:t>1</a:t>
            </a:r>
            <a:r>
              <a:rPr lang="kk-KZ" sz="2000" dirty="0" smtClean="0">
                <a:solidFill>
                  <a:srgbClr val="002060"/>
                </a:solidFill>
              </a:rPr>
              <a:t>-щетка тәрізді көмкерме; </a:t>
            </a:r>
            <a:r>
              <a:rPr lang="kk-KZ" sz="2000" dirty="0" smtClean="0">
                <a:solidFill>
                  <a:srgbClr val="FF0000"/>
                </a:solidFill>
              </a:rPr>
              <a:t>2</a:t>
            </a:r>
            <a:r>
              <a:rPr lang="kk-KZ" sz="2000" dirty="0" smtClean="0">
                <a:solidFill>
                  <a:srgbClr val="002060"/>
                </a:solidFill>
              </a:rPr>
              <a:t>-бокал тәрізді секретке толы клеткалар; </a:t>
            </a:r>
            <a:r>
              <a:rPr lang="kk-KZ" sz="2000" dirty="0" smtClean="0">
                <a:solidFill>
                  <a:srgbClr val="FF0000"/>
                </a:solidFill>
              </a:rPr>
              <a:t>3</a:t>
            </a:r>
            <a:r>
              <a:rPr lang="kk-KZ" sz="2000" dirty="0" smtClean="0">
                <a:solidFill>
                  <a:srgbClr val="002060"/>
                </a:solidFill>
              </a:rPr>
              <a:t>-секрет бөлген бокал тәрізді клетка; </a:t>
            </a:r>
            <a:r>
              <a:rPr lang="kk-KZ" sz="2000" dirty="0" smtClean="0">
                <a:solidFill>
                  <a:srgbClr val="FF0000"/>
                </a:solidFill>
              </a:rPr>
              <a:t>4</a:t>
            </a:r>
            <a:r>
              <a:rPr lang="kk-KZ" sz="2000" dirty="0" smtClean="0">
                <a:solidFill>
                  <a:srgbClr val="002060"/>
                </a:solidFill>
              </a:rPr>
              <a:t>-қанның клеткасы</a:t>
            </a:r>
            <a:endParaRPr lang="ru-RU" sz="2000" dirty="0">
              <a:solidFill>
                <a:srgbClr val="002060"/>
              </a:solidFill>
            </a:endParaRPr>
          </a:p>
        </p:txBody>
      </p:sp>
    </p:spTree>
    <p:extLst>
      <p:ext uri="{BB962C8B-B14F-4D97-AF65-F5344CB8AC3E}">
        <p14:creationId xmlns:p14="http://schemas.microsoft.com/office/powerpoint/2010/main" val="3474782170"/>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7664" y="476672"/>
            <a:ext cx="6512511" cy="1143000"/>
          </a:xfrm>
        </p:spPr>
        <p:txBody>
          <a:bodyPr/>
          <a:lstStyle/>
          <a:p>
            <a:pPr marL="0" indent="0">
              <a:buNone/>
            </a:pPr>
            <a:r>
              <a:rPr lang="kk-KZ" dirty="0" smtClean="0">
                <a:solidFill>
                  <a:schemeClr val="accent6">
                    <a:lumMod val="75000"/>
                  </a:schemeClr>
                </a:solidFill>
              </a:rPr>
              <a:t>Кірпікшелі эпителий</a:t>
            </a:r>
            <a:endParaRPr lang="ru-RU" dirty="0">
              <a:solidFill>
                <a:schemeClr val="accent6">
                  <a:lumMod val="75000"/>
                </a:schemeClr>
              </a:solidFill>
            </a:endParaRPr>
          </a:p>
        </p:txBody>
      </p:sp>
      <p:sp>
        <p:nvSpPr>
          <p:cNvPr id="3" name="Объект 2"/>
          <p:cNvSpPr>
            <a:spLocks noGrp="1"/>
          </p:cNvSpPr>
          <p:nvPr>
            <p:ph sz="quarter" idx="13"/>
          </p:nvPr>
        </p:nvSpPr>
        <p:spPr>
          <a:xfrm>
            <a:off x="611560" y="1916832"/>
            <a:ext cx="7704856" cy="4824536"/>
          </a:xfrm>
        </p:spPr>
        <p:txBody>
          <a:bodyPr>
            <a:normAutofit/>
          </a:bodyPr>
          <a:lstStyle/>
          <a:p>
            <a:pPr marL="45720" indent="0" algn="ctr">
              <a:buNone/>
            </a:pPr>
            <a:r>
              <a:rPr lang="kk-KZ" sz="2800" dirty="0" smtClean="0">
                <a:solidFill>
                  <a:srgbClr val="0070C0"/>
                </a:solidFill>
              </a:rPr>
              <a:t>Кірпікшелі эпителий нематодтар мен буынаяқтылардан басқа жоғары сатыдағы көпклеткалы жануарлардың барлық тобына дерлігінде кездеседі.</a:t>
            </a:r>
          </a:p>
          <a:p>
            <a:pPr marL="45720" indent="0" algn="ctr">
              <a:buNone/>
            </a:pPr>
            <a:r>
              <a:rPr lang="kk-KZ" sz="2800" dirty="0" smtClean="0">
                <a:solidFill>
                  <a:srgbClr val="0070C0"/>
                </a:solidFill>
              </a:rPr>
              <a:t>Адамда кірпікшелі эпителий тыныс органдарында, есіту органдарында, жыныс органдарында, орталық нерв жүйесінде кездеседі.</a:t>
            </a:r>
            <a:endParaRPr lang="ru-RU" sz="2800" dirty="0">
              <a:solidFill>
                <a:srgbClr val="0070C0"/>
              </a:solidFill>
            </a:endParaRPr>
          </a:p>
        </p:txBody>
      </p:sp>
    </p:spTree>
    <p:extLst>
      <p:ext uri="{BB962C8B-B14F-4D97-AF65-F5344CB8AC3E}">
        <p14:creationId xmlns:p14="http://schemas.microsoft.com/office/powerpoint/2010/main" val="136639272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404664"/>
            <a:ext cx="7416824" cy="1143000"/>
          </a:xfrm>
        </p:spPr>
        <p:txBody>
          <a:bodyPr/>
          <a:lstStyle/>
          <a:p>
            <a:pPr marL="0" indent="0" algn="ctr">
              <a:buNone/>
            </a:pPr>
            <a:r>
              <a:rPr lang="kk-KZ" dirty="0" smtClean="0">
                <a:solidFill>
                  <a:schemeClr val="accent6">
                    <a:lumMod val="75000"/>
                  </a:schemeClr>
                </a:solidFill>
              </a:rPr>
              <a:t>Көп қабатты эпителий</a:t>
            </a:r>
            <a:r>
              <a:rPr lang="ru-RU" dirty="0" smtClean="0">
                <a:solidFill>
                  <a:schemeClr val="accent6">
                    <a:lumMod val="75000"/>
                  </a:schemeClr>
                </a:solidFill>
              </a:rPr>
              <a:t/>
            </a:r>
            <a:br>
              <a:rPr lang="ru-RU" dirty="0" smtClean="0">
                <a:solidFill>
                  <a:schemeClr val="accent6">
                    <a:lumMod val="75000"/>
                  </a:schemeClr>
                </a:solidFill>
              </a:rPr>
            </a:br>
            <a:endParaRPr lang="ru-RU" dirty="0">
              <a:solidFill>
                <a:schemeClr val="accent6">
                  <a:lumMod val="75000"/>
                </a:schemeClr>
              </a:solidFill>
            </a:endParaRPr>
          </a:p>
        </p:txBody>
      </p:sp>
      <p:sp>
        <p:nvSpPr>
          <p:cNvPr id="3" name="Объект 2"/>
          <p:cNvSpPr>
            <a:spLocks noGrp="1"/>
          </p:cNvSpPr>
          <p:nvPr>
            <p:ph sz="quarter" idx="13"/>
          </p:nvPr>
        </p:nvSpPr>
        <p:spPr>
          <a:xfrm>
            <a:off x="251520" y="1556792"/>
            <a:ext cx="4608512" cy="5040560"/>
          </a:xfrm>
        </p:spPr>
        <p:txBody>
          <a:bodyPr>
            <a:normAutofit fontScale="92500" lnSpcReduction="20000"/>
          </a:bodyPr>
          <a:lstStyle/>
          <a:p>
            <a:pPr marL="45720" indent="0">
              <a:buNone/>
            </a:pPr>
            <a:r>
              <a:rPr lang="kk-KZ" sz="2400" i="1" u="sng" dirty="0" smtClean="0">
                <a:solidFill>
                  <a:srgbClr val="0070C0"/>
                </a:solidFill>
              </a:rPr>
              <a:t>Көп қабатты эптителий сіңіруді тиімді қамтамасыз атқара алмайды, сонымен бірге көп қабатты құрылым секрет бөлу қызметіне нашар бейімделген. Сондықтан көп кабатты эрителийдің бетіне </a:t>
            </a:r>
            <a:r>
              <a:rPr lang="kk-KZ" sz="2400" i="1" u="sng" dirty="0" smtClean="0">
                <a:solidFill>
                  <a:srgbClr val="0070C0"/>
                </a:solidFill>
                <a:hlinkClick r:id="rId2" tooltip="Секрет (мұндай бет жоқ)"/>
              </a:rPr>
              <a:t>секрет</a:t>
            </a:r>
            <a:r>
              <a:rPr lang="kk-KZ" sz="2400" i="1" u="sng" dirty="0" smtClean="0">
                <a:solidFill>
                  <a:srgbClr val="0070C0"/>
                </a:solidFill>
              </a:rPr>
              <a:t> оның астында орналаскан бездерден келеді де өзінің өзектер аркала оның бетіне ашылады. Сонымен, көп қабатты эпителий негізінде қорғаныш қызметінде атқарады көп кабатты эпителийдің мүйізденбейтін және мүйізделуші деп аталатын екі түрі бар.</a:t>
            </a:r>
            <a:endParaRPr lang="ru-RU" sz="2400" i="1" u="sng" dirty="0" smtClean="0">
              <a:solidFill>
                <a:srgbClr val="0070C0"/>
              </a:solidFill>
            </a:endParaRPr>
          </a:p>
          <a:p>
            <a:endParaRPr lang="ru-RU" dirty="0"/>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1556792"/>
            <a:ext cx="3888432" cy="4536504"/>
          </a:xfrm>
          <a:prstGeom prst="rect">
            <a:avLst/>
          </a:prstGeom>
        </p:spPr>
      </p:pic>
    </p:spTree>
    <p:extLst>
      <p:ext uri="{BB962C8B-B14F-4D97-AF65-F5344CB8AC3E}">
        <p14:creationId xmlns:p14="http://schemas.microsoft.com/office/powerpoint/2010/main" val="2339398948"/>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332656"/>
            <a:ext cx="6512511" cy="1143000"/>
          </a:xfrm>
        </p:spPr>
        <p:txBody>
          <a:bodyPr/>
          <a:lstStyle/>
          <a:p>
            <a:pPr marL="0" indent="0" algn="ctr">
              <a:buNone/>
            </a:pPr>
            <a:r>
              <a:rPr lang="ru-RU" i="1" dirty="0" err="1" smtClean="0">
                <a:solidFill>
                  <a:srgbClr val="FF0000"/>
                </a:solidFill>
              </a:rPr>
              <a:t>Жоспар</a:t>
            </a:r>
            <a:r>
              <a:rPr lang="ru-RU" i="1" dirty="0" smtClean="0">
                <a:solidFill>
                  <a:srgbClr val="FF0000"/>
                </a:solidFill>
              </a:rPr>
              <a:t>:</a:t>
            </a:r>
            <a:endParaRPr lang="ru-RU" i="1" dirty="0">
              <a:solidFill>
                <a:srgbClr val="FF0000"/>
              </a:solidFill>
            </a:endParaRPr>
          </a:p>
        </p:txBody>
      </p:sp>
      <p:sp>
        <p:nvSpPr>
          <p:cNvPr id="3" name="Объект 2"/>
          <p:cNvSpPr>
            <a:spLocks noGrp="1"/>
          </p:cNvSpPr>
          <p:nvPr>
            <p:ph sz="quarter" idx="13"/>
          </p:nvPr>
        </p:nvSpPr>
        <p:spPr>
          <a:xfrm>
            <a:off x="467544" y="1340768"/>
            <a:ext cx="8280920" cy="4968552"/>
          </a:xfrm>
        </p:spPr>
        <p:txBody>
          <a:bodyPr>
            <a:normAutofit/>
          </a:bodyPr>
          <a:lstStyle/>
          <a:p>
            <a:pPr marL="45720" indent="0">
              <a:buNone/>
            </a:pPr>
            <a:endParaRPr lang="ru-RU" sz="2800" dirty="0">
              <a:solidFill>
                <a:srgbClr val="002060"/>
              </a:solidFill>
            </a:endParaRPr>
          </a:p>
          <a:p>
            <a:pPr>
              <a:buFont typeface="Wingdings" pitchFamily="2" charset="2"/>
              <a:buChar char="Ø"/>
            </a:pPr>
            <a:r>
              <a:rPr lang="ru-RU" sz="2800" dirty="0" err="1" smtClean="0">
                <a:solidFill>
                  <a:srgbClr val="002060"/>
                </a:solidFill>
              </a:rPr>
              <a:t>Эпителийл</a:t>
            </a:r>
            <a:r>
              <a:rPr lang="kk-KZ" sz="2800" dirty="0" smtClean="0">
                <a:solidFill>
                  <a:srgbClr val="002060"/>
                </a:solidFill>
              </a:rPr>
              <a:t>ік ұлпа немесе шекаралық ұлпа</a:t>
            </a:r>
          </a:p>
          <a:p>
            <a:pPr>
              <a:buFont typeface="Wingdings" pitchFamily="2" charset="2"/>
              <a:buChar char="Ø"/>
            </a:pPr>
            <a:r>
              <a:rPr lang="kk-KZ" sz="2800" dirty="0" smtClean="0">
                <a:solidFill>
                  <a:srgbClr val="002060"/>
                </a:solidFill>
              </a:rPr>
              <a:t>Эпителийдің классификациясы</a:t>
            </a:r>
          </a:p>
          <a:p>
            <a:pPr>
              <a:buFont typeface="Wingdings" pitchFamily="2" charset="2"/>
              <a:buChar char="Ø"/>
            </a:pPr>
            <a:r>
              <a:rPr lang="kk-KZ" sz="2800" dirty="0" smtClean="0">
                <a:solidFill>
                  <a:srgbClr val="002060"/>
                </a:solidFill>
              </a:rPr>
              <a:t>Морфологиялық классификация</a:t>
            </a:r>
          </a:p>
          <a:p>
            <a:pPr>
              <a:buFont typeface="Wingdings" pitchFamily="2" charset="2"/>
              <a:buChar char="Ø"/>
            </a:pPr>
            <a:r>
              <a:rPr lang="kk-KZ" sz="2800" dirty="0" smtClean="0">
                <a:solidFill>
                  <a:srgbClr val="002060"/>
                </a:solidFill>
              </a:rPr>
              <a:t>Онто және филогенетикалық классификация</a:t>
            </a:r>
          </a:p>
          <a:p>
            <a:pPr>
              <a:buFont typeface="Wingdings" pitchFamily="2" charset="2"/>
              <a:buChar char="Ø"/>
            </a:pPr>
            <a:r>
              <a:rPr lang="kk-KZ" sz="2800" dirty="0" smtClean="0">
                <a:solidFill>
                  <a:srgbClr val="002060"/>
                </a:solidFill>
              </a:rPr>
              <a:t>Функциялық классификация</a:t>
            </a:r>
          </a:p>
          <a:p>
            <a:pPr>
              <a:buFont typeface="Wingdings" pitchFamily="2" charset="2"/>
              <a:buChar char="Ø"/>
            </a:pPr>
            <a:r>
              <a:rPr lang="kk-KZ" sz="2800" dirty="0" smtClean="0">
                <a:solidFill>
                  <a:srgbClr val="002060"/>
                </a:solidFill>
              </a:rPr>
              <a:t>Бір қабатты эпителий</a:t>
            </a:r>
          </a:p>
          <a:p>
            <a:pPr>
              <a:buFont typeface="Wingdings" pitchFamily="2" charset="2"/>
              <a:buChar char="Ø"/>
            </a:pPr>
            <a:endParaRPr lang="kk-KZ" dirty="0" smtClean="0"/>
          </a:p>
          <a:p>
            <a:pPr>
              <a:buFont typeface="Wingdings" pitchFamily="2" charset="2"/>
              <a:buChar char="Ø"/>
            </a:pPr>
            <a:endParaRPr lang="ru-RU" dirty="0"/>
          </a:p>
        </p:txBody>
      </p:sp>
    </p:spTree>
    <p:extLst>
      <p:ext uri="{BB962C8B-B14F-4D97-AF65-F5344CB8AC3E}">
        <p14:creationId xmlns:p14="http://schemas.microsoft.com/office/powerpoint/2010/main" val="556157694"/>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260648"/>
            <a:ext cx="6984776" cy="1143000"/>
          </a:xfrm>
        </p:spPr>
        <p:txBody>
          <a:bodyPr/>
          <a:lstStyle/>
          <a:p>
            <a:pPr marL="0" indent="0" algn="ctr">
              <a:buNone/>
            </a:pPr>
            <a:r>
              <a:rPr lang="kk-KZ" sz="4000" dirty="0" smtClean="0">
                <a:solidFill>
                  <a:schemeClr val="accent6">
                    <a:lumMod val="75000"/>
                  </a:schemeClr>
                </a:solidFill>
              </a:rPr>
              <a:t>Көп қабатты мүйізденбейтін эпителий</a:t>
            </a:r>
            <a:endParaRPr lang="ru-RU" sz="4000" dirty="0">
              <a:solidFill>
                <a:schemeClr val="accent6">
                  <a:lumMod val="75000"/>
                </a:schemeClr>
              </a:solidFill>
            </a:endParaRPr>
          </a:p>
        </p:txBody>
      </p:sp>
      <p:sp>
        <p:nvSpPr>
          <p:cNvPr id="3" name="Объект 2"/>
          <p:cNvSpPr>
            <a:spLocks noGrp="1"/>
          </p:cNvSpPr>
          <p:nvPr>
            <p:ph sz="quarter" idx="13"/>
          </p:nvPr>
        </p:nvSpPr>
        <p:spPr>
          <a:xfrm>
            <a:off x="755576" y="2060848"/>
            <a:ext cx="7632848" cy="4536504"/>
          </a:xfrm>
        </p:spPr>
        <p:txBody>
          <a:bodyPr/>
          <a:lstStyle/>
          <a:p>
            <a:pPr marL="45720" indent="0" algn="ctr">
              <a:buNone/>
            </a:pPr>
            <a:r>
              <a:rPr lang="kk-KZ" sz="2800" dirty="0" smtClean="0">
                <a:solidFill>
                  <a:srgbClr val="0070C0"/>
                </a:solidFill>
              </a:rPr>
              <a:t>Бұл эпителий механикалық әсерге ерекше қатты ұшырайтын ылғал беттерге тән. Ылғалға қажет сұйық, эпителийдің астында орналасқан борпылдак дэнекер ұлпасында болатын бездерден келеді. Эпителийдің Бұл түрі ауыздың ішкі қуысын, көздің калың қабығының бетін, тік ішектің артқы бөлігін астарлайды.</a:t>
            </a:r>
            <a:endParaRPr lang="ru-RU" sz="2800" dirty="0" smtClean="0">
              <a:solidFill>
                <a:srgbClr val="0070C0"/>
              </a:solidFill>
            </a:endParaRPr>
          </a:p>
          <a:p>
            <a:endParaRPr lang="ru-RU" dirty="0"/>
          </a:p>
        </p:txBody>
      </p:sp>
    </p:spTree>
    <p:extLst>
      <p:ext uri="{BB962C8B-B14F-4D97-AF65-F5344CB8AC3E}">
        <p14:creationId xmlns:p14="http://schemas.microsoft.com/office/powerpoint/2010/main" val="422565191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539552" y="260648"/>
            <a:ext cx="7992888" cy="5152675"/>
          </a:xfrm>
        </p:spPr>
      </p:pic>
      <p:sp>
        <p:nvSpPr>
          <p:cNvPr id="2" name="TextBox 1"/>
          <p:cNvSpPr txBox="1"/>
          <p:nvPr/>
        </p:nvSpPr>
        <p:spPr>
          <a:xfrm>
            <a:off x="539552" y="5548590"/>
            <a:ext cx="7992888" cy="1200329"/>
          </a:xfrm>
          <a:prstGeom prst="rect">
            <a:avLst/>
          </a:prstGeom>
          <a:noFill/>
        </p:spPr>
        <p:txBody>
          <a:bodyPr wrap="square" rtlCol="0">
            <a:spAutoFit/>
          </a:bodyPr>
          <a:lstStyle/>
          <a:p>
            <a:pPr algn="ctr"/>
            <a:r>
              <a:rPr lang="kk-KZ" b="1" i="1" dirty="0" smtClean="0">
                <a:solidFill>
                  <a:srgbClr val="FF0000"/>
                </a:solidFill>
              </a:rPr>
              <a:t>Көздің мүйіз қабығының мүйңзденбейтін жалпақ эпителийі:</a:t>
            </a:r>
          </a:p>
          <a:p>
            <a:pPr algn="ctr"/>
            <a:r>
              <a:rPr lang="kk-KZ" dirty="0" smtClean="0">
                <a:solidFill>
                  <a:srgbClr val="FF0000"/>
                </a:solidFill>
              </a:rPr>
              <a:t>1</a:t>
            </a:r>
            <a:r>
              <a:rPr lang="kk-KZ" dirty="0" smtClean="0">
                <a:solidFill>
                  <a:srgbClr val="002060"/>
                </a:solidFill>
              </a:rPr>
              <a:t>-дәнекер ұлпасы; </a:t>
            </a:r>
            <a:r>
              <a:rPr lang="kk-KZ" dirty="0" smtClean="0">
                <a:solidFill>
                  <a:srgbClr val="FF0000"/>
                </a:solidFill>
              </a:rPr>
              <a:t>2</a:t>
            </a:r>
            <a:r>
              <a:rPr lang="kk-KZ" dirty="0" smtClean="0">
                <a:solidFill>
                  <a:srgbClr val="002060"/>
                </a:solidFill>
              </a:rPr>
              <a:t>-базальдық мембрана; </a:t>
            </a:r>
            <a:r>
              <a:rPr lang="kk-KZ" dirty="0" smtClean="0">
                <a:solidFill>
                  <a:srgbClr val="FF0000"/>
                </a:solidFill>
              </a:rPr>
              <a:t>3</a:t>
            </a:r>
            <a:r>
              <a:rPr lang="kk-KZ" dirty="0" smtClean="0">
                <a:solidFill>
                  <a:srgbClr val="002060"/>
                </a:solidFill>
              </a:rPr>
              <a:t>-базальдық қабаттың эпителийлік клеткалары; </a:t>
            </a:r>
            <a:r>
              <a:rPr lang="kk-KZ" dirty="0" smtClean="0">
                <a:solidFill>
                  <a:srgbClr val="FF0000"/>
                </a:solidFill>
              </a:rPr>
              <a:t>4</a:t>
            </a:r>
            <a:r>
              <a:rPr lang="kk-KZ" dirty="0" smtClean="0">
                <a:solidFill>
                  <a:srgbClr val="002060"/>
                </a:solidFill>
              </a:rPr>
              <a:t>-көп бұрышты клеткалар қабаты; </a:t>
            </a:r>
            <a:r>
              <a:rPr lang="kk-KZ" dirty="0" smtClean="0">
                <a:solidFill>
                  <a:srgbClr val="FF0000"/>
                </a:solidFill>
              </a:rPr>
              <a:t>5</a:t>
            </a:r>
            <a:r>
              <a:rPr lang="kk-KZ" dirty="0" smtClean="0">
                <a:solidFill>
                  <a:srgbClr val="002060"/>
                </a:solidFill>
              </a:rPr>
              <a:t>-жалпақ клеткалардың беткі қабаты</a:t>
            </a:r>
            <a:endParaRPr lang="ru-RU" dirty="0">
              <a:solidFill>
                <a:srgbClr val="002060"/>
              </a:solidFill>
            </a:endParaRPr>
          </a:p>
        </p:txBody>
      </p:sp>
    </p:spTree>
    <p:extLst>
      <p:ext uri="{BB962C8B-B14F-4D97-AF65-F5344CB8AC3E}">
        <p14:creationId xmlns:p14="http://schemas.microsoft.com/office/powerpoint/2010/main" val="163098307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332656"/>
            <a:ext cx="6512511" cy="1143000"/>
          </a:xfrm>
        </p:spPr>
        <p:txBody>
          <a:bodyPr/>
          <a:lstStyle/>
          <a:p>
            <a:pPr marL="0" indent="0" algn="ctr">
              <a:buNone/>
            </a:pPr>
            <a:r>
              <a:rPr lang="kk-KZ" sz="4000" dirty="0" smtClean="0">
                <a:solidFill>
                  <a:schemeClr val="accent6">
                    <a:lumMod val="75000"/>
                  </a:schemeClr>
                </a:solidFill>
              </a:rPr>
              <a:t>Көп қабатты мүйізденген эпителий</a:t>
            </a:r>
            <a:endParaRPr lang="ru-RU" sz="4000" dirty="0">
              <a:solidFill>
                <a:schemeClr val="accent6">
                  <a:lumMod val="75000"/>
                </a:schemeClr>
              </a:solidFill>
            </a:endParaRPr>
          </a:p>
        </p:txBody>
      </p:sp>
      <p:sp>
        <p:nvSpPr>
          <p:cNvPr id="3" name="Объект 2"/>
          <p:cNvSpPr>
            <a:spLocks noGrp="1"/>
          </p:cNvSpPr>
          <p:nvPr>
            <p:ph sz="quarter" idx="13"/>
          </p:nvPr>
        </p:nvSpPr>
        <p:spPr>
          <a:xfrm>
            <a:off x="467544" y="1916832"/>
            <a:ext cx="8136904" cy="4392488"/>
          </a:xfrm>
        </p:spPr>
        <p:txBody>
          <a:bodyPr>
            <a:normAutofit lnSpcReduction="10000"/>
          </a:bodyPr>
          <a:lstStyle/>
          <a:p>
            <a:pPr marL="45720" indent="0">
              <a:buNone/>
            </a:pPr>
            <a:r>
              <a:rPr lang="kk-KZ" sz="2800" dirty="0" smtClean="0">
                <a:solidFill>
                  <a:srgbClr val="0070C0"/>
                </a:solidFill>
              </a:rPr>
              <a:t>Тері эпителийі өзінің құрылысы жағынан алуан түрлі. Омыртқалыларда тері эпителийі көп қабатты, омыртқасыздарда бір қабатты болады.</a:t>
            </a:r>
            <a:endParaRPr lang="ru-RU" sz="2800" dirty="0" smtClean="0">
              <a:solidFill>
                <a:srgbClr val="0070C0"/>
              </a:solidFill>
            </a:endParaRPr>
          </a:p>
          <a:p>
            <a:pPr marL="45720" indent="0">
              <a:buNone/>
            </a:pPr>
            <a:r>
              <a:rPr lang="kk-KZ" sz="2800" dirty="0" smtClean="0">
                <a:solidFill>
                  <a:srgbClr val="0070C0"/>
                </a:solidFill>
              </a:rPr>
              <a:t>Тері екі кабаттан тұрады: терінің өзі немесе дерма деп аталатын дәнекер ұлпалық бөлікпен </a:t>
            </a:r>
            <a:r>
              <a:rPr lang="kk-KZ" sz="2800" dirty="0" smtClean="0">
                <a:solidFill>
                  <a:srgbClr val="0070C0"/>
                </a:solidFill>
                <a:hlinkClick r:id="rId2" tooltip="Эпидермис (мұндай бет жоқ)"/>
              </a:rPr>
              <a:t>эпидермис</a:t>
            </a:r>
            <a:r>
              <a:rPr lang="kk-KZ" sz="2800" dirty="0" smtClean="0">
                <a:solidFill>
                  <a:srgbClr val="0070C0"/>
                </a:solidFill>
              </a:rPr>
              <a:t> делінетін эпителиалдық кабаттан тұрады. Мүйізделген көп қабатты эпителий құрылысы мен қасиеттері түрліше қабаттардан тұрады. Осы аттарды үш зонаға біріктіруге болады. </a:t>
            </a:r>
            <a:endParaRPr lang="ru-RU" sz="2800" dirty="0">
              <a:solidFill>
                <a:srgbClr val="0070C0"/>
              </a:solidFill>
            </a:endParaRPr>
          </a:p>
        </p:txBody>
      </p:sp>
    </p:spTree>
    <p:extLst>
      <p:ext uri="{BB962C8B-B14F-4D97-AF65-F5344CB8AC3E}">
        <p14:creationId xmlns:p14="http://schemas.microsoft.com/office/powerpoint/2010/main" val="277676594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395536" y="404664"/>
            <a:ext cx="8352928" cy="4816715"/>
          </a:xfrm>
        </p:spPr>
      </p:pic>
      <p:sp>
        <p:nvSpPr>
          <p:cNvPr id="5" name="TextBox 4"/>
          <p:cNvSpPr txBox="1"/>
          <p:nvPr/>
        </p:nvSpPr>
        <p:spPr>
          <a:xfrm>
            <a:off x="395537" y="5445224"/>
            <a:ext cx="8352928" cy="1015663"/>
          </a:xfrm>
          <a:prstGeom prst="rect">
            <a:avLst/>
          </a:prstGeom>
          <a:noFill/>
        </p:spPr>
        <p:txBody>
          <a:bodyPr wrap="square" rtlCol="0">
            <a:spAutoFit/>
          </a:bodyPr>
          <a:lstStyle/>
          <a:p>
            <a:pPr algn="ctr"/>
            <a:r>
              <a:rPr lang="kk-KZ" sz="2000" b="1" i="1" dirty="0" smtClean="0">
                <a:solidFill>
                  <a:srgbClr val="FF0000"/>
                </a:solidFill>
              </a:rPr>
              <a:t>Терінің мүйізделген көп қабатты эпителийі:</a:t>
            </a:r>
          </a:p>
          <a:p>
            <a:pPr algn="ctr"/>
            <a:r>
              <a:rPr lang="kk-KZ" sz="2000" dirty="0" smtClean="0">
                <a:solidFill>
                  <a:srgbClr val="FF0000"/>
                </a:solidFill>
              </a:rPr>
              <a:t>1</a:t>
            </a:r>
            <a:r>
              <a:rPr lang="kk-KZ" sz="2000" dirty="0" smtClean="0">
                <a:solidFill>
                  <a:srgbClr val="002060"/>
                </a:solidFill>
              </a:rPr>
              <a:t>-өсу зонасы; </a:t>
            </a:r>
            <a:r>
              <a:rPr lang="kk-KZ" sz="2000" dirty="0" smtClean="0">
                <a:solidFill>
                  <a:srgbClr val="FF0000"/>
                </a:solidFill>
              </a:rPr>
              <a:t>2</a:t>
            </a:r>
            <a:r>
              <a:rPr lang="kk-KZ" sz="2000" dirty="0" smtClean="0">
                <a:solidFill>
                  <a:srgbClr val="002060"/>
                </a:solidFill>
              </a:rPr>
              <a:t>-дәнді зона; </a:t>
            </a:r>
            <a:r>
              <a:rPr lang="kk-KZ" sz="2000" dirty="0" smtClean="0">
                <a:solidFill>
                  <a:srgbClr val="FF0000"/>
                </a:solidFill>
              </a:rPr>
              <a:t>3</a:t>
            </a:r>
            <a:r>
              <a:rPr lang="kk-KZ" sz="2000" dirty="0" smtClean="0">
                <a:solidFill>
                  <a:srgbClr val="002060"/>
                </a:solidFill>
              </a:rPr>
              <a:t>-жылтырақ қабат; </a:t>
            </a:r>
            <a:r>
              <a:rPr lang="kk-KZ" sz="2000" dirty="0" smtClean="0">
                <a:solidFill>
                  <a:srgbClr val="FF0000"/>
                </a:solidFill>
              </a:rPr>
              <a:t>4</a:t>
            </a:r>
            <a:r>
              <a:rPr lang="kk-KZ" sz="2000" dirty="0" smtClean="0">
                <a:solidFill>
                  <a:srgbClr val="002060"/>
                </a:solidFill>
              </a:rPr>
              <a:t>-мүйіз зонасы; </a:t>
            </a:r>
            <a:r>
              <a:rPr lang="kk-KZ" sz="2000" dirty="0" smtClean="0">
                <a:solidFill>
                  <a:srgbClr val="FF0000"/>
                </a:solidFill>
              </a:rPr>
              <a:t>5</a:t>
            </a:r>
            <a:r>
              <a:rPr lang="kk-KZ" sz="2000" dirty="0" smtClean="0">
                <a:solidFill>
                  <a:srgbClr val="002060"/>
                </a:solidFill>
              </a:rPr>
              <a:t>-базальдық мембрана; </a:t>
            </a:r>
            <a:r>
              <a:rPr lang="kk-KZ" sz="2000" dirty="0" smtClean="0">
                <a:solidFill>
                  <a:srgbClr val="FF0000"/>
                </a:solidFill>
              </a:rPr>
              <a:t>6</a:t>
            </a:r>
            <a:r>
              <a:rPr lang="kk-KZ" sz="2000" dirty="0" smtClean="0">
                <a:solidFill>
                  <a:srgbClr val="002060"/>
                </a:solidFill>
              </a:rPr>
              <a:t>-дәнекер ұлпасы</a:t>
            </a:r>
            <a:endParaRPr lang="ru-RU" sz="2000" dirty="0">
              <a:solidFill>
                <a:srgbClr val="002060"/>
              </a:solidFill>
            </a:endParaRPr>
          </a:p>
        </p:txBody>
      </p:sp>
    </p:spTree>
    <p:extLst>
      <p:ext uri="{BB962C8B-B14F-4D97-AF65-F5344CB8AC3E}">
        <p14:creationId xmlns:p14="http://schemas.microsoft.com/office/powerpoint/2010/main" val="13074353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260648"/>
            <a:ext cx="6512511" cy="1143000"/>
          </a:xfrm>
        </p:spPr>
        <p:txBody>
          <a:bodyPr/>
          <a:lstStyle/>
          <a:p>
            <a:pPr marL="0" indent="0" algn="ctr">
              <a:buNone/>
            </a:pPr>
            <a:r>
              <a:rPr lang="kk-KZ" i="1" dirty="0" smtClean="0">
                <a:solidFill>
                  <a:schemeClr val="accent6">
                    <a:lumMod val="75000"/>
                  </a:schemeClr>
                </a:solidFill>
              </a:rPr>
              <a:t>Бездің эпителийі</a:t>
            </a:r>
            <a:endParaRPr lang="ru-RU" i="1" dirty="0">
              <a:solidFill>
                <a:schemeClr val="accent6">
                  <a:lumMod val="75000"/>
                </a:schemeClr>
              </a:solidFill>
            </a:endParaRPr>
          </a:p>
        </p:txBody>
      </p:sp>
      <p:sp>
        <p:nvSpPr>
          <p:cNvPr id="3" name="Объект 2"/>
          <p:cNvSpPr>
            <a:spLocks noGrp="1"/>
          </p:cNvSpPr>
          <p:nvPr>
            <p:ph sz="quarter" idx="13"/>
          </p:nvPr>
        </p:nvSpPr>
        <p:spPr>
          <a:xfrm>
            <a:off x="827584" y="1484784"/>
            <a:ext cx="7560840" cy="4824536"/>
          </a:xfrm>
        </p:spPr>
        <p:txBody>
          <a:bodyPr>
            <a:normAutofit/>
          </a:bodyPr>
          <a:lstStyle/>
          <a:p>
            <a:pPr marL="45720" indent="0" algn="ctr">
              <a:buNone/>
            </a:pPr>
            <a:r>
              <a:rPr lang="kk-KZ" sz="2800" dirty="0" smtClean="0">
                <a:solidFill>
                  <a:srgbClr val="0070C0"/>
                </a:solidFill>
              </a:rPr>
              <a:t>Эпителий организм бездерінің негізгі массасын құрайды. Бездегі эпителийлік клеткалардың қызметі организм тіршілігіне қажет заттарды түзеп бөліп шығару. Бездер организмде сектер бөлу қызметін атқарады. Бездердің көпшілігі қалыптасқан жеке органдар (мысалы: ұйқы безі, ірі сілекей бездер, қалқанша без), басқалары органдардың бөлігі болып саналады (мысалы: асқазанның бездері).</a:t>
            </a:r>
            <a:endParaRPr lang="ru-RU" sz="2800" dirty="0">
              <a:solidFill>
                <a:srgbClr val="0070C0"/>
              </a:solidFill>
            </a:endParaRPr>
          </a:p>
        </p:txBody>
      </p:sp>
    </p:spTree>
    <p:extLst>
      <p:ext uri="{BB962C8B-B14F-4D97-AF65-F5344CB8AC3E}">
        <p14:creationId xmlns:p14="http://schemas.microsoft.com/office/powerpoint/2010/main" val="1361108987"/>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539552" y="260648"/>
            <a:ext cx="8064896" cy="5638290"/>
          </a:xfrm>
        </p:spPr>
      </p:pic>
      <p:sp>
        <p:nvSpPr>
          <p:cNvPr id="2" name="TextBox 1"/>
          <p:cNvSpPr txBox="1"/>
          <p:nvPr/>
        </p:nvSpPr>
        <p:spPr>
          <a:xfrm>
            <a:off x="2251123" y="6151481"/>
            <a:ext cx="4246676" cy="461665"/>
          </a:xfrm>
          <a:prstGeom prst="rect">
            <a:avLst/>
          </a:prstGeom>
          <a:noFill/>
        </p:spPr>
        <p:txBody>
          <a:bodyPr wrap="none" rtlCol="0">
            <a:spAutoFit/>
          </a:bodyPr>
          <a:lstStyle/>
          <a:p>
            <a:pPr algn="ctr"/>
            <a:r>
              <a:rPr lang="kk-KZ" sz="2400" b="1" i="1" dirty="0" smtClean="0">
                <a:solidFill>
                  <a:srgbClr val="FF0000"/>
                </a:solidFill>
              </a:rPr>
              <a:t>Түрлі бездердің құрылысы</a:t>
            </a:r>
            <a:endParaRPr lang="ru-RU" sz="2400" b="1" i="1" dirty="0">
              <a:solidFill>
                <a:srgbClr val="FF0000"/>
              </a:solidFill>
            </a:endParaRPr>
          </a:p>
        </p:txBody>
      </p:sp>
    </p:spTree>
    <p:extLst>
      <p:ext uri="{BB962C8B-B14F-4D97-AF65-F5344CB8AC3E}">
        <p14:creationId xmlns:p14="http://schemas.microsoft.com/office/powerpoint/2010/main" val="35639531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539552" y="404664"/>
            <a:ext cx="8208912" cy="5923823"/>
          </a:xfrm>
        </p:spPr>
      </p:pic>
    </p:spTree>
    <p:extLst>
      <p:ext uri="{BB962C8B-B14F-4D97-AF65-F5344CB8AC3E}">
        <p14:creationId xmlns:p14="http://schemas.microsoft.com/office/powerpoint/2010/main" val="377086719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737079" y="1844824"/>
            <a:ext cx="7637027" cy="2308324"/>
          </a:xfrm>
          <a:prstGeom prst="rect">
            <a:avLst/>
          </a:prstGeom>
          <a:noFill/>
        </p:spPr>
        <p:txBody>
          <a:bodyPr wrap="none" lIns="91440" tIns="45720" rIns="91440" bIns="45720">
            <a:spAutoFit/>
          </a:bodyPr>
          <a:lstStyle/>
          <a:p>
            <a:pPr algn="ctr"/>
            <a:r>
              <a:rPr lang="kk-KZ"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Назарларыңызға</a:t>
            </a:r>
          </a:p>
          <a:p>
            <a:pPr algn="ctr"/>
            <a:r>
              <a:rPr lang="kk-KZ" sz="72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Рахмет!</a:t>
            </a:r>
            <a:endParaRPr lang="ru-RU" sz="7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314760576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827584" y="692696"/>
            <a:ext cx="7416824" cy="5289768"/>
          </a:xfrm>
        </p:spPr>
        <p:txBody>
          <a:bodyPr>
            <a:normAutofit lnSpcReduction="10000"/>
          </a:bodyPr>
          <a:lstStyle/>
          <a:p>
            <a:pPr lvl="0">
              <a:buClr>
                <a:srgbClr val="F14124">
                  <a:lumMod val="75000"/>
                </a:srgbClr>
              </a:buClr>
              <a:buFont typeface="Wingdings" pitchFamily="2" charset="2"/>
              <a:buChar char="Ø"/>
            </a:pPr>
            <a:r>
              <a:rPr lang="kk-KZ" sz="3200" dirty="0">
                <a:solidFill>
                  <a:srgbClr val="002060"/>
                </a:solidFill>
              </a:rPr>
              <a:t>Бір қабатты куб пішінді эпителий</a:t>
            </a:r>
          </a:p>
          <a:p>
            <a:pPr lvl="0">
              <a:buClr>
                <a:srgbClr val="F14124">
                  <a:lumMod val="75000"/>
                </a:srgbClr>
              </a:buClr>
              <a:buFont typeface="Wingdings" pitchFamily="2" charset="2"/>
              <a:buChar char="Ø"/>
            </a:pPr>
            <a:r>
              <a:rPr lang="kk-KZ" sz="3200" dirty="0">
                <a:solidFill>
                  <a:srgbClr val="002060"/>
                </a:solidFill>
              </a:rPr>
              <a:t>Бір қабатты цилиндр пішінді эпителий</a:t>
            </a:r>
          </a:p>
          <a:p>
            <a:pPr lvl="0">
              <a:buClr>
                <a:srgbClr val="F14124">
                  <a:lumMod val="75000"/>
                </a:srgbClr>
              </a:buClr>
              <a:buFont typeface="Wingdings" pitchFamily="2" charset="2"/>
              <a:buChar char="Ø"/>
            </a:pPr>
            <a:r>
              <a:rPr lang="kk-KZ" sz="3200" dirty="0">
                <a:solidFill>
                  <a:srgbClr val="002060"/>
                </a:solidFill>
              </a:rPr>
              <a:t>Кірпікшелі эпителий</a:t>
            </a:r>
          </a:p>
          <a:p>
            <a:pPr lvl="0">
              <a:buClr>
                <a:srgbClr val="F14124">
                  <a:lumMod val="75000"/>
                </a:srgbClr>
              </a:buClr>
              <a:buFont typeface="Wingdings" pitchFamily="2" charset="2"/>
              <a:buChar char="Ø"/>
            </a:pPr>
            <a:r>
              <a:rPr lang="kk-KZ" sz="3200" dirty="0">
                <a:solidFill>
                  <a:srgbClr val="002060"/>
                </a:solidFill>
              </a:rPr>
              <a:t>Көп қабатты эпителий</a:t>
            </a:r>
          </a:p>
          <a:p>
            <a:pPr lvl="0">
              <a:buClr>
                <a:srgbClr val="F14124">
                  <a:lumMod val="75000"/>
                </a:srgbClr>
              </a:buClr>
              <a:buFont typeface="Wingdings" pitchFamily="2" charset="2"/>
              <a:buChar char="Ø"/>
            </a:pPr>
            <a:r>
              <a:rPr lang="kk-KZ" sz="3200" dirty="0">
                <a:solidFill>
                  <a:srgbClr val="002060"/>
                </a:solidFill>
              </a:rPr>
              <a:t>Көп қабатты мүйізденбейтін эпителий</a:t>
            </a:r>
          </a:p>
          <a:p>
            <a:pPr lvl="0">
              <a:buClr>
                <a:srgbClr val="F14124">
                  <a:lumMod val="75000"/>
                </a:srgbClr>
              </a:buClr>
              <a:buFont typeface="Wingdings" pitchFamily="2" charset="2"/>
              <a:buChar char="Ø"/>
            </a:pPr>
            <a:r>
              <a:rPr lang="kk-KZ" sz="3200" dirty="0">
                <a:solidFill>
                  <a:srgbClr val="002060"/>
                </a:solidFill>
              </a:rPr>
              <a:t>Көп өабатты мүйізделуші эпителий</a:t>
            </a:r>
          </a:p>
          <a:p>
            <a:pPr lvl="0">
              <a:buClr>
                <a:srgbClr val="F14124">
                  <a:lumMod val="75000"/>
                </a:srgbClr>
              </a:buClr>
              <a:buFont typeface="Wingdings" pitchFamily="2" charset="2"/>
              <a:buChar char="Ø"/>
            </a:pPr>
            <a:r>
              <a:rPr lang="kk-KZ" sz="3200" dirty="0">
                <a:solidFill>
                  <a:srgbClr val="002060"/>
                </a:solidFill>
              </a:rPr>
              <a:t>Бездің эпителийі</a:t>
            </a:r>
          </a:p>
          <a:p>
            <a:endParaRPr lang="ru-RU" dirty="0"/>
          </a:p>
        </p:txBody>
      </p:sp>
    </p:spTree>
    <p:extLst>
      <p:ext uri="{BB962C8B-B14F-4D97-AF65-F5344CB8AC3E}">
        <p14:creationId xmlns:p14="http://schemas.microsoft.com/office/powerpoint/2010/main" val="31557727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260648"/>
            <a:ext cx="6768752" cy="1224136"/>
          </a:xfrm>
        </p:spPr>
        <p:txBody>
          <a:bodyPr/>
          <a:lstStyle/>
          <a:p>
            <a:pPr marL="0" indent="0" algn="ctr">
              <a:buNone/>
            </a:pPr>
            <a:r>
              <a:rPr lang="kk-KZ" i="1" dirty="0" smtClean="0">
                <a:solidFill>
                  <a:srgbClr val="FF0000"/>
                </a:solidFill>
              </a:rPr>
              <a:t>Эпителий ұлпасы</a:t>
            </a:r>
            <a:endParaRPr lang="ru-RU" i="1" dirty="0">
              <a:solidFill>
                <a:srgbClr val="FF0000"/>
              </a:solidFill>
            </a:endParaRPr>
          </a:p>
        </p:txBody>
      </p:sp>
      <p:sp>
        <p:nvSpPr>
          <p:cNvPr id="3" name="Объект 2"/>
          <p:cNvSpPr>
            <a:spLocks noGrp="1"/>
          </p:cNvSpPr>
          <p:nvPr>
            <p:ph sz="quarter" idx="13"/>
          </p:nvPr>
        </p:nvSpPr>
        <p:spPr>
          <a:xfrm>
            <a:off x="755576" y="1556792"/>
            <a:ext cx="7632848" cy="4824536"/>
          </a:xfrm>
        </p:spPr>
        <p:txBody>
          <a:bodyPr>
            <a:normAutofit/>
          </a:bodyPr>
          <a:lstStyle/>
          <a:p>
            <a:r>
              <a:rPr lang="kk-KZ" sz="2800" b="1" i="1" dirty="0">
                <a:solidFill>
                  <a:srgbClr val="FF0000"/>
                </a:solidFill>
                <a:latin typeface="Arial"/>
                <a:ea typeface="Times New Roman"/>
              </a:rPr>
              <a:t>Эпителий</a:t>
            </a:r>
            <a:r>
              <a:rPr lang="kk-KZ" sz="2800" dirty="0">
                <a:solidFill>
                  <a:srgbClr val="000000"/>
                </a:solidFill>
                <a:latin typeface="Arial"/>
                <a:ea typeface="Times New Roman"/>
              </a:rPr>
              <a:t> </a:t>
            </a:r>
            <a:r>
              <a:rPr lang="kk-KZ" sz="2800" dirty="0">
                <a:solidFill>
                  <a:srgbClr val="002060"/>
                </a:solidFill>
                <a:latin typeface="Arial"/>
                <a:ea typeface="Times New Roman"/>
              </a:rPr>
              <a:t>“ (грек. epіtheton – қосымша) – заттың, яки </a:t>
            </a:r>
            <a:r>
              <a:rPr lang="kk-KZ" sz="2800" dirty="0" smtClean="0">
                <a:solidFill>
                  <a:srgbClr val="002060"/>
                </a:solidFill>
                <a:latin typeface="Arial"/>
                <a:ea typeface="Times New Roman"/>
              </a:rPr>
              <a:t>құбылыстың </a:t>
            </a:r>
            <a:r>
              <a:rPr lang="kk-KZ" sz="2800" dirty="0">
                <a:solidFill>
                  <a:srgbClr val="002060"/>
                </a:solidFill>
                <a:latin typeface="Arial"/>
                <a:ea typeface="Times New Roman"/>
              </a:rPr>
              <a:t>ерекшелігін, сыр-сипатын бейнелі түрде танытатын поэтикалық және стилистикалық ұғым, экспрессивті айқындаушы сөз. Эпителий ұлпасы өзінің атауын гректің екі сөзінен </a:t>
            </a:r>
            <a:r>
              <a:rPr lang="kk-KZ" sz="2800" i="1" dirty="0">
                <a:solidFill>
                  <a:srgbClr val="002060"/>
                </a:solidFill>
                <a:latin typeface="Arial"/>
                <a:ea typeface="Times New Roman"/>
              </a:rPr>
              <a:t>«эпи»-үсті және «телий»</a:t>
            </a:r>
            <a:r>
              <a:rPr lang="kk-KZ" sz="2800" dirty="0">
                <a:solidFill>
                  <a:srgbClr val="002060"/>
                </a:solidFill>
                <a:latin typeface="Arial"/>
                <a:ea typeface="Times New Roman"/>
              </a:rPr>
              <a:t>-еміздікше деген ұғымдардан тұрады. </a:t>
            </a:r>
            <a:endParaRPr lang="ru-RU" sz="2800" dirty="0">
              <a:solidFill>
                <a:srgbClr val="002060"/>
              </a:solidFill>
            </a:endParaRPr>
          </a:p>
        </p:txBody>
      </p:sp>
    </p:spTree>
    <p:extLst>
      <p:ext uri="{BB962C8B-B14F-4D97-AF65-F5344CB8AC3E}">
        <p14:creationId xmlns:p14="http://schemas.microsoft.com/office/powerpoint/2010/main" val="3464676896"/>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sz="quarter" idx="13"/>
          </p:nvPr>
        </p:nvSpPr>
        <p:spPr>
          <a:xfrm>
            <a:off x="714348" y="731520"/>
            <a:ext cx="7858180" cy="5505792"/>
          </a:xfrm>
        </p:spPr>
        <p:txBody>
          <a:bodyPr>
            <a:normAutofit lnSpcReduction="10000"/>
          </a:bodyPr>
          <a:lstStyle/>
          <a:p>
            <a:pPr marL="45720" lvl="0" indent="0">
              <a:buClr>
                <a:srgbClr val="F14124">
                  <a:lumMod val="75000"/>
                </a:srgbClr>
              </a:buClr>
              <a:buNone/>
            </a:pPr>
            <a:r>
              <a:rPr lang="kk-KZ" sz="2800" i="1" dirty="0">
                <a:solidFill>
                  <a:srgbClr val="002060"/>
                </a:solidFill>
                <a:latin typeface="Arial"/>
                <a:ea typeface="Times New Roman"/>
              </a:rPr>
              <a:t>Дәнекер ұлпалар еміздікшелерінің үстінде орналасқан ұлпаны эпителий деп атап, Бұл терминді алғаш рет Рюйеш қолданған. Эпителий ұлпасы (epithelium), дененің сыртқы бетін, куыс органдардың ішкі бетін (ішектің, асқазанның, қуықтың) және организмнің секрет бездерін алып жатады.</a:t>
            </a:r>
            <a:br>
              <a:rPr lang="kk-KZ" sz="2800" i="1" dirty="0">
                <a:solidFill>
                  <a:srgbClr val="002060"/>
                </a:solidFill>
                <a:latin typeface="Arial"/>
                <a:ea typeface="Times New Roman"/>
              </a:rPr>
            </a:br>
            <a:r>
              <a:rPr lang="kk-KZ" sz="2800" i="1" dirty="0">
                <a:solidFill>
                  <a:srgbClr val="002060"/>
                </a:solidFill>
                <a:latin typeface="Arial"/>
                <a:ea typeface="Times New Roman"/>
              </a:rPr>
              <a:t>Эпителий-шекаралық ұлпа, өйткені ол ішкі ортамен сыртқы ортаның аралығында жатады. Эпителий арқылы </a:t>
            </a:r>
            <a:r>
              <a:rPr lang="kk-KZ" sz="2800" i="1" u="sng" dirty="0">
                <a:solidFill>
                  <a:srgbClr val="002060"/>
                </a:solidFill>
                <a:latin typeface="Arial"/>
                <a:ea typeface="Times New Roman"/>
                <a:cs typeface="Times New Roman"/>
                <a:hlinkClick r:id="rId2" tooltip="Организм"/>
              </a:rPr>
              <a:t>организм</a:t>
            </a:r>
            <a:r>
              <a:rPr lang="kk-KZ" sz="2800" i="1" dirty="0">
                <a:solidFill>
                  <a:srgbClr val="002060"/>
                </a:solidFill>
                <a:latin typeface="Arial"/>
                <a:ea typeface="Times New Roman"/>
              </a:rPr>
              <a:t> мен сыртқы ортаның арасында зат алмасу жүреді.</a:t>
            </a:r>
            <a:br>
              <a:rPr lang="kk-KZ" sz="2800" i="1" dirty="0">
                <a:solidFill>
                  <a:srgbClr val="002060"/>
                </a:solidFill>
                <a:latin typeface="Arial"/>
                <a:ea typeface="Times New Roman"/>
              </a:rPr>
            </a:br>
            <a:endParaRPr lang="ru-RU" sz="2800" i="1" dirty="0">
              <a:solidFill>
                <a:srgbClr val="002060"/>
              </a:solidFill>
            </a:endParaRPr>
          </a:p>
          <a:p>
            <a:endParaRPr lang="ru-RU" dirty="0"/>
          </a:p>
        </p:txBody>
      </p:sp>
    </p:spTree>
    <p:extLst>
      <p:ext uri="{BB962C8B-B14F-4D97-AF65-F5344CB8AC3E}">
        <p14:creationId xmlns:p14="http://schemas.microsoft.com/office/powerpoint/2010/main" val="40065521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404664"/>
            <a:ext cx="7560840" cy="1143000"/>
          </a:xfrm>
        </p:spPr>
        <p:txBody>
          <a:bodyPr/>
          <a:lstStyle/>
          <a:p>
            <a:pPr marL="0" indent="0" algn="ctr">
              <a:buNone/>
            </a:pPr>
            <a:r>
              <a:rPr lang="kk-KZ" sz="4000" i="1" dirty="0" smtClean="0">
                <a:solidFill>
                  <a:srgbClr val="FF0000"/>
                </a:solidFill>
              </a:rPr>
              <a:t>Морфологиялық классификация</a:t>
            </a:r>
            <a:endParaRPr lang="ru-RU" sz="4000" i="1" dirty="0">
              <a:solidFill>
                <a:srgbClr val="FF0000"/>
              </a:solidFill>
            </a:endParaRPr>
          </a:p>
        </p:txBody>
      </p:sp>
      <p:sp>
        <p:nvSpPr>
          <p:cNvPr id="3" name="Объект 2"/>
          <p:cNvSpPr>
            <a:spLocks noGrp="1"/>
          </p:cNvSpPr>
          <p:nvPr>
            <p:ph sz="quarter" idx="13"/>
          </p:nvPr>
        </p:nvSpPr>
        <p:spPr>
          <a:xfrm>
            <a:off x="539552" y="2276872"/>
            <a:ext cx="7890670" cy="4214842"/>
          </a:xfrm>
        </p:spPr>
        <p:txBody>
          <a:bodyPr>
            <a:noAutofit/>
          </a:bodyPr>
          <a:lstStyle/>
          <a:p>
            <a:pPr algn="ctr"/>
            <a:r>
              <a:rPr lang="kk-KZ" sz="3200" dirty="0">
                <a:solidFill>
                  <a:srgbClr val="002060"/>
                </a:solidFill>
                <a:latin typeface="Arial"/>
                <a:ea typeface="Times New Roman"/>
              </a:rPr>
              <a:t>Эпителийдің құрылыс ерекшелігіне негізделген. Бұл классификация бойынша эпителийлерді бір кабатты және көп қабатты деп бөледі. Бір кабатты эпителий бір қатарлы және көп қатарлы болып бөлінеді. </a:t>
            </a:r>
            <a:endParaRPr lang="ru-RU" sz="3200" dirty="0">
              <a:solidFill>
                <a:srgbClr val="002060"/>
              </a:solidFill>
            </a:endParaRPr>
          </a:p>
        </p:txBody>
      </p:sp>
    </p:spTree>
    <p:extLst>
      <p:ext uri="{BB962C8B-B14F-4D97-AF65-F5344CB8AC3E}">
        <p14:creationId xmlns:p14="http://schemas.microsoft.com/office/powerpoint/2010/main" val="120844526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4399" y="5805264"/>
            <a:ext cx="8784976" cy="1015663"/>
          </a:xfrm>
          <a:prstGeom prst="rect">
            <a:avLst/>
          </a:prstGeom>
          <a:noFill/>
        </p:spPr>
        <p:txBody>
          <a:bodyPr wrap="square" rtlCol="0">
            <a:spAutoFit/>
          </a:bodyPr>
          <a:lstStyle/>
          <a:p>
            <a:pPr algn="ctr"/>
            <a:r>
              <a:rPr lang="kk-KZ" sz="2000" b="1" i="1" dirty="0" smtClean="0">
                <a:solidFill>
                  <a:srgbClr val="FF0000"/>
                </a:solidFill>
              </a:rPr>
              <a:t>Эпителийдің типтері:</a:t>
            </a:r>
          </a:p>
          <a:p>
            <a:pPr algn="ctr"/>
            <a:r>
              <a:rPr lang="kk-KZ" sz="2000" i="1" dirty="0">
                <a:solidFill>
                  <a:srgbClr val="FF0000"/>
                </a:solidFill>
              </a:rPr>
              <a:t>А</a:t>
            </a:r>
            <a:r>
              <a:rPr lang="kk-KZ" sz="2000" i="1" dirty="0" smtClean="0">
                <a:solidFill>
                  <a:srgbClr val="002060"/>
                </a:solidFill>
              </a:rPr>
              <a:t>-жалпақ; </a:t>
            </a:r>
            <a:r>
              <a:rPr lang="kk-KZ" sz="2000" i="1" dirty="0" smtClean="0">
                <a:solidFill>
                  <a:srgbClr val="FF0000"/>
                </a:solidFill>
              </a:rPr>
              <a:t>Б</a:t>
            </a:r>
            <a:r>
              <a:rPr lang="kk-KZ" sz="2000" i="1" dirty="0" smtClean="0">
                <a:solidFill>
                  <a:srgbClr val="002060"/>
                </a:solidFill>
              </a:rPr>
              <a:t>-куб тәрізді; </a:t>
            </a:r>
            <a:r>
              <a:rPr lang="kk-KZ" sz="2000" i="1" dirty="0" smtClean="0">
                <a:solidFill>
                  <a:srgbClr val="FF0000"/>
                </a:solidFill>
              </a:rPr>
              <a:t>В</a:t>
            </a:r>
            <a:r>
              <a:rPr lang="kk-KZ" sz="2000" i="1" dirty="0" smtClean="0">
                <a:solidFill>
                  <a:srgbClr val="002060"/>
                </a:solidFill>
              </a:rPr>
              <a:t>-цилиндр тәрізді эпителий; </a:t>
            </a:r>
            <a:r>
              <a:rPr lang="kk-KZ" sz="2000" i="1" dirty="0" smtClean="0">
                <a:solidFill>
                  <a:srgbClr val="FF0000"/>
                </a:solidFill>
              </a:rPr>
              <a:t>Е</a:t>
            </a:r>
            <a:r>
              <a:rPr lang="kk-KZ" sz="2000" i="1" dirty="0" smtClean="0">
                <a:solidFill>
                  <a:srgbClr val="002060"/>
                </a:solidFill>
              </a:rPr>
              <a:t>-көпқабатты жалпақ эпителий</a:t>
            </a:r>
            <a:endParaRPr lang="ru-RU" sz="2000" i="1" dirty="0">
              <a:solidFill>
                <a:srgbClr val="002060"/>
              </a:solidFill>
            </a:endParaRPr>
          </a:p>
        </p:txBody>
      </p:sp>
      <p:pic>
        <p:nvPicPr>
          <p:cNvPr id="6" name="Объект 5"/>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0" y="0"/>
            <a:ext cx="9144000" cy="5733256"/>
          </a:xfrm>
        </p:spPr>
      </p:pic>
    </p:spTree>
    <p:extLst>
      <p:ext uri="{BB962C8B-B14F-4D97-AF65-F5344CB8AC3E}">
        <p14:creationId xmlns:p14="http://schemas.microsoft.com/office/powerpoint/2010/main" val="56992846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420967245"/>
              </p:ext>
            </p:extLst>
          </p:nvPr>
        </p:nvGraphicFramePr>
        <p:xfrm>
          <a:off x="611560" y="404664"/>
          <a:ext cx="8064896" cy="6048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450672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766872" y="1512079"/>
            <a:ext cx="7632848" cy="5040560"/>
          </a:xfrm>
        </p:spPr>
        <p:txBody>
          <a:bodyPr>
            <a:normAutofit fontScale="92500" lnSpcReduction="10000"/>
          </a:bodyPr>
          <a:lstStyle/>
          <a:p>
            <a:pPr marL="45720" indent="0">
              <a:buNone/>
            </a:pPr>
            <a:r>
              <a:rPr lang="ru-RU" sz="2800" dirty="0" err="1" smtClean="0">
                <a:solidFill>
                  <a:srgbClr val="002060"/>
                </a:solidFill>
                <a:latin typeface="Times New Roman" pitchFamily="18" charset="0"/>
                <a:cs typeface="Times New Roman" pitchFamily="18" charset="0"/>
              </a:rPr>
              <a:t>Эпителийлер</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классификациясының</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бұл</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түрін</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олардың</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белгілі</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бір</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ұрық</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жапырақшадан</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шығу</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тегін</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еске</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алып</a:t>
            </a:r>
            <a:r>
              <a:rPr lang="ru-RU" sz="2800" dirty="0" smtClean="0">
                <a:solidFill>
                  <a:srgbClr val="002060"/>
                </a:solidFill>
                <a:latin typeface="Times New Roman" pitchFamily="18" charset="0"/>
                <a:cs typeface="Times New Roman" pitchFamily="18" charset="0"/>
              </a:rPr>
              <a:t> Н.Г. </a:t>
            </a:r>
            <a:r>
              <a:rPr lang="ru-RU" sz="2800" dirty="0" err="1" smtClean="0">
                <a:solidFill>
                  <a:srgbClr val="002060"/>
                </a:solidFill>
                <a:latin typeface="Times New Roman" pitchFamily="18" charset="0"/>
                <a:cs typeface="Times New Roman" pitchFamily="18" charset="0"/>
              </a:rPr>
              <a:t>Хлопин</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үсынған</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Ол</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эпителиийлердің</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төмендегі</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типтерін</a:t>
            </a:r>
            <a:r>
              <a:rPr lang="ru-RU" sz="2800" dirty="0" smtClean="0">
                <a:solidFill>
                  <a:srgbClr val="002060"/>
                </a:solidFill>
                <a:latin typeface="Times New Roman" pitchFamily="18" charset="0"/>
                <a:cs typeface="Times New Roman" pitchFamily="18" charset="0"/>
              </a:rPr>
              <a:t> </a:t>
            </a:r>
            <a:r>
              <a:rPr lang="ru-RU" sz="2800" dirty="0" err="1" smtClean="0">
                <a:solidFill>
                  <a:srgbClr val="002060"/>
                </a:solidFill>
                <a:latin typeface="Times New Roman" pitchFamily="18" charset="0"/>
                <a:cs typeface="Times New Roman" pitchFamily="18" charset="0"/>
              </a:rPr>
              <a:t>ажыраткан</a:t>
            </a:r>
            <a:r>
              <a:rPr lang="ru-RU" sz="2800" dirty="0" smtClean="0">
                <a:solidFill>
                  <a:srgbClr val="002060"/>
                </a:solidFill>
                <a:latin typeface="Times New Roman" pitchFamily="18" charset="0"/>
                <a:cs typeface="Times New Roman" pitchFamily="18" charset="0"/>
              </a:rPr>
              <a:t>:</a:t>
            </a:r>
          </a:p>
          <a:p>
            <a:pPr>
              <a:buFont typeface="Wingdings" pitchFamily="2" charset="2"/>
              <a:buChar char="Ø"/>
            </a:pPr>
            <a:endParaRPr lang="ru-RU" sz="2800" dirty="0" smtClean="0">
              <a:solidFill>
                <a:srgbClr val="002060"/>
              </a:solidFill>
              <a:latin typeface="Times New Roman" pitchFamily="18" charset="0"/>
              <a:cs typeface="Times New Roman" pitchFamily="18" charset="0"/>
            </a:endParaRPr>
          </a:p>
          <a:p>
            <a:pPr lvl="0">
              <a:buFont typeface="Wingdings" pitchFamily="2" charset="2"/>
              <a:buChar char="Ø"/>
            </a:pPr>
            <a:r>
              <a:rPr lang="kk-KZ" sz="2800" dirty="0" smtClean="0">
                <a:solidFill>
                  <a:srgbClr val="002060"/>
                </a:solidFill>
                <a:latin typeface="Times New Roman" pitchFamily="18" charset="0"/>
                <a:cs typeface="Times New Roman" pitchFamily="18" charset="0"/>
                <a:hlinkClick r:id="rId2" tooltip="Эктодерма"/>
              </a:rPr>
              <a:t>Эктодермадан</a:t>
            </a:r>
            <a:r>
              <a:rPr lang="kk-KZ" sz="2800" dirty="0" smtClean="0">
                <a:solidFill>
                  <a:srgbClr val="002060"/>
                </a:solidFill>
                <a:latin typeface="Times New Roman" pitchFamily="18" charset="0"/>
                <a:cs typeface="Times New Roman" pitchFamily="18" charset="0"/>
              </a:rPr>
              <a:t> пайда болатын эпидермалық эпителий (жабындылық эпителий, тері бездері, ауыз қуысының эпителийі, сілекей бездері);</a:t>
            </a:r>
          </a:p>
          <a:p>
            <a:pPr lvl="0">
              <a:buFont typeface="Wingdings" pitchFamily="2" charset="2"/>
              <a:buChar char="Ø"/>
            </a:pPr>
            <a:endParaRPr lang="ru-RU" sz="2800" dirty="0" smtClean="0">
              <a:solidFill>
                <a:srgbClr val="002060"/>
              </a:solidFill>
              <a:latin typeface="Times New Roman" pitchFamily="18" charset="0"/>
              <a:cs typeface="Times New Roman" pitchFamily="18" charset="0"/>
            </a:endParaRPr>
          </a:p>
          <a:p>
            <a:pPr lvl="0">
              <a:buFont typeface="Wingdings" pitchFamily="2" charset="2"/>
              <a:buChar char="Ø"/>
            </a:pPr>
            <a:r>
              <a:rPr lang="kk-KZ" sz="2800" dirty="0" smtClean="0">
                <a:solidFill>
                  <a:srgbClr val="002060"/>
                </a:solidFill>
                <a:latin typeface="Times New Roman" pitchFamily="18" charset="0"/>
                <a:cs typeface="Times New Roman" pitchFamily="18" charset="0"/>
                <a:hlinkClick r:id="rId3" tooltip="Энтодерма (мұндай бет жоқ)"/>
              </a:rPr>
              <a:t>Энтодермадан</a:t>
            </a:r>
            <a:r>
              <a:rPr lang="kk-KZ" sz="2800" dirty="0" smtClean="0">
                <a:solidFill>
                  <a:srgbClr val="002060"/>
                </a:solidFill>
                <a:latin typeface="Times New Roman" pitchFamily="18" charset="0"/>
                <a:cs typeface="Times New Roman" pitchFamily="18" charset="0"/>
              </a:rPr>
              <a:t> пайда болатын энтодермалық эпителий (ішектің, бауырдың, ұйқы безінің эпителийлері);</a:t>
            </a:r>
            <a:endParaRPr lang="ru-RU" sz="2800" dirty="0" smtClean="0">
              <a:solidFill>
                <a:srgbClr val="002060"/>
              </a:solidFill>
              <a:latin typeface="Times New Roman" pitchFamily="18" charset="0"/>
              <a:cs typeface="Times New Roman" pitchFamily="18" charset="0"/>
            </a:endParaRPr>
          </a:p>
          <a:p>
            <a:endParaRPr lang="ru-RU" sz="2400" dirty="0"/>
          </a:p>
        </p:txBody>
      </p:sp>
      <p:sp>
        <p:nvSpPr>
          <p:cNvPr id="2" name="Прямоугольник 1"/>
          <p:cNvSpPr/>
          <p:nvPr/>
        </p:nvSpPr>
        <p:spPr>
          <a:xfrm>
            <a:off x="683568" y="188640"/>
            <a:ext cx="7920880" cy="1323439"/>
          </a:xfrm>
          <a:prstGeom prst="rect">
            <a:avLst/>
          </a:prstGeom>
          <a:noFill/>
        </p:spPr>
        <p:txBody>
          <a:bodyPr wrap="square" lIns="91440" tIns="45720" rIns="91440" bIns="45720">
            <a:spAutoFit/>
          </a:bodyPr>
          <a:lstStyle/>
          <a:p>
            <a:pPr algn="ctr"/>
            <a:r>
              <a:rPr lang="ru-RU" sz="40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Онто</a:t>
            </a:r>
            <a:r>
              <a:rPr lang="ru-RU"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40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және</a:t>
            </a:r>
            <a:r>
              <a:rPr lang="ru-RU"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ru-RU" sz="40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филогенетикалы</a:t>
            </a:r>
            <a:r>
              <a:rPr lang="kk-KZ"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қ</a:t>
            </a:r>
          </a:p>
          <a:p>
            <a:pPr algn="ctr"/>
            <a:r>
              <a:rPr lang="kk-K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классификация</a:t>
            </a:r>
            <a:endParaRPr lang="ru-RU"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166880711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186</TotalTime>
  <Words>731</Words>
  <Application>Microsoft Office PowerPoint</Application>
  <PresentationFormat>Экран (4:3)</PresentationFormat>
  <Paragraphs>82</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Воздушный поток</vt:lpstr>
      <vt:lpstr>Ұлпалар туралы  жалпы ұғым</vt:lpstr>
      <vt:lpstr>Жоспар:</vt:lpstr>
      <vt:lpstr>Презентация PowerPoint</vt:lpstr>
      <vt:lpstr>Эпителий ұлпасы</vt:lpstr>
      <vt:lpstr>Презентация PowerPoint</vt:lpstr>
      <vt:lpstr>Морфологиялық классификация</vt:lpstr>
      <vt:lpstr>Презентация PowerPoint</vt:lpstr>
      <vt:lpstr>Презентация PowerPoint</vt:lpstr>
      <vt:lpstr>Презентация PowerPoint</vt:lpstr>
      <vt:lpstr>Презентация PowerPoint</vt:lpstr>
      <vt:lpstr>Функциялық классификация</vt:lpstr>
      <vt:lpstr>Бір қабатты эпителий </vt:lpstr>
      <vt:lpstr>Презентация PowerPoint</vt:lpstr>
      <vt:lpstr>Бір қабатты куб пішінде эпителий </vt:lpstr>
      <vt:lpstr>Презентация PowerPoint</vt:lpstr>
      <vt:lpstr>Бір қабатты цилиндр тәрізді эпителий</vt:lpstr>
      <vt:lpstr>Презентация PowerPoint</vt:lpstr>
      <vt:lpstr>Кірпікшелі эпителий</vt:lpstr>
      <vt:lpstr>Көп қабатты эпителий </vt:lpstr>
      <vt:lpstr>Көп қабатты мүйізденбейтін эпителий</vt:lpstr>
      <vt:lpstr>Презентация PowerPoint</vt:lpstr>
      <vt:lpstr>Көп қабатты мүйізденген эпителий</vt:lpstr>
      <vt:lpstr>Презентация PowerPoint</vt:lpstr>
      <vt:lpstr>Бездің эпителийі</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Ұлпалар туралы  жалпы ұғым</dc:title>
  <dc:creator>АСЕЛЯ</dc:creator>
  <cp:lastModifiedBy>usere</cp:lastModifiedBy>
  <cp:revision>25</cp:revision>
  <dcterms:created xsi:type="dcterms:W3CDTF">2013-04-04T14:01:11Z</dcterms:created>
  <dcterms:modified xsi:type="dcterms:W3CDTF">2013-04-12T19:34:46Z</dcterms:modified>
</cp:coreProperties>
</file>