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D42B73-8211-4F6F-851E-C81E713BB29E}" type="doc">
      <dgm:prSet loTypeId="urn:microsoft.com/office/officeart/2005/8/layout/funnel1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AC64188-EAED-43D2-86C2-FA392986B0D8}">
      <dgm:prSet phldrT="[Текст]" custT="1"/>
      <dgm:spPr/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Административные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B792FEBA-A522-453F-9E68-A855136997AF}" type="parTrans" cxnId="{1D7C3D8B-A110-49FA-9B03-BDB98042921F}">
      <dgm:prSet/>
      <dgm:spPr/>
      <dgm:t>
        <a:bodyPr/>
        <a:lstStyle/>
        <a:p>
          <a:endParaRPr lang="ru-RU"/>
        </a:p>
      </dgm:t>
    </dgm:pt>
    <dgm:pt modelId="{3521591C-DE20-4797-A579-001B0533A2B7}" type="sibTrans" cxnId="{1D7C3D8B-A110-49FA-9B03-BDB98042921F}">
      <dgm:prSet/>
      <dgm:spPr/>
      <dgm:t>
        <a:bodyPr/>
        <a:lstStyle/>
        <a:p>
          <a:endParaRPr lang="ru-RU"/>
        </a:p>
      </dgm:t>
    </dgm:pt>
    <dgm:pt modelId="{D0F5BFD9-EC22-42D0-9B01-785C4760B259}">
      <dgm:prSet phldrT="[Текст]" custT="1"/>
      <dgm:spPr/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Экономические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CD0C01C8-6AC8-461C-9210-948946AD1C36}" type="parTrans" cxnId="{06CAF69D-7367-4355-B5AB-C1BFAAB62AD4}">
      <dgm:prSet/>
      <dgm:spPr/>
      <dgm:t>
        <a:bodyPr/>
        <a:lstStyle/>
        <a:p>
          <a:endParaRPr lang="ru-RU"/>
        </a:p>
      </dgm:t>
    </dgm:pt>
    <dgm:pt modelId="{0175AC98-9C5B-4F4A-854A-F36CDCEF6E1D}" type="sibTrans" cxnId="{06CAF69D-7367-4355-B5AB-C1BFAAB62AD4}">
      <dgm:prSet/>
      <dgm:spPr/>
      <dgm:t>
        <a:bodyPr/>
        <a:lstStyle/>
        <a:p>
          <a:endParaRPr lang="ru-RU"/>
        </a:p>
      </dgm:t>
    </dgm:pt>
    <dgm:pt modelId="{9751CA01-4D57-42A4-A9D7-135EA39EE8B2}">
      <dgm:prSet phldrT="[Текст]" custT="1"/>
      <dgm:spPr/>
      <dgm:t>
        <a:bodyPr/>
        <a:lstStyle/>
        <a:p>
          <a:r>
            <a:rPr lang="ru-RU" sz="2000" dirty="0" smtClean="0"/>
            <a:t>Социально- психологические</a:t>
          </a:r>
          <a:endParaRPr lang="ru-RU" sz="2000" dirty="0"/>
        </a:p>
      </dgm:t>
    </dgm:pt>
    <dgm:pt modelId="{B15020D9-8075-428D-85B7-18E045F3E0E6}" type="parTrans" cxnId="{3C2FAF5E-ED68-44E2-B6E7-25BE0AFB8A5A}">
      <dgm:prSet/>
      <dgm:spPr/>
      <dgm:t>
        <a:bodyPr/>
        <a:lstStyle/>
        <a:p>
          <a:endParaRPr lang="ru-RU"/>
        </a:p>
      </dgm:t>
    </dgm:pt>
    <dgm:pt modelId="{83AA809E-4DEE-44F1-A1D5-8B04631DA406}" type="sibTrans" cxnId="{3C2FAF5E-ED68-44E2-B6E7-25BE0AFB8A5A}">
      <dgm:prSet/>
      <dgm:spPr/>
      <dgm:t>
        <a:bodyPr/>
        <a:lstStyle/>
        <a:p>
          <a:endParaRPr lang="ru-RU"/>
        </a:p>
      </dgm:t>
    </dgm:pt>
    <dgm:pt modelId="{810F6C9A-5042-40A1-BEDD-D4F0256351DF}">
      <dgm:prSet phldrT="[Текст]"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Методы управления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A728B13D-1474-4B14-BEE0-6D0E747858A3}" type="parTrans" cxnId="{54047603-4ED4-487F-B95A-D7C34650DB2F}">
      <dgm:prSet/>
      <dgm:spPr/>
      <dgm:t>
        <a:bodyPr/>
        <a:lstStyle/>
        <a:p>
          <a:endParaRPr lang="ru-RU"/>
        </a:p>
      </dgm:t>
    </dgm:pt>
    <dgm:pt modelId="{9BBBEB96-33FB-4A83-8461-12F8B4A815C2}" type="sibTrans" cxnId="{54047603-4ED4-487F-B95A-D7C34650DB2F}">
      <dgm:prSet/>
      <dgm:spPr/>
      <dgm:t>
        <a:bodyPr/>
        <a:lstStyle/>
        <a:p>
          <a:endParaRPr lang="ru-RU"/>
        </a:p>
      </dgm:t>
    </dgm:pt>
    <dgm:pt modelId="{1556F6B1-FF57-432D-88E5-F3BA569B55C6}" type="pres">
      <dgm:prSet presAssocID="{B1D42B73-8211-4F6F-851E-C81E713BB29E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5EBD57D-4B34-4C2F-8CAA-64A782830AB5}" type="pres">
      <dgm:prSet presAssocID="{B1D42B73-8211-4F6F-851E-C81E713BB29E}" presName="ellipse" presStyleLbl="trBgShp" presStyleIdx="0" presStyleCnt="1"/>
      <dgm:spPr/>
    </dgm:pt>
    <dgm:pt modelId="{01426D52-FF8A-4DF9-AF16-C7593089CB82}" type="pres">
      <dgm:prSet presAssocID="{B1D42B73-8211-4F6F-851E-C81E713BB29E}" presName="arrow1" presStyleLbl="fgShp" presStyleIdx="0" presStyleCnt="1"/>
      <dgm:spPr/>
    </dgm:pt>
    <dgm:pt modelId="{7D51DB05-0B4D-4070-AB2D-9275C1B2A4F0}" type="pres">
      <dgm:prSet presAssocID="{B1D42B73-8211-4F6F-851E-C81E713BB29E}" presName="rectangle" presStyleLbl="revTx" presStyleIdx="0" presStyleCnt="1" custLinFactNeighborX="8594" custLinFactNeighborY="567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0657B1-5903-400C-832D-178F1F741734}" type="pres">
      <dgm:prSet presAssocID="{D0F5BFD9-EC22-42D0-9B01-785C4760B259}" presName="item1" presStyleLbl="node1" presStyleIdx="0" presStyleCnt="3" custScaleX="183283" custScaleY="163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D8053B-B283-443A-B033-6F84A9C60335}" type="pres">
      <dgm:prSet presAssocID="{9751CA01-4D57-42A4-A9D7-135EA39EE8B2}" presName="item2" presStyleLbl="node1" presStyleIdx="1" presStyleCnt="3" custScaleX="164002" custScaleY="137270" custLinFactNeighborX="0" custLinFactNeighborY="-187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FA30CD-473A-4BDE-817A-24292004A008}" type="pres">
      <dgm:prSet presAssocID="{810F6C9A-5042-40A1-BEDD-D4F0256351DF}" presName="item3" presStyleLbl="node1" presStyleIdx="2" presStyleCnt="3" custScaleX="165753" custScaleY="138780" custLinFactNeighborX="68751" custLinFactNeighborY="-1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8E0C73-E4CC-4BEC-8A2B-318060663C6B}" type="pres">
      <dgm:prSet presAssocID="{B1D42B73-8211-4F6F-851E-C81E713BB29E}" presName="funnel" presStyleLbl="trAlignAcc1" presStyleIdx="0" presStyleCnt="1" custScaleX="141966" custScaleY="124220" custLinFactNeighborX="7367" custLinFactNeighborY="10184"/>
      <dgm:spPr/>
    </dgm:pt>
  </dgm:ptLst>
  <dgm:cxnLst>
    <dgm:cxn modelId="{06CAF69D-7367-4355-B5AB-C1BFAAB62AD4}" srcId="{B1D42B73-8211-4F6F-851E-C81E713BB29E}" destId="{D0F5BFD9-EC22-42D0-9B01-785C4760B259}" srcOrd="1" destOrd="0" parTransId="{CD0C01C8-6AC8-461C-9210-948946AD1C36}" sibTransId="{0175AC98-9C5B-4F4A-854A-F36CDCEF6E1D}"/>
    <dgm:cxn modelId="{58E580AD-D5C3-4167-99BE-35C6B7FD0484}" type="presOf" srcId="{810F6C9A-5042-40A1-BEDD-D4F0256351DF}" destId="{7D51DB05-0B4D-4070-AB2D-9275C1B2A4F0}" srcOrd="0" destOrd="0" presId="urn:microsoft.com/office/officeart/2005/8/layout/funnel1"/>
    <dgm:cxn modelId="{2E96A4E8-30EA-4F90-8B60-46881F601B58}" type="presOf" srcId="{9751CA01-4D57-42A4-A9D7-135EA39EE8B2}" destId="{5C0657B1-5903-400C-832D-178F1F741734}" srcOrd="0" destOrd="0" presId="urn:microsoft.com/office/officeart/2005/8/layout/funnel1"/>
    <dgm:cxn modelId="{9BC57F42-5CDF-4645-87A8-B36E77B04EDE}" type="presOf" srcId="{D0F5BFD9-EC22-42D0-9B01-785C4760B259}" destId="{35D8053B-B283-443A-B033-6F84A9C60335}" srcOrd="0" destOrd="0" presId="urn:microsoft.com/office/officeart/2005/8/layout/funnel1"/>
    <dgm:cxn modelId="{1D7C3D8B-A110-49FA-9B03-BDB98042921F}" srcId="{B1D42B73-8211-4F6F-851E-C81E713BB29E}" destId="{6AC64188-EAED-43D2-86C2-FA392986B0D8}" srcOrd="0" destOrd="0" parTransId="{B792FEBA-A522-453F-9E68-A855136997AF}" sibTransId="{3521591C-DE20-4797-A579-001B0533A2B7}"/>
    <dgm:cxn modelId="{54047603-4ED4-487F-B95A-D7C34650DB2F}" srcId="{B1D42B73-8211-4F6F-851E-C81E713BB29E}" destId="{810F6C9A-5042-40A1-BEDD-D4F0256351DF}" srcOrd="3" destOrd="0" parTransId="{A728B13D-1474-4B14-BEE0-6D0E747858A3}" sibTransId="{9BBBEB96-33FB-4A83-8461-12F8B4A815C2}"/>
    <dgm:cxn modelId="{54A9922C-E446-4FF4-8686-96ADF0C603E4}" type="presOf" srcId="{6AC64188-EAED-43D2-86C2-FA392986B0D8}" destId="{A5FA30CD-473A-4BDE-817A-24292004A008}" srcOrd="0" destOrd="0" presId="urn:microsoft.com/office/officeart/2005/8/layout/funnel1"/>
    <dgm:cxn modelId="{3C2FAF5E-ED68-44E2-B6E7-25BE0AFB8A5A}" srcId="{B1D42B73-8211-4F6F-851E-C81E713BB29E}" destId="{9751CA01-4D57-42A4-A9D7-135EA39EE8B2}" srcOrd="2" destOrd="0" parTransId="{B15020D9-8075-428D-85B7-18E045F3E0E6}" sibTransId="{83AA809E-4DEE-44F1-A1D5-8B04631DA406}"/>
    <dgm:cxn modelId="{0692B90D-803A-49F2-A0BC-3EB50E3D7C9E}" type="presOf" srcId="{B1D42B73-8211-4F6F-851E-C81E713BB29E}" destId="{1556F6B1-FF57-432D-88E5-F3BA569B55C6}" srcOrd="0" destOrd="0" presId="urn:microsoft.com/office/officeart/2005/8/layout/funnel1"/>
    <dgm:cxn modelId="{1CF546ED-1BE6-407A-A95B-3BCC655B9756}" type="presParOf" srcId="{1556F6B1-FF57-432D-88E5-F3BA569B55C6}" destId="{55EBD57D-4B34-4C2F-8CAA-64A782830AB5}" srcOrd="0" destOrd="0" presId="urn:microsoft.com/office/officeart/2005/8/layout/funnel1"/>
    <dgm:cxn modelId="{18D2EE04-B82D-4435-983A-8A4C55017E7C}" type="presParOf" srcId="{1556F6B1-FF57-432D-88E5-F3BA569B55C6}" destId="{01426D52-FF8A-4DF9-AF16-C7593089CB82}" srcOrd="1" destOrd="0" presId="urn:microsoft.com/office/officeart/2005/8/layout/funnel1"/>
    <dgm:cxn modelId="{840D7693-3BB9-4438-AEA1-07EA580BF1F6}" type="presParOf" srcId="{1556F6B1-FF57-432D-88E5-F3BA569B55C6}" destId="{7D51DB05-0B4D-4070-AB2D-9275C1B2A4F0}" srcOrd="2" destOrd="0" presId="urn:microsoft.com/office/officeart/2005/8/layout/funnel1"/>
    <dgm:cxn modelId="{519FF7C6-71DD-4903-9FF0-A783D58C09B9}" type="presParOf" srcId="{1556F6B1-FF57-432D-88E5-F3BA569B55C6}" destId="{5C0657B1-5903-400C-832D-178F1F741734}" srcOrd="3" destOrd="0" presId="urn:microsoft.com/office/officeart/2005/8/layout/funnel1"/>
    <dgm:cxn modelId="{5C69C4F4-C3EC-4447-B609-C5CBD81FA85C}" type="presParOf" srcId="{1556F6B1-FF57-432D-88E5-F3BA569B55C6}" destId="{35D8053B-B283-443A-B033-6F84A9C60335}" srcOrd="4" destOrd="0" presId="urn:microsoft.com/office/officeart/2005/8/layout/funnel1"/>
    <dgm:cxn modelId="{6818DCC2-C522-4EB5-B7C0-0DBE152E9AF1}" type="presParOf" srcId="{1556F6B1-FF57-432D-88E5-F3BA569B55C6}" destId="{A5FA30CD-473A-4BDE-817A-24292004A008}" srcOrd="5" destOrd="0" presId="urn:microsoft.com/office/officeart/2005/8/layout/funnel1"/>
    <dgm:cxn modelId="{A325C96A-C39F-4E8A-A443-7D8171152281}" type="presParOf" srcId="{1556F6B1-FF57-432D-88E5-F3BA569B55C6}" destId="{018E0C73-E4CC-4BEC-8A2B-318060663C6B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5EBD57D-4B34-4C2F-8CAA-64A782830AB5}">
      <dsp:nvSpPr>
        <dsp:cNvPr id="0" name=""/>
        <dsp:cNvSpPr/>
      </dsp:nvSpPr>
      <dsp:spPr>
        <a:xfrm>
          <a:off x="1404620" y="337352"/>
          <a:ext cx="3276600" cy="1137920"/>
        </a:xfrm>
        <a:prstGeom prst="ellipse">
          <a:avLst/>
        </a:prstGeom>
        <a:solidFill>
          <a:schemeClr val="accent5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426D52-FF8A-4DF9-AF16-C7593089CB82}">
      <dsp:nvSpPr>
        <dsp:cNvPr id="0" name=""/>
        <dsp:cNvSpPr/>
      </dsp:nvSpPr>
      <dsp:spPr>
        <a:xfrm>
          <a:off x="2730500" y="3123732"/>
          <a:ext cx="635000" cy="406400"/>
        </a:xfrm>
        <a:prstGeom prst="down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51DB05-0B4D-4070-AB2D-9275C1B2A4F0}">
      <dsp:nvSpPr>
        <dsp:cNvPr id="0" name=""/>
        <dsp:cNvSpPr/>
      </dsp:nvSpPr>
      <dsp:spPr>
        <a:xfrm>
          <a:off x="1785945" y="3448852"/>
          <a:ext cx="3048000" cy="76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itchFamily="18" charset="0"/>
              <a:cs typeface="Times New Roman" pitchFamily="18" charset="0"/>
            </a:rPr>
            <a:t>Методы управления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85945" y="3448852"/>
        <a:ext cx="3048000" cy="762000"/>
      </dsp:txXfrm>
    </dsp:sp>
    <dsp:sp modelId="{5C0657B1-5903-400C-832D-178F1F741734}">
      <dsp:nvSpPr>
        <dsp:cNvPr id="0" name=""/>
        <dsp:cNvSpPr/>
      </dsp:nvSpPr>
      <dsp:spPr>
        <a:xfrm>
          <a:off x="2119917" y="1197476"/>
          <a:ext cx="2094924" cy="187435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Социально- психологические</a:t>
          </a:r>
          <a:endParaRPr lang="ru-RU" sz="2000" kern="1200" dirty="0"/>
        </a:p>
      </dsp:txBody>
      <dsp:txXfrm>
        <a:off x="2119917" y="1197476"/>
        <a:ext cx="2094924" cy="1874359"/>
      </dsp:txXfrm>
    </dsp:sp>
    <dsp:sp modelId="{35D8053B-B283-443A-B033-6F84A9C60335}">
      <dsp:nvSpPr>
        <dsp:cNvPr id="0" name=""/>
        <dsp:cNvSpPr/>
      </dsp:nvSpPr>
      <dsp:spPr>
        <a:xfrm>
          <a:off x="1412228" y="278342"/>
          <a:ext cx="1874542" cy="1568996"/>
        </a:xfrm>
        <a:prstGeom prst="ellipse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Экономические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12228" y="278342"/>
        <a:ext cx="1874542" cy="1568996"/>
      </dsp:txXfrm>
    </dsp:sp>
    <dsp:sp modelId="{A5FA30CD-473A-4BDE-817A-24292004A008}">
      <dsp:nvSpPr>
        <dsp:cNvPr id="0" name=""/>
        <dsp:cNvSpPr/>
      </dsp:nvSpPr>
      <dsp:spPr>
        <a:xfrm>
          <a:off x="3356445" y="206335"/>
          <a:ext cx="1894556" cy="1586255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Административные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56445" y="206335"/>
        <a:ext cx="1894556" cy="1586255"/>
      </dsp:txXfrm>
    </dsp:sp>
    <dsp:sp modelId="{018E0C73-E4CC-4BEC-8A2B-318060663C6B}">
      <dsp:nvSpPr>
        <dsp:cNvPr id="0" name=""/>
        <dsp:cNvSpPr/>
      </dsp:nvSpPr>
      <dsp:spPr>
        <a:xfrm>
          <a:off x="785815" y="142861"/>
          <a:ext cx="5048310" cy="3533810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EA4DB9-D16C-4E3A-A7FB-A9CD91F4D077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9423E-5B2F-49C6-A3B6-264C4926D7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9423E-5B2F-49C6-A3B6-264C4926D799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78620-33AA-411C-A806-442A7B2DA9E6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3FB89-8E22-47B8-ADA3-7BF81ED61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78620-33AA-411C-A806-442A7B2DA9E6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3FB89-8E22-47B8-ADA3-7BF81ED61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78620-33AA-411C-A806-442A7B2DA9E6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3FB89-8E22-47B8-ADA3-7BF81ED61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78620-33AA-411C-A806-442A7B2DA9E6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3FB89-8E22-47B8-ADA3-7BF81ED61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78620-33AA-411C-A806-442A7B2DA9E6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3FB89-8E22-47B8-ADA3-7BF81ED61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78620-33AA-411C-A806-442A7B2DA9E6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3FB89-8E22-47B8-ADA3-7BF81ED61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78620-33AA-411C-A806-442A7B2DA9E6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3FB89-8E22-47B8-ADA3-7BF81ED61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78620-33AA-411C-A806-442A7B2DA9E6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3FB89-8E22-47B8-ADA3-7BF81ED61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78620-33AA-411C-A806-442A7B2DA9E6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3FB89-8E22-47B8-ADA3-7BF81ED61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78620-33AA-411C-A806-442A7B2DA9E6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3FB89-8E22-47B8-ADA3-7BF81ED61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78620-33AA-411C-A806-442A7B2DA9E6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3FB89-8E22-47B8-ADA3-7BF81ED61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78620-33AA-411C-A806-442A7B2DA9E6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3FB89-8E22-47B8-ADA3-7BF81ED61A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0004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Организация контроля качества продукции</a:t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714488"/>
            <a:ext cx="8786842" cy="4572032"/>
          </a:xfrm>
        </p:spPr>
        <p:txBody>
          <a:bodyPr/>
          <a:lstStyle/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Понятие конкурентоспособности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продукции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Качество продукции, значение его повышения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Показатели качества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продукции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Элементы системы управления качеством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продукции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Сертификация продукции</a:t>
            </a:r>
          </a:p>
          <a:p>
            <a:pPr marL="514350" indent="-514350" algn="l">
              <a:buFont typeface="+mj-lt"/>
              <a:buAutoNum type="arabicPeriod"/>
            </a:pP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>
              <a:buFont typeface="+mj-lt"/>
              <a:buAutoNum type="arabicPeriod"/>
            </a:pP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Admin\Documents\rs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3929066"/>
            <a:ext cx="2571736" cy="25717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Функции управления качеством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Прогнозирование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потребностей в области потребительских свойств продукции.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Планирование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улучшения качества продукции.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3.Правовое и информационное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системы управления качеством продукции.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4.Материально-техническое и технологическое обеспечение качества продукции.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Метрологическое обеспечение качества продукции.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Организация взаимоотношений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качеству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продукции между потребителями и поставщиками.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Мотивация качества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труда и продукции.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Подготовка и повышение квалификации персонала в области улучшения качества продукции.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Внутризаводской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качества труда и продукции.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Контрол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ь качества и безопасности продукции.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Program Files\Microsoft Office\MEDIA\CAGCAT10\j019637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5048250"/>
            <a:ext cx="1724025" cy="18097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686800" cy="1143000"/>
          </a:xfrm>
        </p:spPr>
        <p:txBody>
          <a:bodyPr>
            <a:norm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 Принципы управления качеством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85720" y="1571612"/>
            <a:ext cx="850109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комплексное решение проблемы, предполагающее раскрытие совокупности свойств, образующих единое целое;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системный подход при построении механизма управления качеством;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 работ на базе стандартизации;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оптимальность соотношения системы управления качеством с функцией стимулирования исполнителей;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органов управления качеством или определения ответственных исполнителей;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постоянное совершенствование системы.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Методами управления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928670"/>
            <a:ext cx="87154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называют способы, которыми субъект управления приводит в действие те или иные факторы формирования качества продукции.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071538" y="221455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Сущность экономического метода управления качеством 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500175"/>
            <a:ext cx="835821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путем целенаправленного воздействия на интересы управляемого объекта создать механизм его ориентации на более эффективный режим работы с целью производства продукции высокого качества без излишнего вмешательства органов управления.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714488"/>
            <a:ext cx="2143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285720" y="3857628"/>
            <a:ext cx="2571768" cy="2357454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4643446"/>
            <a:ext cx="25003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Инструменты  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метода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857488" y="5286388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857488" y="4071942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857488" y="4714884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286248" y="378619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материальное стимулирование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качества труда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4500570"/>
            <a:ext cx="33575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ценообразование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500063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организация расчетов с поставщиками и потребителями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86248" y="5715017"/>
            <a:ext cx="48577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поощрение рационализаторских предложений по внедрению и совершенствованию техники и технологии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2786050" y="5929330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Program Files\Microsoft Office\MEDIA\CAGCAT10\j023301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22331" y="1500174"/>
            <a:ext cx="2321669" cy="235745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Административные методы управления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285861"/>
            <a:ext cx="80010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обеспечение внедрения отраслевых республиканских стандартов на продукцию, конструкторской и технологической документации,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разработка и внедрение стандартов, распространение и помощь во внедрении передового опыта, новых изобретений, технологий производства экологически чистой и безопасной для здоровья населения продукции, что является прерогативой государственных органов и должно осуществляться во взаимодействии с экономическими методами.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Социально-психологические методы управления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1500175"/>
            <a:ext cx="842968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планирование социального развития коллектива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установление благоприятного психологического климата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использование различных форм коллективного и индивидуального поощрения за выпуск продукции высокого качества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учет индивидуальных психологических особенностей членов коллектива и т.д.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Program Files\Microsoft Office\MEDIA\CAGCAT10\j028603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929" y="2000240"/>
            <a:ext cx="2143071" cy="2065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285728"/>
            <a:ext cx="3500462" cy="267765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Факторы , влияющие на формирование системы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государственного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регулирования качества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3643314"/>
            <a:ext cx="3929058" cy="26776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Социальные интересы общества в области качества.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Создание условий для устойчивого и эффективного развития отраслей промышленности.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1965307" y="3249611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4572000" y="285728"/>
            <a:ext cx="4000528" cy="15696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Факторы, обуславливающие особенности регулирования качества на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корпоративном уровне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5400000">
            <a:off x="6323025" y="2178835"/>
            <a:ext cx="642148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4357686" y="2428868"/>
            <a:ext cx="4214842" cy="41549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Учет требований фактических и потенциальных потребителей продукции, а также других заинтересованных сторон.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Обеспечение эффективного производства конкурентоспособной продукции высокого качества на предприятиях, входящих в конкретные объединения.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C:\Users\Admin\Documents\iStoc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4248884"/>
            <a:ext cx="2571736" cy="26091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Сертификация</a:t>
            </a:r>
            <a:endParaRPr lang="ru-RU" sz="3600" b="1" u="sng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000108"/>
            <a:ext cx="9144000" cy="857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процесс выявления соответствия продукции, ее производства требованиям, которые установлены в стандартах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C:\Program Files\Microsoft Office\MEDIA\CAGCAT10\j0195812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0"/>
            <a:ext cx="1108083" cy="113982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1604" y="1857364"/>
            <a:ext cx="68044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Сертификат соответствия 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428868"/>
            <a:ext cx="8858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документ, подтверждающий соответствие сертифицированной продукции требованиям нормативных документов по стандартизации.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3571876"/>
            <a:ext cx="6230808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Обязательная сертификация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4214818"/>
            <a:ext cx="77867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деятельность субъектов хозяйствования по подтверждению соответствия продукции показателю, обеспечивающему безопасность для жизни, здоровья человека и другим показателям, установленным законодательством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Program Files\Microsoft Office\MEDIA\CAGCAT10\j028700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5072074"/>
            <a:ext cx="2071670" cy="1785926"/>
          </a:xfrm>
          <a:prstGeom prst="rect">
            <a:avLst/>
          </a:prstGeom>
          <a:noFill/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85720" y="285728"/>
            <a:ext cx="850112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2400" b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Добровольная сертификация </a:t>
            </a:r>
            <a:r>
              <a:rPr kumimoji="0" lang="ru-RU" altLang="ja-JP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- это деятельность субъектов по подтверждению соответствия продукции показателям, по которым проведение обязательной сертификации законодательством не предусмотрено.</a:t>
            </a:r>
            <a:endParaRPr kumimoji="0" lang="ru-RU" altLang="ja-JP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000241"/>
            <a:ext cx="87868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самосертификация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т.е. производитель заполняет декларацию, в которой заявляет, что его система удовлетворяет требованиям определенных стандартов и прилагает технические документы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3571877"/>
            <a:ext cx="8858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сертификация второй стороной,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ее проводит у своих поставщиков предприятие, выпускающее конечную продукцию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4714884"/>
            <a:ext cx="77867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Сертификация третьей стороной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проверка и оценка систем качества специализированными органами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Program Files\Microsoft Office\MEDIA\CAGCAT10\j018600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67587" y="4714884"/>
            <a:ext cx="1776413" cy="18256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Система сертификации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000108"/>
            <a:ext cx="85011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это система, располагающая определенными правилами процедуры и управления для проведения сертификации продукции.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2357430"/>
            <a:ext cx="72578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Система сертификации включает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714348" y="3143248"/>
            <a:ext cx="735811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53975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сертификацию продукции;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53975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сертификацию производства;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53975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аттестацию изготовителей;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53975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аккредитацию лабораторией, органов по сертификации, аттестации предложений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Конкуренция</a:t>
            </a:r>
            <a:endParaRPr lang="ru-RU" sz="7200" b="1" u="sng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Program Files\Microsoft Office\MEDIA\CAGCAT10\j028320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6210" y="4214818"/>
            <a:ext cx="2347790" cy="229711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1285860"/>
            <a:ext cx="70008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характеризуется техническим, экономическим и организационным преимуществом данного предприятия перед конкурентом.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Admin\Documents\b07a4b8a5d862d3c2b99ca0a7251aa7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4572000"/>
            <a:ext cx="2286000" cy="2286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Знак соответствия -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357158" y="1225689"/>
            <a:ext cx="828680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зарегистрированный в установленном порядке знак, который по правилам системы сертификации подтверждает </a:t>
            </a: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соответствие </a:t>
            </a: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маркированной им продукции </a:t>
            </a: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требованиям </a:t>
            </a: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нормативных актов и конкретных стандартов или других нормативных документов по стандартизации.</a:t>
            </a:r>
            <a:endParaRPr kumimoji="0" lang="ru-RU" sz="4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Виды конкуренции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00034" y="1428736"/>
            <a:ext cx="821537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altLang="ja-JP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свободная конкуренция</a:t>
            </a:r>
            <a:r>
              <a:rPr kumimoji="0" lang="ru-RU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когда на рынке действует много продавцов и покупателей товаров, и ни один из конкурентов не в состоянии оказать существенное влияние на рынке;</a:t>
            </a:r>
            <a:endParaRPr kumimoji="0" lang="ru-RU" altLang="ja-JP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1441441" cy="1214443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428596" y="2786058"/>
            <a:ext cx="821537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altLang="ja-JP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олигополистическую конкуренцию</a:t>
            </a:r>
            <a:r>
              <a:rPr kumimoji="0" lang="ru-RU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- это конкуренция между крупными предприятиями, которые контролируют часть рынка;</a:t>
            </a:r>
            <a:endParaRPr kumimoji="0" lang="ru-RU" altLang="ja-JP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altLang="ja-JP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ценовую конкуренцию</a:t>
            </a:r>
            <a:r>
              <a:rPr kumimoji="0" lang="ru-RU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когда происходит воздействие на спрос путем повышения или понижения цены;</a:t>
            </a:r>
            <a:endParaRPr kumimoji="0" lang="ru-RU" altLang="ja-JP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altLang="ja-JP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неценовую конкуренцию</a:t>
            </a:r>
            <a:r>
              <a:rPr kumimoji="0" lang="ru-RU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, когда предприятия воздействуют на спрос путем применения качественных свойств продукта, вида, упаковки, сервисного доведения до потребителя.</a:t>
            </a:r>
            <a:endParaRPr kumimoji="0" lang="ru-RU" altLang="ja-JP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571480"/>
            <a:ext cx="7786710" cy="1428760"/>
          </a:xfrm>
        </p:spPr>
        <p:txBody>
          <a:bodyPr>
            <a:noAutofit/>
          </a:bodyPr>
          <a:lstStyle/>
          <a:p>
            <a:r>
              <a:rPr lang="ru-RU" sz="2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50000" endA="300" endPos="50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Качество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это совокупность признаков и свойств продукции, которые обуславливают её пригодность и удовлетворяют определенные потребности в зависимости от назначения.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6350" stA="50000" endA="300" endPos="50000" dist="60007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3" descr="C:\Program Files\Microsoft Office\MEDIA\CAGCAT10\j0299611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4857760"/>
            <a:ext cx="2317740" cy="1722041"/>
          </a:xfrm>
          <a:prstGeom prst="rect">
            <a:avLst/>
          </a:prstGeom>
          <a:noFill/>
        </p:spPr>
      </p:pic>
      <p:pic>
        <p:nvPicPr>
          <p:cNvPr id="16388" name="Picture 4" descr="C:\Program Files\Microsoft Office\MEDIA\CAGCAT10\j0195812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876285" cy="901389"/>
          </a:xfrm>
          <a:prstGeom prst="rect">
            <a:avLst/>
          </a:prstGeom>
          <a:noFill/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2214554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2800" b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Свойство продукции </a:t>
            </a:r>
            <a:r>
              <a:rPr kumimoji="0" lang="ru-RU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- это объективная особенность товара, которая может проявляться при создании или потреблении.</a:t>
            </a:r>
            <a:endParaRPr kumimoji="0" lang="ru-RU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 rot="10800000" flipV="1">
            <a:off x="0" y="3786190"/>
            <a:ext cx="84296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2800" b="1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Система качества (СК) </a:t>
            </a:r>
            <a:r>
              <a:rPr kumimoji="0" lang="ru-RU" altLang="ja-JP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-</a:t>
            </a:r>
            <a:r>
              <a:rPr kumimoji="0" lang="ru-RU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это совокупность организационной структуры, методик, ресурсов и процессов, необходимых для общего руководства и управления качеством продукции.</a:t>
            </a:r>
            <a:endParaRPr kumimoji="0" lang="ru-RU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Program Files\Microsoft Office\MEDIA\CAGCAT10\j028541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7100" y="5081587"/>
            <a:ext cx="1866900" cy="177641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28596" y="285728"/>
            <a:ext cx="81649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Система качества предполагает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500034" y="1000108"/>
            <a:ext cx="814393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>
                <a:tab pos="539750" algn="l"/>
              </a:tabLst>
            </a:pPr>
            <a:r>
              <a:rPr kumimoji="0" lang="ru-RU" altLang="ja-JP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ru-RU" altLang="ja-JP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обеспечение качества </a:t>
            </a:r>
            <a:r>
              <a:rPr kumimoji="0" lang="ru-RU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- все осуществляемые виды деятельности в рамках СК, необходимые, чтобы быть уверенными в том, что изделие будет соответствовать требованиям, предъявляемым к качеству;</a:t>
            </a:r>
            <a:endParaRPr kumimoji="0" lang="ru-RU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>
                <a:tab pos="539750" algn="l"/>
              </a:tabLst>
            </a:pPr>
            <a:r>
              <a:rPr kumimoji="0" lang="ru-RU" altLang="ja-JP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ru-RU" altLang="ja-JP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управление качеством </a:t>
            </a:r>
            <a:r>
              <a:rPr kumimoji="0" lang="ru-RU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- виды деятельности оперативного характера для выполнения требований по качеству;</a:t>
            </a:r>
            <a:endParaRPr kumimoji="0" lang="ru-RU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lphaUcPeriod"/>
              <a:tabLst>
                <a:tab pos="539750" algn="l"/>
              </a:tabLst>
            </a:pPr>
            <a:r>
              <a:rPr kumimoji="0" lang="ru-RU" altLang="ja-JP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ru-RU" altLang="ja-JP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улучшение качества </a:t>
            </a:r>
            <a:r>
              <a:rPr kumimoji="0" lang="ru-RU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- мероприятия, проводимые для повышения результативности деятельности с целью получения выгоды для предприятия и потребителя.</a:t>
            </a:r>
            <a:endParaRPr kumimoji="0" lang="ru-RU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Жизненный цикл товара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1071538" y="1357660"/>
            <a:ext cx="7286676" cy="5214612"/>
            <a:chOff x="1701" y="5208"/>
            <a:chExt cx="9360" cy="5218"/>
          </a:xfrm>
        </p:grpSpPr>
        <p:sp>
          <p:nvSpPr>
            <p:cNvPr id="18435" name="Oval 3"/>
            <p:cNvSpPr>
              <a:spLocks noChangeArrowheads="1"/>
            </p:cNvSpPr>
            <p:nvPr/>
          </p:nvSpPr>
          <p:spPr bwMode="auto">
            <a:xfrm>
              <a:off x="4913" y="7066"/>
              <a:ext cx="2936" cy="135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Поставщики заказа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36" name="Rectangle 4"/>
            <p:cNvSpPr>
              <a:spLocks noChangeArrowheads="1"/>
            </p:cNvSpPr>
            <p:nvPr/>
          </p:nvSpPr>
          <p:spPr bwMode="auto">
            <a:xfrm>
              <a:off x="4761" y="5208"/>
              <a:ext cx="3088" cy="135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Изучение и исследование возможностей рынка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37" name="Rectangle 5"/>
            <p:cNvSpPr>
              <a:spLocks noChangeArrowheads="1"/>
            </p:cNvSpPr>
            <p:nvPr/>
          </p:nvSpPr>
          <p:spPr bwMode="auto">
            <a:xfrm>
              <a:off x="8721" y="5494"/>
              <a:ext cx="2340" cy="143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Проектирование и разработка изделия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38" name="Rectangle 6"/>
            <p:cNvSpPr>
              <a:spLocks noChangeArrowheads="1"/>
            </p:cNvSpPr>
            <p:nvPr/>
          </p:nvSpPr>
          <p:spPr bwMode="auto">
            <a:xfrm>
              <a:off x="1881" y="5682"/>
              <a:ext cx="1980" cy="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Снятие изделия</a:t>
              </a:r>
              <a:endPara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39" name="Line 7"/>
            <p:cNvSpPr>
              <a:spLocks noChangeShapeType="1"/>
            </p:cNvSpPr>
            <p:nvPr/>
          </p:nvSpPr>
          <p:spPr bwMode="auto">
            <a:xfrm flipV="1">
              <a:off x="3861" y="5951"/>
              <a:ext cx="900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/>
            </a:p>
          </p:txBody>
        </p:sp>
        <p:sp>
          <p:nvSpPr>
            <p:cNvPr id="18440" name="Line 8"/>
            <p:cNvSpPr>
              <a:spLocks noChangeShapeType="1"/>
            </p:cNvSpPr>
            <p:nvPr/>
          </p:nvSpPr>
          <p:spPr bwMode="auto">
            <a:xfrm>
              <a:off x="7821" y="5896"/>
              <a:ext cx="90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/>
            </a:p>
          </p:txBody>
        </p:sp>
        <p:sp>
          <p:nvSpPr>
            <p:cNvPr id="18441" name="Rectangle 9"/>
            <p:cNvSpPr>
              <a:spLocks noChangeArrowheads="1"/>
            </p:cNvSpPr>
            <p:nvPr/>
          </p:nvSpPr>
          <p:spPr bwMode="auto">
            <a:xfrm>
              <a:off x="8361" y="7303"/>
              <a:ext cx="2385" cy="12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Планирование и развитие </a:t>
              </a:r>
              <a:r>
                <a:rPr kumimoji="0" lang="ru-RU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производственногопроцесса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42" name="Line 10"/>
            <p:cNvSpPr>
              <a:spLocks noChangeShapeType="1"/>
            </p:cNvSpPr>
            <p:nvPr/>
          </p:nvSpPr>
          <p:spPr bwMode="auto">
            <a:xfrm flipH="1">
              <a:off x="9621" y="6942"/>
              <a:ext cx="720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/>
            </a:p>
          </p:txBody>
        </p:sp>
        <p:sp>
          <p:nvSpPr>
            <p:cNvPr id="18443" name="Rectangle 11"/>
            <p:cNvSpPr>
              <a:spLocks noChangeArrowheads="1"/>
            </p:cNvSpPr>
            <p:nvPr/>
          </p:nvSpPr>
          <p:spPr bwMode="auto">
            <a:xfrm>
              <a:off x="8033" y="8925"/>
              <a:ext cx="2142" cy="39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Снабжение</a:t>
              </a:r>
              <a:endPara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44" name="Line 12"/>
            <p:cNvSpPr>
              <a:spLocks noChangeShapeType="1"/>
            </p:cNvSpPr>
            <p:nvPr/>
          </p:nvSpPr>
          <p:spPr bwMode="auto">
            <a:xfrm flipH="1">
              <a:off x="9621" y="8562"/>
              <a:ext cx="540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/>
            </a:p>
          </p:txBody>
        </p:sp>
        <p:sp>
          <p:nvSpPr>
            <p:cNvPr id="18445" name="Rectangle 13"/>
            <p:cNvSpPr>
              <a:spLocks noChangeArrowheads="1"/>
            </p:cNvSpPr>
            <p:nvPr/>
          </p:nvSpPr>
          <p:spPr bwMode="auto">
            <a:xfrm>
              <a:off x="7173" y="9462"/>
              <a:ext cx="2236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Производство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46" name="Line 14"/>
            <p:cNvSpPr>
              <a:spLocks noChangeShapeType="1"/>
            </p:cNvSpPr>
            <p:nvPr/>
          </p:nvSpPr>
          <p:spPr bwMode="auto">
            <a:xfrm flipH="1">
              <a:off x="8541" y="9221"/>
              <a:ext cx="531" cy="2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/>
            </a:p>
          </p:txBody>
        </p:sp>
        <p:sp>
          <p:nvSpPr>
            <p:cNvPr id="18447" name="Rectangle 15"/>
            <p:cNvSpPr>
              <a:spLocks noChangeArrowheads="1"/>
            </p:cNvSpPr>
            <p:nvPr/>
          </p:nvSpPr>
          <p:spPr bwMode="auto">
            <a:xfrm>
              <a:off x="1701" y="7303"/>
              <a:ext cx="2294" cy="98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Продажа и распределение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48" name="Rectangle 16"/>
            <p:cNvSpPr>
              <a:spLocks noChangeArrowheads="1"/>
            </p:cNvSpPr>
            <p:nvPr/>
          </p:nvSpPr>
          <p:spPr bwMode="auto">
            <a:xfrm>
              <a:off x="4041" y="9354"/>
              <a:ext cx="2520" cy="107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Проверки, анализы питания</a:t>
              </a:r>
              <a:endPara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49" name="Line 17"/>
            <p:cNvSpPr>
              <a:spLocks noChangeShapeType="1"/>
            </p:cNvSpPr>
            <p:nvPr/>
          </p:nvSpPr>
          <p:spPr bwMode="auto">
            <a:xfrm flipH="1">
              <a:off x="6561" y="9971"/>
              <a:ext cx="612" cy="2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/>
            </a:p>
          </p:txBody>
        </p:sp>
        <p:sp>
          <p:nvSpPr>
            <p:cNvPr id="18450" name="Line 18"/>
            <p:cNvSpPr>
              <a:spLocks noChangeShapeType="1"/>
            </p:cNvSpPr>
            <p:nvPr/>
          </p:nvSpPr>
          <p:spPr bwMode="auto">
            <a:xfrm flipV="1">
              <a:off x="2601" y="6582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/>
            </a:p>
          </p:txBody>
        </p:sp>
        <p:sp>
          <p:nvSpPr>
            <p:cNvPr id="18451" name="Rectangle 19"/>
            <p:cNvSpPr>
              <a:spLocks noChangeArrowheads="1"/>
            </p:cNvSpPr>
            <p:nvPr/>
          </p:nvSpPr>
          <p:spPr bwMode="auto">
            <a:xfrm>
              <a:off x="2241" y="8562"/>
              <a:ext cx="1662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Упаковка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52" name="Line 20"/>
            <p:cNvSpPr>
              <a:spLocks noChangeShapeType="1"/>
            </p:cNvSpPr>
            <p:nvPr/>
          </p:nvSpPr>
          <p:spPr bwMode="auto">
            <a:xfrm flipH="1" flipV="1">
              <a:off x="3141" y="9102"/>
              <a:ext cx="90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/>
            </a:p>
          </p:txBody>
        </p:sp>
        <p:sp>
          <p:nvSpPr>
            <p:cNvPr id="18453" name="Line 21"/>
            <p:cNvSpPr>
              <a:spLocks noChangeShapeType="1"/>
            </p:cNvSpPr>
            <p:nvPr/>
          </p:nvSpPr>
          <p:spPr bwMode="auto">
            <a:xfrm flipH="1" flipV="1">
              <a:off x="2070" y="8285"/>
              <a:ext cx="711" cy="27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Уровень качества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2285984" y="1214422"/>
            <a:ext cx="2286016" cy="11430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572000" y="1214422"/>
            <a:ext cx="2000264" cy="121444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57158" y="2428868"/>
            <a:ext cx="4143372" cy="13849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 отношению к лучшим отечественным и зарубежным образцам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Program Files\Microsoft Office\MEDIA\CAGCAT10\j0293236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1268135" cy="935024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072198" y="2500306"/>
            <a:ext cx="2786082" cy="13849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39750" algn="l"/>
              </a:tabLst>
            </a:pPr>
            <a:r>
              <a:rPr kumimoji="0" lang="ru-RU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как степень удовлетворения потребителей.</a:t>
            </a:r>
            <a:endParaRPr kumimoji="0" lang="ru-RU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4214818"/>
            <a:ext cx="88582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Показатель качества продукции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это количественная оценка одного или несколько свойств продукции. Основные показатели качества отражены в стандартах (международных, республиканских стандартах предприятия) технических условиях (ТУ).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858280" cy="1143000"/>
          </a:xfrm>
        </p:spPr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Группы показателей качества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85720" y="1785926"/>
            <a:ext cx="885828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539750" algn="l"/>
              </a:tabLst>
            </a:pPr>
            <a:r>
              <a:rPr kumimoji="0" lang="ru-RU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показатели назначения изделия;</a:t>
            </a:r>
            <a:endParaRPr kumimoji="0" lang="ru-RU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539750" algn="l"/>
              </a:tabLst>
            </a:pPr>
            <a:r>
              <a:rPr kumimoji="0" lang="ru-RU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показатели надежности;</a:t>
            </a:r>
            <a:endParaRPr kumimoji="0" lang="ru-RU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539750" algn="l"/>
              </a:tabLst>
            </a:pPr>
            <a:r>
              <a:rPr kumimoji="0" lang="ru-RU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эргономические показатели;</a:t>
            </a:r>
            <a:endParaRPr kumimoji="0" lang="ru-RU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539750" algn="l"/>
              </a:tabLst>
            </a:pPr>
            <a:r>
              <a:rPr kumimoji="0" lang="ru-RU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эстетические показатели;</a:t>
            </a:r>
            <a:endParaRPr kumimoji="0" lang="ru-RU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539750" algn="l"/>
              </a:tabLst>
            </a:pPr>
            <a:r>
              <a:rPr kumimoji="0" lang="ru-RU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экономические (показатели </a:t>
            </a:r>
            <a:r>
              <a:rPr kumimoji="0" lang="ru-RU" altLang="ja-JP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материало</a:t>
            </a:r>
            <a:r>
              <a:rPr kumimoji="0" lang="ru-RU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-, энергоемкости, ресурсосбережения, т.е. те, которые определяют уровень затрачиваемых ресурсов);</a:t>
            </a:r>
            <a:endParaRPr kumimoji="0" lang="ru-RU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539750" algn="l"/>
              </a:tabLst>
            </a:pPr>
            <a:r>
              <a:rPr kumimoji="0" lang="ru-RU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экологические (свойства, связанные с воздействием на здоровье человека и окружающую среду, - это безопасность и </a:t>
            </a:r>
            <a:r>
              <a:rPr kumimoji="0" lang="ru-RU" altLang="ja-JP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экологичность</a:t>
            </a:r>
            <a:r>
              <a:rPr kumimoji="0" lang="ru-RU" altLang="ja-JP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).</a:t>
            </a:r>
            <a:endParaRPr kumimoji="0" lang="ru-RU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Program Files\Microsoft Office\MEDIA\CAGCAT10\j028606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1142984"/>
            <a:ext cx="1498627" cy="22441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Технический уровень продукции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571536" y="1571612"/>
            <a:ext cx="828680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это относительная характеристика качества, основная на сопоставлении значений показателя оцениваемой продукции с соответствующими базовыми значениями.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Program Files\Microsoft Office\MEDIA\CAGCAT10\j0299171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2357430"/>
            <a:ext cx="1535113" cy="26844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989</Words>
  <Application>Microsoft Office PowerPoint</Application>
  <PresentationFormat>Экран (4:3)</PresentationFormat>
  <Paragraphs>112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Организация контроля качества продукции </vt:lpstr>
      <vt:lpstr>Конкуренция</vt:lpstr>
      <vt:lpstr>Виды конкуренции</vt:lpstr>
      <vt:lpstr>Качество - это совокупность признаков и свойств продукции, которые обуславливают её пригодность и удовлетворяют определенные потребности в зависимости от назначения. </vt:lpstr>
      <vt:lpstr>Слайд 5</vt:lpstr>
      <vt:lpstr>Жизненный цикл товара</vt:lpstr>
      <vt:lpstr>Уровень качества</vt:lpstr>
      <vt:lpstr>Группы показателей качества</vt:lpstr>
      <vt:lpstr>Технический уровень продукции</vt:lpstr>
      <vt:lpstr>Функции управления качеством</vt:lpstr>
      <vt:lpstr>   Принципы управления качеством</vt:lpstr>
      <vt:lpstr>Методами управления</vt:lpstr>
      <vt:lpstr>Сущность экономического метода управления качеством </vt:lpstr>
      <vt:lpstr>Административные методы управления</vt:lpstr>
      <vt:lpstr>Социально-психологические методы управления</vt:lpstr>
      <vt:lpstr>Слайд 16</vt:lpstr>
      <vt:lpstr>Сертификация</vt:lpstr>
      <vt:lpstr>Слайд 18</vt:lpstr>
      <vt:lpstr>Система сертификации</vt:lpstr>
      <vt:lpstr>Знак соответствия -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контроля качества продукции</dc:title>
  <dc:creator>Admin</dc:creator>
  <cp:lastModifiedBy>Оля</cp:lastModifiedBy>
  <cp:revision>31</cp:revision>
  <dcterms:created xsi:type="dcterms:W3CDTF">2011-10-01T16:33:22Z</dcterms:created>
  <dcterms:modified xsi:type="dcterms:W3CDTF">2012-05-25T07:20:12Z</dcterms:modified>
</cp:coreProperties>
</file>