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81" r:id="rId3"/>
    <p:sldId id="282" r:id="rId4"/>
    <p:sldId id="292" r:id="rId5"/>
    <p:sldId id="293" r:id="rId6"/>
    <p:sldId id="294" r:id="rId7"/>
    <p:sldId id="260" r:id="rId8"/>
    <p:sldId id="298" r:id="rId9"/>
    <p:sldId id="300" r:id="rId10"/>
    <p:sldId id="301" r:id="rId11"/>
    <p:sldId id="302" r:id="rId12"/>
    <p:sldId id="299" r:id="rId13"/>
    <p:sldId id="272" r:id="rId14"/>
    <p:sldId id="261" r:id="rId15"/>
    <p:sldId id="283" r:id="rId16"/>
    <p:sldId id="303" r:id="rId17"/>
    <p:sldId id="289" r:id="rId18"/>
    <p:sldId id="284" r:id="rId19"/>
    <p:sldId id="304" r:id="rId20"/>
    <p:sldId id="285" r:id="rId21"/>
    <p:sldId id="286" r:id="rId22"/>
    <p:sldId id="287" r:id="rId23"/>
    <p:sldId id="288" r:id="rId24"/>
    <p:sldId id="262" r:id="rId25"/>
    <p:sldId id="290" r:id="rId26"/>
    <p:sldId id="305" r:id="rId27"/>
    <p:sldId id="306" r:id="rId28"/>
    <p:sldId id="307" r:id="rId29"/>
    <p:sldId id="308" r:id="rId30"/>
    <p:sldId id="263" r:id="rId31"/>
    <p:sldId id="273" r:id="rId32"/>
    <p:sldId id="279" r:id="rId33"/>
    <p:sldId id="29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8CC0D2-D116-DC48-9B47-F08CE01DD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12B33F0-6285-D444-BFCE-2AFEF4FC3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DDA326-AB88-8D4E-82E2-D634AA019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742F-729C-4879-A204-EB7ADF968274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E4C9F9-690E-7144-9C04-3A448B21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C6468A-C633-B341-9951-C54B00FD4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FE07-7949-4F18-A548-31B84FEDEB2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4C5B58E-9EBC-BD4B-A091-78656C2A26F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412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4B7B2D-6E7B-9843-A66A-18905B95E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159CE96-8F55-6F49-9F5F-E2FD8E171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A52EED-31A2-E345-9B02-61EEB2816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742F-729C-4879-A204-EB7ADF968274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DCDC26-A2C5-1245-9025-C4CACD1B3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AED419-62C5-8D41-961E-7AB435A70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FE07-7949-4F18-A548-31B84FEDE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88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88F6FE3-E2E4-D64E-9934-7A75E17CCC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ACD7589-24D2-F943-9003-2B8459279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2B5E23-3228-964D-873F-CE91C37D5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742F-729C-4879-A204-EB7ADF968274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269AA5-A3FC-3C4A-A201-6341E525A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22D9FB-FD37-4A4E-BB3C-D9257544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FE07-7949-4F18-A548-31B84FEDE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624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4274AD-E7C4-7C44-989E-C6946A6E7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41ACD1A-205C-E046-915D-9AAE6A774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345BF57-E54C-7744-8BF6-C36961D93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742F-729C-4879-A204-EB7ADF968274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8DEC60-BA31-624B-ABF4-5F66FECBC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7C9076-6375-6741-BD7D-DF46AE579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FE07-7949-4F18-A548-31B84FEDE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302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9D28B4-9497-EE4F-A7EE-F2581F1B8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4966B68-3B16-A141-97C0-D28EF5348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3F98644-A382-2946-A4ED-93237A765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742F-729C-4879-A204-EB7ADF968274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76ECB7A-0CE2-0644-84B8-A430A9D19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679B49-EF84-5647-8545-34F29CDEE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FE07-7949-4F18-A548-31B84FEDE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141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7C108B-36B7-BC43-8307-11D8FE836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C1D754-A335-3F43-9A24-3571EF215A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BE36E98-630E-2C4F-A0FF-5EB937F85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AA32BA-5F78-364B-90E5-E7EDADD1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742F-729C-4879-A204-EB7ADF968274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B1543A2-3641-2C4D-8000-C09098FF4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DAE46C4-A5BB-D74D-ABAD-C788656D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FE07-7949-4F18-A548-31B84FEDE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815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5E5B0E-E22C-3D4B-A882-061736503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D48D860-0A90-6640-8154-AFC6EF106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CFCF631-B342-D449-883A-B13C0B575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15DB467-D4D4-BD4E-BF49-64C6EDC2F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5D17ADE-2FE2-AF4B-989C-F6BA20F649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41BF277-5001-1149-9AFD-E993054B6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742F-729C-4879-A204-EB7ADF968274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C5CF635-AE36-4143-B2AC-AB7073B00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B5E33DA-C41A-724D-849B-22508C4C7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FE07-7949-4F18-A548-31B84FEDE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103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716AA4-A185-E241-A8A0-A14635817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A5FD223-B7F5-D24D-99D7-A37B8D727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742F-729C-4879-A204-EB7ADF968274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EA6D797-2B97-C44B-B163-0DE3AFAA2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C265B4A-10EC-C34D-8437-F7111F3A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FE07-7949-4F18-A548-31B84FEDE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026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7C618CE-45E4-264D-ADB3-C2445237C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742F-729C-4879-A204-EB7ADF968274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188E1D9-321E-3243-92F9-1AC304F23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A0EA228-127C-BC4C-B33D-A57F8FEA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FE07-7949-4F18-A548-31B84FEDE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12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2FCE2A-05BF-3647-902C-50CB92452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041FB0-B12F-3D40-BD02-0F8DE9C8A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5D467AC-2280-FB4F-B89A-948C5F80F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F117440-B64B-8248-B1FD-4441E4EFF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742F-729C-4879-A204-EB7ADF968274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5D6A628-2A62-4647-BB65-4711EF30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583DD2-4D5C-A144-9727-9E6C531E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FE07-7949-4F18-A548-31B84FEDE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24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4B7841-28DC-C946-833E-CF3287C3A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D87B4E0-40DD-F94B-A22C-78847BD899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A970674-DF5D-B844-9307-D5564EE96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0B95F53-C039-3644-B32F-C12D83E3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742F-729C-4879-A204-EB7ADF968274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8B5B2E-1E12-5E4B-94BA-2FD342A0B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2386F1-A846-1243-93EA-9EA168A50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FE07-7949-4F18-A548-31B84FEDE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976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1CAEDDC-1C19-DD40-BA3B-251121B60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DC7A8AE-660E-5E4F-BD1C-EAED6D17C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C8EA15-4309-424C-8832-E0E5DC0EF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1742F-729C-4879-A204-EB7ADF968274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E3E044C-43F4-2341-AF30-F9BA4DADDA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1C447F-BDAA-B341-B41B-B2302CF9D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2FE07-7949-4F18-A548-31B84FEDEB2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583A4F1-3EDB-9F4D-8DD4-7ABD6708D5F8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414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357430"/>
            <a:ext cx="8458200" cy="1143008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kk-KZ" sz="3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Тақырыбы: </a:t>
            </a:r>
            <a:r>
              <a:rPr lang="ru-RU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Мамандандырылған  несие-қаржылы</a:t>
            </a:r>
            <a:r>
              <a:rPr lang="kk-KZ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институттары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14678" y="4572008"/>
            <a:ext cx="5743556" cy="11430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9108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Парабанк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жүйесінің құрамына кіреді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Мамандандырылған несиелік-қаржы институттары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(МНҚИ)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қызметі клиенттердің белгілі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түрлеріне қызмет көрсетуге бағдарланған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көбінесе жеңілдікті шарттармен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банктер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үшін тәуекелді 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табылатын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салаларына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ауыл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шаруашылығы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құрылыс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шағын кәсіпкерлік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қолданылатын парабанк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мекемелері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Пошта-жинақ мекемелері-пошта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бөлімшелері арқылы халықтың қалың жіктерінің ұсақ жинақтарын жинақтайтын 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қаражатты басқа несие-қаржы институттары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мемлекетке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үшін пайдаланатын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мамандандырылған несие-қаржы институттарының ерекше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8567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Парабанктік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жүйе»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57686" y="1628800"/>
            <a:ext cx="4612954" cy="52292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Парабанк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жүйесі» атауы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сирек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қолданылады, несие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жүйесінің бұл ерекше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бөлігі «мамандандырылған несие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қаржы институттары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атпен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танымал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мекемелердің ерекше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қызмет түрін көрсетеді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73424"/>
            <a:ext cx="3963290" cy="482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8254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7886700" cy="507209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Парабанктік жүйе экономикамыздың нарықтық қатынастарға көшуі барысында жаңадан қалыптасып, біртіндеп дамып келе жатқан жаңа құрылымды сипаттайды. </a:t>
            </a:r>
          </a:p>
          <a:p>
            <a:pPr algn="just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Банктік емес мекемелердің немесе парабанктік мекемелердің банктерден айырмашылығы:</a:t>
            </a:r>
          </a:p>
          <a:p>
            <a:pPr marL="514350" indent="-514350" algn="just">
              <a:buAutoNum type="arabicPeriod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Клиенттердің белгілі бір түріне ғана қызмет етеді;</a:t>
            </a:r>
          </a:p>
          <a:p>
            <a:pPr marL="514350" indent="-514350" algn="just">
              <a:buAutoNum type="arabicPeriod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Банктік операциялардың жекелеген түрлері бойынша қызмет көрсетеді;</a:t>
            </a:r>
          </a:p>
          <a:p>
            <a:pPr marL="514350" indent="-514350" algn="just">
              <a:buAutoNum type="arabicPeriod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Ұсақ депозиттерді тартпайды.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392446" cy="488337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Банктік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қаржылық және несиелік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мекемелер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парабанктер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банктерден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 қарыздарын шығармай,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 акцияларын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шығара отырып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қаржы нарығында қызмет ететін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банктерден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ерекшеленеді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Активтер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міндеттемелер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құнының өзгеруіне 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барлық тәуекелдер акционерлер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бөлінеді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734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Мамандандырылған несие-қаржы институттары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97152"/>
          </a:xfrm>
        </p:spPr>
        <p:txBody>
          <a:bodyPr>
            <a:normAutofit lnSpcReduction="1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Инвестициялық компаниялар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қорлар;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лизингтік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компания;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факторингтік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компаниялар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брокерлік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дилерлік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фирмалар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сақтандыру компаниялар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зейнетақы қорлары,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қаржы компаниялары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ломбардтар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несиелік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серіктестіктер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62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4786346" cy="557216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Инвестициялық компаниялар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өздерінің міндеттемелерін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ұсақ ұстаушылар арасында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орналастырады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алынған қаражатты түрлі салалардағы бағалы қағаздарды сатып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үшін пайдаланады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тартылған қаражаттарды бағалы қағаздарға инвестициялау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мақсатында, өзінің акцияларын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шығару және ашық түрде орналастыру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арқылы ақшалай қаражаттарды тартуға 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инвестициялақ қорларды келесідей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түрге бөлуге 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Өзара біріккен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қорлар-ашық инвестициялық қор және инвестициялық компания-жабық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инвестициялық қоры 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714488"/>
            <a:ext cx="335758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857232"/>
            <a:ext cx="7886700" cy="531973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    Ашық типтегі  компаниялар акция ұстаушының талабы  бойынша  акцияларды кері сатып алуға міндеттенеді, ал жабық типті ондай құқық бермейді. Қазіргі кезде компаниялардың бірінші түрі кең тараған.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Инвестициялық компаниялар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ұсақ ұстаушылардың арасында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 міндеттемелерін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акцияларын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орналастырады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алынған қаражатты экономиканың әртүрлі салаларындағы бағалы қағаздарды сатып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үшін пайдаланады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7886700" cy="435133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Шағын инвесторлар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инвестициялық компаниялардың міндеттемелерін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ықыласпен сатып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өйткені айтарлықтай әртараптандырудың арқасында (әртүрлі кәсіпорындарға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инвестиция салу)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тәуекелдерді таратуға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қол жеткізіледі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акциялары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инвестицияланған компаниялардың банкроттығына 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жинақ жоғалту қаупі азаяды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857208"/>
            <a:ext cx="7886700" cy="600079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Лизинг –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лизинг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берушінің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жалға берушінің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өзіне тиесілі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құрал-жабдықтарды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ұйымдастыру техникаларды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өндіріске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сауда-саттыққа және қоймаға арналған құрылғыларды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лизинг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алушыға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жалгерге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лизингтік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төлем төлеу шартымен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белгіленген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мерзімге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пайдалануға беруін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қарастыратын жалға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беру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шарты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Лизингтік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мәмілелердің бірнеше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түрлері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бар.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Барлық лизингтік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операциялар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түрге бөлінеді: шұғыл және қаржылық лизингтер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1.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Шұғыл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лизинг 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бұл мүліктің қызмет ету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мерзіміне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қарағанда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оның пайдалану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мерзімінің қысқалығын және мүліктің құнын толық өтемеуін сипаттайды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2.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Қаржы лизингі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бұл уақытша пайдалануға берген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лизинг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затының мерзімі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өзінің толық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амортизациялық құнын төлеп шығуымен немесе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өзін-өзі өтеуімен байланысты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сипатталады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400" dirty="0" smtClean="0"/>
              <a:t>     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785786" y="357166"/>
            <a:ext cx="7886700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Лизингтік</a:t>
            </a: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компаниялар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7886700" cy="4351338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Осы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лизингтердің отандық және халықаралық тәжірибеде қолданылатын мынадай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түрлері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1.Ішкі лизинг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өзінің қатынасушыларының 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елден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келуімен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сипатталады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2.Халықаралық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лизинг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барлық тараптардың әр елден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келуін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сипаттайды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i="1" dirty="0" smtClean="0"/>
              <a:t>          </a:t>
            </a:r>
            <a:r>
              <a:rPr lang="ru-RU" b="1" i="1" dirty="0" err="1" smtClean="0"/>
              <a:t>Лизингтік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компаниялар-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ұзақ мерзімді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заттарын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машиналар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жабдықтар, көлік құралдары 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 .б.)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сатып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оларды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лизинг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компаниясына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жалға алынған мүліктің құнын біртіндеп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төлейтін жалға алушы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фирмаға ұзақ мерзімді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(5-8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жалға беретін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ұйымдар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Жоспар</a:t>
            </a: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Несие-жинақ қауымдастықтары.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Қарыз жинақтарын реттеу.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Несиелік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одақтардың ұйымдастырылуы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құрылымы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4572032" cy="5857916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Факторинг-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ағылшын тілінен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фактор,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сауда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делдалы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маклер)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банкілердің тапсырыскерге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көрсететін қызметтерінің түрі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жеткізуші-клиенттің мамандандырылған мекемеге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факторингтік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компанияға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банкінің факторингілік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бөліміне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жеткізілген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тауарлар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көрсетілген қызметтер үшін төленбеген төлем құжаттарын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шот-фактураларды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ұсынуына байланысты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сауда-комиссиялық операциялардың бір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болмаса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жеткізуші-кәсіпорынның айналым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капиталын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несиелендіруі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Факторингтік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компаниялар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-бұл тауарларды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жеткізуге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қызмет көрсетуге байланысты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клиенттердің дебиторлық берешегін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сатып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алатын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ұйымдар.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1571612"/>
            <a:ext cx="3100334" cy="478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428604"/>
            <a:ext cx="4157664" cy="5748359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Сақтандыру компаниялары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(қоғамдар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-бұл қаржы мекемелері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олардың ерекшелігі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қаражат тартудың өзіндік нысаны-сақтандыру полистерін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инвестиция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салатын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активтердің негізгі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бабы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-өнеркәсіптік компаниялардың облигациялары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акциялар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бағалы қағаздар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Басқаша айтқанда, олар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мемлекетке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ұзақ мерзімді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несие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628800"/>
            <a:ext cx="389242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71546"/>
            <a:ext cx="78867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Зейнетақы қорлары-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ең алдымен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зейнетақы қорын құрумен және зейнетақы берумен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айналысатын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несиелік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мекемелер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Алынған ақша қаражаты негізінен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өнеркәсіптік компаниялардың акцияларына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салынады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Зейнетақы қоры-зейнетақы төлеуге арналған мақсатты қор.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Зейнетақы қоры қаражаты салымшылардың міндетті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ерікті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зейнетақы жарналары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жұмыс берушілердің, жеке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еңбек қызметімен айналысушы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азаматтардың міндетті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сақтандыру жарналары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есебінен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құралады.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4572032" cy="5676921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smtClean="0"/>
              <a:t>   </a:t>
            </a:r>
            <a:r>
              <a:rPr lang="ru-RU" b="1" i="1" dirty="0" err="1" smtClean="0"/>
              <a:t>Қаржы компаниялары</a:t>
            </a:r>
            <a:r>
              <a:rPr lang="ru-RU" b="1" i="1" dirty="0" smtClean="0"/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тауарларды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сатуға несие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әртүрлі мекемелерді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Ең көп таралған түрі болып-ұзақ мерзімді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тұтыну тауарларын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бөліп сатудағы несиелеу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компаниялары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556792"/>
            <a:ext cx="382098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88640"/>
            <a:ext cx="4191000" cy="6135960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Ломбардтар-бұл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тұлғаларға жылжымалы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мүлік кепілдігімен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қысқа мерзімге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қарыз беретін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мекеме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Ломбардтардың мамандандырылған функциясы-жылжымалы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мүлікті, соның ішінде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қымбат металдар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тастарды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әдетте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бағалы қағаздарды қоспағанда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кепілге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түрінде тұтынушылық несие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632"/>
            <a:ext cx="439248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83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785794"/>
            <a:ext cx="4643470" cy="539116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Несиелік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серіктестіктер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 мүшелеріне: кооператорларға, жалға берілетін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кәсіпорындарға, шағын 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бизнеске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тұлғаларға кредиттік-есептік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қызмет көрсету мақсатында құрылады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пассивтік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операциялар-салымдарды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қарыздарды орналастыру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активті-несиелік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комиссиялық, сауда-делдалдық операциялар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1714488"/>
            <a:ext cx="3357586" cy="428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571480"/>
            <a:ext cx="5072098" cy="5143536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Жинақ мекемелерінің жүйесі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негізінен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пошта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бөлімшесі 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жергілікті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органдар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ұйымдастырған мемлекеттік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жинақ кассаларынан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тұрды.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мекемелер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әсіресе Орталық Еуропа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елдерінде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(Германия, Австрия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т.б.)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кең таралған.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ғасырдың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30-40-жылдарында.жеке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капиталистік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жинақ институттарының қарқынды дамуы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байқалады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Жинақ мекемелерінің үш негізгі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бар: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1.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өзара жинақ банктері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2.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несие-жинақ қауымдастықтары;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3.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несиелік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одақтар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кооперативтер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3" y="1928802"/>
            <a:ext cx="3429024" cy="428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950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Өзара несие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қоғамдары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шағын 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бизнеске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қызмет көрсететін коммерциялық банктерге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жақын несиелік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мекемелердің түрі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Қоғам қатысушылары кіру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жарналары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есебінен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қоғам капиталын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қалыптастыратын жеке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заңды тұлғалар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396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034686" cy="581947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Өзара жинақ банктері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ұсақ салымдарды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мерзімге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қабылдайды.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Ресми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түрде,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дегенде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күн бұрын салымды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хабарлама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бірақ көптеген банктер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ережені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ұстанбайды 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клиентке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талап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ақша береді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Тартылған қаражат әртүрлі несиелік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нарықтық міндеттемелер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бағалы қағаздарға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негізінен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тұрғын үй кепілдігімен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ипотекаға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бағалы қағаздар 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жергілікті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органдарының облигацияларына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салынады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516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7457256" cy="586551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Несие-жинақ қауымдастықтары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өзара негізде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ұйымдастырылған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Олардың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капиталы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клиенттерге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сертификаттарды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арқылы жасалады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ұстаушының бірінші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талабы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тепе-теңдік бойынша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сатып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алынады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пайыз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түрінде белгілі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әкеледі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сертификаттар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мерзімді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салымдарға ұқсас 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Өзара жинақ банктері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сияқты, қауымдастықтар капиталының басым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көпшілігі тұрғын үй құрылысына кепілдік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үшін ипотекаға салынған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77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  <a:endParaRPr lang="ru-RU" i="1" dirty="0">
              <a:solidFill>
                <a:schemeClr val="accent2"/>
              </a:solidFill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idx="1"/>
          </p:nvPr>
        </p:nvSpPr>
        <p:spPr>
          <a:xfrm>
            <a:off x="928662" y="1643050"/>
            <a:ext cx="7467600" cy="4525963"/>
          </a:xfrm>
        </p:spPr>
        <p:txBody>
          <a:bodyPr>
            <a:normAutofit/>
          </a:bodyPr>
          <a:lstStyle/>
          <a:p>
            <a:pPr algn="just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Несие-жинақ қауымдастықтары туралы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түсінігін анықтау.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Несиелік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одақтардың құрамы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функцияларын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қарастырыу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35048"/>
          </a:xfrm>
        </p:spPr>
        <p:txBody>
          <a:bodyPr/>
          <a:lstStyle/>
          <a:p>
            <a:pPr algn="ctr"/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Несиелік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одақтар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жеке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тұлғалардың 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шағын несие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мекемелерінің белгілі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топтары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ұйымдастыратын несиелік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кооперативтер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1)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қысқа мерзімді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тұтыну несиесін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мақсатында кәсіби 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аумақтық белгілері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тұлғалар тобы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ұйымдастырған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2)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бірқатар тәуелсіз несиелік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серіктестіктердің ерікті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бірлестіктері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жинақ серіктестіктерінің несиелері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өзара несие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қоғамдары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51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28670"/>
            <a:ext cx="8178132" cy="5151455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Несиелік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одақтар-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 мүшелерін қаржылық және әлеуметтік қорғау мақсатында ерікті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негізде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құрылған, өзара несие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үшін жеке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жинақтарын тарту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арқылы құрылған қоғамдық ұйымдар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минималды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пайызбен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Қаржылық қызмет тартылған қаражат азаймайтындай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одақтың өзін ұстауға арналған шығыстарды жабуды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қамтамасыз ететіндей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етіп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жүргізіледі.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494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214422"/>
            <a:ext cx="7643866" cy="43513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Қаржы институттарының жаңа түрлерінің пайда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капитализмнің несие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жүйесін дамытудың маңызды заңдылығын білдіреді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кәсіпкерлік қызметтің барлық жаңа салаларын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несиелік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қатынастармен қамту процесін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капиталы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нарығының күрделенуін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мекемелерінің қызмет ету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шеңберіне халықтың көп бөлігін тартуды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көрсетеді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553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7886700" cy="4351338"/>
          </a:xfrm>
        </p:spPr>
        <p:txBody>
          <a:bodyPr/>
          <a:lstStyle/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pPr algn="ctr">
              <a:buNone/>
            </a:pPr>
            <a:r>
              <a:rPr lang="kk-KZ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Назарларыңызға рахмет!!!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928670"/>
            <a:ext cx="7886700" cy="5248293"/>
          </a:xfrm>
        </p:spPr>
        <p:txBody>
          <a:bodyPr/>
          <a:lstStyle/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Несие-жинақ қауымдастығы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– бұл жеке тұлғаларға тұрғын үй ипотекалық несие беру үшін ресурстары халықтың жинақ салымдарынан құралатын мамандандырылған несиелік мекемелер.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Мамандандырылған несие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қаржылық институттар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шектелген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банктік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операциялар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банктік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келісімдер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тізімін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жасайтын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ұйымдар 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1000108"/>
            <a:ext cx="7801002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Парабанктер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коммерциялық банктерден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қол жетерлік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арзан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алмайтын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тұлғалар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кәсіпорындарға қысқа 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мерзімді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лизингтік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несиелерді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беруге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негізделеді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Көбіне қаржылық компаниялар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несиелерді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жоғары деңгейлі тәуекелмен береді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Олардың қызметі көп жағдайда нарықтың шағын сегментіне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қызмет көрсетуге, арнайы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клиенттерге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қызметтерді 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қызметтерді ұсынуға негізделеді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857232"/>
            <a:ext cx="7872440" cy="5072098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Банктік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мекемелердің немесе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парабанктік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мекемелердің банктерден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айырмашылығы ол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клиенттердің белгілі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түріне ғана қызмет етеді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Қатысушылары болып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заңды және жеке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тұлғалар табылады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жүргізетін операциялары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Кассалық операциялар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Қатысушыларға қарыз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беру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операциялары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Аударма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операциялары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Трастылық операциялар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Сейфтік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операциялар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Қатысушыларға депозиттік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операциялар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Қатысушылардың банктегі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шотынан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есеп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айырысу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жүргізу.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органнан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лицензиясы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факторингтік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және форфейтингтік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операцияларды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мүлікті арендаға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беру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операцияларын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жүргізе алады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Ұлттық банктен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коммерциялық банктен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корреспонденттік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шоттарын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аша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Мамандандырылған несие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және қаржы институттары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қос бағыныштылықпен сипатталады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6085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жағынан, несиелік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есеп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айырысу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операцияларын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жүзеге асырумен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орталық банктің тиісті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талаптарын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басшылыққа алуға мәжбүр.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жағынан, қандай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қаржылық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сақтандыру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инвестициялық 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өзге операцияларға маманданған мамандандырылған несиелік-қаржы институттары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тиісті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ведомстволардың реттеуші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ықпалына түседі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Осылайша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тіпті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үш ведомстволық бағыныста болуы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мүмкін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6705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7886700" cy="435133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Нарықтық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экономика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тиімділікке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ресурсты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сұраныс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ұсынысты бөліп тарату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арқылы қол жеткізеді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Қаржылық жүйесі дамыған елдер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бұндай жүйесі әлсіз дамыған елдермен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салыстырғанда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өсіп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экономикалық жағдайдың күрт өзгеруіне тез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икемделетінін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әлемдік тәжірибе көрсетіп отыр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Сондықтан экономикасы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дамып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жатырған елдер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үшін банктік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қаржы институттарын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аса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Парабанктік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жүйе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4282" y="1484784"/>
            <a:ext cx="4643470" cy="515892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мамандандырылған несие-қаржы және пошта-жинақ институттарымен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ұсынылуын </a:t>
            </a: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парабанк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жүйесі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атаймыз.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Бұл жүйенің қаржылық ұйымдары клиенттердің белгілі бір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түрлеріне қызмет көрсетуге 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көбінесе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белгілі бір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сипаттағы қызметтердің 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түрін жүзеге асыруға назар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аударумен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ерекшеленеді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Олардың қызметі негізінен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қаржы нарығының шағын сегментіне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қызмет көрсетуге шоғырланған.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ban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72066" y="1571612"/>
            <a:ext cx="3657600" cy="46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04030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powerpointbase.com-1004</Template>
  <TotalTime>549</TotalTime>
  <Words>1393</Words>
  <Application>Microsoft Office PowerPoint</Application>
  <PresentationFormat>Экран (4:3)</PresentationFormat>
  <Paragraphs>105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   Тақырыбы: Мамандандырылған  несие-қаржылық институттары</vt:lpstr>
      <vt:lpstr>Жоспар:</vt:lpstr>
      <vt:lpstr>Мақсаты:</vt:lpstr>
      <vt:lpstr>Слайд 4</vt:lpstr>
      <vt:lpstr>Слайд 5</vt:lpstr>
      <vt:lpstr>Слайд 6</vt:lpstr>
      <vt:lpstr>Мамандандырылған несие және қаржы институттары қос бағыныштылықпен сипатталады.</vt:lpstr>
      <vt:lpstr>Слайд 8</vt:lpstr>
      <vt:lpstr>Парабанктік жүйе</vt:lpstr>
      <vt:lpstr> Парабанк жүйесінің құрамына кіреді:  </vt:lpstr>
      <vt:lpstr>«Парабанктік жүйе» </vt:lpstr>
      <vt:lpstr>Слайд 12</vt:lpstr>
      <vt:lpstr>Слайд 13</vt:lpstr>
      <vt:lpstr>Мамандандырылған несие-қаржы институттары болып: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Өзара несие қоғамдары</vt:lpstr>
      <vt:lpstr>Слайд 28</vt:lpstr>
      <vt:lpstr>Слайд 29</vt:lpstr>
      <vt:lpstr>Несиелік одақтар</vt:lpstr>
      <vt:lpstr>Слайд 31</vt:lpstr>
      <vt:lpstr>Слайд 32</vt:lpstr>
      <vt:lpstr>Слайд 33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it</dc:creator>
  <cp:lastModifiedBy>Пользователь</cp:lastModifiedBy>
  <cp:revision>53</cp:revision>
  <dcterms:created xsi:type="dcterms:W3CDTF">2014-03-11T14:06:54Z</dcterms:created>
  <dcterms:modified xsi:type="dcterms:W3CDTF">2022-04-27T04:52:49Z</dcterms:modified>
</cp:coreProperties>
</file>