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7" r:id="rId1"/>
  </p:sldMasterIdLst>
  <p:sldIdLst>
    <p:sldId id="256" r:id="rId2"/>
    <p:sldId id="261" r:id="rId3"/>
    <p:sldId id="270" r:id="rId4"/>
    <p:sldId id="269" r:id="rId5"/>
    <p:sldId id="266" r:id="rId6"/>
    <p:sldId id="271" r:id="rId7"/>
    <p:sldId id="268" r:id="rId8"/>
    <p:sldId id="272" r:id="rId9"/>
    <p:sldId id="260" r:id="rId10"/>
    <p:sldId id="264" r:id="rId11"/>
    <p:sldId id="259"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018" autoAdjust="0"/>
    <p:restoredTop sz="94660"/>
  </p:normalViewPr>
  <p:slideViewPr>
    <p:cSldViewPr snapToGrid="0">
      <p:cViewPr varScale="1">
        <p:scale>
          <a:sx n="68" d="100"/>
          <a:sy n="68" d="100"/>
        </p:scale>
        <p:origin x="-984" y="-9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ru-RU" smtClean="0"/>
              <a:t>Образец заголовка</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7D21EF5D-3C11-4494-AC60-CAFA5F57D678}" type="datetimeFigureOut">
              <a:rPr lang="ru-RU" smtClean="0"/>
              <a:pPr/>
              <a:t>17.10.2017</a:t>
            </a:fld>
            <a:endParaRPr lang="ru-RU"/>
          </a:p>
        </p:txBody>
      </p:sp>
      <p:sp>
        <p:nvSpPr>
          <p:cNvPr id="5" name="Footer Placeholder 4"/>
          <p:cNvSpPr>
            <a:spLocks noGrp="1"/>
          </p:cNvSpPr>
          <p:nvPr>
            <p:ph type="ftr" sz="quarter" idx="11"/>
          </p:nvPr>
        </p:nvSpPr>
        <p:spPr/>
        <p:txBody>
          <a:bodyPr/>
          <a:lstStyle/>
          <a:p>
            <a:endParaRPr lang="ru-RU"/>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ABDBED58-E9EE-47BB-BBED-3E5210297930}" type="slidenum">
              <a:rPr lang="ru-RU" smtClean="0"/>
              <a:pPr/>
              <a:t>‹#›</a:t>
            </a:fld>
            <a:endParaRPr lang="ru-RU"/>
          </a:p>
        </p:txBody>
      </p:sp>
    </p:spTree>
    <p:extLst>
      <p:ext uri="{BB962C8B-B14F-4D97-AF65-F5344CB8AC3E}">
        <p14:creationId xmlns:p14="http://schemas.microsoft.com/office/powerpoint/2010/main" xmlns="" val="15922924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7D21EF5D-3C11-4494-AC60-CAFA5F57D678}" type="datetimeFigureOut">
              <a:rPr lang="ru-RU" smtClean="0"/>
              <a:pPr/>
              <a:t>17.10.2017</a:t>
            </a:fld>
            <a:endParaRPr lang="ru-RU"/>
          </a:p>
        </p:txBody>
      </p:sp>
      <p:sp>
        <p:nvSpPr>
          <p:cNvPr id="5" name="Footer Placeholder 4"/>
          <p:cNvSpPr>
            <a:spLocks noGrp="1"/>
          </p:cNvSpPr>
          <p:nvPr>
            <p:ph type="ftr" sz="quarter" idx="11"/>
          </p:nvPr>
        </p:nvSpPr>
        <p:spPr/>
        <p:txBody>
          <a:bodyPr/>
          <a:lstStyle/>
          <a:p>
            <a:endParaRPr lang="ru-RU"/>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ABDBED58-E9EE-47BB-BBED-3E5210297930}" type="slidenum">
              <a:rPr lang="ru-RU" smtClean="0"/>
              <a:pPr/>
              <a:t>‹#›</a:t>
            </a:fld>
            <a:endParaRPr lang="ru-RU"/>
          </a:p>
        </p:txBody>
      </p:sp>
    </p:spTree>
    <p:extLst>
      <p:ext uri="{BB962C8B-B14F-4D97-AF65-F5344CB8AC3E}">
        <p14:creationId xmlns:p14="http://schemas.microsoft.com/office/powerpoint/2010/main" xmlns="" val="2858671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smtClean="0"/>
              <a:t>Образец заголовка</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7D21EF5D-3C11-4494-AC60-CAFA5F57D678}" type="datetimeFigureOut">
              <a:rPr lang="ru-RU" smtClean="0"/>
              <a:pPr/>
              <a:t>17.10.2017</a:t>
            </a:fld>
            <a:endParaRPr lang="ru-RU"/>
          </a:p>
        </p:txBody>
      </p:sp>
      <p:sp>
        <p:nvSpPr>
          <p:cNvPr id="5" name="Footer Placeholder 4"/>
          <p:cNvSpPr>
            <a:spLocks noGrp="1"/>
          </p:cNvSpPr>
          <p:nvPr>
            <p:ph type="ftr" sz="quarter" idx="11"/>
          </p:nvPr>
        </p:nvSpPr>
        <p:spPr/>
        <p:txBody>
          <a:bodyPr/>
          <a:lstStyle/>
          <a:p>
            <a:endParaRPr lang="ru-RU"/>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ABDBED58-E9EE-47BB-BBED-3E5210297930}" type="slidenum">
              <a:rPr lang="ru-RU" smtClean="0"/>
              <a:pPr/>
              <a:t>‹#›</a:t>
            </a:fld>
            <a:endParaRPr lang="ru-RU"/>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xmlns="" val="25901189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ru-RU" smtClean="0"/>
              <a:t>Образец заголовка</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7D21EF5D-3C11-4494-AC60-CAFA5F57D678}" type="datetimeFigureOut">
              <a:rPr lang="ru-RU" smtClean="0"/>
              <a:pPr/>
              <a:t>17.10.2017</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ABDBED58-E9EE-47BB-BBED-3E5210297930}" type="slidenum">
              <a:rPr lang="ru-RU" smtClean="0"/>
              <a:pPr/>
              <a:t>‹#›</a:t>
            </a:fld>
            <a:endParaRPr lang="ru-RU"/>
          </a:p>
        </p:txBody>
      </p:sp>
    </p:spTree>
    <p:extLst>
      <p:ext uri="{BB962C8B-B14F-4D97-AF65-F5344CB8AC3E}">
        <p14:creationId xmlns:p14="http://schemas.microsoft.com/office/powerpoint/2010/main" xmlns="" val="36843236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7D21EF5D-3C11-4494-AC60-CAFA5F57D678}" type="datetimeFigureOut">
              <a:rPr lang="ru-RU" smtClean="0"/>
              <a:pPr/>
              <a:t>17.10.2017</a:t>
            </a:fld>
            <a:endParaRPr lang="ru-RU"/>
          </a:p>
        </p:txBody>
      </p:sp>
      <p:sp>
        <p:nvSpPr>
          <p:cNvPr id="6" name="Footer Placeholder 5"/>
          <p:cNvSpPr>
            <a:spLocks noGrp="1"/>
          </p:cNvSpPr>
          <p:nvPr>
            <p:ph type="ftr" sz="quarter" idx="11"/>
          </p:nvPr>
        </p:nvSpPr>
        <p:spPr/>
        <p:txBody>
          <a:bodyPr/>
          <a:lstStyle/>
          <a:p>
            <a:endParaRPr lang="ru-RU"/>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ABDBED58-E9EE-47BB-BBED-3E5210297930}" type="slidenum">
              <a:rPr lang="ru-RU" smtClean="0"/>
              <a:pPr/>
              <a:t>‹#›</a:t>
            </a:fld>
            <a:endParaRPr lang="ru-RU"/>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xmlns="" val="31474726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7D21EF5D-3C11-4494-AC60-CAFA5F57D678}" type="datetimeFigureOut">
              <a:rPr lang="ru-RU" smtClean="0"/>
              <a:pPr/>
              <a:t>17.10.2017</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ABDBED58-E9EE-47BB-BBED-3E5210297930}" type="slidenum">
              <a:rPr lang="ru-RU" smtClean="0"/>
              <a:pPr/>
              <a:t>‹#›</a:t>
            </a:fld>
            <a:endParaRPr lang="ru-RU"/>
          </a:p>
        </p:txBody>
      </p:sp>
    </p:spTree>
    <p:extLst>
      <p:ext uri="{BB962C8B-B14F-4D97-AF65-F5344CB8AC3E}">
        <p14:creationId xmlns:p14="http://schemas.microsoft.com/office/powerpoint/2010/main" xmlns="" val="32308037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7D21EF5D-3C11-4494-AC60-CAFA5F57D678}" type="datetimeFigureOut">
              <a:rPr lang="ru-RU" smtClean="0"/>
              <a:pPr/>
              <a:t>17.10.2017</a:t>
            </a:fld>
            <a:endParaRPr lang="ru-RU"/>
          </a:p>
        </p:txBody>
      </p:sp>
      <p:sp>
        <p:nvSpPr>
          <p:cNvPr id="5" name="Footer Placeholder 4"/>
          <p:cNvSpPr>
            <a:spLocks noGrp="1"/>
          </p:cNvSpPr>
          <p:nvPr>
            <p:ph type="ftr" sz="quarter" idx="11"/>
          </p:nvPr>
        </p:nvSpPr>
        <p:spPr/>
        <p:txBody>
          <a:bodyPr/>
          <a:lstStyle/>
          <a:p>
            <a:endParaRPr lang="ru-RU"/>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ABDBED58-E9EE-47BB-BBED-3E5210297930}" type="slidenum">
              <a:rPr lang="ru-RU" smtClean="0"/>
              <a:pPr/>
              <a:t>‹#›</a:t>
            </a:fld>
            <a:endParaRPr lang="ru-RU"/>
          </a:p>
        </p:txBody>
      </p:sp>
    </p:spTree>
    <p:extLst>
      <p:ext uri="{BB962C8B-B14F-4D97-AF65-F5344CB8AC3E}">
        <p14:creationId xmlns:p14="http://schemas.microsoft.com/office/powerpoint/2010/main" xmlns="" val="991492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7D21EF5D-3C11-4494-AC60-CAFA5F57D678}" type="datetimeFigureOut">
              <a:rPr lang="ru-RU" smtClean="0"/>
              <a:pPr/>
              <a:t>17.10.2017</a:t>
            </a:fld>
            <a:endParaRPr lang="ru-RU"/>
          </a:p>
        </p:txBody>
      </p:sp>
      <p:sp>
        <p:nvSpPr>
          <p:cNvPr id="5" name="Footer Placeholder 4"/>
          <p:cNvSpPr>
            <a:spLocks noGrp="1"/>
          </p:cNvSpPr>
          <p:nvPr>
            <p:ph type="ftr" sz="quarter" idx="11"/>
          </p:nvPr>
        </p:nvSpPr>
        <p:spPr/>
        <p:txBody>
          <a:bodyPr/>
          <a:lstStyle/>
          <a:p>
            <a:endParaRPr lang="ru-RU"/>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ABDBED58-E9EE-47BB-BBED-3E5210297930}" type="slidenum">
              <a:rPr lang="ru-RU" smtClean="0"/>
              <a:pPr/>
              <a:t>‹#›</a:t>
            </a:fld>
            <a:endParaRPr lang="ru-RU"/>
          </a:p>
        </p:txBody>
      </p:sp>
    </p:spTree>
    <p:extLst>
      <p:ext uri="{BB962C8B-B14F-4D97-AF65-F5344CB8AC3E}">
        <p14:creationId xmlns:p14="http://schemas.microsoft.com/office/powerpoint/2010/main" xmlns="" val="29182973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ru-RU" smtClean="0"/>
              <a:t>Образец заголовка</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7D21EF5D-3C11-4494-AC60-CAFA5F57D678}" type="datetimeFigureOut">
              <a:rPr lang="ru-RU" smtClean="0"/>
              <a:pPr/>
              <a:t>17.10.2017</a:t>
            </a:fld>
            <a:endParaRPr lang="ru-RU"/>
          </a:p>
        </p:txBody>
      </p:sp>
      <p:sp>
        <p:nvSpPr>
          <p:cNvPr id="5" name="Footer Placeholder 4"/>
          <p:cNvSpPr>
            <a:spLocks noGrp="1"/>
          </p:cNvSpPr>
          <p:nvPr>
            <p:ph type="ftr" sz="quarter" idx="11"/>
          </p:nvPr>
        </p:nvSpPr>
        <p:spPr/>
        <p:txBody>
          <a:bodyPr/>
          <a:lstStyle/>
          <a:p>
            <a:endParaRPr lang="ru-RU"/>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ABDBED58-E9EE-47BB-BBED-3E5210297930}" type="slidenum">
              <a:rPr lang="ru-RU" smtClean="0"/>
              <a:pPr/>
              <a:t>‹#›</a:t>
            </a:fld>
            <a:endParaRPr lang="ru-RU"/>
          </a:p>
        </p:txBody>
      </p:sp>
    </p:spTree>
    <p:extLst>
      <p:ext uri="{BB962C8B-B14F-4D97-AF65-F5344CB8AC3E}">
        <p14:creationId xmlns:p14="http://schemas.microsoft.com/office/powerpoint/2010/main" xmlns="" val="4951887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7D21EF5D-3C11-4494-AC60-CAFA5F57D678}" type="datetimeFigureOut">
              <a:rPr lang="ru-RU" smtClean="0"/>
              <a:pPr/>
              <a:t>17.10.2017</a:t>
            </a:fld>
            <a:endParaRPr lang="ru-RU"/>
          </a:p>
        </p:txBody>
      </p:sp>
      <p:sp>
        <p:nvSpPr>
          <p:cNvPr id="5" name="Footer Placeholder 4"/>
          <p:cNvSpPr>
            <a:spLocks noGrp="1"/>
          </p:cNvSpPr>
          <p:nvPr>
            <p:ph type="ftr" sz="quarter" idx="11"/>
          </p:nvPr>
        </p:nvSpPr>
        <p:spPr/>
        <p:txBody>
          <a:bodyPr/>
          <a:lstStyle/>
          <a:p>
            <a:endParaRPr lang="ru-RU"/>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ABDBED58-E9EE-47BB-BBED-3E5210297930}" type="slidenum">
              <a:rPr lang="ru-RU" smtClean="0"/>
              <a:pPr/>
              <a:t>‹#›</a:t>
            </a:fld>
            <a:endParaRPr lang="ru-RU"/>
          </a:p>
        </p:txBody>
      </p:sp>
    </p:spTree>
    <p:extLst>
      <p:ext uri="{BB962C8B-B14F-4D97-AF65-F5344CB8AC3E}">
        <p14:creationId xmlns:p14="http://schemas.microsoft.com/office/powerpoint/2010/main" xmlns="" val="17543849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7D21EF5D-3C11-4494-AC60-CAFA5F57D678}" type="datetimeFigureOut">
              <a:rPr lang="ru-RU" smtClean="0"/>
              <a:pPr/>
              <a:t>17.10.2017</a:t>
            </a:fld>
            <a:endParaRPr lang="ru-RU"/>
          </a:p>
        </p:txBody>
      </p:sp>
      <p:sp>
        <p:nvSpPr>
          <p:cNvPr id="6" name="Footer Placeholder 5"/>
          <p:cNvSpPr>
            <a:spLocks noGrp="1"/>
          </p:cNvSpPr>
          <p:nvPr>
            <p:ph type="ftr" sz="quarter" idx="11"/>
          </p:nvPr>
        </p:nvSpPr>
        <p:spPr/>
        <p:txBody>
          <a:bodyPr/>
          <a:lstStyle/>
          <a:p>
            <a:endParaRPr lang="ru-RU"/>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ABDBED58-E9EE-47BB-BBED-3E5210297930}" type="slidenum">
              <a:rPr lang="ru-RU" smtClean="0"/>
              <a:pPr/>
              <a:t>‹#›</a:t>
            </a:fld>
            <a:endParaRPr lang="ru-RU"/>
          </a:p>
        </p:txBody>
      </p:sp>
    </p:spTree>
    <p:extLst>
      <p:ext uri="{BB962C8B-B14F-4D97-AF65-F5344CB8AC3E}">
        <p14:creationId xmlns:p14="http://schemas.microsoft.com/office/powerpoint/2010/main" xmlns="" val="26831796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7D21EF5D-3C11-4494-AC60-CAFA5F57D678}" type="datetimeFigureOut">
              <a:rPr lang="ru-RU" smtClean="0"/>
              <a:pPr/>
              <a:t>17.10.2017</a:t>
            </a:fld>
            <a:endParaRPr lang="ru-RU"/>
          </a:p>
        </p:txBody>
      </p:sp>
      <p:sp>
        <p:nvSpPr>
          <p:cNvPr id="8" name="Footer Placeholder 7"/>
          <p:cNvSpPr>
            <a:spLocks noGrp="1"/>
          </p:cNvSpPr>
          <p:nvPr>
            <p:ph type="ftr" sz="quarter" idx="11"/>
          </p:nvPr>
        </p:nvSpPr>
        <p:spPr/>
        <p:txBody>
          <a:bodyPr/>
          <a:lstStyle/>
          <a:p>
            <a:endParaRPr lang="ru-RU"/>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ABDBED58-E9EE-47BB-BBED-3E5210297930}" type="slidenum">
              <a:rPr lang="ru-RU" smtClean="0"/>
              <a:pPr/>
              <a:t>‹#›</a:t>
            </a:fld>
            <a:endParaRPr lang="ru-RU"/>
          </a:p>
        </p:txBody>
      </p:sp>
    </p:spTree>
    <p:extLst>
      <p:ext uri="{BB962C8B-B14F-4D97-AF65-F5344CB8AC3E}">
        <p14:creationId xmlns:p14="http://schemas.microsoft.com/office/powerpoint/2010/main" xmlns="" val="13928959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7D21EF5D-3C11-4494-AC60-CAFA5F57D678}" type="datetimeFigureOut">
              <a:rPr lang="ru-RU" smtClean="0"/>
              <a:pPr/>
              <a:t>17.10.2017</a:t>
            </a:fld>
            <a:endParaRPr lang="ru-RU"/>
          </a:p>
        </p:txBody>
      </p:sp>
      <p:sp>
        <p:nvSpPr>
          <p:cNvPr id="4" name="Footer Placeholder 3"/>
          <p:cNvSpPr>
            <a:spLocks noGrp="1"/>
          </p:cNvSpPr>
          <p:nvPr>
            <p:ph type="ftr" sz="quarter" idx="11"/>
          </p:nvPr>
        </p:nvSpPr>
        <p:spPr/>
        <p:txBody>
          <a:bodyPr/>
          <a:lstStyle/>
          <a:p>
            <a:endParaRPr lang="ru-RU"/>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ABDBED58-E9EE-47BB-BBED-3E5210297930}" type="slidenum">
              <a:rPr lang="ru-RU" smtClean="0"/>
              <a:pPr/>
              <a:t>‹#›</a:t>
            </a:fld>
            <a:endParaRPr lang="ru-RU"/>
          </a:p>
        </p:txBody>
      </p:sp>
    </p:spTree>
    <p:extLst>
      <p:ext uri="{BB962C8B-B14F-4D97-AF65-F5344CB8AC3E}">
        <p14:creationId xmlns:p14="http://schemas.microsoft.com/office/powerpoint/2010/main" xmlns="" val="3817988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D21EF5D-3C11-4494-AC60-CAFA5F57D678}" type="datetimeFigureOut">
              <a:rPr lang="ru-RU" smtClean="0"/>
              <a:pPr/>
              <a:t>17.10.2017</a:t>
            </a:fld>
            <a:endParaRPr lang="ru-RU"/>
          </a:p>
        </p:txBody>
      </p:sp>
      <p:sp>
        <p:nvSpPr>
          <p:cNvPr id="3" name="Footer Placeholder 2"/>
          <p:cNvSpPr>
            <a:spLocks noGrp="1"/>
          </p:cNvSpPr>
          <p:nvPr>
            <p:ph type="ftr" sz="quarter" idx="11"/>
          </p:nvPr>
        </p:nvSpPr>
        <p:spPr/>
        <p:txBody>
          <a:bodyPr/>
          <a:lstStyle/>
          <a:p>
            <a:endParaRPr lang="ru-RU"/>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ABDBED58-E9EE-47BB-BBED-3E5210297930}" type="slidenum">
              <a:rPr lang="ru-RU" smtClean="0"/>
              <a:pPr/>
              <a:t>‹#›</a:t>
            </a:fld>
            <a:endParaRPr lang="ru-RU"/>
          </a:p>
        </p:txBody>
      </p:sp>
    </p:spTree>
    <p:extLst>
      <p:ext uri="{BB962C8B-B14F-4D97-AF65-F5344CB8AC3E}">
        <p14:creationId xmlns:p14="http://schemas.microsoft.com/office/powerpoint/2010/main" xmlns="" val="7262715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ru-RU" smtClean="0"/>
              <a:t>Образец заголовка</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7D21EF5D-3C11-4494-AC60-CAFA5F57D678}" type="datetimeFigureOut">
              <a:rPr lang="ru-RU" smtClean="0"/>
              <a:pPr/>
              <a:t>17.10.2017</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ABDBED58-E9EE-47BB-BBED-3E5210297930}" type="slidenum">
              <a:rPr lang="ru-RU" smtClean="0"/>
              <a:pPr/>
              <a:t>‹#›</a:t>
            </a:fld>
            <a:endParaRPr lang="ru-RU"/>
          </a:p>
        </p:txBody>
      </p:sp>
    </p:spTree>
    <p:extLst>
      <p:ext uri="{BB962C8B-B14F-4D97-AF65-F5344CB8AC3E}">
        <p14:creationId xmlns:p14="http://schemas.microsoft.com/office/powerpoint/2010/main" xmlns="" val="6076049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7D21EF5D-3C11-4494-AC60-CAFA5F57D678}" type="datetimeFigureOut">
              <a:rPr lang="ru-RU" smtClean="0"/>
              <a:pPr/>
              <a:t>17.10.2017</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ABDBED58-E9EE-47BB-BBED-3E5210297930}" type="slidenum">
              <a:rPr lang="ru-RU" smtClean="0"/>
              <a:pPr/>
              <a:t>‹#›</a:t>
            </a:fld>
            <a:endParaRPr lang="ru-RU"/>
          </a:p>
        </p:txBody>
      </p:sp>
    </p:spTree>
    <p:extLst>
      <p:ext uri="{BB962C8B-B14F-4D97-AF65-F5344CB8AC3E}">
        <p14:creationId xmlns:p14="http://schemas.microsoft.com/office/powerpoint/2010/main" xmlns="" val="5980658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7D21EF5D-3C11-4494-AC60-CAFA5F57D678}" type="datetimeFigureOut">
              <a:rPr lang="ru-RU" smtClean="0"/>
              <a:pPr/>
              <a:t>17.10.2017</a:t>
            </a:fld>
            <a:endParaRPr lang="ru-RU"/>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ABDBED58-E9EE-47BB-BBED-3E5210297930}" type="slidenum">
              <a:rPr lang="ru-RU" smtClean="0"/>
              <a:pPr/>
              <a:t>‹#›</a:t>
            </a:fld>
            <a:endParaRPr lang="ru-RU"/>
          </a:p>
        </p:txBody>
      </p:sp>
    </p:spTree>
    <p:extLst>
      <p:ext uri="{BB962C8B-B14F-4D97-AF65-F5344CB8AC3E}">
        <p14:creationId xmlns:p14="http://schemas.microsoft.com/office/powerpoint/2010/main" xmlns="" val="615938324"/>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 id="2147483749" r:id="rId12"/>
    <p:sldLayoutId id="2147483750" r:id="rId13"/>
    <p:sldLayoutId id="2147483751" r:id="rId14"/>
    <p:sldLayoutId id="2147483752" r:id="rId15"/>
    <p:sldLayoutId id="2147483753" r:id="rId16"/>
  </p:sldLayoutIdLst>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894013" y="1193800"/>
            <a:ext cx="8915399" cy="2262781"/>
          </a:xfrm>
        </p:spPr>
        <p:txBody>
          <a:bodyPr>
            <a:noAutofit/>
          </a:bodyPr>
          <a:lstStyle/>
          <a:p>
            <a:r>
              <a:rPr lang="kk-KZ" sz="6000" dirty="0" smtClean="0">
                <a:latin typeface="Times New Roman" pitchFamily="18" charset="0"/>
                <a:cs typeface="Times New Roman" pitchFamily="18" charset="0"/>
              </a:rPr>
              <a:t>Ғылыми стильдердің лексикасындағы ерешеліктері</a:t>
            </a:r>
            <a:endParaRPr lang="ru-RU" sz="6000" dirty="0">
              <a:latin typeface="Times New Roman" pitchFamily="18" charset="0"/>
              <a:cs typeface="Times New Roman" pitchFamily="18" charset="0"/>
            </a:endParaRPr>
          </a:p>
        </p:txBody>
      </p:sp>
      <p:pic>
        <p:nvPicPr>
          <p:cNvPr id="6" name="Рисунок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256276" y="2715205"/>
            <a:ext cx="2717460" cy="3073016"/>
          </a:xfrm>
          <a:prstGeom prst="rect">
            <a:avLst/>
          </a:prstGeom>
        </p:spPr>
      </p:pic>
    </p:spTree>
    <p:extLst>
      <p:ext uri="{BB962C8B-B14F-4D97-AF65-F5344CB8AC3E}">
        <p14:creationId xmlns:p14="http://schemas.microsoft.com/office/powerpoint/2010/main" xmlns="" val="118393081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err="1" smtClean="0"/>
              <a:t>Келесі</a:t>
            </a:r>
            <a:r>
              <a:rPr lang="ru-RU" dirty="0" smtClean="0"/>
              <a:t> </a:t>
            </a:r>
            <a:r>
              <a:rPr lang="ru-RU" dirty="0" err="1" smtClean="0"/>
              <a:t>сөздерді</a:t>
            </a:r>
            <a:r>
              <a:rPr lang="ru-RU" dirty="0" smtClean="0"/>
              <a:t> </a:t>
            </a:r>
            <a:r>
              <a:rPr lang="ru-RU" dirty="0" err="1"/>
              <a:t>қ</a:t>
            </a:r>
            <a:r>
              <a:rPr lang="ru-RU" dirty="0" err="1" smtClean="0"/>
              <a:t>азақ</a:t>
            </a:r>
            <a:r>
              <a:rPr lang="ru-RU" dirty="0" smtClean="0"/>
              <a:t> </a:t>
            </a:r>
            <a:r>
              <a:rPr lang="ru-RU" dirty="0" err="1"/>
              <a:t>тіліне</a:t>
            </a:r>
            <a:r>
              <a:rPr lang="ru-RU" dirty="0"/>
              <a:t> </a:t>
            </a:r>
            <a:r>
              <a:rPr lang="ru-RU" dirty="0" err="1"/>
              <a:t>аударыңыз</a:t>
            </a:r>
            <a:r>
              <a:rPr lang="ru-RU" dirty="0"/>
              <a:t>.</a:t>
            </a:r>
          </a:p>
        </p:txBody>
      </p:sp>
      <p:sp>
        <p:nvSpPr>
          <p:cNvPr id="3" name="Объект 2"/>
          <p:cNvSpPr>
            <a:spLocks noGrp="1"/>
          </p:cNvSpPr>
          <p:nvPr>
            <p:ph idx="1"/>
          </p:nvPr>
        </p:nvSpPr>
        <p:spPr>
          <a:xfrm>
            <a:off x="2589213" y="2133600"/>
            <a:ext cx="4088990" cy="3777622"/>
          </a:xfrm>
        </p:spPr>
        <p:txBody>
          <a:bodyPr>
            <a:normAutofit/>
          </a:bodyPr>
          <a:lstStyle/>
          <a:p>
            <a:r>
              <a:rPr lang="ru-RU" sz="2800" dirty="0" smtClean="0"/>
              <a:t> текст</a:t>
            </a:r>
          </a:p>
          <a:p>
            <a:r>
              <a:rPr lang="ru-RU" sz="2800" dirty="0" smtClean="0"/>
              <a:t> особенности</a:t>
            </a:r>
          </a:p>
          <a:p>
            <a:r>
              <a:rPr lang="ru-RU" sz="2800" dirty="0" smtClean="0"/>
              <a:t> значение</a:t>
            </a:r>
          </a:p>
          <a:p>
            <a:r>
              <a:rPr lang="ru-RU" sz="2800" dirty="0" smtClean="0"/>
              <a:t> определение </a:t>
            </a:r>
          </a:p>
          <a:p>
            <a:r>
              <a:rPr lang="ru-RU" sz="2800" dirty="0" smtClean="0"/>
              <a:t> пример</a:t>
            </a:r>
          </a:p>
          <a:p>
            <a:r>
              <a:rPr lang="ru-RU" sz="2800" dirty="0" smtClean="0"/>
              <a:t> научный</a:t>
            </a:r>
            <a:endParaRPr lang="ru-RU" sz="2800" dirty="0"/>
          </a:p>
        </p:txBody>
      </p:sp>
      <p:pic>
        <p:nvPicPr>
          <p:cNvPr id="4" name="Рисунок 3"/>
          <p:cNvPicPr>
            <a:picLocks noChangeAspect="1"/>
          </p:cNvPicPr>
          <p:nvPr/>
        </p:nvPicPr>
        <p:blipFill>
          <a:blip r:embed="rId2" cstate="print"/>
          <a:stretch>
            <a:fillRect/>
          </a:stretch>
        </p:blipFill>
        <p:spPr>
          <a:xfrm>
            <a:off x="7768092" y="1905000"/>
            <a:ext cx="2646630" cy="384265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xmlns="" val="28129088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kk-KZ" dirty="0" smtClean="0">
                <a:latin typeface="Times New Roman" pitchFamily="18" charset="0"/>
                <a:cs typeface="Times New Roman" pitchFamily="18" charset="0"/>
              </a:rPr>
              <a:t>Сұрақтарға жауап беріңдер:</a:t>
            </a:r>
            <a:endParaRPr lang="ru-RU" dirty="0">
              <a:latin typeface="Times New Roman" pitchFamily="18" charset="0"/>
              <a:cs typeface="Times New Roman" pitchFamily="18" charset="0"/>
            </a:endParaRPr>
          </a:p>
        </p:txBody>
      </p:sp>
      <p:sp>
        <p:nvSpPr>
          <p:cNvPr id="3" name="Объект 2"/>
          <p:cNvSpPr>
            <a:spLocks noGrp="1"/>
          </p:cNvSpPr>
          <p:nvPr>
            <p:ph idx="1"/>
          </p:nvPr>
        </p:nvSpPr>
        <p:spPr>
          <a:xfrm>
            <a:off x="2589212" y="2133600"/>
            <a:ext cx="6197949" cy="3777622"/>
          </a:xfrm>
        </p:spPr>
        <p:txBody>
          <a:bodyPr>
            <a:noAutofit/>
          </a:bodyPr>
          <a:lstStyle/>
          <a:p>
            <a:r>
              <a:rPr lang="kk-KZ" sz="2400" dirty="0" smtClean="0">
                <a:latin typeface="Times New Roman" pitchFamily="18" charset="0"/>
                <a:cs typeface="Times New Roman" pitchFamily="18" charset="0"/>
              </a:rPr>
              <a:t>Терминдер бұл не?</a:t>
            </a:r>
          </a:p>
          <a:p>
            <a:r>
              <a:rPr lang="kk-KZ" sz="2400" dirty="0">
                <a:latin typeface="Times New Roman" pitchFamily="18" charset="0"/>
                <a:cs typeface="Times New Roman" pitchFamily="18" charset="0"/>
              </a:rPr>
              <a:t>Ғылыми стильдердің лексикасындағы </a:t>
            </a:r>
            <a:r>
              <a:rPr lang="kk-KZ" sz="2400" dirty="0" smtClean="0">
                <a:latin typeface="Times New Roman" pitchFamily="18" charset="0"/>
                <a:cs typeface="Times New Roman" pitchFamily="18" charset="0"/>
              </a:rPr>
              <a:t>қандай ерешеліктері бар?</a:t>
            </a:r>
          </a:p>
          <a:p>
            <a:r>
              <a:rPr lang="ru-RU" sz="2400" dirty="0">
                <a:latin typeface="Times New Roman" pitchFamily="18" charset="0"/>
                <a:cs typeface="Times New Roman" pitchFamily="18" charset="0"/>
              </a:rPr>
              <a:t>Газет, </a:t>
            </a:r>
            <a:r>
              <a:rPr lang="ru-RU" sz="2400" dirty="0" err="1">
                <a:latin typeface="Times New Roman" pitchFamily="18" charset="0"/>
                <a:cs typeface="Times New Roman" pitchFamily="18" charset="0"/>
              </a:rPr>
              <a:t>әлде</a:t>
            </a:r>
            <a:r>
              <a:rPr lang="ru-RU" sz="2400" dirty="0">
                <a:latin typeface="Times New Roman" pitchFamily="18" charset="0"/>
                <a:cs typeface="Times New Roman" pitchFamily="18" charset="0"/>
              </a:rPr>
              <a:t> интернет</a:t>
            </a:r>
            <a:r>
              <a:rPr lang="ru-RU" sz="2400" dirty="0" smtClean="0">
                <a:latin typeface="Times New Roman" pitchFamily="18" charset="0"/>
                <a:cs typeface="Times New Roman" pitchFamily="18" charset="0"/>
              </a:rPr>
              <a:t>? Неге?</a:t>
            </a:r>
            <a:endParaRPr lang="kk-KZ" sz="2400" dirty="0" smtClean="0">
              <a:latin typeface="Times New Roman" pitchFamily="18" charset="0"/>
              <a:cs typeface="Times New Roman" pitchFamily="18" charset="0"/>
            </a:endParaRPr>
          </a:p>
        </p:txBody>
      </p:sp>
      <p:pic>
        <p:nvPicPr>
          <p:cNvPr id="1026" name="Picture 2" descr="Картинки по запросу вопрос"/>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597529" y="1643743"/>
            <a:ext cx="2907083" cy="3170238"/>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239136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err="1"/>
              <a:t>Ғылыми</a:t>
            </a:r>
            <a:r>
              <a:rPr lang="ru-RU" dirty="0"/>
              <a:t> </a:t>
            </a:r>
            <a:r>
              <a:rPr lang="ru-RU" dirty="0" err="1"/>
              <a:t>стильдің</a:t>
            </a:r>
            <a:r>
              <a:rPr lang="ru-RU" dirty="0"/>
              <a:t> </a:t>
            </a:r>
            <a:r>
              <a:rPr lang="ru-RU" dirty="0" err="1"/>
              <a:t>ерекшеліктері</a:t>
            </a:r>
            <a:endParaRPr lang="ru-RU" dirty="0"/>
          </a:p>
        </p:txBody>
      </p:sp>
      <p:sp>
        <p:nvSpPr>
          <p:cNvPr id="3" name="Объект 2"/>
          <p:cNvSpPr>
            <a:spLocks noGrp="1"/>
          </p:cNvSpPr>
          <p:nvPr>
            <p:ph idx="1"/>
          </p:nvPr>
        </p:nvSpPr>
        <p:spPr/>
        <p:txBody>
          <a:bodyPr>
            <a:normAutofit fontScale="92500" lnSpcReduction="20000"/>
          </a:bodyPr>
          <a:lstStyle/>
          <a:p>
            <a:pPr algn="just"/>
            <a:r>
              <a:rPr lang="kk-KZ" sz="2400" dirty="0">
                <a:latin typeface="Times New Roman" pitchFamily="18" charset="0"/>
                <a:cs typeface="Times New Roman" pitchFamily="18" charset="0"/>
              </a:rPr>
              <a:t>Терминдер – ғылым мен техниканың, өнер мен саясаттың белгілі бір саласында қолданылатын нақты бір ұғымның атауын білдіретін сөз немесе сөз тіркесі. Терминдер салалық, салааралық және жалпы ғылыми болып қарастырылады.</a:t>
            </a:r>
          </a:p>
          <a:p>
            <a:pPr algn="just"/>
            <a:r>
              <a:rPr lang="kk-KZ" sz="2400" dirty="0">
                <a:latin typeface="Times New Roman" pitchFamily="18" charset="0"/>
                <a:cs typeface="Times New Roman" pitchFamily="18" charset="0"/>
              </a:rPr>
              <a:t>Ғылыми стильдің басты лексикалық ерекшелігі – терминдер.</a:t>
            </a:r>
          </a:p>
          <a:p>
            <a:pPr algn="just"/>
            <a:r>
              <a:rPr lang="kk-KZ" sz="2400" dirty="0">
                <a:latin typeface="Times New Roman" pitchFamily="18" charset="0"/>
                <a:cs typeface="Times New Roman" pitchFamily="18" charset="0"/>
              </a:rPr>
              <a:t>Ғылыми стильде зерттеу объектісі болатын — зат не құбылыс ғылыми негізде сипатталып, дәлелдеуді қажет етеді. Ал, пікір дұрыстығын дәлелдеу үшін мұнда логика заңына, яғни дұрыс ойлау заңына, сүйену қажет. Сондықтан, ғылыми стильде логиканың маңызы ерекше.</a:t>
            </a:r>
          </a:p>
          <a:p>
            <a:pPr algn="just"/>
            <a:r>
              <a:rPr lang="kk-KZ" sz="2400" dirty="0">
                <a:latin typeface="Times New Roman" pitchFamily="18" charset="0"/>
                <a:cs typeface="Times New Roman" pitchFamily="18" charset="0"/>
              </a:rPr>
              <a:t>Ғылыми шығармалар жалпы халықтық әдеби тілде жазылады. Бірақ тілдік тәсілдерді пайдалануда, оның өзінің ерекшелігі болады.</a:t>
            </a:r>
          </a:p>
          <a:p>
            <a:endParaRPr lang="kk-KZ" sz="2400" dirty="0"/>
          </a:p>
        </p:txBody>
      </p:sp>
    </p:spTree>
    <p:extLst>
      <p:ext uri="{BB962C8B-B14F-4D97-AF65-F5344CB8AC3E}">
        <p14:creationId xmlns:p14="http://schemas.microsoft.com/office/powerpoint/2010/main" xmlns="" val="8867289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kk-KZ" dirty="0"/>
              <a:t>Ғылыми стильдің лексикасындағы </a:t>
            </a:r>
            <a:r>
              <a:rPr lang="kk-KZ" dirty="0" smtClean="0"/>
              <a:t>ерекшеліктері</a:t>
            </a:r>
            <a:r>
              <a:rPr lang="kk-KZ" dirty="0"/>
              <a:t> :</a:t>
            </a:r>
            <a:endParaRPr lang="ru-RU" dirty="0"/>
          </a:p>
        </p:txBody>
      </p:sp>
      <p:sp>
        <p:nvSpPr>
          <p:cNvPr id="3" name="Объект 2"/>
          <p:cNvSpPr>
            <a:spLocks noGrp="1"/>
          </p:cNvSpPr>
          <p:nvPr>
            <p:ph idx="1"/>
          </p:nvPr>
        </p:nvSpPr>
        <p:spPr/>
        <p:txBody>
          <a:bodyPr/>
          <a:lstStyle/>
          <a:p>
            <a:pPr algn="just"/>
            <a:r>
              <a:rPr lang="kk-KZ" dirty="0">
                <a:latin typeface="Times New Roman" pitchFamily="18" charset="0"/>
                <a:cs typeface="Times New Roman" pitchFamily="18" charset="0"/>
              </a:rPr>
              <a:t>Ғылыми стильдің лексикасындағы ерекшелік: сөз тек өзінің негізгі мағынасында жұмсалады. Сөздің көп мағыналылығы, образды сөздер мұнда аз кездеседі. </a:t>
            </a:r>
          </a:p>
          <a:p>
            <a:pPr algn="just"/>
            <a:r>
              <a:rPr lang="kk-KZ" dirty="0">
                <a:latin typeface="Times New Roman" pitchFamily="18" charset="0"/>
                <a:cs typeface="Times New Roman" pitchFamily="18" charset="0"/>
              </a:rPr>
              <a:t>Ғылым салаларының ерекшеліктеріне қарай әр саланың арнайы термин сөздері болады. Мысалы, тіл білімінде лингвистика, лексика, фразеология, семасиология т.б. физикада анод, вакуум, атом, атомдық салмақ, шама т. б. Сонымен бірге белгілі бір ғылымның саласында қолдану аясына байланысты жалпылама лексиканың кейбір сөздері термин сөзге айналады.</a:t>
            </a:r>
          </a:p>
          <a:p>
            <a:endParaRPr lang="kk-KZ" dirty="0"/>
          </a:p>
          <a:p>
            <a:endParaRPr lang="ru-RU" dirty="0"/>
          </a:p>
        </p:txBody>
      </p:sp>
    </p:spTree>
    <p:extLst>
      <p:ext uri="{BB962C8B-B14F-4D97-AF65-F5344CB8AC3E}">
        <p14:creationId xmlns:p14="http://schemas.microsoft.com/office/powerpoint/2010/main" xmlns="" val="24885510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Интернет </a:t>
            </a:r>
            <a:r>
              <a:rPr lang="ru-RU" dirty="0" err="1" smtClean="0"/>
              <a:t>туралы</a:t>
            </a:r>
            <a:r>
              <a:rPr lang="ru-RU" dirty="0" smtClean="0"/>
              <a:t> </a:t>
            </a:r>
            <a:r>
              <a:rPr lang="ru-RU" dirty="0" err="1" smtClean="0"/>
              <a:t>мәтінді</a:t>
            </a:r>
            <a:r>
              <a:rPr lang="ru-RU" dirty="0"/>
              <a:t> </a:t>
            </a:r>
            <a:r>
              <a:rPr lang="ru-RU" dirty="0" err="1" smtClean="0"/>
              <a:t>оқыңыздар</a:t>
            </a:r>
            <a:r>
              <a:rPr lang="ru-RU" altLang="ru-RU" sz="1800" dirty="0">
                <a:solidFill>
                  <a:schemeClr val="tx1"/>
                </a:solidFill>
                <a:latin typeface="Arial" panose="020B0604020202020204" pitchFamily="34" charset="0"/>
              </a:rPr>
              <a:t/>
            </a:r>
            <a:br>
              <a:rPr lang="ru-RU" altLang="ru-RU" sz="1800" dirty="0">
                <a:solidFill>
                  <a:schemeClr val="tx1"/>
                </a:solidFill>
                <a:latin typeface="Arial" panose="020B0604020202020204" pitchFamily="34" charset="0"/>
              </a:rPr>
            </a:br>
            <a:endParaRPr lang="ru-RU" dirty="0"/>
          </a:p>
        </p:txBody>
      </p:sp>
      <p:sp>
        <p:nvSpPr>
          <p:cNvPr id="3" name="Объект 2"/>
          <p:cNvSpPr>
            <a:spLocks noGrp="1"/>
          </p:cNvSpPr>
          <p:nvPr>
            <p:ph idx="1"/>
          </p:nvPr>
        </p:nvSpPr>
        <p:spPr>
          <a:xfrm>
            <a:off x="2700725" y="1776761"/>
            <a:ext cx="8915400" cy="4746702"/>
          </a:xfrm>
        </p:spPr>
        <p:txBody>
          <a:bodyPr>
            <a:noAutofit/>
          </a:bodyPr>
          <a:lstStyle/>
          <a:p>
            <a:pPr marL="0" indent="0" algn="just">
              <a:spcBef>
                <a:spcPts val="0"/>
              </a:spcBef>
            </a:pPr>
            <a:r>
              <a:rPr lang="ru-RU" dirty="0">
                <a:latin typeface="Times New Roman" pitchFamily="18" charset="0"/>
                <a:cs typeface="Times New Roman" pitchFamily="18" charset="0"/>
              </a:rPr>
              <a:t>Интернет </a:t>
            </a:r>
            <a:r>
              <a:rPr lang="ru-RU" dirty="0" smtClean="0">
                <a:latin typeface="Times New Roman" pitchFamily="18" charset="0"/>
                <a:cs typeface="Times New Roman" pitchFamily="18" charset="0"/>
              </a:rPr>
              <a:t>(</a:t>
            </a:r>
            <a:r>
              <a:rPr lang="ru-RU" dirty="0" err="1" smtClean="0">
                <a:latin typeface="Times New Roman" pitchFamily="18" charset="0"/>
                <a:cs typeface="Times New Roman" pitchFamily="18" charset="0"/>
              </a:rPr>
              <a:t>ағылш</a:t>
            </a:r>
            <a:r>
              <a:rPr lang="ru-RU" dirty="0">
                <a:latin typeface="Times New Roman" pitchFamily="18" charset="0"/>
                <a:cs typeface="Times New Roman" pitchFamily="18" charset="0"/>
              </a:rPr>
              <a:t>. </a:t>
            </a:r>
            <a:r>
              <a:rPr lang="en-US" dirty="0">
                <a:latin typeface="Times New Roman" pitchFamily="18" charset="0"/>
                <a:cs typeface="Times New Roman" pitchFamily="18" charset="0"/>
              </a:rPr>
              <a:t>Internet — International Network) — </a:t>
            </a:r>
            <a:r>
              <a:rPr lang="ru-RU" dirty="0" err="1">
                <a:latin typeface="Times New Roman" pitchFamily="18" charset="0"/>
                <a:cs typeface="Times New Roman" pitchFamily="18" charset="0"/>
              </a:rPr>
              <a:t>компьютерлік</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серверлердің</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бүкіләлемдік</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желісі</a:t>
            </a:r>
            <a:r>
              <a:rPr lang="ru-RU" dirty="0">
                <a:latin typeface="Times New Roman" pitchFamily="18" charset="0"/>
                <a:cs typeface="Times New Roman" pitchFamily="18" charset="0"/>
              </a:rPr>
              <a:t>.</a:t>
            </a:r>
          </a:p>
          <a:p>
            <a:pPr marL="0" indent="0" algn="just">
              <a:spcBef>
                <a:spcPts val="0"/>
              </a:spcBef>
            </a:pPr>
            <a:endParaRPr lang="ru-RU" dirty="0">
              <a:latin typeface="Times New Roman" pitchFamily="18" charset="0"/>
              <a:cs typeface="Times New Roman" pitchFamily="18" charset="0"/>
            </a:endParaRPr>
          </a:p>
          <a:p>
            <a:pPr marL="0" indent="0" algn="just">
              <a:spcBef>
                <a:spcPts val="0"/>
              </a:spcBef>
            </a:pPr>
            <a:r>
              <a:rPr lang="ru-RU" dirty="0" err="1">
                <a:latin typeface="Times New Roman" pitchFamily="18" charset="0"/>
                <a:cs typeface="Times New Roman" pitchFamily="18" charset="0"/>
              </a:rPr>
              <a:t>Интернетке</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қосылу</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мүмкіндігі</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болған</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жағдайда</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білім</a:t>
            </a:r>
            <a:r>
              <a:rPr lang="ru-RU" dirty="0">
                <a:latin typeface="Times New Roman" pitchFamily="18" charset="0"/>
                <a:cs typeface="Times New Roman" pitchFamily="18" charset="0"/>
              </a:rPr>
              <a:t> беру </a:t>
            </a:r>
            <a:r>
              <a:rPr lang="ru-RU" dirty="0" err="1">
                <a:latin typeface="Times New Roman" pitchFamily="18" charset="0"/>
                <a:cs typeface="Times New Roman" pitchFamily="18" charset="0"/>
              </a:rPr>
              <a:t>мекемелері</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мемлекеттік</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ұйымдар</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коммерциялық</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кәсіпорындар</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және</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жеке</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адамдар</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сияқты</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миллиондаған</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қайнар</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көзінен</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ақпарат</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алуға</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болады</a:t>
            </a:r>
            <a:r>
              <a:rPr lang="ru-RU" dirty="0">
                <a:latin typeface="Times New Roman" pitchFamily="18" charset="0"/>
                <a:cs typeface="Times New Roman" pitchFamily="18" charset="0"/>
              </a:rPr>
              <a:t>.</a:t>
            </a:r>
          </a:p>
          <a:p>
            <a:pPr marL="0" indent="0" algn="just">
              <a:spcBef>
                <a:spcPts val="0"/>
              </a:spcBef>
            </a:pPr>
            <a:endParaRPr lang="ru-RU" dirty="0">
              <a:latin typeface="Times New Roman" pitchFamily="18" charset="0"/>
              <a:cs typeface="Times New Roman" pitchFamily="18" charset="0"/>
            </a:endParaRPr>
          </a:p>
          <a:p>
            <a:pPr marL="0" indent="0" algn="just">
              <a:spcBef>
                <a:spcPts val="0"/>
              </a:spcBef>
            </a:pPr>
            <a:r>
              <a:rPr lang="ru-RU" dirty="0" err="1">
                <a:latin typeface="Times New Roman" pitchFamily="18" charset="0"/>
                <a:cs typeface="Times New Roman" pitchFamily="18" charset="0"/>
              </a:rPr>
              <a:t>Қазіргі</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кезде</a:t>
            </a:r>
            <a:r>
              <a:rPr lang="ru-RU" dirty="0">
                <a:latin typeface="Times New Roman" pitchFamily="18" charset="0"/>
                <a:cs typeface="Times New Roman" pitchFamily="18" charset="0"/>
              </a:rPr>
              <a:t> Интернет </a:t>
            </a:r>
            <a:r>
              <a:rPr lang="ru-RU" dirty="0" err="1">
                <a:latin typeface="Times New Roman" pitchFamily="18" charset="0"/>
                <a:cs typeface="Times New Roman" pitchFamily="18" charset="0"/>
              </a:rPr>
              <a:t>сөзін</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пайдаланғанда</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физикалық</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желінің</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өзін</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емес</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Дүниежүзілік</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желі</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және</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ондағы</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ақпаратты</a:t>
            </a:r>
            <a:r>
              <a:rPr lang="ru-RU" dirty="0">
                <a:latin typeface="Times New Roman" pitchFamily="18" charset="0"/>
                <a:cs typeface="Times New Roman" pitchFamily="18" charset="0"/>
              </a:rPr>
              <a:t> </a:t>
            </a:r>
            <a:r>
              <a:rPr lang="ru-RU" dirty="0" err="1" smtClean="0">
                <a:latin typeface="Times New Roman" pitchFamily="18" charset="0"/>
                <a:cs typeface="Times New Roman" pitchFamily="18" charset="0"/>
              </a:rPr>
              <a:t>айтамыз</a:t>
            </a:r>
            <a:r>
              <a:rPr lang="ru-RU" dirty="0" smtClean="0">
                <a:latin typeface="Times New Roman" pitchFamily="18" charset="0"/>
                <a:cs typeface="Times New Roman" pitchFamily="18" charset="0"/>
              </a:rPr>
              <a:t>.</a:t>
            </a:r>
          </a:p>
          <a:p>
            <a:pPr marL="0" indent="0" algn="just">
              <a:spcBef>
                <a:spcPts val="0"/>
              </a:spcBef>
            </a:pPr>
            <a:endParaRPr lang="ru-RU" dirty="0" smtClean="0">
              <a:latin typeface="Times New Roman" pitchFamily="18" charset="0"/>
              <a:cs typeface="Times New Roman" pitchFamily="18" charset="0"/>
            </a:endParaRPr>
          </a:p>
          <a:p>
            <a:pPr marL="0" indent="0" algn="just">
              <a:spcBef>
                <a:spcPts val="0"/>
              </a:spcBef>
            </a:pPr>
            <a:r>
              <a:rPr lang="ru-RU" dirty="0" err="1">
                <a:latin typeface="Times New Roman" pitchFamily="18" charset="0"/>
                <a:cs typeface="Times New Roman" pitchFamily="18" charset="0"/>
              </a:rPr>
              <a:t>Егер</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бұл</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терминді</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енгізген</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ағылшын</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тіліндегі</a:t>
            </a:r>
            <a:r>
              <a:rPr lang="ru-RU" dirty="0">
                <a:latin typeface="Times New Roman" pitchFamily="18" charset="0"/>
                <a:cs typeface="Times New Roman" pitchFamily="18" charset="0"/>
              </a:rPr>
              <a:t> </a:t>
            </a:r>
            <a:r>
              <a:rPr lang="en-US" dirty="0">
                <a:latin typeface="Times New Roman" pitchFamily="18" charset="0"/>
                <a:cs typeface="Times New Roman" pitchFamily="18" charset="0"/>
              </a:rPr>
              <a:t>RFC </a:t>
            </a:r>
            <a:r>
              <a:rPr lang="ru-RU" dirty="0" err="1">
                <a:latin typeface="Times New Roman" pitchFamily="18" charset="0"/>
                <a:cs typeface="Times New Roman" pitchFamily="18" charset="0"/>
              </a:rPr>
              <a:t>құжатына</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сүйенсек</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онда</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бұл</a:t>
            </a:r>
            <a:r>
              <a:rPr lang="ru-RU" dirty="0">
                <a:latin typeface="Times New Roman" pitchFamily="18" charset="0"/>
                <a:cs typeface="Times New Roman" pitchFamily="18" charset="0"/>
              </a:rPr>
              <a:t> термин </a:t>
            </a:r>
            <a:r>
              <a:rPr lang="ru-RU" dirty="0" err="1">
                <a:latin typeface="Times New Roman" pitchFamily="18" charset="0"/>
                <a:cs typeface="Times New Roman" pitchFamily="18" charset="0"/>
              </a:rPr>
              <a:t>екі</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түрде</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жазылып</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сәйкесінше</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екі</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мағынаға</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ие</a:t>
            </a:r>
            <a:r>
              <a:rPr lang="ru-RU" dirty="0">
                <a:latin typeface="Times New Roman" pitchFamily="18" charset="0"/>
                <a:cs typeface="Times New Roman" pitchFamily="18" charset="0"/>
              </a:rPr>
              <a:t> </a:t>
            </a:r>
            <a:r>
              <a:rPr lang="ru-RU" dirty="0" err="1" smtClean="0">
                <a:latin typeface="Times New Roman" pitchFamily="18" charset="0"/>
                <a:cs typeface="Times New Roman" pitchFamily="18" charset="0"/>
              </a:rPr>
              <a:t>болады</a:t>
            </a:r>
            <a:r>
              <a:rPr lang="ru-RU" dirty="0" smtClean="0">
                <a:latin typeface="Times New Roman" pitchFamily="18" charset="0"/>
                <a:cs typeface="Times New Roman" pitchFamily="18" charset="0"/>
              </a:rPr>
              <a:t>.</a:t>
            </a:r>
          </a:p>
          <a:p>
            <a:pPr marL="0" indent="0" algn="just">
              <a:spcBef>
                <a:spcPts val="0"/>
              </a:spcBef>
            </a:pPr>
            <a:r>
              <a:rPr lang="ru-RU" dirty="0" err="1" smtClean="0">
                <a:latin typeface="Times New Roman" pitchFamily="18" charset="0"/>
                <a:cs typeface="Times New Roman" pitchFamily="18" charset="0"/>
              </a:rPr>
              <a:t>Егер</a:t>
            </a:r>
            <a:r>
              <a:rPr lang="ru-RU" dirty="0" smtClean="0">
                <a:latin typeface="Times New Roman" pitchFamily="18" charset="0"/>
                <a:cs typeface="Times New Roman" pitchFamily="18" charset="0"/>
              </a:rPr>
              <a:t> </a:t>
            </a:r>
            <a:r>
              <a:rPr lang="ru-RU" dirty="0">
                <a:latin typeface="Times New Roman" pitchFamily="18" charset="0"/>
                <a:cs typeface="Times New Roman" pitchFamily="18" charset="0"/>
              </a:rPr>
              <a:t>Интернет </a:t>
            </a:r>
            <a:r>
              <a:rPr lang="ru-RU" dirty="0" err="1">
                <a:latin typeface="Times New Roman" pitchFamily="18" charset="0"/>
                <a:cs typeface="Times New Roman" pitchFamily="18" charset="0"/>
              </a:rPr>
              <a:t>сөзі</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кішкентай</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әріптен</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басталса</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онда</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бұл</a:t>
            </a:r>
            <a:r>
              <a:rPr lang="ru-RU" dirty="0">
                <a:latin typeface="Times New Roman" pitchFamily="18" charset="0"/>
                <a:cs typeface="Times New Roman" pitchFamily="18" charset="0"/>
              </a:rPr>
              <a:t> термин </a:t>
            </a:r>
            <a:r>
              <a:rPr lang="ru-RU" dirty="0" err="1">
                <a:latin typeface="Times New Roman" pitchFamily="18" charset="0"/>
                <a:cs typeface="Times New Roman" pitchFamily="18" charset="0"/>
              </a:rPr>
              <a:t>мәліметтер</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пакетін</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маршрутизациялау</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арқылы</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желілерді</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байланыстыру</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ұғымын</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білдіреді</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Бұл</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кезде</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ауқымды</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ақпараттық</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кеңістік</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туралы</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айтылмайды</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Көбінесе</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бұл</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екі</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түсінікті</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бір-бірінен</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ажыратып</a:t>
            </a:r>
            <a:r>
              <a:rPr lang="ru-RU" dirty="0">
                <a:latin typeface="Times New Roman" pitchFamily="18" charset="0"/>
                <a:cs typeface="Times New Roman" pitchFamily="18" charset="0"/>
              </a:rPr>
              <a:t> </a:t>
            </a:r>
            <a:r>
              <a:rPr lang="ru-RU" dirty="0" err="1">
                <a:latin typeface="Times New Roman" pitchFamily="18" charset="0"/>
                <a:cs typeface="Times New Roman" pitchFamily="18" charset="0"/>
              </a:rPr>
              <a:t>жатпайды</a:t>
            </a:r>
            <a:r>
              <a:rPr lang="ru-RU" dirty="0">
                <a:latin typeface="Times New Roman" pitchFamily="18" charset="0"/>
                <a:cs typeface="Times New Roman" pitchFamily="18" charset="0"/>
              </a:rPr>
              <a:t>.</a:t>
            </a:r>
          </a:p>
        </p:txBody>
      </p:sp>
      <p:sp>
        <p:nvSpPr>
          <p:cNvPr id="5" name="Rectangle 2"/>
          <p:cNvSpPr>
            <a:spLocks noChangeArrowheads="1"/>
          </p:cNvSpPr>
          <p:nvPr/>
        </p:nvSpPr>
        <p:spPr bwMode="auto">
          <a:xfrm>
            <a:off x="267629" y="295470"/>
            <a:ext cx="65" cy="200079"/>
          </a:xfrm>
          <a:prstGeom prst="rect">
            <a:avLst/>
          </a:prstGeom>
          <a:solidFill>
            <a:srgbClr val="FFFF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0" tIns="0" rIns="0" bIns="-76176"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ru-RU" altLang="ru-RU"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xmlns="" val="18930814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631270" y="235857"/>
            <a:ext cx="8915399" cy="2262781"/>
          </a:xfrm>
        </p:spPr>
        <p:txBody>
          <a:bodyPr/>
          <a:lstStyle/>
          <a:p>
            <a:r>
              <a:rPr lang="ru-RU" dirty="0" smtClean="0"/>
              <a:t>ТАПСЫРМАЛАР:</a:t>
            </a:r>
            <a:endParaRPr lang="ru-RU" dirty="0"/>
          </a:p>
        </p:txBody>
      </p:sp>
      <p:pic>
        <p:nvPicPr>
          <p:cNvPr id="3" name="Рисунок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634513" y="2498638"/>
            <a:ext cx="3461465" cy="3143826"/>
          </a:xfrm>
          <a:prstGeom prst="rect">
            <a:avLst/>
          </a:prstGeom>
        </p:spPr>
      </p:pic>
      <p:pic>
        <p:nvPicPr>
          <p:cNvPr id="4" name="Рисунок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966686" y="3141279"/>
            <a:ext cx="4117177" cy="2501185"/>
          </a:xfrm>
          <a:prstGeom prst="rect">
            <a:avLst/>
          </a:prstGeom>
          <a:ln>
            <a:noFill/>
          </a:ln>
          <a:effectLst>
            <a:softEdge rad="112500"/>
          </a:effectLst>
        </p:spPr>
      </p:pic>
    </p:spTree>
    <p:extLst>
      <p:ext uri="{BB962C8B-B14F-4D97-AF65-F5344CB8AC3E}">
        <p14:creationId xmlns:p14="http://schemas.microsoft.com/office/powerpoint/2010/main" xmlns="" val="24635242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47960" y="746775"/>
            <a:ext cx="8911687" cy="1280890"/>
          </a:xfrm>
        </p:spPr>
        <p:txBody>
          <a:bodyPr>
            <a:noAutofit/>
          </a:bodyPr>
          <a:lstStyle/>
          <a:p>
            <a:r>
              <a:rPr lang="ru-RU" sz="6000" dirty="0">
                <a:latin typeface="Times New Roman" pitchFamily="18" charset="0"/>
                <a:cs typeface="Times New Roman" pitchFamily="18" charset="0"/>
              </a:rPr>
              <a:t>Газет, </a:t>
            </a:r>
            <a:r>
              <a:rPr lang="ru-RU" sz="6000" dirty="0" err="1">
                <a:latin typeface="Times New Roman" pitchFamily="18" charset="0"/>
                <a:cs typeface="Times New Roman" pitchFamily="18" charset="0"/>
              </a:rPr>
              <a:t>әлде</a:t>
            </a:r>
            <a:r>
              <a:rPr lang="ru-RU" sz="6000" dirty="0">
                <a:latin typeface="Times New Roman" pitchFamily="18" charset="0"/>
                <a:cs typeface="Times New Roman" pitchFamily="18" charset="0"/>
              </a:rPr>
              <a:t> интернет?</a:t>
            </a:r>
            <a:br>
              <a:rPr lang="ru-RU" sz="6000" dirty="0">
                <a:latin typeface="Times New Roman" pitchFamily="18" charset="0"/>
                <a:cs typeface="Times New Roman" pitchFamily="18" charset="0"/>
              </a:rPr>
            </a:br>
            <a:endParaRPr lang="ru-RU" sz="6000" dirty="0">
              <a:latin typeface="Times New Roman" pitchFamily="18" charset="0"/>
              <a:cs typeface="Times New Roman" pitchFamily="18" charset="0"/>
            </a:endParaRP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415061" y="2938398"/>
            <a:ext cx="3870617" cy="2413389"/>
          </a:xfrm>
          <a:prstGeom prst="rect">
            <a:avLst/>
          </a:prstGeom>
        </p:spPr>
      </p:pic>
      <p:pic>
        <p:nvPicPr>
          <p:cNvPr id="5" name="Рисунок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415832" y="2027665"/>
            <a:ext cx="3800166" cy="3800166"/>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5769211" y="3314252"/>
            <a:ext cx="943824" cy="1422851"/>
          </a:xfrm>
          <a:prstGeom prst="rect">
            <a:avLst/>
          </a:prstGeom>
        </p:spPr>
      </p:pic>
    </p:spTree>
    <p:extLst>
      <p:ext uri="{BB962C8B-B14F-4D97-AF65-F5344CB8AC3E}">
        <p14:creationId xmlns:p14="http://schemas.microsoft.com/office/powerpoint/2010/main" xmlns="" val="28876724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098559" y="840059"/>
            <a:ext cx="8915400" cy="3777622"/>
          </a:xfrm>
        </p:spPr>
        <p:txBody>
          <a:bodyPr>
            <a:noAutofit/>
          </a:bodyPr>
          <a:lstStyle/>
          <a:p>
            <a:pPr algn="just"/>
            <a:r>
              <a:rPr lang="ru-RU" sz="2400" dirty="0" err="1" smtClean="0">
                <a:latin typeface="Times New Roman" pitchFamily="18" charset="0"/>
                <a:cs typeface="Times New Roman" pitchFamily="18" charset="0"/>
              </a:rPr>
              <a:t>Заманның</a:t>
            </a:r>
            <a:r>
              <a:rPr lang="ru-RU" sz="2400" dirty="0" smtClean="0">
                <a:latin typeface="Times New Roman" pitchFamily="18" charset="0"/>
                <a:cs typeface="Times New Roman" pitchFamily="18" charset="0"/>
              </a:rPr>
              <a:t> </a:t>
            </a:r>
            <a:r>
              <a:rPr lang="ru-RU" sz="2400" dirty="0" err="1">
                <a:latin typeface="Times New Roman" pitchFamily="18" charset="0"/>
                <a:cs typeface="Times New Roman" pitchFamily="18" charset="0"/>
              </a:rPr>
              <a:t>талабына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байланысты</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қазіргі</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жастарымыз</a:t>
            </a:r>
            <a:r>
              <a:rPr lang="ru-RU" sz="2400" dirty="0">
                <a:latin typeface="Times New Roman" pitchFamily="18" charset="0"/>
                <a:cs typeface="Times New Roman" pitchFamily="18" charset="0"/>
              </a:rPr>
              <a:t> газет </a:t>
            </a:r>
            <a:r>
              <a:rPr lang="ru-RU" sz="2400" dirty="0" err="1">
                <a:latin typeface="Times New Roman" pitchFamily="18" charset="0"/>
                <a:cs typeface="Times New Roman" pitchFamily="18" charset="0"/>
              </a:rPr>
              <a:t>атаулы</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құндылықты</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тіпті</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ұмытып</a:t>
            </a:r>
            <a:r>
              <a:rPr lang="ru-RU" sz="2400" dirty="0">
                <a:latin typeface="Times New Roman" pitchFamily="18" charset="0"/>
                <a:cs typeface="Times New Roman" pitchFamily="18" charset="0"/>
              </a:rPr>
              <a:t> бара </a:t>
            </a:r>
            <a:r>
              <a:rPr lang="ru-RU" sz="2400" dirty="0" err="1">
                <a:latin typeface="Times New Roman" pitchFamily="18" charset="0"/>
                <a:cs typeface="Times New Roman" pitchFamily="18" charset="0"/>
              </a:rPr>
              <a:t>жатқандай</a:t>
            </a:r>
            <a:r>
              <a:rPr lang="ru-RU" sz="2400" dirty="0">
                <a:latin typeface="Times New Roman" pitchFamily="18" charset="0"/>
                <a:cs typeface="Times New Roman" pitchFamily="18" charset="0"/>
              </a:rPr>
              <a:t>. Осы </a:t>
            </a:r>
            <a:r>
              <a:rPr lang="ru-RU" sz="2400" dirty="0" err="1">
                <a:latin typeface="Times New Roman" pitchFamily="18" charset="0"/>
                <a:cs typeface="Times New Roman" pitchFamily="18" charset="0"/>
              </a:rPr>
              <a:t>сөзіме</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мысал</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ретінде</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бір</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қызықты</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баяндайын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Көпке</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топырақ</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шашудан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аулақпын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дегенмен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қазіргі</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қатарлас</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достарымның</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ойлары</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өсу</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орнына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саяздап</a:t>
            </a:r>
            <a:r>
              <a:rPr lang="ru-RU" sz="2400" dirty="0">
                <a:latin typeface="Times New Roman" pitchFamily="18" charset="0"/>
                <a:cs typeface="Times New Roman" pitchFamily="18" charset="0"/>
              </a:rPr>
              <a:t> бара </a:t>
            </a:r>
            <a:r>
              <a:rPr lang="ru-RU" sz="2400" dirty="0" err="1">
                <a:latin typeface="Times New Roman" pitchFamily="18" charset="0"/>
                <a:cs typeface="Times New Roman" pitchFamily="18" charset="0"/>
              </a:rPr>
              <a:t>жатқандай</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Қашан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көрсем</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қолдарында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интернеті</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қосылған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қалта</a:t>
            </a:r>
            <a:r>
              <a:rPr lang="ru-RU" sz="2400" dirty="0">
                <a:latin typeface="Times New Roman" pitchFamily="18" charset="0"/>
                <a:cs typeface="Times New Roman" pitchFamily="18" charset="0"/>
              </a:rPr>
              <a:t> телефон. </a:t>
            </a:r>
            <a:r>
              <a:rPr lang="ru-RU" sz="2400" dirty="0" err="1">
                <a:latin typeface="Times New Roman" pitchFamily="18" charset="0"/>
                <a:cs typeface="Times New Roman" pitchFamily="18" charset="0"/>
              </a:rPr>
              <a:t>Көшеде</a:t>
            </a:r>
            <a:r>
              <a:rPr lang="ru-RU" sz="2400" dirty="0">
                <a:latin typeface="Times New Roman" pitchFamily="18" charset="0"/>
                <a:cs typeface="Times New Roman" pitchFamily="18" charset="0"/>
              </a:rPr>
              <a:t> де, </a:t>
            </a:r>
            <a:r>
              <a:rPr lang="ru-RU" sz="2400" dirty="0" err="1">
                <a:latin typeface="Times New Roman" pitchFamily="18" charset="0"/>
                <a:cs typeface="Times New Roman" pitchFamily="18" charset="0"/>
              </a:rPr>
              <a:t>тіпті</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кей</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кездерде</a:t>
            </a:r>
            <a:r>
              <a:rPr lang="ru-RU" sz="2400" dirty="0">
                <a:latin typeface="Times New Roman" pitchFamily="18" charset="0"/>
                <a:cs typeface="Times New Roman" pitchFamily="18" charset="0"/>
              </a:rPr>
              <a:t> бас </a:t>
            </a:r>
            <a:r>
              <a:rPr lang="ru-RU" sz="2400" dirty="0" err="1">
                <a:latin typeface="Times New Roman" pitchFamily="18" charset="0"/>
                <a:cs typeface="Times New Roman" pitchFamily="18" charset="0"/>
              </a:rPr>
              <a:t>қосқан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дастархан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үстінде</a:t>
            </a:r>
            <a:r>
              <a:rPr lang="ru-RU" sz="2400" dirty="0">
                <a:latin typeface="Times New Roman" pitchFamily="18" charset="0"/>
                <a:cs typeface="Times New Roman" pitchFamily="18" charset="0"/>
              </a:rPr>
              <a:t> де </a:t>
            </a:r>
            <a:r>
              <a:rPr lang="ru-RU" sz="2400" dirty="0" err="1">
                <a:latin typeface="Times New Roman" pitchFamily="18" charset="0"/>
                <a:cs typeface="Times New Roman" pitchFamily="18" charset="0"/>
              </a:rPr>
              <a:t>сол</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қалта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телефондарынан</a:t>
            </a:r>
            <a:r>
              <a:rPr lang="ru-RU" sz="2400" dirty="0">
                <a:latin typeface="Times New Roman" pitchFamily="18" charset="0"/>
                <a:cs typeface="Times New Roman" pitchFamily="18" charset="0"/>
              </a:rPr>
              <a:t> бас </a:t>
            </a:r>
            <a:r>
              <a:rPr lang="ru-RU" sz="2400" dirty="0" err="1">
                <a:latin typeface="Times New Roman" pitchFamily="18" charset="0"/>
                <a:cs typeface="Times New Roman" pitchFamily="18" charset="0"/>
              </a:rPr>
              <a:t>алмайды</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Оларға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айналада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болып</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жатқан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тұрмыс-тіршілік</a:t>
            </a:r>
            <a:r>
              <a:rPr lang="ru-RU" sz="2400" dirty="0">
                <a:latin typeface="Times New Roman" pitchFamily="18" charset="0"/>
                <a:cs typeface="Times New Roman" pitchFamily="18" charset="0"/>
              </a:rPr>
              <a:t> , </a:t>
            </a:r>
            <a:r>
              <a:rPr lang="ru-RU" sz="2400" dirty="0" err="1">
                <a:latin typeface="Times New Roman" pitchFamily="18" charset="0"/>
                <a:cs typeface="Times New Roman" pitchFamily="18" charset="0"/>
              </a:rPr>
              <a:t>табиғи</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құблыстар</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маңызды</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емес.Себебі</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олар</a:t>
            </a:r>
            <a:r>
              <a:rPr lang="ru-RU" sz="2400" dirty="0">
                <a:latin typeface="Times New Roman" pitchFamily="18" charset="0"/>
                <a:cs typeface="Times New Roman" pitchFamily="18" charset="0"/>
              </a:rPr>
              <a:t> интернет </a:t>
            </a:r>
            <a:r>
              <a:rPr lang="ru-RU" sz="2400" dirty="0" err="1">
                <a:latin typeface="Times New Roman" pitchFamily="18" charset="0"/>
                <a:cs typeface="Times New Roman" pitchFamily="18" charset="0"/>
              </a:rPr>
              <a:t>атты</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достарының</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қызығына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тоймай</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отырады</a:t>
            </a:r>
            <a:r>
              <a:rPr lang="ru-RU" sz="2400" dirty="0">
                <a:latin typeface="Times New Roman" pitchFamily="18" charset="0"/>
                <a:cs typeface="Times New Roman" pitchFamily="18" charset="0"/>
              </a:rPr>
              <a:t>.</a:t>
            </a:r>
          </a:p>
          <a:p>
            <a:pPr marL="0" indent="0">
              <a:buNone/>
            </a:pPr>
            <a:endParaRPr lang="ru-RU" sz="2400" dirty="0"/>
          </a:p>
        </p:txBody>
      </p:sp>
    </p:spTree>
    <p:extLst>
      <p:ext uri="{BB962C8B-B14F-4D97-AF65-F5344CB8AC3E}">
        <p14:creationId xmlns:p14="http://schemas.microsoft.com/office/powerpoint/2010/main" xmlns="" val="433613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085277" y="992459"/>
            <a:ext cx="9653510" cy="4628832"/>
          </a:xfrm>
        </p:spPr>
        <p:txBody>
          <a:bodyPr>
            <a:noAutofit/>
          </a:bodyPr>
          <a:lstStyle/>
          <a:p>
            <a:pPr algn="just"/>
            <a:r>
              <a:rPr lang="ru-RU" sz="2400" dirty="0" err="1">
                <a:latin typeface="Times New Roman" pitchFamily="18" charset="0"/>
                <a:cs typeface="Times New Roman" pitchFamily="18" charset="0"/>
              </a:rPr>
              <a:t>Қанша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дегенмен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олардың</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қарап</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отырғандарын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ерсі</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көргеніммен</a:t>
            </a:r>
            <a:r>
              <a:rPr lang="ru-RU" sz="2400" dirty="0">
                <a:latin typeface="Times New Roman" pitchFamily="18" charset="0"/>
                <a:cs typeface="Times New Roman" pitchFamily="18" charset="0"/>
              </a:rPr>
              <a:t>, не </a:t>
            </a:r>
            <a:r>
              <a:rPr lang="ru-RU" sz="2400" dirty="0" err="1">
                <a:latin typeface="Times New Roman" pitchFamily="18" charset="0"/>
                <a:cs typeface="Times New Roman" pitchFamily="18" charset="0"/>
              </a:rPr>
              <a:t>көріп,не</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тыңдайтындарын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білгім</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келетін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Бірде</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осылайша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қатарлас</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достарымның</a:t>
            </a:r>
            <a:r>
              <a:rPr lang="ru-RU" sz="2400" dirty="0">
                <a:latin typeface="Times New Roman" pitchFamily="18" charset="0"/>
                <a:cs typeface="Times New Roman" pitchFamily="18" charset="0"/>
              </a:rPr>
              <a:t> не </a:t>
            </a:r>
            <a:r>
              <a:rPr lang="ru-RU" sz="2400" dirty="0" err="1">
                <a:latin typeface="Times New Roman" pitchFamily="18" charset="0"/>
                <a:cs typeface="Times New Roman" pitchFamily="18" charset="0"/>
              </a:rPr>
              <a:t>көретіндерін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білгім</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келіп</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сабақ</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ортасындағы</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үзілісте</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олардың</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құрылғыларына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үңіліп</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қарап</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едім</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тіпті</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бетім</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қызарып</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кетті</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Уақыттарын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босқа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өткізуде</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Бірі</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оқу</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үстінде</a:t>
            </a:r>
            <a:r>
              <a:rPr lang="ru-RU" sz="2400" dirty="0">
                <a:latin typeface="Times New Roman" pitchFamily="18" charset="0"/>
                <a:cs typeface="Times New Roman" pitchFamily="18" charset="0"/>
              </a:rPr>
              <a:t> «В Контакте» </a:t>
            </a:r>
            <a:r>
              <a:rPr lang="ru-RU" sz="2400" dirty="0" err="1">
                <a:latin typeface="Times New Roman" pitchFamily="18" charset="0"/>
                <a:cs typeface="Times New Roman" pitchFamily="18" charset="0"/>
              </a:rPr>
              <a:t>сайтында</a:t>
            </a:r>
            <a:r>
              <a:rPr lang="ru-RU" sz="2400" dirty="0">
                <a:latin typeface="Times New Roman" pitchFamily="18" charset="0"/>
                <a:cs typeface="Times New Roman" pitchFamily="18" charset="0"/>
              </a:rPr>
              <a:t>, ал </a:t>
            </a:r>
            <a:r>
              <a:rPr lang="ru-RU" sz="2400" dirty="0" err="1">
                <a:latin typeface="Times New Roman" pitchFamily="18" charset="0"/>
                <a:cs typeface="Times New Roman" pitchFamily="18" charset="0"/>
              </a:rPr>
              <a:t>екіншісі</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Инстаграмда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қалғандары</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басқада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әлеуметтік</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желілердің</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майын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тамызып</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отырғандарын</a:t>
            </a:r>
            <a:r>
              <a:rPr lang="ru-RU" sz="2400" dirty="0">
                <a:latin typeface="Times New Roman" pitchFamily="18" charset="0"/>
                <a:cs typeface="Times New Roman" pitchFamily="18" charset="0"/>
              </a:rPr>
              <a:t>, ал </a:t>
            </a:r>
            <a:r>
              <a:rPr lang="ru-RU" sz="2400" dirty="0" err="1">
                <a:latin typeface="Times New Roman" pitchFamily="18" charset="0"/>
                <a:cs typeface="Times New Roman" pitchFamily="18" charset="0"/>
              </a:rPr>
              <a:t>енді</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бірі</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сол</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телефондағы</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интернеттерінен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ұятты</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суреттер</a:t>
            </a:r>
            <a:r>
              <a:rPr lang="ru-RU" sz="2400" dirty="0">
                <a:latin typeface="Times New Roman" pitchFamily="18" charset="0"/>
                <a:cs typeface="Times New Roman" pitchFamily="18" charset="0"/>
              </a:rPr>
              <a:t> мен </a:t>
            </a:r>
            <a:r>
              <a:rPr lang="ru-RU" sz="2400" dirty="0" err="1">
                <a:latin typeface="Times New Roman" pitchFamily="18" charset="0"/>
                <a:cs typeface="Times New Roman" pitchFamily="18" charset="0"/>
              </a:rPr>
              <a:t>видеолар</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көріп</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отырғандарының</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куәсі</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болдым</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Олар</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бұл</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істеріне</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мәз</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Ол</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достарым</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тіпті</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айналасына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мән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беріп</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қызыға</a:t>
            </a:r>
            <a:r>
              <a:rPr lang="ru-RU" sz="2400" dirty="0">
                <a:latin typeface="Times New Roman" pitchFamily="18" charset="0"/>
                <a:cs typeface="Times New Roman" pitchFamily="18" charset="0"/>
              </a:rPr>
              <a:t> да </a:t>
            </a:r>
            <a:r>
              <a:rPr lang="ru-RU" sz="2400" dirty="0" err="1">
                <a:latin typeface="Times New Roman" pitchFamily="18" charset="0"/>
                <a:cs typeface="Times New Roman" pitchFamily="18" charset="0"/>
              </a:rPr>
              <a:t>қарамайды</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себебі</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олардың</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қызығы</a:t>
            </a:r>
            <a:r>
              <a:rPr lang="ru-RU" sz="2400" dirty="0">
                <a:latin typeface="Times New Roman" pitchFamily="18" charset="0"/>
                <a:cs typeface="Times New Roman" pitchFamily="18" charset="0"/>
              </a:rPr>
              <a:t> интернет </a:t>
            </a:r>
            <a:r>
              <a:rPr lang="ru-RU" sz="2400" dirty="0" err="1">
                <a:latin typeface="Times New Roman" pitchFamily="18" charset="0"/>
                <a:cs typeface="Times New Roman" pitchFamily="18" charset="0"/>
              </a:rPr>
              <a:t>атты</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достарының</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ішінде</a:t>
            </a:r>
            <a:r>
              <a:rPr lang="ru-RU" sz="2400" dirty="0">
                <a:latin typeface="Times New Roman" pitchFamily="18" charset="0"/>
                <a:cs typeface="Times New Roman" pitchFamily="18" charset="0"/>
              </a:rPr>
              <a:t>.</a:t>
            </a:r>
          </a:p>
          <a:p>
            <a:endParaRPr lang="ru-RU" sz="2400" dirty="0"/>
          </a:p>
        </p:txBody>
      </p:sp>
    </p:spTree>
    <p:extLst>
      <p:ext uri="{BB962C8B-B14F-4D97-AF65-F5344CB8AC3E}">
        <p14:creationId xmlns:p14="http://schemas.microsoft.com/office/powerpoint/2010/main" xmlns="" val="7572329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just"/>
            <a:r>
              <a:rPr lang="kk-KZ" dirty="0" smtClean="0">
                <a:latin typeface="Times New Roman" pitchFamily="18" charset="0"/>
                <a:cs typeface="Times New Roman" pitchFamily="18" charset="0"/>
              </a:rPr>
              <a:t>үш сөйлем әр-түрлі АТ</a:t>
            </a:r>
            <a:r>
              <a:rPr lang="en-US" dirty="0" smtClean="0">
                <a:latin typeface="Times New Roman" pitchFamily="18" charset="0"/>
                <a:cs typeface="Times New Roman" pitchFamily="18" charset="0"/>
              </a:rPr>
              <a:t> </a:t>
            </a:r>
            <a:r>
              <a:rPr lang="kk-KZ" dirty="0" smtClean="0">
                <a:latin typeface="Times New Roman" pitchFamily="18" charset="0"/>
                <a:cs typeface="Times New Roman" pitchFamily="18" charset="0"/>
              </a:rPr>
              <a:t>(</a:t>
            </a:r>
            <a:r>
              <a:rPr lang="en-US" dirty="0" smtClean="0">
                <a:latin typeface="Times New Roman" pitchFamily="18" charset="0"/>
                <a:cs typeface="Times New Roman" pitchFamily="18" charset="0"/>
              </a:rPr>
              <a:t>it</a:t>
            </a:r>
            <a:r>
              <a:rPr lang="kk-KZ" dirty="0" smtClean="0">
                <a:latin typeface="Times New Roman" pitchFamily="18" charset="0"/>
                <a:cs typeface="Times New Roman" pitchFamily="18" charset="0"/>
              </a:rPr>
              <a:t>) терміңдерімен құрыңыздар</a:t>
            </a:r>
            <a:r>
              <a:rPr lang="en-US" dirty="0">
                <a:latin typeface="Times New Roman" pitchFamily="18" charset="0"/>
                <a:cs typeface="Times New Roman" pitchFamily="18" charset="0"/>
              </a:rPr>
              <a:t>.</a:t>
            </a:r>
            <a:endParaRPr lang="ru-RU" dirty="0">
              <a:latin typeface="Times New Roman" pitchFamily="18" charset="0"/>
              <a:cs typeface="Times New Roman" pitchFamily="18" charset="0"/>
            </a:endParaRPr>
          </a:p>
        </p:txBody>
      </p:sp>
      <p:pic>
        <p:nvPicPr>
          <p:cNvPr id="2050" name="Picture 2" descr="Похожее изображение"/>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830411" y="2140335"/>
            <a:ext cx="6705475" cy="4358560"/>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82447718"/>
      </p:ext>
    </p:extLst>
  </p:cSld>
  <p:clrMapOvr>
    <a:masterClrMapping/>
  </p:clrMapOvr>
  <p:timing>
    <p:tnLst>
      <p:par>
        <p:cTn id="1" dur="indefinite" restart="never" nodeType="tmRoot"/>
      </p:par>
    </p:tnLst>
  </p:timing>
</p:sld>
</file>

<file path=ppt/theme/theme1.xml><?xml version="1.0" encoding="utf-8"?>
<a:theme xmlns:a="http://schemas.openxmlformats.org/drawingml/2006/main" name="Легкий дым">
  <a:themeElements>
    <a:clrScheme name="Легкий дым">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Легкий дым">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Wisp" id="{7CB32D59-10C0-40DD-B7BD-2E94284A981C}" vid="{4F34B87B-9C7A-41AE-A6CB-48536223DFFD}"/>
    </a:ext>
  </a:extLst>
</a:theme>
</file>

<file path=docProps/app.xml><?xml version="1.0" encoding="utf-8"?>
<Properties xmlns="http://schemas.openxmlformats.org/officeDocument/2006/extended-properties" xmlns:vt="http://schemas.openxmlformats.org/officeDocument/2006/docPropsVTypes">
  <Template>Wisp</Template>
  <TotalTime>97</TotalTime>
  <Words>513</Words>
  <Application>Microsoft Office PowerPoint</Application>
  <PresentationFormat>Произвольный</PresentationFormat>
  <Paragraphs>34</Paragraphs>
  <Slides>11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Легкий дым</vt:lpstr>
      <vt:lpstr>Ғылыми стильдердің лексикасындағы ерешеліктері</vt:lpstr>
      <vt:lpstr>Ғылыми стильдің ерекшеліктері</vt:lpstr>
      <vt:lpstr>Ғылыми стильдің лексикасындағы ерекшеліктері :</vt:lpstr>
      <vt:lpstr>Интернет туралы мәтінді оқыңыздар </vt:lpstr>
      <vt:lpstr>ТАПСЫРМАЛАР:</vt:lpstr>
      <vt:lpstr>Газет, әлде интернет? </vt:lpstr>
      <vt:lpstr>Слайд 7</vt:lpstr>
      <vt:lpstr>Слайд 8</vt:lpstr>
      <vt:lpstr>үш сөйлем әр-түрлі АТ (it) терміңдерімен құрыңыздар.</vt:lpstr>
      <vt:lpstr>Келесі сөздерді қазақ тіліне аударыңыз.</vt:lpstr>
      <vt:lpstr>Сұрақтарға жауап беріңдер:</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Ғылыми стильдердің лексикасындағы ерешеліктері</dc:title>
  <dc:creator>Пользователь Windows</dc:creator>
  <cp:lastModifiedBy>Gulsum</cp:lastModifiedBy>
  <cp:revision>27</cp:revision>
  <dcterms:created xsi:type="dcterms:W3CDTF">2017-09-19T14:54:19Z</dcterms:created>
  <dcterms:modified xsi:type="dcterms:W3CDTF">2017-10-17T08:25:59Z</dcterms:modified>
</cp:coreProperties>
</file>