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6"/>
  </p:notesMasterIdLst>
  <p:sldIdLst>
    <p:sldId id="256" r:id="rId2"/>
    <p:sldId id="258" r:id="rId3"/>
    <p:sldId id="259" r:id="rId4"/>
    <p:sldId id="261" r:id="rId5"/>
    <p:sldId id="268" r:id="rId6"/>
    <p:sldId id="270" r:id="rId7"/>
    <p:sldId id="279" r:id="rId8"/>
    <p:sldId id="271" r:id="rId9"/>
    <p:sldId id="272" r:id="rId10"/>
    <p:sldId id="273" r:id="rId11"/>
    <p:sldId id="278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E5BA1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EA6C89-409B-4E63-A049-336B2BDAAFA0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7CB6F5E5-7BF0-487E-87B2-AAE8E449EA4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cs typeface="Arial" charset="0"/>
            </a:rPr>
            <a:t>Ключевые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cs typeface="Arial" charset="0"/>
            </a:rPr>
            <a:t> моменты</a:t>
          </a:r>
        </a:p>
      </dgm:t>
    </dgm:pt>
    <dgm:pt modelId="{BDDB4231-E216-4FC7-B150-44B4B82A81BB}" type="parTrans" cxnId="{2979CC27-BC1E-4168-A0B1-DDE76FF9C40A}">
      <dgm:prSet/>
      <dgm:spPr/>
      <dgm:t>
        <a:bodyPr/>
        <a:lstStyle/>
        <a:p>
          <a:endParaRPr lang="ru-RU"/>
        </a:p>
      </dgm:t>
    </dgm:pt>
    <dgm:pt modelId="{C73E8C71-6659-4846-AB36-F5B610A3B2E8}" type="sibTrans" cxnId="{2979CC27-BC1E-4168-A0B1-DDE76FF9C40A}">
      <dgm:prSet/>
      <dgm:spPr/>
      <dgm:t>
        <a:bodyPr/>
        <a:lstStyle/>
        <a:p>
          <a:endParaRPr lang="ru-RU"/>
        </a:p>
      </dgm:t>
    </dgm:pt>
    <dgm:pt modelId="{CE69357A-772E-4172-B71B-5B369403812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Организация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Инновационного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 процесса</a:t>
          </a:r>
        </a:p>
      </dgm:t>
    </dgm:pt>
    <dgm:pt modelId="{264A42EE-87DD-4BC4-9E84-8C322E154A5E}" type="parTrans" cxnId="{4641C308-8DC5-4FD9-9CDD-A4BF007E0F62}">
      <dgm:prSet/>
      <dgm:spPr/>
      <dgm:t>
        <a:bodyPr/>
        <a:lstStyle/>
        <a:p>
          <a:endParaRPr lang="ru-RU"/>
        </a:p>
      </dgm:t>
    </dgm:pt>
    <dgm:pt modelId="{3EE63875-9A91-4ECE-9A07-5664CD8B429D}" type="sibTrans" cxnId="{4641C308-8DC5-4FD9-9CDD-A4BF007E0F62}">
      <dgm:prSet/>
      <dgm:spPr/>
      <dgm:t>
        <a:bodyPr/>
        <a:lstStyle/>
        <a:p>
          <a:endParaRPr lang="ru-RU"/>
        </a:p>
      </dgm:t>
    </dgm:pt>
    <dgm:pt modelId="{39F70AB2-6190-42A2-92C6-4503A75C009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ahoma" pitchFamily="34" charset="0"/>
              <a:cs typeface="Arial" charset="0"/>
            </a:rPr>
            <a:t>Поиск идеи =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ahoma" pitchFamily="34" charset="0"/>
              <a:cs typeface="Arial" charset="0"/>
            </a:rPr>
            <a:t>фундамента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ahoma" pitchFamily="34" charset="0"/>
              <a:cs typeface="Arial" charset="0"/>
            </a:rPr>
            <a:t> для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ahoma" pitchFamily="34" charset="0"/>
              <a:cs typeface="Arial" charset="0"/>
            </a:rPr>
            <a:t>инновации</a:t>
          </a:r>
        </a:p>
      </dgm:t>
    </dgm:pt>
    <dgm:pt modelId="{B90909B1-10F1-49E9-9ADE-E6892860DC79}" type="parTrans" cxnId="{17AF2C13-9474-4D11-BD4C-F4DCEDAC3BA0}">
      <dgm:prSet/>
      <dgm:spPr/>
      <dgm:t>
        <a:bodyPr/>
        <a:lstStyle/>
        <a:p>
          <a:endParaRPr lang="ru-RU"/>
        </a:p>
      </dgm:t>
    </dgm:pt>
    <dgm:pt modelId="{4F9166F2-E9A3-475E-BFDD-D5F0353F86DA}" type="sibTrans" cxnId="{17AF2C13-9474-4D11-BD4C-F4DCEDAC3BA0}">
      <dgm:prSet/>
      <dgm:spPr/>
      <dgm:t>
        <a:bodyPr/>
        <a:lstStyle/>
        <a:p>
          <a:endParaRPr lang="ru-RU"/>
        </a:p>
      </dgm:t>
    </dgm:pt>
    <dgm:pt modelId="{68C2EDF3-E625-411F-83DA-E032A098404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Процесс движения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и организации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инновации на рынке</a:t>
          </a:r>
        </a:p>
      </dgm:t>
    </dgm:pt>
    <dgm:pt modelId="{DB16B6F3-C54A-418B-8483-49A8A9D64747}" type="parTrans" cxnId="{F8648F6D-5BC3-4C31-B6C7-AC89DF102795}">
      <dgm:prSet/>
      <dgm:spPr/>
      <dgm:t>
        <a:bodyPr/>
        <a:lstStyle/>
        <a:p>
          <a:endParaRPr lang="ru-RU"/>
        </a:p>
      </dgm:t>
    </dgm:pt>
    <dgm:pt modelId="{268C5774-C685-407F-80F5-1B4630859C4F}" type="sibTrans" cxnId="{F8648F6D-5BC3-4C31-B6C7-AC89DF102795}">
      <dgm:prSet/>
      <dgm:spPr/>
      <dgm:t>
        <a:bodyPr/>
        <a:lstStyle/>
        <a:p>
          <a:endParaRPr lang="ru-RU"/>
        </a:p>
      </dgm:t>
    </dgm:pt>
    <dgm:pt modelId="{FC14ED75-AFF6-4EC4-939C-46F4A774C4A5}" type="pres">
      <dgm:prSet presAssocID="{FCEA6C89-409B-4E63-A049-336B2BDAAFA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DA5F56A-0BF5-4B16-BF70-6E1BAF25889D}" type="pres">
      <dgm:prSet presAssocID="{7CB6F5E5-7BF0-487E-87B2-AAE8E449EA4A}" presName="centerShape" presStyleLbl="node0" presStyleIdx="0" presStyleCnt="1"/>
      <dgm:spPr/>
      <dgm:t>
        <a:bodyPr/>
        <a:lstStyle/>
        <a:p>
          <a:endParaRPr lang="ru-RU"/>
        </a:p>
      </dgm:t>
    </dgm:pt>
    <dgm:pt modelId="{60855CED-6CBF-4163-9057-DC14BEE7D286}" type="pres">
      <dgm:prSet presAssocID="{264A42EE-87DD-4BC4-9E84-8C322E154A5E}" presName="Name9" presStyleLbl="parChTrans1D2" presStyleIdx="0" presStyleCnt="3"/>
      <dgm:spPr/>
      <dgm:t>
        <a:bodyPr/>
        <a:lstStyle/>
        <a:p>
          <a:endParaRPr lang="ru-RU"/>
        </a:p>
      </dgm:t>
    </dgm:pt>
    <dgm:pt modelId="{74A7E19D-0F7B-4554-B1E6-BE010FBC6838}" type="pres">
      <dgm:prSet presAssocID="{264A42EE-87DD-4BC4-9E84-8C322E154A5E}" presName="connTx" presStyleLbl="parChTrans1D2" presStyleIdx="0" presStyleCnt="3"/>
      <dgm:spPr/>
      <dgm:t>
        <a:bodyPr/>
        <a:lstStyle/>
        <a:p>
          <a:endParaRPr lang="ru-RU"/>
        </a:p>
      </dgm:t>
    </dgm:pt>
    <dgm:pt modelId="{77A8F0D9-DC94-445F-B5BC-DD33043DDA48}" type="pres">
      <dgm:prSet presAssocID="{CE69357A-772E-4172-B71B-5B369403812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CE5FD-22C0-4199-8C94-343BD95E652E}" type="pres">
      <dgm:prSet presAssocID="{B90909B1-10F1-49E9-9ADE-E6892860DC79}" presName="Name9" presStyleLbl="parChTrans1D2" presStyleIdx="1" presStyleCnt="3"/>
      <dgm:spPr/>
      <dgm:t>
        <a:bodyPr/>
        <a:lstStyle/>
        <a:p>
          <a:endParaRPr lang="ru-RU"/>
        </a:p>
      </dgm:t>
    </dgm:pt>
    <dgm:pt modelId="{4F69E06A-B0BD-44B5-B123-B902B8387945}" type="pres">
      <dgm:prSet presAssocID="{B90909B1-10F1-49E9-9ADE-E6892860DC7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81907D6-5CCF-4C30-A59B-11616B22D06B}" type="pres">
      <dgm:prSet presAssocID="{39F70AB2-6190-42A2-92C6-4503A75C009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5663D-8C7D-41C0-B900-8744CFB1843F}" type="pres">
      <dgm:prSet presAssocID="{DB16B6F3-C54A-418B-8483-49A8A9D64747}" presName="Name9" presStyleLbl="parChTrans1D2" presStyleIdx="2" presStyleCnt="3"/>
      <dgm:spPr/>
      <dgm:t>
        <a:bodyPr/>
        <a:lstStyle/>
        <a:p>
          <a:endParaRPr lang="ru-RU"/>
        </a:p>
      </dgm:t>
    </dgm:pt>
    <dgm:pt modelId="{90FCC968-5B08-4267-BA1A-BCB4C19F383F}" type="pres">
      <dgm:prSet presAssocID="{DB16B6F3-C54A-418B-8483-49A8A9D6474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28B46C0C-1B7C-4128-8A38-00521A604E07}" type="pres">
      <dgm:prSet presAssocID="{68C2EDF3-E625-411F-83DA-E032A098404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7CE65A-0A5A-4651-8A65-33ACC68DBA89}" type="presOf" srcId="{FCEA6C89-409B-4E63-A049-336B2BDAAFA0}" destId="{FC14ED75-AFF6-4EC4-939C-46F4A774C4A5}" srcOrd="0" destOrd="0" presId="urn:microsoft.com/office/officeart/2005/8/layout/radial1"/>
    <dgm:cxn modelId="{17AF2C13-9474-4D11-BD4C-F4DCEDAC3BA0}" srcId="{7CB6F5E5-7BF0-487E-87B2-AAE8E449EA4A}" destId="{39F70AB2-6190-42A2-92C6-4503A75C009F}" srcOrd="1" destOrd="0" parTransId="{B90909B1-10F1-49E9-9ADE-E6892860DC79}" sibTransId="{4F9166F2-E9A3-475E-BFDD-D5F0353F86DA}"/>
    <dgm:cxn modelId="{ABD97CEB-2051-464C-9FBD-549FEE7E7E78}" type="presOf" srcId="{CE69357A-772E-4172-B71B-5B3694038125}" destId="{77A8F0D9-DC94-445F-B5BC-DD33043DDA48}" srcOrd="0" destOrd="0" presId="urn:microsoft.com/office/officeart/2005/8/layout/radial1"/>
    <dgm:cxn modelId="{970B7E2F-4F92-4C90-815E-339A5194F161}" type="presOf" srcId="{B90909B1-10F1-49E9-9ADE-E6892860DC79}" destId="{4F69E06A-B0BD-44B5-B123-B902B8387945}" srcOrd="1" destOrd="0" presId="urn:microsoft.com/office/officeart/2005/8/layout/radial1"/>
    <dgm:cxn modelId="{6535A2B1-4BA5-4F50-B2F7-4FAC66B4CD0E}" type="presOf" srcId="{68C2EDF3-E625-411F-83DA-E032A098404B}" destId="{28B46C0C-1B7C-4128-8A38-00521A604E07}" srcOrd="0" destOrd="0" presId="urn:microsoft.com/office/officeart/2005/8/layout/radial1"/>
    <dgm:cxn modelId="{5667B50A-51C8-41D6-B530-06E702913C55}" type="presOf" srcId="{B90909B1-10F1-49E9-9ADE-E6892860DC79}" destId="{5F7CE5FD-22C0-4199-8C94-343BD95E652E}" srcOrd="0" destOrd="0" presId="urn:microsoft.com/office/officeart/2005/8/layout/radial1"/>
    <dgm:cxn modelId="{4641C308-8DC5-4FD9-9CDD-A4BF007E0F62}" srcId="{7CB6F5E5-7BF0-487E-87B2-AAE8E449EA4A}" destId="{CE69357A-772E-4172-B71B-5B3694038125}" srcOrd="0" destOrd="0" parTransId="{264A42EE-87DD-4BC4-9E84-8C322E154A5E}" sibTransId="{3EE63875-9A91-4ECE-9A07-5664CD8B429D}"/>
    <dgm:cxn modelId="{6957E44F-CA6D-4BD5-9FB5-587DB5B2B7E8}" type="presOf" srcId="{DB16B6F3-C54A-418B-8483-49A8A9D64747}" destId="{12D5663D-8C7D-41C0-B900-8744CFB1843F}" srcOrd="0" destOrd="0" presId="urn:microsoft.com/office/officeart/2005/8/layout/radial1"/>
    <dgm:cxn modelId="{362F1785-88CC-4AA7-9CD1-F8533CFCB4C4}" type="presOf" srcId="{264A42EE-87DD-4BC4-9E84-8C322E154A5E}" destId="{60855CED-6CBF-4163-9057-DC14BEE7D286}" srcOrd="0" destOrd="0" presId="urn:microsoft.com/office/officeart/2005/8/layout/radial1"/>
    <dgm:cxn modelId="{90955EB8-A0A8-4F00-89A9-5C95BB01768F}" type="presOf" srcId="{7CB6F5E5-7BF0-487E-87B2-AAE8E449EA4A}" destId="{5DA5F56A-0BF5-4B16-BF70-6E1BAF25889D}" srcOrd="0" destOrd="0" presId="urn:microsoft.com/office/officeart/2005/8/layout/radial1"/>
    <dgm:cxn modelId="{F8648F6D-5BC3-4C31-B6C7-AC89DF102795}" srcId="{7CB6F5E5-7BF0-487E-87B2-AAE8E449EA4A}" destId="{68C2EDF3-E625-411F-83DA-E032A098404B}" srcOrd="2" destOrd="0" parTransId="{DB16B6F3-C54A-418B-8483-49A8A9D64747}" sibTransId="{268C5774-C685-407F-80F5-1B4630859C4F}"/>
    <dgm:cxn modelId="{2979CC27-BC1E-4168-A0B1-DDE76FF9C40A}" srcId="{FCEA6C89-409B-4E63-A049-336B2BDAAFA0}" destId="{7CB6F5E5-7BF0-487E-87B2-AAE8E449EA4A}" srcOrd="0" destOrd="0" parTransId="{BDDB4231-E216-4FC7-B150-44B4B82A81BB}" sibTransId="{C73E8C71-6659-4846-AB36-F5B610A3B2E8}"/>
    <dgm:cxn modelId="{5506C79B-61FE-47F4-B3CF-7DB83D7975AB}" type="presOf" srcId="{264A42EE-87DD-4BC4-9E84-8C322E154A5E}" destId="{74A7E19D-0F7B-4554-B1E6-BE010FBC6838}" srcOrd="1" destOrd="0" presId="urn:microsoft.com/office/officeart/2005/8/layout/radial1"/>
    <dgm:cxn modelId="{75F28FD2-BCDB-4421-B68B-23AE7804E210}" type="presOf" srcId="{DB16B6F3-C54A-418B-8483-49A8A9D64747}" destId="{90FCC968-5B08-4267-BA1A-BCB4C19F383F}" srcOrd="1" destOrd="0" presId="urn:microsoft.com/office/officeart/2005/8/layout/radial1"/>
    <dgm:cxn modelId="{CAE448A4-5685-4488-B273-83B7CE8AFD52}" type="presOf" srcId="{39F70AB2-6190-42A2-92C6-4503A75C009F}" destId="{481907D6-5CCF-4C30-A59B-11616B22D06B}" srcOrd="0" destOrd="0" presId="urn:microsoft.com/office/officeart/2005/8/layout/radial1"/>
    <dgm:cxn modelId="{B15A54EC-E888-4430-8A12-B56C8C84CCD5}" type="presParOf" srcId="{FC14ED75-AFF6-4EC4-939C-46F4A774C4A5}" destId="{5DA5F56A-0BF5-4B16-BF70-6E1BAF25889D}" srcOrd="0" destOrd="0" presId="urn:microsoft.com/office/officeart/2005/8/layout/radial1"/>
    <dgm:cxn modelId="{3400E8F6-6BB8-4CBE-BA1E-140136E0E648}" type="presParOf" srcId="{FC14ED75-AFF6-4EC4-939C-46F4A774C4A5}" destId="{60855CED-6CBF-4163-9057-DC14BEE7D286}" srcOrd="1" destOrd="0" presId="urn:microsoft.com/office/officeart/2005/8/layout/radial1"/>
    <dgm:cxn modelId="{44912D62-4766-4FC2-A165-707C1E3077B2}" type="presParOf" srcId="{60855CED-6CBF-4163-9057-DC14BEE7D286}" destId="{74A7E19D-0F7B-4554-B1E6-BE010FBC6838}" srcOrd="0" destOrd="0" presId="urn:microsoft.com/office/officeart/2005/8/layout/radial1"/>
    <dgm:cxn modelId="{D43D2ABD-FF3B-4CDC-8193-B6DDC10AC97F}" type="presParOf" srcId="{FC14ED75-AFF6-4EC4-939C-46F4A774C4A5}" destId="{77A8F0D9-DC94-445F-B5BC-DD33043DDA48}" srcOrd="2" destOrd="0" presId="urn:microsoft.com/office/officeart/2005/8/layout/radial1"/>
    <dgm:cxn modelId="{9D64E620-5420-4604-AB29-E6127FCC7E38}" type="presParOf" srcId="{FC14ED75-AFF6-4EC4-939C-46F4A774C4A5}" destId="{5F7CE5FD-22C0-4199-8C94-343BD95E652E}" srcOrd="3" destOrd="0" presId="urn:microsoft.com/office/officeart/2005/8/layout/radial1"/>
    <dgm:cxn modelId="{35CE7326-0B3C-4766-9B4C-D1F2CAFABE32}" type="presParOf" srcId="{5F7CE5FD-22C0-4199-8C94-343BD95E652E}" destId="{4F69E06A-B0BD-44B5-B123-B902B8387945}" srcOrd="0" destOrd="0" presId="urn:microsoft.com/office/officeart/2005/8/layout/radial1"/>
    <dgm:cxn modelId="{04795B4C-39EA-489A-B526-4ED4A2F92C3E}" type="presParOf" srcId="{FC14ED75-AFF6-4EC4-939C-46F4A774C4A5}" destId="{481907D6-5CCF-4C30-A59B-11616B22D06B}" srcOrd="4" destOrd="0" presId="urn:microsoft.com/office/officeart/2005/8/layout/radial1"/>
    <dgm:cxn modelId="{030930C8-E3CF-4664-81FB-B0DF1D6770EF}" type="presParOf" srcId="{FC14ED75-AFF6-4EC4-939C-46F4A774C4A5}" destId="{12D5663D-8C7D-41C0-B900-8744CFB1843F}" srcOrd="5" destOrd="0" presId="urn:microsoft.com/office/officeart/2005/8/layout/radial1"/>
    <dgm:cxn modelId="{30C8900F-0ECF-426C-BDB0-C5FAF5CD3BEC}" type="presParOf" srcId="{12D5663D-8C7D-41C0-B900-8744CFB1843F}" destId="{90FCC968-5B08-4267-BA1A-BCB4C19F383F}" srcOrd="0" destOrd="0" presId="urn:microsoft.com/office/officeart/2005/8/layout/radial1"/>
    <dgm:cxn modelId="{5CE96C9C-7CCD-4456-997F-935F606B98F5}" type="presParOf" srcId="{FC14ED75-AFF6-4EC4-939C-46F4A774C4A5}" destId="{28B46C0C-1B7C-4128-8A38-00521A604E07}" srcOrd="6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BD2A20E-7793-4337-B89B-2DF509461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CDC3F1-20B6-4B8F-AC7A-047461BABE38}" type="slidenum">
              <a:rPr lang="ru-RU"/>
              <a:pPr/>
              <a:t>1</a:t>
            </a:fld>
            <a:endParaRPr lang="ru-RU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011B0F-D4B2-425C-A06B-4600C401FF8B}" type="slidenum">
              <a:rPr lang="ru-RU"/>
              <a:pPr/>
              <a:t>10</a:t>
            </a:fld>
            <a:endParaRPr lang="ru-RU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FAB920-CA84-437F-8CA5-C937635BC42B}" type="slidenum">
              <a:rPr lang="ru-RU"/>
              <a:pPr/>
              <a:t>11</a:t>
            </a:fld>
            <a:endParaRPr lang="ru-RU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822E1D-DD7F-49EA-BA57-BEE32488BDCF}" type="slidenum">
              <a:rPr lang="ru-RU"/>
              <a:pPr/>
              <a:t>12</a:t>
            </a:fld>
            <a:endParaRPr lang="ru-RU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4E4753-98AD-441A-8B65-80F4BDC154DA}" type="slidenum">
              <a:rPr lang="ru-RU"/>
              <a:pPr/>
              <a:t>13</a:t>
            </a:fld>
            <a:endParaRPr lang="ru-RU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18BC60-25A5-4C71-9B0E-3D1E180290CC}" type="slidenum">
              <a:rPr lang="ru-RU"/>
              <a:pPr/>
              <a:t>14</a:t>
            </a:fld>
            <a:endParaRPr lang="ru-RU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9EAD19-AA23-4460-A742-06D161A862A0}" type="slidenum">
              <a:rPr lang="ru-RU"/>
              <a:pPr/>
              <a:t>2</a:t>
            </a:fld>
            <a:endParaRPr lang="ru-RU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BAFDB8-6BA6-455A-9E15-8BF54C9BA8B5}" type="slidenum">
              <a:rPr lang="ru-RU"/>
              <a:pPr/>
              <a:t>3</a:t>
            </a:fld>
            <a:endParaRPr lang="ru-RU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61DFF9-71E0-42C9-8331-667D65075D8B}" type="slidenum">
              <a:rPr lang="ru-RU"/>
              <a:pPr/>
              <a:t>4</a:t>
            </a:fld>
            <a:endParaRPr lang="ru-RU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534B5F-87D9-4F24-86B4-F52F8F1280C3}" type="slidenum">
              <a:rPr lang="ru-RU"/>
              <a:pPr/>
              <a:t>5</a:t>
            </a:fld>
            <a:endParaRPr lang="ru-RU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01901F-B2F1-4E0D-9CF5-A469761D8D0D}" type="slidenum">
              <a:rPr lang="ru-RU"/>
              <a:pPr/>
              <a:t>6</a:t>
            </a:fld>
            <a:endParaRPr lang="ru-RU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35045D-8651-4533-9B16-96BAA20027E2}" type="slidenum">
              <a:rPr lang="ru-RU"/>
              <a:pPr/>
              <a:t>7</a:t>
            </a:fld>
            <a:endParaRPr lang="ru-RU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46159D-0714-4E75-9AAA-487C37A9ADD7}" type="slidenum">
              <a:rPr lang="ru-RU"/>
              <a:pPr/>
              <a:t>8</a:t>
            </a:fld>
            <a:endParaRPr lang="ru-RU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7225E6-7D60-484D-AA25-F562716056DD}" type="slidenum">
              <a:rPr lang="ru-RU"/>
              <a:pPr/>
              <a:t>9</a:t>
            </a:fld>
            <a:endParaRPr lang="ru-RU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61925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2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857232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687C064E-7FC1-44FE-AB9B-D0EF0D1C4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91D3A-283E-4727-B2C9-969BAE8E4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7BF6E-BDD0-4A5E-BF65-A1A183EF7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F69FC-9143-4D17-A2CF-027DF650F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ED380-691D-4C36-BF43-D0DA39CFD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05C85-9507-4A3E-9AC3-C07FF17B9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9BCA0-BCF0-484C-B66C-BBA7C4613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83E1B-AC38-4359-8234-B90971518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90D00-9107-4710-B50B-0BFC589D5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6F95B-AE56-4BC9-A6C4-0CE0714A1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18061-F7B7-4B0C-A049-B6C2E5318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6ECDE-9CF2-437B-9A05-398A00899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BE0F86D-3952-4C99-B1E9-CCCE8501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857250"/>
            <a:ext cx="7772400" cy="1462088"/>
          </a:xfrm>
        </p:spPr>
        <p:txBody>
          <a:bodyPr/>
          <a:lstStyle/>
          <a:p>
            <a:pPr algn="ctr" eaLnBrk="1" hangingPunct="1"/>
            <a:r>
              <a:rPr lang="ru-RU" sz="6600" b="1" smtClean="0"/>
              <a:t>Инновационный менеджмент</a:t>
            </a:r>
          </a:p>
        </p:txBody>
      </p:sp>
      <p:pic>
        <p:nvPicPr>
          <p:cNvPr id="3075" name="Picture 5" descr="ПК_лек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714625"/>
            <a:ext cx="3521075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Описание схемы: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chemeClr val="tx2"/>
                </a:solidFill>
              </a:rPr>
              <a:t>1. </a:t>
            </a:r>
            <a:r>
              <a:rPr lang="ru-RU" sz="2000" b="1" u="sng" smtClean="0">
                <a:solidFill>
                  <a:schemeClr val="tx2"/>
                </a:solidFill>
              </a:rPr>
              <a:t>Планирование</a:t>
            </a:r>
            <a:r>
              <a:rPr lang="ru-RU" sz="2000" smtClean="0"/>
              <a:t>: составление плана реализации стратегии.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chemeClr val="tx2"/>
                </a:solidFill>
              </a:rPr>
              <a:t>2. </a:t>
            </a:r>
            <a:r>
              <a:rPr lang="ru-RU" sz="2000" b="1" u="sng" smtClean="0">
                <a:solidFill>
                  <a:schemeClr val="tx2"/>
                </a:solidFill>
              </a:rPr>
              <a:t>Определение условий и организация</a:t>
            </a:r>
            <a:r>
              <a:rPr lang="ru-RU" sz="2000" smtClean="0"/>
              <a:t>: определение потребности 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ресурсах для реализации различных фаз инновационного цикла,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постановка задач перед сотрудниками, организация работы.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chemeClr val="tx2"/>
                </a:solidFill>
              </a:rPr>
              <a:t>3. </a:t>
            </a:r>
            <a:r>
              <a:rPr lang="ru-RU" sz="2000" b="1" u="sng" smtClean="0">
                <a:solidFill>
                  <a:schemeClr val="tx2"/>
                </a:solidFill>
              </a:rPr>
              <a:t>Исполнение</a:t>
            </a:r>
            <a:r>
              <a:rPr lang="ru-RU" sz="2000" smtClean="0"/>
              <a:t>: осуществление исследований и разработок,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реализация плана.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chemeClr val="tx2"/>
                </a:solidFill>
              </a:rPr>
              <a:t>4. </a:t>
            </a:r>
            <a:r>
              <a:rPr lang="ru-RU" sz="2000" b="1" u="sng" smtClean="0">
                <a:solidFill>
                  <a:schemeClr val="tx2"/>
                </a:solidFill>
              </a:rPr>
              <a:t>Руководство</a:t>
            </a:r>
            <a:r>
              <a:rPr lang="ru-RU" sz="2000" smtClean="0"/>
              <a:t>: контроль и анализ, корректировка действий,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накопление опыта. Оценка эффективности инновационных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проектов; инновационных управленческих решений; применения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новшеств.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solidFill>
                  <a:schemeClr val="hlink"/>
                </a:solidFill>
              </a:rPr>
              <a:t> </a:t>
            </a:r>
            <a:r>
              <a:rPr lang="ru-RU" b="1" smtClean="0"/>
              <a:t>Этапы инновационного процесса</a:t>
            </a:r>
            <a:endParaRPr lang="ru-RU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4302125"/>
          </a:xfr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hlink"/>
                </a:solidFill>
              </a:rPr>
              <a:t>1</a:t>
            </a:r>
            <a:r>
              <a:rPr lang="ru-RU" sz="1800" b="1" dirty="0" smtClean="0">
                <a:solidFill>
                  <a:schemeClr val="hlink"/>
                </a:solidFill>
              </a:rPr>
              <a:t>)  Фундаментальные исследования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сбор и систематизация информации по соответствующей проблеме о потребностях и тенденциях развития. Целью этого этапа является  осознание потребности и возможности изменений, генерирование перспективных идей, их отбор и разработка, определение возможности реализации.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hlink"/>
                </a:solidFill>
              </a:rPr>
              <a:t>2)  Прикладные исследования</a:t>
            </a:r>
            <a:r>
              <a:rPr lang="ru-RU" sz="1800" dirty="0" smtClean="0"/>
              <a:t>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направленные на определение способов применения результатов предыдущего этапа и их уточнение. Конечным результатом этого этапа является техническое задание, рекомендация, образец.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hlink"/>
                </a:solidFill>
              </a:rPr>
              <a:t>3)  Опытно- конструкторские разработки</a:t>
            </a:r>
            <a:r>
              <a:rPr lang="ru-RU" sz="1800" dirty="0" smtClean="0"/>
              <a:t>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направлены на создание новых образцов, прошедших испытание и пригодных для производственного и коммерческого использования.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hlink"/>
                </a:solidFill>
              </a:rPr>
              <a:t>4)  Освоение производства нового изделия.</a:t>
            </a:r>
            <a:r>
              <a:rPr lang="ru-RU" sz="1800" dirty="0" smtClean="0"/>
              <a:t>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инновационный процесс охватывает цикл от разработки идеи до ее реализации на коммерческой основе.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hlink"/>
                </a:solidFill>
              </a:rPr>
              <a:t>5)  Понятие, виды и результат инновационной деятельности.</a:t>
            </a: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"/>
          <p:cNvSpPr>
            <a:spLocks noChangeArrowheads="1"/>
          </p:cNvSpPr>
          <p:nvPr/>
        </p:nvSpPr>
        <p:spPr bwMode="auto">
          <a:xfrm>
            <a:off x="1116013" y="1916113"/>
            <a:ext cx="7416800" cy="2808287"/>
          </a:xfrm>
          <a:prstGeom prst="wedgeRectCallout">
            <a:avLst>
              <a:gd name="adj1" fmla="val -39532"/>
              <a:gd name="adj2" fmla="val 114556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7772400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i="1" smtClean="0">
                <a:solidFill>
                  <a:schemeClr val="tx2"/>
                </a:solidFill>
              </a:rPr>
              <a:t>Главная цель  инновационного менеджера – снизить риск в жизнедеятельности фирмы и создать комфортные условия работы для сотрудников.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462087"/>
          </a:xfrm>
        </p:spPr>
        <p:txBody>
          <a:bodyPr/>
          <a:lstStyle/>
          <a:p>
            <a:pPr eaLnBrk="1" hangingPunct="1"/>
            <a:r>
              <a:rPr lang="ru-RU" b="1" smtClean="0"/>
              <a:t>Ключевые моменты: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1071538" y="1928802"/>
          <a:ext cx="7102498" cy="4513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1979613" y="1916113"/>
            <a:ext cx="5040312" cy="37449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конец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0"/>
            <a:ext cx="7793037" cy="1462088"/>
          </a:xfrm>
        </p:spPr>
        <p:txBody>
          <a:bodyPr/>
          <a:lstStyle/>
          <a:p>
            <a:pPr algn="ctr" eaLnBrk="1" hangingPunct="1"/>
            <a:r>
              <a:rPr lang="ru-RU" sz="6000" b="1" smtClean="0"/>
              <a:t>Инновация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916113"/>
            <a:ext cx="7772400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smtClean="0"/>
              <a:t>В мировой экономической литературе </a:t>
            </a:r>
            <a:r>
              <a:rPr lang="ru-RU" sz="2800" b="1" i="1" smtClean="0">
                <a:solidFill>
                  <a:schemeClr val="tx2"/>
                </a:solidFill>
              </a:rPr>
              <a:t>"инновация"</a:t>
            </a:r>
            <a:r>
              <a:rPr lang="ru-RU" sz="2800" smtClean="0"/>
              <a:t> интерпретируется как превращение потенциального научно-технического прогресса в реальный, воплощающийся в новых продуктах и технологиях.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5400" b="1" smtClean="0">
                <a:solidFill>
                  <a:schemeClr val="hlink"/>
                </a:solidFill>
              </a:rPr>
              <a:t>Инновационный процесс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700213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Термины </a:t>
            </a:r>
            <a:r>
              <a:rPr lang="ru-RU" sz="2800" b="1" i="1" smtClean="0">
                <a:solidFill>
                  <a:srgbClr val="3333CC"/>
                </a:solidFill>
              </a:rPr>
              <a:t>"инновация"</a:t>
            </a:r>
            <a:r>
              <a:rPr lang="ru-RU" sz="2800" smtClean="0"/>
              <a:t> и </a:t>
            </a:r>
            <a:r>
              <a:rPr lang="ru-RU" sz="2800" b="1" i="1" smtClean="0">
                <a:solidFill>
                  <a:srgbClr val="3333CC"/>
                </a:solidFill>
              </a:rPr>
              <a:t>"инновационный</a:t>
            </a:r>
            <a:r>
              <a:rPr lang="ru-RU" sz="2800" smtClean="0">
                <a:solidFill>
                  <a:srgbClr val="3333CC"/>
                </a:solidFill>
              </a:rPr>
              <a:t> </a:t>
            </a:r>
            <a:r>
              <a:rPr lang="ru-RU" sz="2800" b="1" i="1" smtClean="0">
                <a:solidFill>
                  <a:srgbClr val="3333CC"/>
                </a:solidFill>
              </a:rPr>
              <a:t>процесс"</a:t>
            </a:r>
            <a:r>
              <a:rPr lang="ru-RU" sz="2800" smtClean="0"/>
              <a:t> не однозначны, хотя и близки.</a:t>
            </a:r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 </a:t>
            </a:r>
            <a:r>
              <a:rPr lang="ru-RU" sz="2800" b="1" u="sng" smtClean="0">
                <a:solidFill>
                  <a:srgbClr val="3333CC"/>
                </a:solidFill>
              </a:rPr>
              <a:t>Инновационный процесс связан с созданием, освоением и распространением инноваций</a:t>
            </a:r>
            <a:r>
              <a:rPr lang="ru-RU" sz="2800" u="sng" smtClean="0">
                <a:solidFill>
                  <a:srgbClr val="3333CC"/>
                </a:solidFill>
              </a:rPr>
              <a:t>.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468313" y="3573463"/>
            <a:ext cx="7704137" cy="17780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000000000111111111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1187450" y="4508500"/>
            <a:ext cx="66960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Свойства инновации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420938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chemeClr val="tx2"/>
                </a:solidFill>
              </a:rPr>
              <a:t>научно-техническая новизна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chemeClr val="tx2"/>
                </a:solidFill>
              </a:rPr>
              <a:t>производственная применимость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chemeClr val="tx2"/>
                </a:solidFill>
              </a:rPr>
              <a:t>коммерческая реализуемость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smtClean="0"/>
              <a:t>Отсутствие любого из них отрицательно сказывается на инновационном процессе</a:t>
            </a:r>
            <a:r>
              <a:rPr lang="ru-RU" sz="2800" i="1" smtClean="0"/>
              <a:t>.</a:t>
            </a: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395288" y="2492375"/>
            <a:ext cx="576262" cy="504825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AutoShape 5"/>
          <p:cNvSpPr>
            <a:spLocks noChangeArrowheads="1"/>
          </p:cNvSpPr>
          <p:nvPr/>
        </p:nvSpPr>
        <p:spPr bwMode="auto">
          <a:xfrm>
            <a:off x="395288" y="3141663"/>
            <a:ext cx="576262" cy="503237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AutoShape 6"/>
          <p:cNvSpPr>
            <a:spLocks noChangeArrowheads="1"/>
          </p:cNvSpPr>
          <p:nvPr/>
        </p:nvSpPr>
        <p:spPr bwMode="auto">
          <a:xfrm>
            <a:off x="395288" y="3789363"/>
            <a:ext cx="576262" cy="503237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"/>
          <p:cNvSpPr>
            <a:spLocks noChangeArrowheads="1"/>
          </p:cNvSpPr>
          <p:nvPr/>
        </p:nvSpPr>
        <p:spPr bwMode="auto">
          <a:xfrm>
            <a:off x="7596188" y="1125538"/>
            <a:ext cx="504825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6877050" y="1125538"/>
            <a:ext cx="431800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6011863" y="1125538"/>
            <a:ext cx="576262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148263" y="1125538"/>
            <a:ext cx="576262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Rectangle 12"/>
          <p:cNvSpPr>
            <a:spLocks noChangeArrowheads="1"/>
          </p:cNvSpPr>
          <p:nvPr/>
        </p:nvSpPr>
        <p:spPr bwMode="auto">
          <a:xfrm>
            <a:off x="4500563" y="1125538"/>
            <a:ext cx="431800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Rectangle 8"/>
          <p:cNvSpPr>
            <a:spLocks noChangeArrowheads="1"/>
          </p:cNvSpPr>
          <p:nvPr/>
        </p:nvSpPr>
        <p:spPr bwMode="auto">
          <a:xfrm>
            <a:off x="3635375" y="1125538"/>
            <a:ext cx="649288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2987675" y="1125538"/>
            <a:ext cx="504825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Rectangle 6"/>
          <p:cNvSpPr>
            <a:spLocks noChangeArrowheads="1"/>
          </p:cNvSpPr>
          <p:nvPr/>
        </p:nvSpPr>
        <p:spPr bwMode="auto">
          <a:xfrm>
            <a:off x="2195513" y="1125538"/>
            <a:ext cx="576262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Rectangle 4"/>
          <p:cNvSpPr>
            <a:spLocks noChangeArrowheads="1"/>
          </p:cNvSpPr>
          <p:nvPr/>
        </p:nvSpPr>
        <p:spPr bwMode="auto">
          <a:xfrm>
            <a:off x="1116013" y="1125538"/>
            <a:ext cx="792162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93037" cy="1462087"/>
          </a:xfrm>
        </p:spPr>
        <p:txBody>
          <a:bodyPr/>
          <a:lstStyle/>
          <a:p>
            <a:pPr eaLnBrk="1" hangingPunct="1"/>
            <a:r>
              <a:rPr lang="ru-RU" sz="3200" smtClean="0"/>
              <a:t>В общем виде ИП можно представить в развернутом виде так:</a:t>
            </a:r>
            <a:br>
              <a:rPr lang="ru-RU" sz="3200" smtClean="0"/>
            </a:br>
            <a:r>
              <a:rPr lang="ru-RU" sz="2800" b="1" smtClean="0">
                <a:solidFill>
                  <a:schemeClr val="hlink"/>
                </a:solidFill>
              </a:rPr>
              <a:t>ФИ  - ПИ - Р - Пр - С - ОС - ПП - М - Сб</a:t>
            </a:r>
            <a:r>
              <a:rPr lang="ru-RU" sz="4000" smtClean="0"/>
              <a:t> </a:t>
            </a:r>
          </a:p>
        </p:txBody>
      </p:sp>
      <p:sp>
        <p:nvSpPr>
          <p:cNvPr id="7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05038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ФИ</a:t>
            </a:r>
            <a:r>
              <a:rPr lang="ru-RU" sz="2400" smtClean="0"/>
              <a:t> – фундаментальное (теоретическое) исследование;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ПИ</a:t>
            </a:r>
            <a:r>
              <a:rPr lang="ru-RU" sz="2400" smtClean="0"/>
              <a:t> – прикладные исследования;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Р</a:t>
            </a:r>
            <a:r>
              <a:rPr lang="ru-RU" sz="2400" smtClean="0"/>
              <a:t> – разработка;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Пр</a:t>
            </a:r>
            <a:r>
              <a:rPr lang="ru-RU" sz="2400" smtClean="0"/>
              <a:t> – проектирование;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С</a:t>
            </a:r>
            <a:r>
              <a:rPr lang="ru-RU" sz="2400" smtClean="0"/>
              <a:t> – строительство;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ОС</a:t>
            </a:r>
            <a:r>
              <a:rPr lang="ru-RU" sz="2400" smtClean="0"/>
              <a:t> – освоение;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ПП </a:t>
            </a:r>
            <a:r>
              <a:rPr lang="ru-RU" sz="2400" smtClean="0"/>
              <a:t>– промышленное производство;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М</a:t>
            </a:r>
            <a:r>
              <a:rPr lang="ru-RU" sz="2400" smtClean="0">
                <a:solidFill>
                  <a:schemeClr val="hlink"/>
                </a:solidFill>
              </a:rPr>
              <a:t> </a:t>
            </a:r>
            <a:r>
              <a:rPr lang="ru-RU" sz="2400" smtClean="0"/>
              <a:t>– маркетинг;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Сб</a:t>
            </a:r>
            <a:r>
              <a:rPr lang="ru-RU" sz="2400" smtClean="0"/>
              <a:t> – сбыт.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"/>
          <p:cNvSpPr>
            <a:spLocks noChangeArrowheads="1"/>
          </p:cNvSpPr>
          <p:nvPr/>
        </p:nvSpPr>
        <p:spPr bwMode="auto">
          <a:xfrm>
            <a:off x="0" y="1052513"/>
            <a:ext cx="9144000" cy="5616575"/>
          </a:xfrm>
          <a:prstGeom prst="diamond">
            <a:avLst/>
          </a:prstGeom>
          <a:solidFill>
            <a:srgbClr val="3333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793037" cy="958850"/>
          </a:xfrm>
        </p:spPr>
        <p:txBody>
          <a:bodyPr/>
          <a:lstStyle/>
          <a:p>
            <a:pPr eaLnBrk="1" hangingPunct="1"/>
            <a:r>
              <a:rPr lang="ru-RU" sz="4000" b="1" smtClean="0"/>
              <a:t>Инновационный менеджмент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060575"/>
            <a:ext cx="7772400" cy="4114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i="1" smtClean="0"/>
              <a:t> </a:t>
            </a:r>
            <a:r>
              <a:rPr lang="ru-RU" sz="2800" b="1" smtClean="0">
                <a:solidFill>
                  <a:srgbClr val="E5BA1B"/>
                </a:solidFill>
              </a:rPr>
              <a:t>взаимосвязанный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E5BA1B"/>
                </a:solidFill>
              </a:rPr>
              <a:t>комплекс действий,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E5BA1B"/>
                </a:solidFill>
              </a:rPr>
              <a:t> нацеленный на достижение или поддержание необходимого уровня жизнеспособности и конкурентоспособности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E5BA1B"/>
                </a:solidFill>
              </a:rPr>
              <a:t>предприятия с помощью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E5BA1B"/>
                </a:solidFill>
              </a:rPr>
              <a:t>механизмов управления инновационными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E5BA1B"/>
                </a:solidFill>
              </a:rPr>
              <a:t> процессами.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971550" y="260350"/>
            <a:ext cx="78486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объекты инновационного менеджмента</a:t>
            </a:r>
          </a:p>
        </p:txBody>
      </p:sp>
      <p:sp>
        <p:nvSpPr>
          <p:cNvPr id="9219" name="AutoShape 5"/>
          <p:cNvSpPr>
            <a:spLocks noChangeArrowheads="1"/>
          </p:cNvSpPr>
          <p:nvPr/>
        </p:nvSpPr>
        <p:spPr bwMode="auto">
          <a:xfrm rot="-8195745">
            <a:off x="3635375" y="1700213"/>
            <a:ext cx="1768475" cy="1409700"/>
          </a:xfrm>
          <a:custGeom>
            <a:avLst/>
            <a:gdLst>
              <a:gd name="T0" fmla="*/ 1263231 w 21600"/>
              <a:gd name="T1" fmla="*/ 0 h 21600"/>
              <a:gd name="T2" fmla="*/ 757906 w 21600"/>
              <a:gd name="T3" fmla="*/ 402743 h 21600"/>
              <a:gd name="T4" fmla="*/ 505243 w 21600"/>
              <a:gd name="T5" fmla="*/ 604148 h 21600"/>
              <a:gd name="T6" fmla="*/ 0 w 21600"/>
              <a:gd name="T7" fmla="*/ 1006956 h 21600"/>
              <a:gd name="T8" fmla="*/ 505243 w 21600"/>
              <a:gd name="T9" fmla="*/ 1409700 h 21600"/>
              <a:gd name="T10" fmla="*/ 1010569 w 21600"/>
              <a:gd name="T11" fmla="*/ 1208296 h 21600"/>
              <a:gd name="T12" fmla="*/ 1515812 w 21600"/>
              <a:gd name="T13" fmla="*/ 805552 h 21600"/>
              <a:gd name="T14" fmla="*/ 1768475 w 21600"/>
              <a:gd name="T15" fmla="*/ 402743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3085 w 21600"/>
              <a:gd name="T25" fmla="*/ 12343 h 21600"/>
              <a:gd name="T26" fmla="*/ 18514 w 21600"/>
              <a:gd name="T27" fmla="*/ 18514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rgbClr val="3333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1692275" y="2924175"/>
            <a:ext cx="203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</a:rPr>
              <a:t>Инновация</a:t>
            </a:r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4695825" y="2921000"/>
            <a:ext cx="400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</a:rPr>
              <a:t>инновационный процесс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Для инновационного менеджмента характерны: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276475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постановка цели и выбор стратегии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четыре цикла(планирование, определение условий организации, исполнение, руководство) 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468313" y="2492375"/>
            <a:ext cx="647700" cy="287338"/>
          </a:xfrm>
          <a:prstGeom prst="notchedRightArrow">
            <a:avLst>
              <a:gd name="adj1" fmla="val 50000"/>
              <a:gd name="adj2" fmla="val 5635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68313" y="3068638"/>
            <a:ext cx="647700" cy="287337"/>
          </a:xfrm>
          <a:prstGeom prst="notchedRightArrow">
            <a:avLst>
              <a:gd name="adj1" fmla="val 50000"/>
              <a:gd name="adj2" fmla="val 5635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7"/>
          <p:cNvSpPr>
            <a:spLocks noChangeArrowheads="1"/>
          </p:cNvSpPr>
          <p:nvPr/>
        </p:nvSpPr>
        <p:spPr bwMode="auto">
          <a:xfrm>
            <a:off x="3563938" y="1268413"/>
            <a:ext cx="2305050" cy="86518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1</a:t>
            </a:r>
          </a:p>
          <a:p>
            <a:r>
              <a:rPr lang="ru-RU" sz="2400" b="1"/>
              <a:t>планирование</a:t>
            </a:r>
          </a:p>
        </p:txBody>
      </p:sp>
      <p:sp>
        <p:nvSpPr>
          <p:cNvPr id="11267" name="AutoShape 8"/>
          <p:cNvSpPr>
            <a:spLocks noChangeArrowheads="1"/>
          </p:cNvSpPr>
          <p:nvPr/>
        </p:nvSpPr>
        <p:spPr bwMode="auto">
          <a:xfrm>
            <a:off x="6696075" y="2636838"/>
            <a:ext cx="2447925" cy="151288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2 </a:t>
            </a:r>
          </a:p>
          <a:p>
            <a:r>
              <a:rPr lang="ru-RU" sz="2400" b="1"/>
              <a:t>Определение</a:t>
            </a:r>
          </a:p>
          <a:p>
            <a:r>
              <a:rPr lang="ru-RU" sz="2400" b="1"/>
              <a:t> условий</a:t>
            </a:r>
          </a:p>
          <a:p>
            <a:r>
              <a:rPr lang="ru-RU" sz="2400" b="1"/>
              <a:t> организации</a:t>
            </a:r>
          </a:p>
        </p:txBody>
      </p:sp>
      <p:sp>
        <p:nvSpPr>
          <p:cNvPr id="11268" name="AutoShape 10"/>
          <p:cNvSpPr>
            <a:spLocks noChangeArrowheads="1"/>
          </p:cNvSpPr>
          <p:nvPr/>
        </p:nvSpPr>
        <p:spPr bwMode="auto">
          <a:xfrm>
            <a:off x="3492500" y="5300663"/>
            <a:ext cx="2087563" cy="79216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3</a:t>
            </a:r>
          </a:p>
          <a:p>
            <a:r>
              <a:rPr lang="ru-RU" sz="2400" b="1"/>
              <a:t>исполнение</a:t>
            </a:r>
          </a:p>
        </p:txBody>
      </p: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0" y="2420938"/>
            <a:ext cx="2952750" cy="9366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Постановка цели </a:t>
            </a:r>
          </a:p>
          <a:p>
            <a:r>
              <a:rPr lang="ru-RU" sz="2400" b="1"/>
              <a:t>и выбор стратегии</a:t>
            </a:r>
          </a:p>
        </p:txBody>
      </p:sp>
      <p:sp>
        <p:nvSpPr>
          <p:cNvPr id="11270" name="AutoShape 12"/>
          <p:cNvSpPr>
            <a:spLocks noChangeArrowheads="1"/>
          </p:cNvSpPr>
          <p:nvPr/>
        </p:nvSpPr>
        <p:spPr bwMode="auto">
          <a:xfrm>
            <a:off x="0" y="4221163"/>
            <a:ext cx="2089150" cy="8636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/>
              <a:t>4</a:t>
            </a:r>
          </a:p>
          <a:p>
            <a:r>
              <a:rPr lang="ru-RU" sz="2400" b="1"/>
              <a:t>руководство</a:t>
            </a:r>
          </a:p>
        </p:txBody>
      </p:sp>
      <p:sp>
        <p:nvSpPr>
          <p:cNvPr id="11271" name="Line 13"/>
          <p:cNvSpPr>
            <a:spLocks noChangeShapeType="1"/>
          </p:cNvSpPr>
          <p:nvPr/>
        </p:nvSpPr>
        <p:spPr bwMode="auto">
          <a:xfrm>
            <a:off x="5867400" y="1700213"/>
            <a:ext cx="2160588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Line 14"/>
          <p:cNvSpPr>
            <a:spLocks noChangeShapeType="1"/>
          </p:cNvSpPr>
          <p:nvPr/>
        </p:nvSpPr>
        <p:spPr bwMode="auto">
          <a:xfrm flipH="1">
            <a:off x="5580063" y="4149725"/>
            <a:ext cx="2592387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3" name="Line 15"/>
          <p:cNvSpPr>
            <a:spLocks noChangeShapeType="1"/>
          </p:cNvSpPr>
          <p:nvPr/>
        </p:nvSpPr>
        <p:spPr bwMode="auto">
          <a:xfrm flipH="1" flipV="1">
            <a:off x="1979613" y="5013325"/>
            <a:ext cx="15843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4" name="Line 16"/>
          <p:cNvSpPr>
            <a:spLocks noChangeShapeType="1"/>
          </p:cNvSpPr>
          <p:nvPr/>
        </p:nvSpPr>
        <p:spPr bwMode="auto">
          <a:xfrm flipH="1" flipV="1">
            <a:off x="827088" y="3284538"/>
            <a:ext cx="576262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5" name="Line 18"/>
          <p:cNvSpPr>
            <a:spLocks noChangeShapeType="1"/>
          </p:cNvSpPr>
          <p:nvPr/>
        </p:nvSpPr>
        <p:spPr bwMode="auto">
          <a:xfrm flipV="1">
            <a:off x="1042988" y="1700213"/>
            <a:ext cx="25193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172</TotalTime>
  <Words>456</Words>
  <Application>Microsoft Office PowerPoint</Application>
  <PresentationFormat>Экран (4:3)</PresentationFormat>
  <Paragraphs>100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Tahoma</vt:lpstr>
      <vt:lpstr>Arial</vt:lpstr>
      <vt:lpstr>Wingdings</vt:lpstr>
      <vt:lpstr>Палитра</vt:lpstr>
      <vt:lpstr>Инновационный менеджмент</vt:lpstr>
      <vt:lpstr>Инновация</vt:lpstr>
      <vt:lpstr>Инновационный процесс</vt:lpstr>
      <vt:lpstr>Свойства инновации</vt:lpstr>
      <vt:lpstr>В общем виде ИП можно представить в развернутом виде так: ФИ  - ПИ - Р - Пр - С - ОС - ПП - М - Сб </vt:lpstr>
      <vt:lpstr>Инновационный менеджмент</vt:lpstr>
      <vt:lpstr>Слайд 7</vt:lpstr>
      <vt:lpstr>Для инновационного менеджмента характерны:</vt:lpstr>
      <vt:lpstr>Слайд 9</vt:lpstr>
      <vt:lpstr>Описание схемы:</vt:lpstr>
      <vt:lpstr> Этапы инновационного процесса</vt:lpstr>
      <vt:lpstr>Слайд 12</vt:lpstr>
      <vt:lpstr>Ключевые моменты: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Инновационный менеджмент</dc:title>
  <dc:creator>123</dc:creator>
  <cp:lastModifiedBy>Катя</cp:lastModifiedBy>
  <cp:revision>12</cp:revision>
  <dcterms:created xsi:type="dcterms:W3CDTF">2009-04-26T07:52:30Z</dcterms:created>
  <dcterms:modified xsi:type="dcterms:W3CDTF">2009-05-27T17:52:17Z</dcterms:modified>
</cp:coreProperties>
</file>