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Override PartName="/ppt/diagrams/quickStyle1.xml" ContentType="application/vnd.openxmlformats-officedocument.drawingml.diagram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sldIdLst>
    <p:sldId id="256" r:id="rId3"/>
    <p:sldId id="257" r:id="rId4"/>
    <p:sldId id="274" r:id="rId5"/>
    <p:sldId id="267" r:id="rId6"/>
    <p:sldId id="266" r:id="rId7"/>
    <p:sldId id="268" r:id="rId8"/>
    <p:sldId id="269" r:id="rId9"/>
    <p:sldId id="270" r:id="rId10"/>
    <p:sldId id="279" r:id="rId11"/>
    <p:sldId id="271" r:id="rId12"/>
    <p:sldId id="272" r:id="rId13"/>
    <p:sldId id="273" r:id="rId14"/>
    <p:sldId id="258" r:id="rId15"/>
    <p:sldId id="259" r:id="rId16"/>
    <p:sldId id="280" r:id="rId17"/>
    <p:sldId id="260" r:id="rId18"/>
    <p:sldId id="261" r:id="rId19"/>
    <p:sldId id="281" r:id="rId20"/>
    <p:sldId id="278" r:id="rId21"/>
    <p:sldId id="264" r:id="rId22"/>
    <p:sldId id="275" r:id="rId23"/>
    <p:sldId id="262" r:id="rId24"/>
    <p:sldId id="263" r:id="rId2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48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880A118-17EA-439B-BCF2-26EA9D3D1C16}" type="doc">
      <dgm:prSet loTypeId="urn:microsoft.com/office/officeart/2005/8/layout/equation2" loCatId="process" qsTypeId="urn:microsoft.com/office/officeart/2005/8/quickstyle/simple3" qsCatId="simple" csTypeId="urn:microsoft.com/office/officeart/2005/8/colors/accent1_2" csCatId="accent1" phldr="1"/>
      <dgm:spPr/>
    </dgm:pt>
    <dgm:pt modelId="{247188BA-904C-47B2-AB17-D0B517707C3A}">
      <dgm:prSet phldrT="[Текст]" custT="1"/>
      <dgm:spPr/>
      <dgm:t>
        <a:bodyPr/>
        <a:lstStyle/>
        <a:p>
          <a:r>
            <a:rPr lang="ru-RU" sz="2400" dirty="0" err="1" smtClean="0"/>
            <a:t>целеполагание</a:t>
          </a:r>
          <a:r>
            <a:rPr lang="ru-RU" sz="2400" dirty="0" smtClean="0"/>
            <a:t> (постановку целей) </a:t>
          </a:r>
          <a:endParaRPr lang="ru-RU" sz="2400" dirty="0"/>
        </a:p>
      </dgm:t>
    </dgm:pt>
    <dgm:pt modelId="{4A6C7292-32CE-4F04-AB63-945E9EA400EC}" type="parTrans" cxnId="{A256BDEF-E30C-4F97-A693-C0E25F0E8AD3}">
      <dgm:prSet/>
      <dgm:spPr/>
      <dgm:t>
        <a:bodyPr/>
        <a:lstStyle/>
        <a:p>
          <a:endParaRPr lang="ru-RU"/>
        </a:p>
      </dgm:t>
    </dgm:pt>
    <dgm:pt modelId="{BA308BCC-3243-4B59-8F5F-BB37078228C3}" type="sibTrans" cxnId="{A256BDEF-E30C-4F97-A693-C0E25F0E8AD3}">
      <dgm:prSet/>
      <dgm:spPr/>
      <dgm:t>
        <a:bodyPr/>
        <a:lstStyle/>
        <a:p>
          <a:endParaRPr lang="ru-RU"/>
        </a:p>
      </dgm:t>
    </dgm:pt>
    <dgm:pt modelId="{7521D1BE-C117-4200-85B4-D818479173FB}">
      <dgm:prSet phldrT="[Текст]" custT="1"/>
      <dgm:spPr/>
      <dgm:t>
        <a:bodyPr/>
        <a:lstStyle/>
        <a:p>
          <a:r>
            <a:rPr lang="ru-RU" sz="2400" dirty="0" smtClean="0"/>
            <a:t>планирование (принятие решений)</a:t>
          </a:r>
          <a:endParaRPr lang="ru-RU" sz="2400" dirty="0"/>
        </a:p>
      </dgm:t>
    </dgm:pt>
    <dgm:pt modelId="{F0998348-C020-4B40-94D6-B744CBF02FA1}" type="parTrans" cxnId="{4B4C58CF-18CF-44B0-9EC2-4EB633DD4578}">
      <dgm:prSet/>
      <dgm:spPr/>
      <dgm:t>
        <a:bodyPr/>
        <a:lstStyle/>
        <a:p>
          <a:endParaRPr lang="ru-RU"/>
        </a:p>
      </dgm:t>
    </dgm:pt>
    <dgm:pt modelId="{F0F201EA-738B-4C49-BD9B-F89A423FC441}" type="sibTrans" cxnId="{4B4C58CF-18CF-44B0-9EC2-4EB633DD4578}">
      <dgm:prSet/>
      <dgm:spPr/>
      <dgm:t>
        <a:bodyPr/>
        <a:lstStyle/>
        <a:p>
          <a:endParaRPr lang="ru-RU"/>
        </a:p>
      </dgm:t>
    </dgm:pt>
    <dgm:pt modelId="{3F6352AE-9007-4FDB-9971-784933EB37E8}">
      <dgm:prSet phldrT="[Текст]"/>
      <dgm:spPr/>
      <dgm:t>
        <a:bodyPr/>
        <a:lstStyle/>
        <a:p>
          <a:r>
            <a:rPr lang="ru-RU" dirty="0" smtClean="0"/>
            <a:t>Процесс управления любой педагогической системой предполагает</a:t>
          </a:r>
          <a:endParaRPr lang="ru-RU" dirty="0"/>
        </a:p>
      </dgm:t>
    </dgm:pt>
    <dgm:pt modelId="{1AF91CB5-F7BD-4565-BF48-EF7BB7E3AF08}" type="parTrans" cxnId="{52220ED2-CB17-4489-B6CB-083740141CBC}">
      <dgm:prSet/>
      <dgm:spPr/>
      <dgm:t>
        <a:bodyPr/>
        <a:lstStyle/>
        <a:p>
          <a:endParaRPr lang="ru-RU"/>
        </a:p>
      </dgm:t>
    </dgm:pt>
    <dgm:pt modelId="{1389DD4D-DCA5-4B5D-B4D2-9BBD07B388BA}" type="sibTrans" cxnId="{52220ED2-CB17-4489-B6CB-083740141CBC}">
      <dgm:prSet/>
      <dgm:spPr/>
      <dgm:t>
        <a:bodyPr/>
        <a:lstStyle/>
        <a:p>
          <a:endParaRPr lang="ru-RU"/>
        </a:p>
      </dgm:t>
    </dgm:pt>
    <dgm:pt modelId="{317B9560-B7BA-4406-A663-DFE47593432D}" type="pres">
      <dgm:prSet presAssocID="{0880A118-17EA-439B-BCF2-26EA9D3D1C16}" presName="Name0" presStyleCnt="0">
        <dgm:presLayoutVars>
          <dgm:dir val="rev"/>
          <dgm:resizeHandles val="exact"/>
        </dgm:presLayoutVars>
      </dgm:prSet>
      <dgm:spPr/>
    </dgm:pt>
    <dgm:pt modelId="{56D9EE68-E2B5-4E01-9DB8-3C6E5A8F247F}" type="pres">
      <dgm:prSet presAssocID="{0880A118-17EA-439B-BCF2-26EA9D3D1C16}" presName="vNodes" presStyleCnt="0"/>
      <dgm:spPr/>
    </dgm:pt>
    <dgm:pt modelId="{8D3CD079-4641-4898-B6F0-6FB9A36FD859}" type="pres">
      <dgm:prSet presAssocID="{247188BA-904C-47B2-AB17-D0B517707C3A}" presName="node" presStyleLbl="node1" presStyleIdx="0" presStyleCnt="3" custScaleX="188175" custScaleY="13418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6557BCD-A3DA-4864-A216-8BE9867FC0F6}" type="pres">
      <dgm:prSet presAssocID="{BA308BCC-3243-4B59-8F5F-BB37078228C3}" presName="spacerT" presStyleCnt="0"/>
      <dgm:spPr/>
    </dgm:pt>
    <dgm:pt modelId="{3C534401-BDD5-4D68-A1B9-5A65E8FF273F}" type="pres">
      <dgm:prSet presAssocID="{BA308BCC-3243-4B59-8F5F-BB37078228C3}" presName="sibTrans" presStyleLbl="sibTrans2D1" presStyleIdx="0" presStyleCnt="2"/>
      <dgm:spPr/>
    </dgm:pt>
    <dgm:pt modelId="{22D08535-929F-41BF-87CB-C4283A043E82}" type="pres">
      <dgm:prSet presAssocID="{BA308BCC-3243-4B59-8F5F-BB37078228C3}" presName="spacerB" presStyleCnt="0"/>
      <dgm:spPr/>
    </dgm:pt>
    <dgm:pt modelId="{F8EC4558-4847-4A80-8186-E07575B7789E}" type="pres">
      <dgm:prSet presAssocID="{7521D1BE-C117-4200-85B4-D818479173FB}" presName="node" presStyleLbl="node1" presStyleIdx="1" presStyleCnt="3" custScaleX="196992" custScaleY="13321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EB40813-89C1-49B4-A31B-79B7F4CE5EF2}" type="pres">
      <dgm:prSet presAssocID="{0880A118-17EA-439B-BCF2-26EA9D3D1C16}" presName="sibTransLast" presStyleLbl="sibTrans2D1" presStyleIdx="1" presStyleCnt="2"/>
      <dgm:spPr/>
    </dgm:pt>
    <dgm:pt modelId="{2C568941-73CC-445C-9BF6-3412876DB8C1}" type="pres">
      <dgm:prSet presAssocID="{0880A118-17EA-439B-BCF2-26EA9D3D1C16}" presName="connectorText" presStyleLbl="sibTrans2D1" presStyleIdx="1" presStyleCnt="2"/>
      <dgm:spPr/>
    </dgm:pt>
    <dgm:pt modelId="{034BAF6E-0EA0-4621-9977-D931B4E9E34E}" type="pres">
      <dgm:prSet presAssocID="{0880A118-17EA-439B-BCF2-26EA9D3D1C16}" presName="lastNode" presStyleLbl="node1" presStyleIdx="2" presStyleCnt="3" custScaleX="74119" custScaleY="7841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46B21DD-3829-40EC-8812-5C8279E9E1B2}" type="presOf" srcId="{3F6352AE-9007-4FDB-9971-784933EB37E8}" destId="{034BAF6E-0EA0-4621-9977-D931B4E9E34E}" srcOrd="0" destOrd="0" presId="urn:microsoft.com/office/officeart/2005/8/layout/equation2"/>
    <dgm:cxn modelId="{4B4C58CF-18CF-44B0-9EC2-4EB633DD4578}" srcId="{0880A118-17EA-439B-BCF2-26EA9D3D1C16}" destId="{7521D1BE-C117-4200-85B4-D818479173FB}" srcOrd="1" destOrd="0" parTransId="{F0998348-C020-4B40-94D6-B744CBF02FA1}" sibTransId="{F0F201EA-738B-4C49-BD9B-F89A423FC441}"/>
    <dgm:cxn modelId="{52220ED2-CB17-4489-B6CB-083740141CBC}" srcId="{0880A118-17EA-439B-BCF2-26EA9D3D1C16}" destId="{3F6352AE-9007-4FDB-9971-784933EB37E8}" srcOrd="2" destOrd="0" parTransId="{1AF91CB5-F7BD-4565-BF48-EF7BB7E3AF08}" sibTransId="{1389DD4D-DCA5-4B5D-B4D2-9BBD07B388BA}"/>
    <dgm:cxn modelId="{38A212A4-3F2D-4CEA-AC29-E58BDB819D36}" type="presOf" srcId="{BA308BCC-3243-4B59-8F5F-BB37078228C3}" destId="{3C534401-BDD5-4D68-A1B9-5A65E8FF273F}" srcOrd="0" destOrd="0" presId="urn:microsoft.com/office/officeart/2005/8/layout/equation2"/>
    <dgm:cxn modelId="{06635FC3-3D7A-4120-A3E1-723C961FF041}" type="presOf" srcId="{7521D1BE-C117-4200-85B4-D818479173FB}" destId="{F8EC4558-4847-4A80-8186-E07575B7789E}" srcOrd="0" destOrd="0" presId="urn:microsoft.com/office/officeart/2005/8/layout/equation2"/>
    <dgm:cxn modelId="{886ADA8E-F5E0-403F-A12A-457ADEC03D66}" type="presOf" srcId="{F0F201EA-738B-4C49-BD9B-F89A423FC441}" destId="{2C568941-73CC-445C-9BF6-3412876DB8C1}" srcOrd="1" destOrd="0" presId="urn:microsoft.com/office/officeart/2005/8/layout/equation2"/>
    <dgm:cxn modelId="{799E87D7-DECA-4D63-A3E6-62FA9CF1DC51}" type="presOf" srcId="{247188BA-904C-47B2-AB17-D0B517707C3A}" destId="{8D3CD079-4641-4898-B6F0-6FB9A36FD859}" srcOrd="0" destOrd="0" presId="urn:microsoft.com/office/officeart/2005/8/layout/equation2"/>
    <dgm:cxn modelId="{A256BDEF-E30C-4F97-A693-C0E25F0E8AD3}" srcId="{0880A118-17EA-439B-BCF2-26EA9D3D1C16}" destId="{247188BA-904C-47B2-AB17-D0B517707C3A}" srcOrd="0" destOrd="0" parTransId="{4A6C7292-32CE-4F04-AB63-945E9EA400EC}" sibTransId="{BA308BCC-3243-4B59-8F5F-BB37078228C3}"/>
    <dgm:cxn modelId="{D9217C5E-75B9-4645-9809-5BED2CCA075F}" type="presOf" srcId="{0880A118-17EA-439B-BCF2-26EA9D3D1C16}" destId="{317B9560-B7BA-4406-A663-DFE47593432D}" srcOrd="0" destOrd="0" presId="urn:microsoft.com/office/officeart/2005/8/layout/equation2"/>
    <dgm:cxn modelId="{0B5EC9A2-1FAB-41D1-BF19-65FFA9894073}" type="presOf" srcId="{F0F201EA-738B-4C49-BD9B-F89A423FC441}" destId="{FEB40813-89C1-49B4-A31B-79B7F4CE5EF2}" srcOrd="0" destOrd="0" presId="urn:microsoft.com/office/officeart/2005/8/layout/equation2"/>
    <dgm:cxn modelId="{03C4B019-D706-471A-BB6F-1DE7E27129B1}" type="presParOf" srcId="{317B9560-B7BA-4406-A663-DFE47593432D}" destId="{56D9EE68-E2B5-4E01-9DB8-3C6E5A8F247F}" srcOrd="0" destOrd="0" presId="urn:microsoft.com/office/officeart/2005/8/layout/equation2"/>
    <dgm:cxn modelId="{934D720E-5074-4C36-AA3A-09C8DFAACBBF}" type="presParOf" srcId="{56D9EE68-E2B5-4E01-9DB8-3C6E5A8F247F}" destId="{8D3CD079-4641-4898-B6F0-6FB9A36FD859}" srcOrd="0" destOrd="0" presId="urn:microsoft.com/office/officeart/2005/8/layout/equation2"/>
    <dgm:cxn modelId="{BEB8AA4A-478E-434C-A49B-2E07609DD43C}" type="presParOf" srcId="{56D9EE68-E2B5-4E01-9DB8-3C6E5A8F247F}" destId="{B6557BCD-A3DA-4864-A216-8BE9867FC0F6}" srcOrd="1" destOrd="0" presId="urn:microsoft.com/office/officeart/2005/8/layout/equation2"/>
    <dgm:cxn modelId="{55798F5B-A3D8-435A-BF6F-E1EF75A23246}" type="presParOf" srcId="{56D9EE68-E2B5-4E01-9DB8-3C6E5A8F247F}" destId="{3C534401-BDD5-4D68-A1B9-5A65E8FF273F}" srcOrd="2" destOrd="0" presId="urn:microsoft.com/office/officeart/2005/8/layout/equation2"/>
    <dgm:cxn modelId="{CE7F0B70-4648-4352-896B-4C401DCA31D2}" type="presParOf" srcId="{56D9EE68-E2B5-4E01-9DB8-3C6E5A8F247F}" destId="{22D08535-929F-41BF-87CB-C4283A043E82}" srcOrd="3" destOrd="0" presId="urn:microsoft.com/office/officeart/2005/8/layout/equation2"/>
    <dgm:cxn modelId="{2D858FF9-35DE-49B6-BE39-656C98A90494}" type="presParOf" srcId="{56D9EE68-E2B5-4E01-9DB8-3C6E5A8F247F}" destId="{F8EC4558-4847-4A80-8186-E07575B7789E}" srcOrd="4" destOrd="0" presId="urn:microsoft.com/office/officeart/2005/8/layout/equation2"/>
    <dgm:cxn modelId="{51A6B468-DD1B-4CAE-8EF1-E688553F1DE6}" type="presParOf" srcId="{317B9560-B7BA-4406-A663-DFE47593432D}" destId="{FEB40813-89C1-49B4-A31B-79B7F4CE5EF2}" srcOrd="1" destOrd="0" presId="urn:microsoft.com/office/officeart/2005/8/layout/equation2"/>
    <dgm:cxn modelId="{4A8BE209-FBE9-4477-9FE2-B2B7E963647A}" type="presParOf" srcId="{FEB40813-89C1-49B4-A31B-79B7F4CE5EF2}" destId="{2C568941-73CC-445C-9BF6-3412876DB8C1}" srcOrd="0" destOrd="0" presId="urn:microsoft.com/office/officeart/2005/8/layout/equation2"/>
    <dgm:cxn modelId="{157CCBC7-AA1A-4D8B-B7BA-B3C7733965C4}" type="presParOf" srcId="{317B9560-B7BA-4406-A663-DFE47593432D}" destId="{034BAF6E-0EA0-4621-9977-D931B4E9E34E}" srcOrd="2" destOrd="0" presId="urn:microsoft.com/office/officeart/2005/8/layout/equation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8D3CD079-4641-4898-B6F0-6FB9A36FD859}">
      <dsp:nvSpPr>
        <dsp:cNvPr id="0" name=""/>
        <dsp:cNvSpPr/>
      </dsp:nvSpPr>
      <dsp:spPr>
        <a:xfrm>
          <a:off x="3928372" y="874"/>
          <a:ext cx="2775356" cy="1979098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err="1" smtClean="0"/>
            <a:t>целеполагание</a:t>
          </a:r>
          <a:r>
            <a:rPr lang="ru-RU" sz="2400" kern="1200" dirty="0" smtClean="0"/>
            <a:t> (постановку целей) </a:t>
          </a:r>
          <a:endParaRPr lang="ru-RU" sz="2400" kern="1200" dirty="0"/>
        </a:p>
      </dsp:txBody>
      <dsp:txXfrm>
        <a:off x="3928372" y="874"/>
        <a:ext cx="2775356" cy="1979098"/>
      </dsp:txXfrm>
    </dsp:sp>
    <dsp:sp modelId="{3C534401-BDD5-4D68-A1B9-5A65E8FF273F}">
      <dsp:nvSpPr>
        <dsp:cNvPr id="0" name=""/>
        <dsp:cNvSpPr/>
      </dsp:nvSpPr>
      <dsp:spPr>
        <a:xfrm>
          <a:off x="4888335" y="2099732"/>
          <a:ext cx="855430" cy="855430"/>
        </a:xfrm>
        <a:prstGeom prst="mathPlus">
          <a:avLst/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tint val="60000"/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500" kern="1200"/>
        </a:p>
      </dsp:txBody>
      <dsp:txXfrm>
        <a:off x="4888335" y="2099732"/>
        <a:ext cx="855430" cy="855430"/>
      </dsp:txXfrm>
    </dsp:sp>
    <dsp:sp modelId="{F8EC4558-4847-4A80-8186-E07575B7789E}">
      <dsp:nvSpPr>
        <dsp:cNvPr id="0" name=""/>
        <dsp:cNvSpPr/>
      </dsp:nvSpPr>
      <dsp:spPr>
        <a:xfrm>
          <a:off x="3863352" y="3074923"/>
          <a:ext cx="2905396" cy="1964762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/>
            <a:t>планирование (принятие решений)</a:t>
          </a:r>
          <a:endParaRPr lang="ru-RU" sz="2400" kern="1200" dirty="0"/>
        </a:p>
      </dsp:txBody>
      <dsp:txXfrm>
        <a:off x="3863352" y="3074923"/>
        <a:ext cx="2905396" cy="1964762"/>
      </dsp:txXfrm>
    </dsp:sp>
    <dsp:sp modelId="{FEB40813-89C1-49B4-A31B-79B7F4CE5EF2}">
      <dsp:nvSpPr>
        <dsp:cNvPr id="0" name=""/>
        <dsp:cNvSpPr/>
      </dsp:nvSpPr>
      <dsp:spPr>
        <a:xfrm rot="10800000">
          <a:off x="3173108" y="2245952"/>
          <a:ext cx="469012" cy="548655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tint val="60000"/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500" kern="1200"/>
        </a:p>
      </dsp:txBody>
      <dsp:txXfrm rot="10800000">
        <a:off x="3173108" y="2245952"/>
        <a:ext cx="469012" cy="548655"/>
      </dsp:txXfrm>
    </dsp:sp>
    <dsp:sp modelId="{034BAF6E-0EA0-4621-9977-D931B4E9E34E}">
      <dsp:nvSpPr>
        <dsp:cNvPr id="0" name=""/>
        <dsp:cNvSpPr/>
      </dsp:nvSpPr>
      <dsp:spPr>
        <a:xfrm>
          <a:off x="792090" y="1363811"/>
          <a:ext cx="2186333" cy="2312937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1590" tIns="21590" rIns="21590" bIns="2159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dirty="0" smtClean="0"/>
            <a:t>Процесс управления любой педагогической системой предполагает</a:t>
          </a:r>
          <a:endParaRPr lang="ru-RU" sz="1700" kern="1200" dirty="0"/>
        </a:p>
      </dsp:txBody>
      <dsp:txXfrm>
        <a:off x="792090" y="1363811"/>
        <a:ext cx="2186333" cy="231293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equation2">
  <dgm:title val=""/>
  <dgm:desc val=""/>
  <dgm:catLst>
    <dgm:cat type="relationship" pri="18000"/>
    <dgm:cat type="process" pri="26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>
          <dgm:param type="linDir" val="fromL"/>
          <dgm:param type="fallback" val="2D"/>
        </dgm:alg>
      </dgm:if>
      <dgm:else name="Name3">
        <dgm:alg type="lin">
          <dgm:param type="linDir" val="fromR"/>
          <dgm:param type="fallback" val="2D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ch" ptType="node" func="cnt" op="gte" val="3">
        <dgm:constrLst>
          <dgm:constr type="h" for="des" forName="node" refType="w" fact="0.5"/>
          <dgm:constr type="w" for="ch" forName="lastNode" refType="w"/>
          <dgm:constr type="w" for="des" forName="node" refType="h" refFor="des" refForName="node"/>
          <dgm:constr type="w" for="ch" forName="sibTransLast" refType="h" refFor="des" refForName="node" fact="0.6"/>
          <dgm:constr type="h" for="des" forName="sibTrans" refType="h" refFor="des" refForName="node" op="equ" fact="0.58"/>
          <dgm:constr type="w" for="des" forName="sibTrans" refType="h" refFor="des" refForName="sibTrans" op="equ"/>
          <dgm:constr type="primFontSz" for="ch" forName="lastNode" op="equ" val="65"/>
          <dgm:constr type="primFontSz" for="des" forName="node" op="equ" val="65"/>
          <dgm:constr type="primFontSz" for="des" forName="sibTrans" val="55"/>
          <dgm:constr type="primFontSz" for="des" forName="sibTrans" refType="primFontSz" refFor="des" refForName="node" op="lte" fact="0.8"/>
          <dgm:constr type="primFontSz" for="des" forName="connectorText" refType="primFontSz" refFor="des" refForName="node" op="lte" fact="0.8"/>
          <dgm:constr type="primFontSz" for="des" forName="connectorText" refType="primFontSz" refFor="des" refForName="sibTrans" op="equ"/>
          <dgm:constr type="h" for="des" forName="spacerT" refType="h" refFor="des" refForName="sibTrans" fact="0.14"/>
          <dgm:constr type="h" for="des" forName="spacerB" refType="h" refFor="des" refForName="sibTrans" fact="0.14"/>
        </dgm:constrLst>
      </dgm:if>
      <dgm:else name="Name6">
        <dgm:constrLst>
          <dgm:constr type="h" for="des" forName="node" refType="w"/>
          <dgm:constr type="w" for="ch" forName="lastNode" refType="w"/>
          <dgm:constr type="w" for="des" forName="node" refType="h" refFor="des" refForName="node"/>
          <dgm:constr type="w" for="ch" forName="sibTransLast" refType="h" refFor="des" refForName="node" fact="0.6"/>
          <dgm:constr type="h" for="des" forName="sibTrans" refType="h" refFor="des" refForName="node" op="equ" fact="0.58"/>
          <dgm:constr type="w" for="des" forName="sibTrans" refType="h" refFor="des" refForName="sibTrans" op="equ"/>
          <dgm:constr type="primFontSz" for="des" forName="node" val="65"/>
          <dgm:constr type="primFontSz" for="ch" forName="lastNode" refType="primFontSz" refFor="des" refForName="node" op="equ"/>
          <dgm:constr type="primFontSz" for="des" forName="sibTrans" val="55"/>
          <dgm:constr type="primFontSz" for="des" forName="connectorText" refType="primFontSz" refFor="des" refForName="node" op="lte" fact="0.8"/>
          <dgm:constr type="primFontSz" for="des" forName="connectorText" refType="primFontSz" refFor="des" refForName="sibTrans" op="equ"/>
          <dgm:constr type="h" for="des" forName="spacerT" refType="h" refFor="des" refForName="sibTrans" fact="0.14"/>
          <dgm:constr type="h" for="des" forName="spacerB" refType="h" refFor="des" refForName="sibTrans" fact="0.14"/>
        </dgm:constrLst>
      </dgm:else>
    </dgm:choose>
    <dgm:ruleLst/>
    <dgm:choose name="Name7">
      <dgm:if name="Name8" axis="ch" ptType="node" func="cnt" op="gte" val="1">
        <dgm:layoutNode name="vNodes">
          <dgm:alg type="lin">
            <dgm:param type="linDir" val="fromT"/>
            <dgm:param type="fallback" val="2D"/>
          </dgm:alg>
          <dgm:shape xmlns:r="http://schemas.openxmlformats.org/officeDocument/2006/relationships" r:blip="">
            <dgm:adjLst/>
          </dgm:shape>
          <dgm:presOf/>
          <dgm:constrLst/>
          <dgm:ruleLst/>
          <dgm:forEach name="Name9" axis="ch" ptType="node">
            <dgm:choose name="Name10">
              <dgm:if name="Name11" axis="self" func="revPos" op="neq" val="1">
                <dgm:layoutNode name="node">
                  <dgm:varLst>
                    <dgm:bulletEnabled val="1"/>
                  </dgm:varLst>
                  <dgm:alg type="tx">
                    <dgm:param type="txAnchorVertCh" val="mid"/>
                  </dgm:alg>
                  <dgm:shape xmlns:r="http://schemas.openxmlformats.org/officeDocument/2006/relationships" type="ellipse" r:blip="">
                    <dgm:adjLst/>
                  </dgm:shape>
                  <dgm:presOf axis="desOrSelf" ptType="node"/>
                  <dgm:constrLst>
                    <dgm:constr type="tMarg" refType="primFontSz" fact="0.1"/>
                    <dgm:constr type="bMarg" refType="primFontSz" fact="0.1"/>
                    <dgm:constr type="lMarg" refType="primFontSz" fact="0.1"/>
                    <dgm:constr type="rMarg" refType="primFontSz" fact="0.1"/>
                  </dgm:constrLst>
                  <dgm:ruleLst>
                    <dgm:rule type="primFontSz" val="5" fact="NaN" max="NaN"/>
                  </dgm:ruleLst>
                </dgm:layoutNode>
                <dgm:choose name="Name12">
                  <dgm:if name="Name13" axis="self" ptType="node" func="revPos" op="gt" val="2">
                    <dgm:forEach name="sibTransForEach" axis="followSib" ptType="sibTrans" cnt="1">
                      <dgm:layoutNode name="spacerT">
                        <dgm:alg type="sp"/>
                        <dgm:shape xmlns:r="http://schemas.openxmlformats.org/officeDocument/2006/relationships" r:blip="">
                          <dgm:adjLst/>
                        </dgm:shape>
                        <dgm:presOf axis="self"/>
                        <dgm:constrLst/>
                        <dgm:ruleLst/>
                      </dgm:layoutNode>
                      <dgm:layoutNode name="sibTrans">
                        <dgm:alg type="tx"/>
                        <dgm:shape xmlns:r="http://schemas.openxmlformats.org/officeDocument/2006/relationships" type="mathPlus" r:blip="">
                          <dgm:adjLst/>
                        </dgm:shape>
                        <dgm:presOf axis="self"/>
                        <dgm:constrLst>
                          <dgm:constr type="h" refType="w"/>
                          <dgm:constr type="lMarg"/>
                          <dgm:constr type="rMarg"/>
                          <dgm:constr type="tMarg"/>
                          <dgm:constr type="bMarg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spacerB">
                        <dgm:alg type="sp"/>
                        <dgm:shape xmlns:r="http://schemas.openxmlformats.org/officeDocument/2006/relationships" r:blip="">
                          <dgm:adjLst/>
                        </dgm:shape>
                        <dgm:presOf axis="self"/>
                        <dgm:constrLst/>
                        <dgm:ruleLst/>
                      </dgm:layoutNode>
                    </dgm:forEach>
                  </dgm:if>
                  <dgm:else name="Name14"/>
                </dgm:choose>
              </dgm:if>
              <dgm:else name="Name15"/>
            </dgm:choose>
          </dgm:forEach>
        </dgm:layoutNode>
        <dgm:choose name="Name16">
          <dgm:if name="Name17" axis="ch" ptType="node" func="cnt" op="gt" val="1">
            <dgm:layoutNode name="sibTransLast">
              <dgm:alg type="conn">
                <dgm:param type="begPts" val="auto"/>
                <dgm:param type="endPts" val="auto"/>
                <dgm:param type="srcNode" val="vNodes"/>
                <dgm:param type="dstNode" val="lastNode"/>
              </dgm:alg>
              <dgm:shape xmlns:r="http://schemas.openxmlformats.org/officeDocument/2006/relationships" type="conn" r:blip="">
                <dgm:adjLst/>
              </dgm:shape>
              <dgm:presOf axis="ch" ptType="sibTrans" st="-1" cnt="1"/>
              <dgm:constrLst>
                <dgm:constr type="h" refType="w" fact="0.62"/>
                <dgm:constr type="connDist"/>
                <dgm:constr type="begPad" refType="connDist" fact="0.25"/>
                <dgm:constr type="endPad" refType="connDist" fact="0.22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ch desOrSelf" ptType="sibTrans sibTrans" st="-1 1" cnt="1 0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if>
          <dgm:else name="Name18"/>
        </dgm:choose>
        <dgm:layoutNode name="lastNode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ellipse" r:blip="">
            <dgm:adjLst/>
          </dgm:shape>
          <dgm:presOf axis="ch desOrSelf" ptType="node node" st="-1 1" cnt="1 0"/>
          <dgm:constrLst>
            <dgm:constr type="h" refType="w"/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</dgm:if>
      <dgm:else name="Name19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0" y="0"/>
            <a:ext cx="8872538" cy="6858000"/>
            <a:chOff x="0" y="0"/>
            <a:chExt cx="5589" cy="4320"/>
          </a:xfrm>
        </p:grpSpPr>
        <p:sp>
          <p:nvSpPr>
            <p:cNvPr id="3075" name="Rectangle 3" descr="Stationery"/>
            <p:cNvSpPr>
              <a:spLocks noChangeArrowheads="1"/>
            </p:cNvSpPr>
            <p:nvPr/>
          </p:nvSpPr>
          <p:spPr bwMode="white">
            <a:xfrm>
              <a:off x="336" y="150"/>
              <a:ext cx="5253" cy="4026"/>
            </a:xfrm>
            <a:prstGeom prst="rect">
              <a:avLst/>
            </a:prstGeom>
            <a:blipFill dpi="0" rotWithShape="0">
              <a:blip r:embed="rId2" cstate="print"/>
              <a:srcRect/>
              <a:tile tx="0" ty="0" sx="100000" sy="100000" flip="none" algn="tl"/>
            </a:blip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pic>
          <p:nvPicPr>
            <p:cNvPr id="3076" name="Picture 4" descr="minispir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ltGray">
            <a:xfrm>
              <a:off x="0" y="0"/>
              <a:ext cx="670" cy="4320"/>
            </a:xfrm>
            <a:prstGeom prst="rect">
              <a:avLst/>
            </a:prstGeom>
            <a:noFill/>
          </p:spPr>
        </p:pic>
      </p:grpSp>
      <p:sp>
        <p:nvSpPr>
          <p:cNvPr id="3077" name="Rectangle 5"/>
          <p:cNvSpPr>
            <a:spLocks noGrp="1" noChangeArrowheads="1"/>
          </p:cNvSpPr>
          <p:nvPr>
            <p:ph type="ctrTitle"/>
          </p:nvPr>
        </p:nvSpPr>
        <p:spPr>
          <a:xfrm>
            <a:off x="962025" y="1925638"/>
            <a:ext cx="7772400" cy="1143000"/>
          </a:xfrm>
        </p:spPr>
        <p:txBody>
          <a:bodyPr/>
          <a:lstStyle>
            <a:lvl1pPr algn="ctr">
              <a:defRPr/>
            </a:lvl1pPr>
          </a:lstStyle>
          <a:p>
            <a:r>
              <a:rPr lang="ru-RU" altLang="en-US" smtClean="0"/>
              <a:t>Образец заголовка</a:t>
            </a:r>
            <a:endParaRPr lang="en-US" altLang="en-US"/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subTitle" idx="1"/>
          </p:nvPr>
        </p:nvSpPr>
        <p:spPr>
          <a:xfrm>
            <a:off x="1647825" y="3738563"/>
            <a:ext cx="6400800" cy="1752600"/>
          </a:xfrm>
        </p:spPr>
        <p:txBody>
          <a:bodyPr/>
          <a:lstStyle>
            <a:lvl1pPr marL="0" indent="0" algn="ctr">
              <a:buFont typeface="Monotype Sorts" pitchFamily="2" charset="2"/>
              <a:buNone/>
              <a:defRPr>
                <a:solidFill>
                  <a:schemeClr val="bg2"/>
                </a:solidFill>
              </a:defRPr>
            </a:lvl1pPr>
          </a:lstStyle>
          <a:p>
            <a:r>
              <a:rPr lang="ru-RU" altLang="en-US" smtClean="0"/>
              <a:t>Образец подзаголовка</a:t>
            </a:r>
            <a:endParaRPr lang="en-US" altLang="en-US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dt" sz="half" idx="2"/>
          </p:nvPr>
        </p:nvSpPr>
        <p:spPr>
          <a:xfrm>
            <a:off x="962025" y="6100763"/>
            <a:ext cx="1905000" cy="457200"/>
          </a:xfrm>
        </p:spPr>
        <p:txBody>
          <a:bodyPr/>
          <a:lstStyle>
            <a:lvl1pPr>
              <a:defRPr>
                <a:solidFill>
                  <a:srgbClr val="A08366"/>
                </a:solidFill>
              </a:defRPr>
            </a:lvl1pPr>
          </a:lstStyle>
          <a:p>
            <a:fld id="{B2F136E3-9655-4B76-A6E8-6BDF2F7C4414}" type="datetimeFigureOut">
              <a:rPr lang="ru-RU" smtClean="0"/>
              <a:pPr/>
              <a:t>02.10.2012</a:t>
            </a:fld>
            <a:endParaRPr lang="ru-RU"/>
          </a:p>
        </p:txBody>
      </p:sp>
      <p:sp>
        <p:nvSpPr>
          <p:cNvPr id="3080" name="Rectangle 8"/>
          <p:cNvSpPr>
            <a:spLocks noGrp="1" noChangeArrowheads="1"/>
          </p:cNvSpPr>
          <p:nvPr>
            <p:ph type="ftr" sz="quarter" idx="3"/>
          </p:nvPr>
        </p:nvSpPr>
        <p:spPr>
          <a:xfrm>
            <a:off x="3400425" y="6100763"/>
            <a:ext cx="2895600" cy="457200"/>
          </a:xfrm>
        </p:spPr>
        <p:txBody>
          <a:bodyPr/>
          <a:lstStyle>
            <a:lvl1pPr>
              <a:defRPr>
                <a:solidFill>
                  <a:srgbClr val="A08366"/>
                </a:solidFill>
              </a:defRPr>
            </a:lvl1pPr>
          </a:lstStyle>
          <a:p>
            <a:endParaRPr lang="ru-RU"/>
          </a:p>
        </p:txBody>
      </p:sp>
      <p:sp>
        <p:nvSpPr>
          <p:cNvPr id="3081" name="Rectangle 9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829425" y="6100763"/>
            <a:ext cx="1905000" cy="457200"/>
          </a:xfrm>
        </p:spPr>
        <p:txBody>
          <a:bodyPr/>
          <a:lstStyle>
            <a:lvl1pPr>
              <a:defRPr>
                <a:solidFill>
                  <a:srgbClr val="A08366"/>
                </a:solidFill>
              </a:defRPr>
            </a:lvl1pPr>
          </a:lstStyle>
          <a:p>
            <a:fld id="{52CA2228-CE0D-40F5-BD59-0F8C62C0210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2F136E3-9655-4B76-A6E8-6BDF2F7C4414}" type="datetimeFigureOut">
              <a:rPr lang="ru-RU" smtClean="0"/>
              <a:pPr/>
              <a:t>02.10.2012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2CA2228-CE0D-40F5-BD59-0F8C62C0210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19900" y="457200"/>
            <a:ext cx="1943100" cy="54864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990600" y="457200"/>
            <a:ext cx="5676900" cy="54864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2F136E3-9655-4B76-A6E8-6BDF2F7C4414}" type="datetimeFigureOut">
              <a:rPr lang="ru-RU" smtClean="0"/>
              <a:pPr/>
              <a:t>02.10.2012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2CA2228-CE0D-40F5-BD59-0F8C62C0210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4C0DC46-13CE-4934-B240-93B8ED23A012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95A9CAA-E237-4531-B2FF-0ABBF1517423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E729601-75AE-41D1-9A19-845A4E52239D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561BAC1-F841-47CF-99D7-081934BC936C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817D3DC-17D8-4953-B710-1CB0227A2133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2CCD593-AF5A-4372-B6E2-3E7AABABB22B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657D713-EE24-4080-AB99-7C133B10C5C1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6BCC648-7D4B-42D4-8792-59F9C0A10E1D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2F136E3-9655-4B76-A6E8-6BDF2F7C4414}" type="datetimeFigureOut">
              <a:rPr lang="ru-RU" smtClean="0"/>
              <a:pPr/>
              <a:t>02.10.2012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2CA2228-CE0D-40F5-BD59-0F8C62C0210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11AF072-3A42-4E60-B35F-E76A306EEA73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CFDA714-72C7-4425-9628-9CC76120D584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2DC443B-C156-4ADB-BE9E-3DF3CCF6C9A6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2F136E3-9655-4B76-A6E8-6BDF2F7C4414}" type="datetimeFigureOut">
              <a:rPr lang="ru-RU" smtClean="0"/>
              <a:pPr/>
              <a:t>02.10.2012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2CA2228-CE0D-40F5-BD59-0F8C62C0210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990600" y="18288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953000" y="18288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2F136E3-9655-4B76-A6E8-6BDF2F7C4414}" type="datetimeFigureOut">
              <a:rPr lang="ru-RU" smtClean="0"/>
              <a:pPr/>
              <a:t>02.10.2012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2CA2228-CE0D-40F5-BD59-0F8C62C0210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2F136E3-9655-4B76-A6E8-6BDF2F7C4414}" type="datetimeFigureOut">
              <a:rPr lang="ru-RU" smtClean="0"/>
              <a:pPr/>
              <a:t>02.10.2012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2CA2228-CE0D-40F5-BD59-0F8C62C0210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2F136E3-9655-4B76-A6E8-6BDF2F7C4414}" type="datetimeFigureOut">
              <a:rPr lang="ru-RU" smtClean="0"/>
              <a:pPr/>
              <a:t>02.10.2012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2CA2228-CE0D-40F5-BD59-0F8C62C0210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2F136E3-9655-4B76-A6E8-6BDF2F7C4414}" type="datetimeFigureOut">
              <a:rPr lang="ru-RU" smtClean="0"/>
              <a:pPr/>
              <a:t>02.10.2012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2CA2228-CE0D-40F5-BD59-0F8C62C0210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2F136E3-9655-4B76-A6E8-6BDF2F7C4414}" type="datetimeFigureOut">
              <a:rPr lang="ru-RU" smtClean="0"/>
              <a:pPr/>
              <a:t>02.10.2012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2CA2228-CE0D-40F5-BD59-0F8C62C0210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2F136E3-9655-4B76-A6E8-6BDF2F7C4414}" type="datetimeFigureOut">
              <a:rPr lang="ru-RU" smtClean="0"/>
              <a:pPr/>
              <a:t>02.10.2012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2CA2228-CE0D-40F5-BD59-0F8C62C0210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ltGray">
      <p:bgPr>
        <a:solidFill>
          <a:srgbClr val="8C735A"/>
        </a:solidFill>
        <a:effectLst>
          <a:outerShdw dist="107763" dir="2700000" algn="ctr" rotWithShape="0">
            <a:srgbClr val="000000"/>
          </a:outerShdw>
        </a:effectLst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0" y="0"/>
            <a:ext cx="8872538" cy="6858000"/>
            <a:chOff x="0" y="0"/>
            <a:chExt cx="5589" cy="4320"/>
          </a:xfrm>
        </p:grpSpPr>
        <p:sp>
          <p:nvSpPr>
            <p:cNvPr id="2051" name="Rectangle 3"/>
            <p:cNvSpPr>
              <a:spLocks noChangeArrowheads="1"/>
            </p:cNvSpPr>
            <p:nvPr/>
          </p:nvSpPr>
          <p:spPr bwMode="ltGray">
            <a:xfrm>
              <a:off x="336" y="150"/>
              <a:ext cx="5253" cy="4026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pic>
          <p:nvPicPr>
            <p:cNvPr id="2052" name="Picture 4" descr="minispir"/>
            <p:cNvPicPr>
              <a:picLocks noChangeAspect="1" noChangeArrowheads="1"/>
            </p:cNvPicPr>
            <p:nvPr/>
          </p:nvPicPr>
          <p:blipFill>
            <a:blip r:embed="rId13" cstate="print"/>
            <a:srcRect/>
            <a:stretch>
              <a:fillRect/>
            </a:stretch>
          </p:blipFill>
          <p:spPr bwMode="ltGray">
            <a:xfrm>
              <a:off x="0" y="0"/>
              <a:ext cx="670" cy="4320"/>
            </a:xfrm>
            <a:prstGeom prst="rect">
              <a:avLst/>
            </a:prstGeom>
            <a:noFill/>
          </p:spPr>
        </p:pic>
        <p:sp>
          <p:nvSpPr>
            <p:cNvPr id="2053" name="Line 5"/>
            <p:cNvSpPr>
              <a:spLocks noChangeShapeType="1"/>
            </p:cNvSpPr>
            <p:nvPr/>
          </p:nvSpPr>
          <p:spPr bwMode="ltGray">
            <a:xfrm>
              <a:off x="640" y="1008"/>
              <a:ext cx="4880" cy="0"/>
            </a:xfrm>
            <a:prstGeom prst="line">
              <a:avLst/>
            </a:prstGeom>
            <a:noFill/>
            <a:ln w="3175">
              <a:solidFill>
                <a:schemeClr val="bg2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2054" name="Rectangle 6"/>
          <p:cNvSpPr>
            <a:spLocks noGrp="1" noChangeArrowheads="1"/>
          </p:cNvSpPr>
          <p:nvPr>
            <p:ph type="title"/>
          </p:nvPr>
        </p:nvSpPr>
        <p:spPr bwMode="auto">
          <a:xfrm>
            <a:off x="990600" y="4572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en-US" smtClean="0"/>
              <a:t>Образец заголовка</a:t>
            </a:r>
            <a:endParaRPr lang="en-US" altLang="en-US" smtClean="0"/>
          </a:p>
        </p:txBody>
      </p:sp>
      <p:sp>
        <p:nvSpPr>
          <p:cNvPr id="2055" name="Rectangle 7"/>
          <p:cNvSpPr>
            <a:spLocks noGrp="1" noChangeArrowheads="1"/>
          </p:cNvSpPr>
          <p:nvPr>
            <p:ph type="body" idx="1"/>
          </p:nvPr>
        </p:nvSpPr>
        <p:spPr bwMode="auto">
          <a:xfrm>
            <a:off x="990600" y="18288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en-US" smtClean="0"/>
              <a:t>Образец текста</a:t>
            </a:r>
          </a:p>
          <a:p>
            <a:pPr lvl="1"/>
            <a:r>
              <a:rPr lang="ru-RU" altLang="en-US" smtClean="0"/>
              <a:t>Второй уровень</a:t>
            </a:r>
          </a:p>
          <a:p>
            <a:pPr lvl="2"/>
            <a:r>
              <a:rPr lang="ru-RU" altLang="en-US" smtClean="0"/>
              <a:t>Третий уровень</a:t>
            </a:r>
          </a:p>
          <a:p>
            <a:pPr lvl="3"/>
            <a:r>
              <a:rPr lang="ru-RU" altLang="en-US" smtClean="0"/>
              <a:t>Четвертый уровень</a:t>
            </a:r>
          </a:p>
          <a:p>
            <a:pPr lvl="4"/>
            <a:r>
              <a:rPr lang="ru-RU" altLang="en-US" smtClean="0"/>
              <a:t>Пятый уровень</a:t>
            </a:r>
            <a:endParaRPr lang="en-US" altLang="en-US" smtClean="0"/>
          </a:p>
        </p:txBody>
      </p:sp>
      <p:sp>
        <p:nvSpPr>
          <p:cNvPr id="2056" name="Rectangle 8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990600" y="60960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spcBef>
                <a:spcPct val="50000"/>
              </a:spcBef>
              <a:defRPr sz="1400">
                <a:solidFill>
                  <a:schemeClr val="bg2"/>
                </a:solidFill>
              </a:defRPr>
            </a:lvl1pPr>
          </a:lstStyle>
          <a:p>
            <a:fld id="{B2F136E3-9655-4B76-A6E8-6BDF2F7C4414}" type="datetimeFigureOut">
              <a:rPr lang="ru-RU" smtClean="0"/>
              <a:pPr/>
              <a:t>02.10.2012</a:t>
            </a:fld>
            <a:endParaRPr lang="ru-RU"/>
          </a:p>
        </p:txBody>
      </p:sp>
      <p:sp>
        <p:nvSpPr>
          <p:cNvPr id="2057" name="Rectangle 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429000" y="60960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spcBef>
                <a:spcPct val="50000"/>
              </a:spcBef>
              <a:defRPr sz="1400">
                <a:solidFill>
                  <a:schemeClr val="bg2"/>
                </a:solidFill>
              </a:defRPr>
            </a:lvl1pPr>
          </a:lstStyle>
          <a:p>
            <a:endParaRPr lang="ru-RU"/>
          </a:p>
        </p:txBody>
      </p:sp>
      <p:sp>
        <p:nvSpPr>
          <p:cNvPr id="2058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858000" y="60960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50000"/>
              </a:spcBef>
              <a:defRPr sz="1400">
                <a:solidFill>
                  <a:schemeClr val="bg2"/>
                </a:solidFill>
              </a:defRPr>
            </a:lvl1pPr>
          </a:lstStyle>
          <a:p>
            <a:fld id="{52CA2228-CE0D-40F5-BD59-0F8C62C0210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90000"/>
        <a:buFont typeface="Monotype Sorts" pitchFamily="2" charset="2"/>
        <a:buChar char="4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Char char="–"/>
        <a:defRPr kumimoji="1"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Char char="•"/>
        <a:defRPr kumimoji="1"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Char char="–"/>
        <a:defRPr kumimoji="1"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Char char="»"/>
        <a:defRPr kumimoji="1"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Char char="»"/>
        <a:defRPr kumimoji="1"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Char char="»"/>
        <a:defRPr kumimoji="1"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Char char="»"/>
        <a:defRPr kumimoji="1"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Char char="»"/>
        <a:defRPr kumimoji="1"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17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3517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3517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13517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13517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>
                <a:latin typeface="+mn-lt"/>
              </a:defRPr>
            </a:lvl1pPr>
          </a:lstStyle>
          <a:p>
            <a:fld id="{41A7E063-BE82-40C6-BD81-1D7C13EE8210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file:///C:\wiki\%25D0%25A1%25D1%2582%25D1%2580%25D0%25B0%25D1%2582%25D0%25B5%25D0%25B3%25D0%25B8%25D1%258F" TargetMode="External"/><Relationship Id="rId2" Type="http://schemas.openxmlformats.org/officeDocument/2006/relationships/hyperlink" Target="file:///C:\wiki\%25D0%2590%25D0%25BB%25D0%25B3%25D0%25BE%25D1%2580%25D0%25B8%25D1%2582%25D0%25BC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62025" y="1412776"/>
            <a:ext cx="7772400" cy="3384376"/>
          </a:xfrm>
        </p:spPr>
        <p:txBody>
          <a:bodyPr/>
          <a:lstStyle/>
          <a:p>
            <a:r>
              <a:rPr lang="ru-RU" b="1" dirty="0" err="1" smtClean="0">
                <a:solidFill>
                  <a:srgbClr val="002060"/>
                </a:solidFill>
                <a:latin typeface="Arial Black" pitchFamily="34" charset="0"/>
              </a:rPr>
              <a:t>Целеполагание</a:t>
            </a:r>
            <a:r>
              <a:rPr lang="ru-RU" b="1" dirty="0" smtClean="0">
                <a:solidFill>
                  <a:srgbClr val="002060"/>
                </a:solidFill>
                <a:latin typeface="Arial Black" pitchFamily="34" charset="0"/>
              </a:rPr>
              <a:t> и планирование работы образовательного учреждения </a:t>
            </a:r>
            <a:endParaRPr lang="ru-RU" b="1" dirty="0">
              <a:solidFill>
                <a:srgbClr val="002060"/>
              </a:solidFill>
              <a:latin typeface="Arial Black" pitchFamily="34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90600" y="692696"/>
            <a:ext cx="7772400" cy="907504"/>
          </a:xfrm>
        </p:spPr>
        <p:txBody>
          <a:bodyPr/>
          <a:lstStyle/>
          <a:p>
            <a:r>
              <a:rPr lang="ru-RU" dirty="0" smtClean="0"/>
              <a:t>Типы </a:t>
            </a:r>
            <a:r>
              <a:rPr lang="ru-RU" dirty="0" err="1" smtClean="0"/>
              <a:t>целеполагания</a:t>
            </a:r>
            <a:r>
              <a:rPr lang="ru-RU" dirty="0" smtClean="0"/>
              <a:t>: 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«</a:t>
            </a:r>
            <a:r>
              <a:rPr lang="ru-RU" dirty="0" smtClean="0"/>
              <a:t>свободное», </a:t>
            </a:r>
            <a:endParaRPr lang="ru-RU" dirty="0" smtClean="0"/>
          </a:p>
          <a:p>
            <a:r>
              <a:rPr lang="ru-RU" dirty="0" smtClean="0"/>
              <a:t>«</a:t>
            </a:r>
            <a:r>
              <a:rPr lang="ru-RU" dirty="0" smtClean="0"/>
              <a:t>жесткое» </a:t>
            </a:r>
            <a:endParaRPr lang="ru-RU" dirty="0" smtClean="0"/>
          </a:p>
          <a:p>
            <a:r>
              <a:rPr lang="ru-RU" dirty="0" smtClean="0"/>
              <a:t>«</a:t>
            </a:r>
            <a:r>
              <a:rPr lang="ru-RU" dirty="0" smtClean="0"/>
              <a:t>интегрированное», сочетающее элементы первых </a:t>
            </a:r>
            <a:r>
              <a:rPr lang="ru-RU" dirty="0" smtClean="0"/>
              <a:t>двух.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1043607" y="332655"/>
          <a:ext cx="7704858" cy="609741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68286"/>
                <a:gridCol w="2568286"/>
                <a:gridCol w="2568286"/>
              </a:tblGrid>
              <a:tr h="879178">
                <a:tc>
                  <a:txBody>
                    <a:bodyPr/>
                    <a:lstStyle/>
                    <a:p>
                      <a:r>
                        <a:rPr lang="ru-RU" b="1" dirty="0"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Свободное  </a:t>
                      </a:r>
                      <a:endParaRPr lang="ru-RU" b="1" dirty="0" smtClean="0"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  <a:p>
                      <a:r>
                        <a:rPr lang="ru-RU" b="1" dirty="0" err="1" smtClean="0"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целеполагание</a:t>
                      </a:r>
                      <a:endParaRPr lang="ru-RU" dirty="0"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  <a:p>
                      <a:r>
                        <a:rPr lang="ru-RU" dirty="0"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 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b="1" dirty="0"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Интегрированное </a:t>
                      </a:r>
                      <a:r>
                        <a:rPr lang="ru-RU" b="1" dirty="0" err="1"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целеполагание</a:t>
                      </a:r>
                      <a:r>
                        <a:rPr lang="ru-RU" b="1" dirty="0"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            </a:t>
                      </a:r>
                      <a:endParaRPr lang="ru-RU" dirty="0"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b="1" dirty="0"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Жесткое </a:t>
                      </a:r>
                      <a:endParaRPr lang="ru-RU" b="1" dirty="0" smtClean="0"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  <a:p>
                      <a:r>
                        <a:rPr lang="ru-RU" b="1" dirty="0" err="1" smtClean="0"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целеполагание</a:t>
                      </a:r>
                      <a:endParaRPr lang="ru-RU" dirty="0"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723164">
                <a:tc>
                  <a:txBody>
                    <a:bodyPr/>
                    <a:lstStyle/>
                    <a:p>
                      <a:r>
                        <a:rPr lang="ru-RU" sz="2200" dirty="0"/>
                        <a:t>Поиск общих целей в процессе совместного интеллектуального общения.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200" dirty="0"/>
                        <a:t>Определение целей педагогами, руководителями групп.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200" dirty="0"/>
                        <a:t>Определение целей педагогами, руководителями групп.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861583">
                <a:tc>
                  <a:txBody>
                    <a:bodyPr/>
                    <a:lstStyle/>
                    <a:p>
                      <a:r>
                        <a:rPr lang="ru-RU" sz="2200" dirty="0"/>
                        <a:t>Учет достигнутых результатов.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200" dirty="0"/>
                        <a:t>Учет планируемых результатов.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200" dirty="0"/>
                        <a:t>Учет планируемых результатов.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2D050"/>
                    </a:solidFill>
                  </a:tcPr>
                </a:tc>
              </a:tr>
              <a:tr h="1292374">
                <a:tc>
                  <a:txBody>
                    <a:bodyPr/>
                    <a:lstStyle/>
                    <a:p>
                      <a:r>
                        <a:rPr lang="ru-RU" sz="2200" dirty="0"/>
                        <a:t>Ориентация на личные потребности.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2200" dirty="0"/>
                        <a:t>Ориентация на мотивы долга и учет личных интересов.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2200" dirty="0"/>
                        <a:t>Ориентация на мотивы долга.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292374">
                <a:tc>
                  <a:txBody>
                    <a:bodyPr/>
                    <a:lstStyle/>
                    <a:p>
                      <a:r>
                        <a:rPr lang="ru-RU" sz="2200" dirty="0"/>
                        <a:t>Коллективная разработка программы действий по реализации цели.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25000"/>
                        <a:lumOff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200" dirty="0"/>
                        <a:t>Коллективная разработка действий по реализации цели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25000"/>
                        <a:lumOff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200" dirty="0"/>
                        <a:t>Программа действий задается педагогами.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25000"/>
                        <a:lumOff val="75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2800" dirty="0" smtClean="0"/>
              <a:t>Организуя </a:t>
            </a:r>
            <a:r>
              <a:rPr lang="ru-RU" sz="2800" dirty="0" err="1" smtClean="0"/>
              <a:t>целеполагание</a:t>
            </a:r>
            <a:r>
              <a:rPr lang="ru-RU" sz="2800" dirty="0" smtClean="0"/>
              <a:t> в конкретной ситуации, педагог должен учитывать уже </a:t>
            </a:r>
            <a:r>
              <a:rPr lang="ru-RU" sz="2800" u="sng" dirty="0" smtClean="0"/>
              <a:t>достигнутые и перспективные, более общие и частные, групповые и индивидуальные цели, </a:t>
            </a:r>
            <a:r>
              <a:rPr lang="ru-RU" sz="2800" dirty="0" smtClean="0"/>
              <a:t>устанавливать взаимосвязь между ними, осуществлять композицию и деком­позицию целей и задач на разных уровнях.</a:t>
            </a:r>
          </a:p>
          <a:p>
            <a:endParaRPr lang="ru-RU" sz="2800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3600" b="1" dirty="0" smtClean="0"/>
              <a:t>Планирование </a:t>
            </a:r>
            <a:r>
              <a:rPr lang="ru-RU" sz="3600" dirty="0" smtClean="0"/>
              <a:t>– это заблаговременное определение последовательности осуществления воспитательно-образовательной работы с указанием необходимых условий, средств, форм и методов.</a:t>
            </a:r>
          </a:p>
          <a:p>
            <a:endParaRPr lang="ru-RU" sz="3600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71600" y="476672"/>
            <a:ext cx="7772400" cy="4114800"/>
          </a:xfrm>
        </p:spPr>
        <p:txBody>
          <a:bodyPr/>
          <a:lstStyle/>
          <a:p>
            <a:r>
              <a:rPr lang="ru-RU" sz="2000" dirty="0" smtClean="0"/>
              <a:t>план </a:t>
            </a:r>
            <a:r>
              <a:rPr lang="ru-RU" sz="2000" dirty="0" smtClean="0"/>
              <a:t>— это документ, указывающий содержательные ориентиры деятельности, определяющий ее порядок, объем, временные границы</a:t>
            </a:r>
            <a:r>
              <a:rPr lang="ru-RU" sz="2000" dirty="0" smtClean="0"/>
              <a:t>.</a:t>
            </a:r>
          </a:p>
          <a:p>
            <a:r>
              <a:rPr lang="ru-RU" dirty="0" smtClean="0"/>
              <a:t> функции</a:t>
            </a:r>
            <a:r>
              <a:rPr lang="ru-RU" dirty="0" smtClean="0"/>
              <a:t>:</a:t>
            </a:r>
          </a:p>
          <a:p>
            <a:r>
              <a:rPr lang="ru-RU" dirty="0" smtClean="0"/>
              <a:t>— направляющую, определяющую, т. е. конкретные направления и виды деятельности;</a:t>
            </a:r>
          </a:p>
          <a:p>
            <a:r>
              <a:rPr lang="ru-RU" dirty="0" smtClean="0"/>
              <a:t>— прогнозирующую, т.е. косвенно отражает замысел, представляет результаты через конкретные действия;</a:t>
            </a:r>
          </a:p>
          <a:p>
            <a:endParaRPr lang="ru-RU" sz="1600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71600" y="1700808"/>
            <a:ext cx="7772400" cy="4114800"/>
          </a:xfrm>
        </p:spPr>
        <p:txBody>
          <a:bodyPr/>
          <a:lstStyle/>
          <a:p>
            <a:r>
              <a:rPr lang="ru-RU" sz="2400" dirty="0" smtClean="0"/>
              <a:t>— </a:t>
            </a:r>
            <a:r>
              <a:rPr lang="ru-RU" sz="2400" dirty="0" smtClean="0"/>
              <a:t>контрольную: во-первых, сам педагог, пользуясь планом, может контролировать реализацию поставленных целей; во-вторых, по плану легко проверить, насколько он соответствует действительности; более того, уровень и качество плана в определенной мере свидетельствуют о профессиональной компетентности педагога;</a:t>
            </a:r>
          </a:p>
          <a:p>
            <a:r>
              <a:rPr lang="ru-RU" sz="2400" dirty="0" smtClean="0"/>
              <a:t>— репродуктивную (воспроизводящую), т.е. через любой промежуток времени по плану можно восстановить содержание и объем выполненной работы»</a:t>
            </a:r>
          </a:p>
          <a:p>
            <a:endParaRPr lang="ru-RU" sz="2400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3) </a:t>
            </a:r>
            <a:r>
              <a:rPr lang="ru-RU" i="1" dirty="0" smtClean="0"/>
              <a:t>В зависимости от субъекта планирования</a:t>
            </a:r>
            <a:endParaRPr lang="ru-RU" dirty="0" smtClean="0"/>
          </a:p>
          <a:p>
            <a:r>
              <a:rPr lang="ru-RU" dirty="0" smtClean="0"/>
              <a:t>— индивидуальный </a:t>
            </a:r>
            <a:r>
              <a:rPr lang="ru-RU" dirty="0" smtClean="0"/>
              <a:t>-планирует </a:t>
            </a:r>
            <a:r>
              <a:rPr lang="ru-RU" dirty="0" smtClean="0"/>
              <a:t>один человек;</a:t>
            </a:r>
          </a:p>
          <a:p>
            <a:r>
              <a:rPr lang="ru-RU" dirty="0" smtClean="0"/>
              <a:t>— коллективный: планировать может большой коллектив, часть коллектива, группа. </a:t>
            </a:r>
            <a:endParaRPr lang="ru-RU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По времени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2000" dirty="0" smtClean="0"/>
              <a:t>— долгосрочный (перспективный): план на длительный период времени (год и более). План работы учреждения на год, план </a:t>
            </a:r>
            <a:r>
              <a:rPr lang="ru-RU" sz="2000" dirty="0" err="1" smtClean="0"/>
              <a:t>профориентационной</a:t>
            </a:r>
            <a:r>
              <a:rPr lang="ru-RU" sz="2000" dirty="0" smtClean="0"/>
              <a:t> работы с учащимися старших классов (на 2 года);</a:t>
            </a:r>
          </a:p>
          <a:p>
            <a:r>
              <a:rPr lang="ru-RU" sz="2000" dirty="0" smtClean="0"/>
              <a:t>— этапный (периодический; план: это план средней перспективы, когда планируется какой-то определенный этап дальней перспективы (четверть, полугодие);</a:t>
            </a:r>
          </a:p>
          <a:p>
            <a:r>
              <a:rPr lang="ru-RU" sz="2000" dirty="0" smtClean="0"/>
              <a:t>— краткосрочный: план ближайшей перспективы, когда планируется достаточно короткий отрезок времени (часть этапа, периода), К примеру, план работы на месяц, на неделю, ее декаду;</a:t>
            </a:r>
          </a:p>
          <a:p>
            <a:r>
              <a:rPr lang="ru-RU" sz="2000" dirty="0" smtClean="0"/>
              <a:t>— оперативный: планируются конкретные ближайшие действия. Наиболее распространен план дня.</a:t>
            </a:r>
          </a:p>
          <a:p>
            <a:endParaRPr lang="ru-RU" sz="2000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план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Текущий</a:t>
            </a:r>
          </a:p>
          <a:p>
            <a:r>
              <a:rPr lang="ru-RU" dirty="0" smtClean="0"/>
              <a:t>Годовой</a:t>
            </a:r>
          </a:p>
          <a:p>
            <a:r>
              <a:rPr lang="ru-RU" dirty="0" smtClean="0"/>
              <a:t>Стратегический </a:t>
            </a:r>
            <a:endParaRPr lang="ru-RU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 smtClean="0"/>
              <a:t>Стратегическое </a:t>
            </a:r>
            <a:r>
              <a:rPr lang="ru-RU" b="1" dirty="0" smtClean="0"/>
              <a:t>планирование</a:t>
            </a:r>
            <a:r>
              <a:rPr lang="ru-RU" dirty="0" smtClean="0"/>
              <a:t> — это </a:t>
            </a:r>
            <a:r>
              <a:rPr lang="ru-RU" dirty="0" smtClean="0">
                <a:hlinkClick r:id="rId2" action="ppaction://hlinkfile" tooltip="Алгоритм"/>
              </a:rPr>
              <a:t>алгоритм</a:t>
            </a:r>
            <a:r>
              <a:rPr lang="ru-RU" dirty="0" smtClean="0"/>
              <a:t> действий, связанных в пространстве (по исполнителям) и во времени (по срокам), нацеленных на выполнение </a:t>
            </a:r>
            <a:r>
              <a:rPr lang="ru-RU" dirty="0" smtClean="0">
                <a:hlinkClick r:id="rId3" action="ppaction://hlinkfile" tooltip="Стратегия"/>
              </a:rPr>
              <a:t>стратегических</a:t>
            </a:r>
            <a:r>
              <a:rPr lang="ru-RU" dirty="0" smtClean="0"/>
              <a:t> задач.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 smtClean="0"/>
              <a:t>Учебный (образовательный) процесс</a:t>
            </a:r>
            <a:r>
              <a:rPr lang="ru-RU" dirty="0" smtClean="0"/>
              <a:t> – все виды деятельности коллектива высшего учебного заведения по подготовке квалифицированных специалистов с высшим профессиональным образованием.</a:t>
            </a:r>
            <a:endParaRPr lang="ru-RU" smtClean="0"/>
          </a:p>
          <a:p>
            <a:endParaRPr lang="ru-RU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Стратегические планы вузов, как правило, содержат и комплекс мероприятий</a:t>
            </a:r>
            <a:r>
              <a:rPr lang="ru-RU" dirty="0" smtClean="0"/>
              <a:t>, направленных </a:t>
            </a:r>
            <a:r>
              <a:rPr lang="ru-RU" dirty="0" smtClean="0"/>
              <a:t>на достижение поставленных целей и задач, определение ответственных </a:t>
            </a:r>
            <a:r>
              <a:rPr lang="ru-RU" dirty="0" smtClean="0"/>
              <a:t>за направления </a:t>
            </a:r>
            <a:r>
              <a:rPr lang="ru-RU" dirty="0" smtClean="0"/>
              <a:t>деятельности или достижение определенных целей (групп </a:t>
            </a:r>
            <a:r>
              <a:rPr lang="ru-RU" dirty="0" smtClean="0"/>
              <a:t>целей). </a:t>
            </a:r>
            <a:endParaRPr lang="ru-RU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000" i="1" dirty="0" smtClean="0">
                <a:solidFill>
                  <a:schemeClr val="accent5">
                    <a:lumMod val="10000"/>
                  </a:schemeClr>
                </a:solidFill>
              </a:rPr>
              <a:t>Перспективный план </a:t>
            </a:r>
            <a:r>
              <a:rPr lang="ru-RU" sz="2000" dirty="0" smtClean="0">
                <a:solidFill>
                  <a:schemeClr val="accent5">
                    <a:lumMod val="10000"/>
                  </a:schemeClr>
                </a:solidFill>
              </a:rPr>
              <a:t>разрабатывается, как правило, на пять лет на основе глубокого анализа работы школы за последние годы. </a:t>
            </a:r>
            <a:endParaRPr lang="ru-RU" sz="2000" dirty="0">
              <a:solidFill>
                <a:schemeClr val="accent5">
                  <a:lumMod val="1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71600" y="1700808"/>
            <a:ext cx="7791400" cy="4824536"/>
          </a:xfrm>
        </p:spPr>
        <p:txBody>
          <a:bodyPr/>
          <a:lstStyle/>
          <a:p>
            <a:r>
              <a:rPr lang="ru-RU" sz="1800" dirty="0" smtClean="0"/>
              <a:t>Структура </a:t>
            </a:r>
            <a:r>
              <a:rPr lang="ru-RU" sz="1800" dirty="0" smtClean="0"/>
              <a:t>перспективного плана работы школы может иметь следующий вид: </a:t>
            </a:r>
            <a:br>
              <a:rPr lang="ru-RU" sz="1800" dirty="0" smtClean="0"/>
            </a:br>
            <a:r>
              <a:rPr lang="ru-RU" sz="1800" dirty="0" smtClean="0"/>
              <a:t>1. Задачи школы на планируемый срок. </a:t>
            </a:r>
            <a:br>
              <a:rPr lang="ru-RU" sz="1800" dirty="0" smtClean="0"/>
            </a:br>
            <a:r>
              <a:rPr lang="ru-RU" sz="1800" dirty="0" smtClean="0"/>
              <a:t>2. Перспективы развития контингента учащихся по годам, возможное количество классов. </a:t>
            </a:r>
            <a:br>
              <a:rPr lang="ru-RU" sz="1800" dirty="0" smtClean="0"/>
            </a:br>
            <a:r>
              <a:rPr lang="ru-RU" sz="1800" dirty="0" smtClean="0"/>
              <a:t>3. Перспективы обновления учебно-воспитательного процесса, внедрение педагогических инноваций. </a:t>
            </a:r>
            <a:br>
              <a:rPr lang="ru-RU" sz="1800" dirty="0" smtClean="0"/>
            </a:br>
            <a:r>
              <a:rPr lang="ru-RU" sz="1800" dirty="0" smtClean="0"/>
              <a:t>4. Потребность школы в педагогических кадрах. </a:t>
            </a:r>
            <a:br>
              <a:rPr lang="ru-RU" sz="1800" dirty="0" smtClean="0"/>
            </a:br>
            <a:r>
              <a:rPr lang="ru-RU" sz="1800" dirty="0" smtClean="0"/>
              <a:t>5. Повышение квалификации педагогических кадров (ИУУ, курсы, семинары, тренинги, курсы на хозрасчетной основе и т.д.). </a:t>
            </a:r>
            <a:br>
              <a:rPr lang="ru-RU" sz="1800" dirty="0" smtClean="0"/>
            </a:br>
            <a:r>
              <a:rPr lang="ru-RU" sz="1800" dirty="0" smtClean="0"/>
              <a:t>6. Развитие материально-технической базы и учебно-методическое оснащение школы (строительные работы, приобретение средств ЭВТ и информатики, пополнение фондов библиотеки, наглядных пособий, обновление оборудования и оформление кабинетов и др.). </a:t>
            </a:r>
            <a:br>
              <a:rPr lang="ru-RU" sz="1800" dirty="0" smtClean="0"/>
            </a:br>
            <a:r>
              <a:rPr lang="ru-RU" sz="1800" dirty="0" smtClean="0"/>
              <a:t>7. Социальная защита педагогов и учащихся, улучшение их быта, условий труда и отдыха. </a:t>
            </a:r>
            <a:br>
              <a:rPr lang="ru-RU" sz="1800" dirty="0" smtClean="0"/>
            </a:br>
            <a:endParaRPr lang="ru-RU" sz="1800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buFont typeface="Wingdings" pitchFamily="2" charset="2"/>
              <a:buChar char="Ø"/>
            </a:pPr>
            <a:r>
              <a:rPr lang="ru-RU" sz="2000" dirty="0" smtClean="0">
                <a:solidFill>
                  <a:schemeClr val="accent5">
                    <a:lumMod val="10000"/>
                  </a:schemeClr>
                </a:solidFill>
              </a:rPr>
              <a:t>Центральным пунктом </a:t>
            </a:r>
            <a:r>
              <a:rPr lang="ru-RU" sz="2000" u="sng" dirty="0" smtClean="0">
                <a:solidFill>
                  <a:schemeClr val="accent5">
                    <a:lumMod val="10000"/>
                  </a:schemeClr>
                </a:solidFill>
              </a:rPr>
              <a:t>стратегического планирования в вузах </a:t>
            </a:r>
            <a:r>
              <a:rPr lang="ru-RU" sz="2000" dirty="0" smtClean="0">
                <a:solidFill>
                  <a:schemeClr val="accent5">
                    <a:lumMod val="10000"/>
                  </a:schemeClr>
                </a:solidFill>
              </a:rPr>
              <a:t>является</a:t>
            </a:r>
            <a:br>
              <a:rPr lang="ru-RU" sz="2000" dirty="0" smtClean="0">
                <a:solidFill>
                  <a:schemeClr val="accent5">
                    <a:lumMod val="10000"/>
                  </a:schemeClr>
                </a:solidFill>
              </a:rPr>
            </a:br>
            <a:r>
              <a:rPr lang="ru-RU" sz="2000" dirty="0" smtClean="0">
                <a:solidFill>
                  <a:schemeClr val="accent5">
                    <a:lumMod val="10000"/>
                  </a:schemeClr>
                </a:solidFill>
              </a:rPr>
              <a:t>определение стратегических целей и задач в сфере образования и научных исследований.</a:t>
            </a:r>
            <a:br>
              <a:rPr lang="ru-RU" sz="2000" dirty="0" smtClean="0">
                <a:solidFill>
                  <a:schemeClr val="accent5">
                    <a:lumMod val="10000"/>
                  </a:schemeClr>
                </a:solidFill>
              </a:rPr>
            </a:br>
            <a:endParaRPr lang="ru-RU" sz="2000" dirty="0">
              <a:solidFill>
                <a:schemeClr val="accent5">
                  <a:lumMod val="1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2400" dirty="0" smtClean="0"/>
              <a:t>Задачи </a:t>
            </a:r>
            <a:endParaRPr lang="ru-RU" sz="2400" dirty="0" smtClean="0"/>
          </a:p>
          <a:p>
            <a:pPr>
              <a:buNone/>
            </a:pPr>
            <a:r>
              <a:rPr lang="ru-RU" sz="2400" dirty="0" smtClean="0"/>
              <a:t>- улучшение качества обучения;</a:t>
            </a:r>
          </a:p>
          <a:p>
            <a:pPr>
              <a:buNone/>
            </a:pPr>
            <a:r>
              <a:rPr lang="ru-RU" sz="2400" dirty="0" smtClean="0"/>
              <a:t>- выход на новые рынки образовательных услуг, использование новых моделей и</a:t>
            </a:r>
          </a:p>
          <a:p>
            <a:pPr>
              <a:buNone/>
            </a:pPr>
            <a:r>
              <a:rPr lang="ru-RU" sz="2400" dirty="0" smtClean="0"/>
              <a:t>технологий обучения;</a:t>
            </a:r>
          </a:p>
          <a:p>
            <a:pPr>
              <a:buNone/>
            </a:pPr>
            <a:r>
              <a:rPr lang="ru-RU" sz="2400" dirty="0" smtClean="0"/>
              <a:t>- рост удовлетворенности студентов, а также спонсоров и потенциальных</a:t>
            </a:r>
          </a:p>
          <a:p>
            <a:pPr>
              <a:buNone/>
            </a:pPr>
            <a:r>
              <a:rPr lang="ru-RU" sz="2400" dirty="0" smtClean="0"/>
              <a:t>работодателей качеством обучением;</a:t>
            </a:r>
          </a:p>
          <a:p>
            <a:pPr>
              <a:buNone/>
            </a:pPr>
            <a:r>
              <a:rPr lang="ru-RU" sz="2400" dirty="0" smtClean="0"/>
              <a:t>- расширение гибкости программ и курсов, предложение новых учебных программ.</a:t>
            </a:r>
            <a:endParaRPr lang="ru-RU" sz="2400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29877"/>
            <a:ext cx="9144000" cy="66281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/>
        </p:nvGraphicFramePr>
        <p:xfrm>
          <a:off x="971600" y="1052736"/>
          <a:ext cx="7560840" cy="50405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dirty="0" smtClean="0"/>
              <a:t>Сущность, значение цели и </a:t>
            </a:r>
            <a:r>
              <a:rPr lang="ru-RU" sz="3200" dirty="0" err="1" smtClean="0"/>
              <a:t>целеполагания</a:t>
            </a:r>
            <a:r>
              <a:rPr lang="ru-RU" sz="3200" dirty="0" smtClean="0"/>
              <a:t/>
            </a:r>
            <a:br>
              <a:rPr lang="ru-RU" sz="3200" dirty="0" smtClean="0"/>
            </a:br>
            <a:endParaRPr lang="ru-RU" sz="32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Цель — это осознанное, выраженное в словах предвосхищение будущего результата педагогической деятельности. Цель также понимают и как формальное описание конечного состояния, задаваемого любой системе.</a:t>
            </a:r>
            <a:endParaRPr lang="ru-RU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dirty="0" smtClean="0"/>
              <a:t>В педагогической литературе встречаются различные определения цели:</a:t>
            </a:r>
            <a:br>
              <a:rPr lang="ru-RU" sz="2800" dirty="0" smtClean="0"/>
            </a:br>
            <a:endParaRPr lang="ru-RU" sz="2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fontAlgn="t"/>
            <a:r>
              <a:rPr lang="ru-RU" sz="2400" dirty="0" smtClean="0"/>
              <a:t>а</a:t>
            </a:r>
            <a:r>
              <a:rPr lang="ru-RU" sz="2400" dirty="0" smtClean="0"/>
              <a:t>) цель — это элемент воспитательного процесса; </a:t>
            </a:r>
            <a:r>
              <a:rPr lang="ru-RU" sz="2400" dirty="0" err="1" smtClean="0"/>
              <a:t>системообразующий</a:t>
            </a:r>
            <a:r>
              <a:rPr lang="ru-RU" sz="2400" dirty="0" smtClean="0"/>
              <a:t> фактор;</a:t>
            </a:r>
          </a:p>
          <a:p>
            <a:pPr fontAlgn="t"/>
            <a:r>
              <a:rPr lang="ru-RU" sz="2400" b="1" dirty="0" smtClean="0"/>
              <a:t>б) цель (через </a:t>
            </a:r>
            <a:r>
              <a:rPr lang="ru-RU" sz="2400" b="1" dirty="0" err="1" smtClean="0"/>
              <a:t>целеполагание</a:t>
            </a:r>
            <a:r>
              <a:rPr lang="ru-RU" sz="2400" b="1" dirty="0" smtClean="0"/>
              <a:t>) — это этап управленческой деятельности (самоуправления) педагога и воспитанника;</a:t>
            </a:r>
          </a:p>
          <a:p>
            <a:pPr fontAlgn="t"/>
            <a:r>
              <a:rPr lang="ru-RU" sz="2400" dirty="0" smtClean="0"/>
              <a:t>в) цель — это критерий эффективности системы, процесса и управления воспитанием в целом;</a:t>
            </a:r>
          </a:p>
          <a:p>
            <a:pPr fontAlgn="t"/>
            <a:r>
              <a:rPr lang="ru-RU" sz="2400" dirty="0" smtClean="0"/>
              <a:t>г) цель — это то, к чему стремится педагог и в целом образовательное учреждение.</a:t>
            </a:r>
          </a:p>
          <a:p>
            <a:endParaRPr lang="ru-RU" sz="24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71600" y="836712"/>
            <a:ext cx="7791400" cy="5472608"/>
          </a:xfrm>
        </p:spPr>
        <p:txBody>
          <a:bodyPr/>
          <a:lstStyle/>
          <a:p>
            <a:r>
              <a:rPr lang="ru-RU" sz="3400" dirty="0" err="1" smtClean="0"/>
              <a:t>Целеполагание</a:t>
            </a:r>
            <a:r>
              <a:rPr lang="ru-RU" sz="3400" dirty="0" smtClean="0"/>
              <a:t> — </a:t>
            </a:r>
            <a:endParaRPr lang="ru-RU" sz="3400" dirty="0" smtClean="0"/>
          </a:p>
          <a:p>
            <a:pPr>
              <a:buNone/>
            </a:pPr>
            <a:r>
              <a:rPr lang="ru-RU" dirty="0" smtClean="0"/>
              <a:t>непрерывный </a:t>
            </a:r>
            <a:r>
              <a:rPr lang="ru-RU" dirty="0" smtClean="0"/>
              <a:t>процесс. </a:t>
            </a:r>
            <a:r>
              <a:rPr lang="ru-RU" dirty="0" err="1" smtClean="0"/>
              <a:t>Нетождественность</a:t>
            </a:r>
            <a:r>
              <a:rPr lang="ru-RU" dirty="0" smtClean="0"/>
              <a:t> цели и реально достигнутый результат становятся основой переосмысления, возвращения к тому, что было, поиска нереализованных возможностей с позиции итога и перспектив развития педагогического процесса. Это ведет к постоянному и бесконечному </a:t>
            </a:r>
            <a:r>
              <a:rPr lang="ru-RU" dirty="0" err="1" smtClean="0"/>
              <a:t>целеполаганию</a:t>
            </a:r>
            <a:endParaRPr lang="ru-RU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В педагогической науке </a:t>
            </a:r>
            <a:r>
              <a:rPr lang="ru-RU" dirty="0" err="1" smtClean="0"/>
              <a:t>целеполагание</a:t>
            </a:r>
            <a:r>
              <a:rPr lang="ru-RU" dirty="0" smtClean="0"/>
              <a:t> характеризуют как трехкомпонентное образование, которое включает в себя</a:t>
            </a:r>
            <a:r>
              <a:rPr lang="ru-RU" dirty="0" smtClean="0"/>
              <a:t>:</a:t>
            </a:r>
          </a:p>
          <a:p>
            <a:pPr>
              <a:buNone/>
            </a:pPr>
            <a:r>
              <a:rPr lang="ru-RU" dirty="0" smtClean="0"/>
              <a:t> </a:t>
            </a:r>
            <a:r>
              <a:rPr lang="ru-RU" dirty="0" smtClean="0"/>
              <a:t>а) обоснование и выдвижение целей; 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>б</a:t>
            </a:r>
            <a:r>
              <a:rPr lang="ru-RU" dirty="0" smtClean="0"/>
              <a:t>) определение путей их достижения; 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>в</a:t>
            </a:r>
            <a:r>
              <a:rPr lang="ru-RU" dirty="0" smtClean="0"/>
              <a:t>) проектирование ожидаемого результата.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Требования к ЦП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2800" dirty="0" smtClean="0"/>
              <a:t>1) </a:t>
            </a:r>
            <a:r>
              <a:rPr lang="ru-RU" sz="2800" dirty="0" err="1" smtClean="0"/>
              <a:t>Диагностичность</a:t>
            </a:r>
            <a:r>
              <a:rPr lang="ru-RU" sz="2800" dirty="0" smtClean="0"/>
              <a:t>, т.е. выдвижение, обоснование и корректировка целей на основе постоянного изучения потребностей и возможностей участников педагогического процесса, а также условий воспитательной работы</a:t>
            </a:r>
            <a:r>
              <a:rPr lang="ru-RU" sz="2800" dirty="0" smtClean="0"/>
              <a:t>.</a:t>
            </a:r>
          </a:p>
          <a:p>
            <a:pPr fontAlgn="t"/>
            <a:r>
              <a:rPr lang="ru-RU" sz="2800" dirty="0" smtClean="0"/>
              <a:t>2)   Реальность, т.е. выдвижение и обоснование целей с учетом возможностей конкретной ситуации. Необходимо соотнести желаемую цель, проектируемые результаты с реальными условиями.</a:t>
            </a:r>
          </a:p>
          <a:p>
            <a:endParaRPr lang="ru-RU" sz="2800" dirty="0" smtClean="0"/>
          </a:p>
          <a:p>
            <a:endParaRPr lang="ru-RU" sz="280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Требования к ЦП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fontAlgn="t"/>
            <a:r>
              <a:rPr lang="ru-RU" sz="2400" dirty="0" smtClean="0"/>
              <a:t>3</a:t>
            </a:r>
            <a:r>
              <a:rPr lang="ru-RU" sz="2400" dirty="0" smtClean="0"/>
              <a:t>) Преемственность, которая означает: а) осуществление связей между всеми целями и задачами в воспитательном процессе (частных и общих, индивидуальных и групповых и т.д.). </a:t>
            </a:r>
            <a:br>
              <a:rPr lang="ru-RU" sz="2400" dirty="0" smtClean="0"/>
            </a:br>
            <a:r>
              <a:rPr lang="ru-RU" sz="2400" dirty="0" smtClean="0"/>
              <a:t>б) Выдвижение и обоснование целей на каждом этапе педагогической деятельности.</a:t>
            </a:r>
          </a:p>
          <a:p>
            <a:pPr fontAlgn="t"/>
            <a:r>
              <a:rPr lang="ru-RU" sz="2400" dirty="0" smtClean="0"/>
              <a:t>4) Идентификация целей, которая достигается через включенность в процесс </a:t>
            </a:r>
            <a:r>
              <a:rPr lang="ru-RU" sz="2400" dirty="0" err="1" smtClean="0"/>
              <a:t>целеполагания</a:t>
            </a:r>
            <a:r>
              <a:rPr lang="ru-RU" sz="2400" dirty="0" smtClean="0"/>
              <a:t> всех участников деятельности.</a:t>
            </a:r>
          </a:p>
          <a:p>
            <a:pPr fontAlgn="t"/>
            <a:r>
              <a:rPr lang="ru-RU" sz="2400" dirty="0" smtClean="0"/>
              <a:t>5) Направленность на результат, «замер» результатов достижения цели, что возможно, если четко, конкретно определены цели воспитания.</a:t>
            </a:r>
          </a:p>
          <a:p>
            <a:endParaRPr lang="ru-RU" sz="2400" dirty="0" smtClean="0"/>
          </a:p>
          <a:p>
            <a:endParaRPr lang="ru-RU" sz="24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2">
  <a:themeElements>
    <a:clrScheme name="Notebook 1">
      <a:dk1>
        <a:srgbClr val="402000"/>
      </a:dk1>
      <a:lt1>
        <a:srgbClr val="FBFAE2"/>
      </a:lt1>
      <a:dk2>
        <a:srgbClr val="996633"/>
      </a:dk2>
      <a:lt2>
        <a:srgbClr val="A08366"/>
      </a:lt2>
      <a:accent1>
        <a:srgbClr val="CE9964"/>
      </a:accent1>
      <a:accent2>
        <a:srgbClr val="CD3333"/>
      </a:accent2>
      <a:accent3>
        <a:srgbClr val="FDFCEE"/>
      </a:accent3>
      <a:accent4>
        <a:srgbClr val="351A00"/>
      </a:accent4>
      <a:accent5>
        <a:srgbClr val="E3CAB8"/>
      </a:accent5>
      <a:accent6>
        <a:srgbClr val="BA2D2D"/>
      </a:accent6>
      <a:hlink>
        <a:srgbClr val="9A7F32"/>
      </a:hlink>
      <a:folHlink>
        <a:srgbClr val="ECA07A"/>
      </a:folHlink>
    </a:clrScheme>
    <a:fontScheme name="Notebook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Notebook 1">
        <a:dk1>
          <a:srgbClr val="402000"/>
        </a:dk1>
        <a:lt1>
          <a:srgbClr val="FBFAE2"/>
        </a:lt1>
        <a:dk2>
          <a:srgbClr val="996633"/>
        </a:dk2>
        <a:lt2>
          <a:srgbClr val="A08366"/>
        </a:lt2>
        <a:accent1>
          <a:srgbClr val="CE9964"/>
        </a:accent1>
        <a:accent2>
          <a:srgbClr val="CD3333"/>
        </a:accent2>
        <a:accent3>
          <a:srgbClr val="FDFCEE"/>
        </a:accent3>
        <a:accent4>
          <a:srgbClr val="351A00"/>
        </a:accent4>
        <a:accent5>
          <a:srgbClr val="E3CAB8"/>
        </a:accent5>
        <a:accent6>
          <a:srgbClr val="BA2D2D"/>
        </a:accent6>
        <a:hlink>
          <a:srgbClr val="9A7F32"/>
        </a:hlink>
        <a:folHlink>
          <a:srgbClr val="ECA07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otebook 2">
        <a:dk1>
          <a:srgbClr val="402000"/>
        </a:dk1>
        <a:lt1>
          <a:srgbClr val="FFFFFF"/>
        </a:lt1>
        <a:dk2>
          <a:srgbClr val="996633"/>
        </a:dk2>
        <a:lt2>
          <a:srgbClr val="A08366"/>
        </a:lt2>
        <a:accent1>
          <a:srgbClr val="CE9964"/>
        </a:accent1>
        <a:accent2>
          <a:srgbClr val="CD3333"/>
        </a:accent2>
        <a:accent3>
          <a:srgbClr val="FFFFFF"/>
        </a:accent3>
        <a:accent4>
          <a:srgbClr val="351A00"/>
        </a:accent4>
        <a:accent5>
          <a:srgbClr val="E3CAB8"/>
        </a:accent5>
        <a:accent6>
          <a:srgbClr val="BA2D2D"/>
        </a:accent6>
        <a:hlink>
          <a:srgbClr val="9A7F32"/>
        </a:hlink>
        <a:folHlink>
          <a:srgbClr val="ECA07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otebook 3">
        <a:dk1>
          <a:srgbClr val="000000"/>
        </a:dk1>
        <a:lt1>
          <a:srgbClr val="FFFFFF"/>
        </a:lt1>
        <a:dk2>
          <a:srgbClr val="000000"/>
        </a:dk2>
        <a:lt2>
          <a:srgbClr val="393939"/>
        </a:lt2>
        <a:accent1>
          <a:srgbClr val="CBCBCB"/>
        </a:accent1>
        <a:accent2>
          <a:srgbClr val="86868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797979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otebook 4">
        <a:dk1>
          <a:srgbClr val="1C1C1C"/>
        </a:dk1>
        <a:lt1>
          <a:srgbClr val="FFFFFF"/>
        </a:lt1>
        <a:dk2>
          <a:srgbClr val="000066"/>
        </a:dk2>
        <a:lt2>
          <a:srgbClr val="666699"/>
        </a:lt2>
        <a:accent1>
          <a:srgbClr val="FF5050"/>
        </a:accent1>
        <a:accent2>
          <a:srgbClr val="009999"/>
        </a:accent2>
        <a:accent3>
          <a:srgbClr val="FFFFFF"/>
        </a:accent3>
        <a:accent4>
          <a:srgbClr val="161616"/>
        </a:accent4>
        <a:accent5>
          <a:srgbClr val="FFB3B3"/>
        </a:accent5>
        <a:accent6>
          <a:srgbClr val="008A8A"/>
        </a:accent6>
        <a:hlink>
          <a:srgbClr val="3366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Тема2</Template>
  <TotalTime>442</TotalTime>
  <Words>787</Words>
  <Application>Microsoft Office PowerPoint</Application>
  <PresentationFormat>Экран (4:3)</PresentationFormat>
  <Paragraphs>79</Paragraphs>
  <Slides>23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23</vt:i4>
      </vt:variant>
    </vt:vector>
  </HeadingPairs>
  <TitlesOfParts>
    <vt:vector size="25" baseType="lpstr">
      <vt:lpstr>Тема2</vt:lpstr>
      <vt:lpstr>Default Design</vt:lpstr>
      <vt:lpstr>Целеполагание и планирование работы образовательного учреждения </vt:lpstr>
      <vt:lpstr>Слайд 2</vt:lpstr>
      <vt:lpstr>Слайд 3</vt:lpstr>
      <vt:lpstr>Сущность, значение цели и целеполагания </vt:lpstr>
      <vt:lpstr>В педагогической литературе встречаются различные определения цели: </vt:lpstr>
      <vt:lpstr>Слайд 6</vt:lpstr>
      <vt:lpstr>Слайд 7</vt:lpstr>
      <vt:lpstr>Требования к ЦП</vt:lpstr>
      <vt:lpstr>Требования к ЦП</vt:lpstr>
      <vt:lpstr>Типы целеполагания:  </vt:lpstr>
      <vt:lpstr>Слайд 11</vt:lpstr>
      <vt:lpstr>Слайд 12</vt:lpstr>
      <vt:lpstr>Слайд 13</vt:lpstr>
      <vt:lpstr>Слайд 14</vt:lpstr>
      <vt:lpstr>Слайд 15</vt:lpstr>
      <vt:lpstr>Слайд 16</vt:lpstr>
      <vt:lpstr>По времени </vt:lpstr>
      <vt:lpstr>план</vt:lpstr>
      <vt:lpstr>Слайд 19</vt:lpstr>
      <vt:lpstr>Слайд 20</vt:lpstr>
      <vt:lpstr>Перспективный план разрабатывается, как правило, на пять лет на основе глубокого анализа работы школы за последние годы. </vt:lpstr>
      <vt:lpstr>Центральным пунктом стратегического планирования в вузах является определение стратегических целей и задач в сфере образования и научных исследований. </vt:lpstr>
      <vt:lpstr>Слайд 23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Целеполагание и планирование работы образовательного учреждения</dc:title>
  <dc:creator>777</dc:creator>
  <cp:lastModifiedBy>777</cp:lastModifiedBy>
  <cp:revision>17</cp:revision>
  <dcterms:created xsi:type="dcterms:W3CDTF">2012-10-01T20:49:10Z</dcterms:created>
  <dcterms:modified xsi:type="dcterms:W3CDTF">2012-10-02T11:10:44Z</dcterms:modified>
</cp:coreProperties>
</file>