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219"/>
  </p:notesMasterIdLst>
  <p:sldIdLst>
    <p:sldId id="256" r:id="rId2"/>
    <p:sldId id="368" r:id="rId3"/>
    <p:sldId id="378" r:id="rId4"/>
    <p:sldId id="377" r:id="rId5"/>
    <p:sldId id="376" r:id="rId6"/>
    <p:sldId id="375" r:id="rId7"/>
    <p:sldId id="374" r:id="rId8"/>
    <p:sldId id="373" r:id="rId9"/>
    <p:sldId id="372" r:id="rId10"/>
    <p:sldId id="371" r:id="rId11"/>
    <p:sldId id="370" r:id="rId12"/>
    <p:sldId id="369" r:id="rId13"/>
    <p:sldId id="379" r:id="rId14"/>
    <p:sldId id="381" r:id="rId15"/>
    <p:sldId id="308" r:id="rId16"/>
    <p:sldId id="311" r:id="rId17"/>
    <p:sldId id="309" r:id="rId18"/>
    <p:sldId id="312" r:id="rId19"/>
    <p:sldId id="319" r:id="rId20"/>
    <p:sldId id="320" r:id="rId21"/>
    <p:sldId id="313" r:id="rId22"/>
    <p:sldId id="314" r:id="rId23"/>
    <p:sldId id="315" r:id="rId24"/>
    <p:sldId id="316" r:id="rId25"/>
    <p:sldId id="327" r:id="rId26"/>
    <p:sldId id="323" r:id="rId27"/>
    <p:sldId id="326" r:id="rId28"/>
    <p:sldId id="324" r:id="rId29"/>
    <p:sldId id="325" r:id="rId30"/>
    <p:sldId id="382" r:id="rId31"/>
    <p:sldId id="383" r:id="rId32"/>
    <p:sldId id="385" r:id="rId33"/>
    <p:sldId id="387" r:id="rId34"/>
    <p:sldId id="388" r:id="rId35"/>
    <p:sldId id="386" r:id="rId36"/>
    <p:sldId id="389" r:id="rId37"/>
    <p:sldId id="390" r:id="rId38"/>
    <p:sldId id="391" r:id="rId39"/>
    <p:sldId id="392" r:id="rId40"/>
    <p:sldId id="393" r:id="rId41"/>
    <p:sldId id="394" r:id="rId42"/>
    <p:sldId id="395" r:id="rId43"/>
    <p:sldId id="396" r:id="rId44"/>
    <p:sldId id="397" r:id="rId45"/>
    <p:sldId id="398" r:id="rId46"/>
    <p:sldId id="399" r:id="rId47"/>
    <p:sldId id="412" r:id="rId48"/>
    <p:sldId id="400" r:id="rId49"/>
    <p:sldId id="401" r:id="rId50"/>
    <p:sldId id="402" r:id="rId51"/>
    <p:sldId id="413" r:id="rId52"/>
    <p:sldId id="403" r:id="rId53"/>
    <p:sldId id="404" r:id="rId54"/>
    <p:sldId id="406" r:id="rId55"/>
    <p:sldId id="407" r:id="rId56"/>
    <p:sldId id="405" r:id="rId57"/>
    <p:sldId id="408" r:id="rId58"/>
    <p:sldId id="414" r:id="rId59"/>
    <p:sldId id="421" r:id="rId60"/>
    <p:sldId id="422" r:id="rId61"/>
    <p:sldId id="415" r:id="rId62"/>
    <p:sldId id="416" r:id="rId63"/>
    <p:sldId id="423" r:id="rId64"/>
    <p:sldId id="417" r:id="rId65"/>
    <p:sldId id="418" r:id="rId66"/>
    <p:sldId id="424" r:id="rId67"/>
    <p:sldId id="419" r:id="rId68"/>
    <p:sldId id="425" r:id="rId69"/>
    <p:sldId id="420" r:id="rId70"/>
    <p:sldId id="409" r:id="rId71"/>
    <p:sldId id="435" r:id="rId72"/>
    <p:sldId id="436" r:id="rId73"/>
    <p:sldId id="410" r:id="rId74"/>
    <p:sldId id="411" r:id="rId75"/>
    <p:sldId id="426" r:id="rId76"/>
    <p:sldId id="427" r:id="rId77"/>
    <p:sldId id="428" r:id="rId78"/>
    <p:sldId id="429" r:id="rId79"/>
    <p:sldId id="442" r:id="rId80"/>
    <p:sldId id="430" r:id="rId81"/>
    <p:sldId id="431" r:id="rId82"/>
    <p:sldId id="432" r:id="rId83"/>
    <p:sldId id="433" r:id="rId84"/>
    <p:sldId id="434" r:id="rId85"/>
    <p:sldId id="437" r:id="rId86"/>
    <p:sldId id="443" r:id="rId87"/>
    <p:sldId id="445" r:id="rId88"/>
    <p:sldId id="446" r:id="rId89"/>
    <p:sldId id="440" r:id="rId90"/>
    <p:sldId id="447" r:id="rId91"/>
    <p:sldId id="438" r:id="rId92"/>
    <p:sldId id="439" r:id="rId93"/>
    <p:sldId id="441" r:id="rId94"/>
    <p:sldId id="452" r:id="rId95"/>
    <p:sldId id="448" r:id="rId96"/>
    <p:sldId id="449" r:id="rId97"/>
    <p:sldId id="450" r:id="rId98"/>
    <p:sldId id="451" r:id="rId99"/>
    <p:sldId id="453" r:id="rId100"/>
    <p:sldId id="454" r:id="rId101"/>
    <p:sldId id="455" r:id="rId102"/>
    <p:sldId id="456" r:id="rId103"/>
    <p:sldId id="457" r:id="rId104"/>
    <p:sldId id="458" r:id="rId105"/>
    <p:sldId id="459" r:id="rId106"/>
    <p:sldId id="460" r:id="rId107"/>
    <p:sldId id="444" r:id="rId108"/>
    <p:sldId id="461" r:id="rId109"/>
    <p:sldId id="462" r:id="rId110"/>
    <p:sldId id="463" r:id="rId111"/>
    <p:sldId id="464" r:id="rId112"/>
    <p:sldId id="465" r:id="rId113"/>
    <p:sldId id="472" r:id="rId114"/>
    <p:sldId id="466" r:id="rId115"/>
    <p:sldId id="468" r:id="rId116"/>
    <p:sldId id="473" r:id="rId117"/>
    <p:sldId id="475" r:id="rId118"/>
    <p:sldId id="481" r:id="rId119"/>
    <p:sldId id="476" r:id="rId120"/>
    <p:sldId id="477" r:id="rId121"/>
    <p:sldId id="478" r:id="rId122"/>
    <p:sldId id="479" r:id="rId123"/>
    <p:sldId id="482" r:id="rId124"/>
    <p:sldId id="483" r:id="rId125"/>
    <p:sldId id="484" r:id="rId126"/>
    <p:sldId id="485" r:id="rId127"/>
    <p:sldId id="486" r:id="rId128"/>
    <p:sldId id="487" r:id="rId129"/>
    <p:sldId id="488" r:id="rId130"/>
    <p:sldId id="489" r:id="rId131"/>
    <p:sldId id="480" r:id="rId132"/>
    <p:sldId id="474" r:id="rId133"/>
    <p:sldId id="469" r:id="rId134"/>
    <p:sldId id="470" r:id="rId135"/>
    <p:sldId id="490" r:id="rId136"/>
    <p:sldId id="491" r:id="rId137"/>
    <p:sldId id="492" r:id="rId138"/>
    <p:sldId id="493" r:id="rId139"/>
    <p:sldId id="494" r:id="rId140"/>
    <p:sldId id="471" r:id="rId141"/>
    <p:sldId id="467" r:id="rId142"/>
    <p:sldId id="495" r:id="rId143"/>
    <p:sldId id="496" r:id="rId144"/>
    <p:sldId id="497" r:id="rId145"/>
    <p:sldId id="498" r:id="rId146"/>
    <p:sldId id="499" r:id="rId147"/>
    <p:sldId id="500" r:id="rId148"/>
    <p:sldId id="501" r:id="rId149"/>
    <p:sldId id="502" r:id="rId150"/>
    <p:sldId id="503" r:id="rId151"/>
    <p:sldId id="504" r:id="rId152"/>
    <p:sldId id="505" r:id="rId153"/>
    <p:sldId id="506" r:id="rId154"/>
    <p:sldId id="507" r:id="rId155"/>
    <p:sldId id="509" r:id="rId156"/>
    <p:sldId id="516" r:id="rId157"/>
    <p:sldId id="508" r:id="rId158"/>
    <p:sldId id="510" r:id="rId159"/>
    <p:sldId id="511" r:id="rId160"/>
    <p:sldId id="512" r:id="rId161"/>
    <p:sldId id="513" r:id="rId162"/>
    <p:sldId id="514" r:id="rId163"/>
    <p:sldId id="518" r:id="rId164"/>
    <p:sldId id="515" r:id="rId165"/>
    <p:sldId id="524" r:id="rId166"/>
    <p:sldId id="321" r:id="rId167"/>
    <p:sldId id="283" r:id="rId168"/>
    <p:sldId id="329" r:id="rId169"/>
    <p:sldId id="297" r:id="rId170"/>
    <p:sldId id="332" r:id="rId171"/>
    <p:sldId id="333" r:id="rId172"/>
    <p:sldId id="525" r:id="rId173"/>
    <p:sldId id="526" r:id="rId174"/>
    <p:sldId id="527" r:id="rId175"/>
    <p:sldId id="528" r:id="rId176"/>
    <p:sldId id="529" r:id="rId177"/>
    <p:sldId id="530" r:id="rId178"/>
    <p:sldId id="531" r:id="rId179"/>
    <p:sldId id="330" r:id="rId180"/>
    <p:sldId id="331" r:id="rId181"/>
    <p:sldId id="334" r:id="rId182"/>
    <p:sldId id="335" r:id="rId183"/>
    <p:sldId id="336" r:id="rId184"/>
    <p:sldId id="337" r:id="rId185"/>
    <p:sldId id="338" r:id="rId186"/>
    <p:sldId id="339" r:id="rId187"/>
    <p:sldId id="296" r:id="rId188"/>
    <p:sldId id="307" r:id="rId189"/>
    <p:sldId id="342" r:id="rId190"/>
    <p:sldId id="340" r:id="rId191"/>
    <p:sldId id="341" r:id="rId192"/>
    <p:sldId id="343" r:id="rId193"/>
    <p:sldId id="344" r:id="rId194"/>
    <p:sldId id="345" r:id="rId195"/>
    <p:sldId id="346" r:id="rId196"/>
    <p:sldId id="347" r:id="rId197"/>
    <p:sldId id="348" r:id="rId198"/>
    <p:sldId id="349" r:id="rId199"/>
    <p:sldId id="352" r:id="rId200"/>
    <p:sldId id="353" r:id="rId201"/>
    <p:sldId id="354" r:id="rId202"/>
    <p:sldId id="355" r:id="rId203"/>
    <p:sldId id="360" r:id="rId204"/>
    <p:sldId id="361" r:id="rId205"/>
    <p:sldId id="362" r:id="rId206"/>
    <p:sldId id="357" r:id="rId207"/>
    <p:sldId id="358" r:id="rId208"/>
    <p:sldId id="359" r:id="rId209"/>
    <p:sldId id="363" r:id="rId210"/>
    <p:sldId id="364" r:id="rId211"/>
    <p:sldId id="365" r:id="rId212"/>
    <p:sldId id="366" r:id="rId213"/>
    <p:sldId id="367" r:id="rId214"/>
    <p:sldId id="380" r:id="rId215"/>
    <p:sldId id="350" r:id="rId216"/>
    <p:sldId id="351" r:id="rId217"/>
    <p:sldId id="293" r:id="rId2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CC0099"/>
    <a:srgbClr val="660033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 autoAdjust="0"/>
    <p:restoredTop sz="94684" autoAdjust="0"/>
  </p:normalViewPr>
  <p:slideViewPr>
    <p:cSldViewPr>
      <p:cViewPr varScale="1">
        <p:scale>
          <a:sx n="79" d="100"/>
          <a:sy n="79" d="100"/>
        </p:scale>
        <p:origin x="-109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83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11" Type="http://schemas.openxmlformats.org/officeDocument/2006/relationships/slide" Target="slides/slide210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slide" Target="slides/slide191.xml"/><Relationship Id="rId197" Type="http://schemas.openxmlformats.org/officeDocument/2006/relationships/slide" Target="slides/slide196.xml"/><Relationship Id="rId206" Type="http://schemas.openxmlformats.org/officeDocument/2006/relationships/slide" Target="slides/slide205.xml"/><Relationship Id="rId201" Type="http://schemas.openxmlformats.org/officeDocument/2006/relationships/slide" Target="slides/slide200.xml"/><Relationship Id="rId222" Type="http://schemas.openxmlformats.org/officeDocument/2006/relationships/theme" Target="theme/theme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slide" Target="slides/slide2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223" Type="http://schemas.openxmlformats.org/officeDocument/2006/relationships/tableStyles" Target="tableStyle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presProps" Target="pres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viewProps" Target="viewProps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13A40-E45E-41B1-859B-8A774F077974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E3FD83-ED03-4C80-AC49-6200C4580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671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3FD83-ED03-4C80-AC49-6200C4580DE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642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711AF-4286-42BD-A0C7-0F5229E36C21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CFFC6-F3BF-4871-81DC-92E247A8F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771195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711AF-4286-42BD-A0C7-0F5229E36C21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CFFC6-F3BF-4871-81DC-92E247A8F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30592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711AF-4286-42BD-A0C7-0F5229E36C21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CFFC6-F3BF-4871-81DC-92E247A8F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121461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711AF-4286-42BD-A0C7-0F5229E36C21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CFFC6-F3BF-4871-81DC-92E247A8F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703876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711AF-4286-42BD-A0C7-0F5229E36C21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CFFC6-F3BF-4871-81DC-92E247A8F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334036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711AF-4286-42BD-A0C7-0F5229E36C21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CFFC6-F3BF-4871-81DC-92E247A8F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26226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711AF-4286-42BD-A0C7-0F5229E36C21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CFFC6-F3BF-4871-81DC-92E247A8F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103739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711AF-4286-42BD-A0C7-0F5229E36C21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CFFC6-F3BF-4871-81DC-92E247A8F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86109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711AF-4286-42BD-A0C7-0F5229E36C21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CFFC6-F3BF-4871-81DC-92E247A8F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864430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711AF-4286-42BD-A0C7-0F5229E36C21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CFFC6-F3BF-4871-81DC-92E247A8F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206388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711AF-4286-42BD-A0C7-0F5229E36C21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CFFC6-F3BF-4871-81DC-92E247A8F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25008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8711AF-4286-42BD-A0C7-0F5229E36C21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CFFC6-F3BF-4871-81DC-92E247A8F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248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hyperlink" Target="jl:30446594.1%20" TargetMode="External"/><Relationship Id="rId2" Type="http://schemas.openxmlformats.org/officeDocument/2006/relationships/hyperlink" Target="jl:30446594.0%20" TargetMode="External"/><Relationship Id="rId1" Type="http://schemas.openxmlformats.org/officeDocument/2006/relationships/slideLayout" Target="../slideLayouts/slideLayout6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hyperlink" Target="jl:30153891.11%20" TargetMode="External"/><Relationship Id="rId2" Type="http://schemas.openxmlformats.org/officeDocument/2006/relationships/hyperlink" Target="jl:30153891.0%20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jl:30153891.400%20" TargetMode="External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80864" y="1124744"/>
            <a:ext cx="8229600" cy="1143000"/>
          </a:xfrm>
        </p:spPr>
        <p:txBody>
          <a:bodyPr>
            <a:noAutofit/>
          </a:bodyPr>
          <a:lstStyle/>
          <a:p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ема 7</a:t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ормативно-правовая база менеджмента образовательного учреждения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F:\zak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996952"/>
            <a:ext cx="5145981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171476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996952"/>
            <a:ext cx="8229600" cy="1143000"/>
          </a:xfrm>
        </p:spPr>
        <p:txBody>
          <a:bodyPr>
            <a:noAutofit/>
          </a:bodyPr>
          <a:lstStyle/>
          <a:p>
            <a:r>
              <a:rPr lang="ru-RU" sz="3000" b="1" i="1" u="sng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Кодекс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закон, в котором объединены и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систематизированы правовые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нормы, регулирующие однородные общественные отношения</a:t>
            </a:r>
          </a:p>
        </p:txBody>
      </p:sp>
    </p:spTree>
    <p:extLst>
      <p:ext uri="{BB962C8B-B14F-4D97-AF65-F5344CB8AC3E}">
        <p14:creationId xmlns:p14="http://schemas.microsoft.com/office/powerpoint/2010/main" val="259903480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66843"/>
            <a:ext cx="799288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 образования Республики </a:t>
            </a:r>
            <a: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азахстан.</a:t>
            </a:r>
          </a:p>
          <a:p>
            <a:pPr algn="ctr"/>
            <a:r>
              <a:rPr lang="kk-KZ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kk-KZ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чебные и научные лаборатории вузов</a:t>
            </a:r>
            <a:endParaRPr lang="ru-RU" sz="4000" b="1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kk-KZ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kk-KZ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сновные положения </a:t>
            </a:r>
            <a:endParaRPr lang="ru-RU" sz="4000" b="1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GB" sz="4000" b="1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ГОСО </a:t>
            </a:r>
            <a: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РК  </a:t>
            </a:r>
            <a:r>
              <a:rPr lang="kk-KZ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5.03.014 </a:t>
            </a:r>
            <a: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- 2006</a:t>
            </a:r>
          </a:p>
        </p:txBody>
      </p:sp>
    </p:spTree>
    <p:extLst>
      <p:ext uri="{BB962C8B-B14F-4D97-AF65-F5344CB8AC3E}">
        <p14:creationId xmlns:p14="http://schemas.microsoft.com/office/powerpoint/2010/main" val="28025213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028343"/>
            <a:ext cx="78488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истема образования </a:t>
            </a: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еспублики </a:t>
            </a: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азахстан.</a:t>
            </a:r>
          </a:p>
          <a:p>
            <a:pPr algn="ctr"/>
            <a:r>
              <a:rPr lang="kk-KZ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kk-KZ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онтроль и оценка знаний в</a:t>
            </a:r>
            <a:endParaRPr lang="ru-RU" sz="3600" b="1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kk-KZ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высших учебных заведениях</a:t>
            </a:r>
            <a:endParaRPr lang="ru-RU" sz="3600" b="1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сновные положения</a:t>
            </a:r>
          </a:p>
          <a:p>
            <a:pPr algn="ctr"/>
            <a:endParaRPr lang="en-GB" sz="3600" b="1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ГОСО РК 5.03.</a:t>
            </a:r>
            <a:r>
              <a:rPr lang="kk-KZ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006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- 2006</a:t>
            </a:r>
            <a:endParaRPr lang="ru-RU" sz="36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905626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700808"/>
            <a:ext cx="82089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истема образования Республики </a:t>
            </a: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азахстан.</a:t>
            </a:r>
            <a:endParaRPr lang="ru-RU" sz="3600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kk-KZ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kk-KZ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чебно-материальные активы высших учебных заведений. </a:t>
            </a:r>
            <a:endParaRPr lang="ru-RU" sz="3600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kk-KZ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kk-KZ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сновные положения </a:t>
            </a:r>
            <a:endParaRPr lang="ru-RU" sz="3600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GB" sz="3600" b="1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ГОСО </a:t>
            </a: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РК  </a:t>
            </a:r>
            <a:r>
              <a:rPr lang="kk-KZ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5.03.009 </a:t>
            </a: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- 2006</a:t>
            </a:r>
            <a:endParaRPr lang="ru-RU" sz="36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312504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305342"/>
            <a:ext cx="79928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истема образования Республики </a:t>
            </a: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азахстан</a:t>
            </a:r>
            <a:endParaRPr lang="ru-RU" sz="3600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чебная работа и педагогическая нагрузка.</a:t>
            </a:r>
            <a:endParaRPr lang="ru-RU" sz="3600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сновные положения</a:t>
            </a:r>
            <a:endParaRPr lang="ru-RU" sz="3600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GB" sz="3600" b="1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ГОСО </a:t>
            </a: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РК 5.03.015 – 2009</a:t>
            </a:r>
            <a:endParaRPr lang="ru-RU" sz="36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562121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0089" y="1628800"/>
            <a:ext cx="72728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истема образования Республики </a:t>
            </a: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азахстан</a:t>
            </a:r>
            <a:endParaRPr lang="ru-RU" sz="3600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рофессиональная практика </a:t>
            </a:r>
            <a:endParaRPr lang="ru-RU" sz="3600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сновные положения</a:t>
            </a:r>
            <a:endParaRPr lang="ru-RU" sz="3600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GB" sz="3600" b="1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ГОСО </a:t>
            </a: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РК 5.03.005 -2009</a:t>
            </a:r>
            <a:endParaRPr lang="ru-RU" sz="36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968058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268760"/>
            <a:ext cx="8496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 образования Республики Казахстан</a:t>
            </a:r>
          </a:p>
          <a:p>
            <a:pPr algn="ctr"/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нформационные ресурсы и библиотечный фонд </a:t>
            </a:r>
          </a:p>
          <a:p>
            <a:pPr algn="ctr"/>
            <a:r>
              <a:rPr lang="ru-RU" sz="3200" b="1" cap="all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положения</a:t>
            </a:r>
          </a:p>
          <a:p>
            <a:pPr algn="ctr"/>
            <a:r>
              <a:rPr lang="ru-MO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 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ГОСО РК  5.03.010-2006</a:t>
            </a:r>
          </a:p>
        </p:txBody>
      </p:sp>
    </p:spTree>
    <p:extLst>
      <p:ext uri="{BB962C8B-B14F-4D97-AF65-F5344CB8AC3E}">
        <p14:creationId xmlns:p14="http://schemas.microsoft.com/office/powerpoint/2010/main" val="172821816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24744"/>
            <a:ext cx="85689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истема образования Республики </a:t>
            </a: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азахстан</a:t>
            </a:r>
            <a:endParaRPr lang="ru-RU" sz="3600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Научно-исследовательская работа</a:t>
            </a:r>
            <a:endParaRPr lang="ru-RU" sz="3600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высших учебных заведениях</a:t>
            </a:r>
            <a:endParaRPr lang="ru-RU" sz="3600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сновные положения</a:t>
            </a:r>
            <a:endParaRPr lang="ru-RU" sz="3600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3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ГОСО </a:t>
            </a: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РК 5.03.011- 2006</a:t>
            </a:r>
            <a:endParaRPr lang="ru-RU" sz="36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1197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751344"/>
            <a:ext cx="8352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истема образования Республики </a:t>
            </a: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азахстан</a:t>
            </a:r>
            <a:endParaRPr lang="ru-RU" sz="3600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Правила выполнения дипломной работы (проекта)  в высших учебных заведениях</a:t>
            </a:r>
            <a:endParaRPr lang="ru-RU" sz="3600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сновные положения</a:t>
            </a:r>
            <a:endParaRPr lang="ru-RU" sz="3600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cap="all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MO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ru-RU" sz="36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ГОСО РК  5.03.016-2009</a:t>
            </a:r>
            <a:endParaRPr lang="ru-RU" sz="36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308755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700808"/>
            <a:ext cx="63184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ослевузовское образование</a:t>
            </a:r>
            <a:endParaRPr lang="ru-RU" sz="3600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магистратура</a:t>
            </a:r>
            <a:endParaRPr lang="ru-RU" sz="3600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kk-KZ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</a:t>
            </a:r>
            <a:r>
              <a:rPr lang="kk-KZ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положения</a:t>
            </a:r>
            <a:endParaRPr lang="ru-RU" sz="36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ru-RU" sz="36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kk-KZ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ГОСО РК 5.04.033-2008</a:t>
            </a:r>
            <a:endParaRPr lang="ru-RU" sz="36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88622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772816"/>
            <a:ext cx="698477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44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окторантура</a:t>
            </a:r>
            <a:endParaRPr lang="ru-RU" sz="4400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4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положения</a:t>
            </a:r>
          </a:p>
          <a:p>
            <a:pPr algn="ctr"/>
            <a:endParaRPr lang="ru-RU" sz="44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4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ГОСО </a:t>
            </a:r>
            <a:r>
              <a:rPr lang="ru-RU" sz="4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РК 5.04.034-2008</a:t>
            </a:r>
            <a:endParaRPr lang="ru-RU" sz="44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793198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852936"/>
            <a:ext cx="8229600" cy="1143000"/>
          </a:xfrm>
        </p:spPr>
        <p:txBody>
          <a:bodyPr>
            <a:noAutofit/>
          </a:bodyPr>
          <a:lstStyle/>
          <a:p>
            <a:r>
              <a:rPr lang="ru-RU" sz="3000" b="1" i="1" u="sng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Подзаконные </a:t>
            </a:r>
            <a:r>
              <a:rPr lang="ru-RU" sz="3000" b="1" i="1" u="sng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нормативные правовые акты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иные, не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являющиеся законодательными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нормативные правовые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акты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65400225"/>
      </p:ext>
    </p:extLst>
  </p:cSld>
  <p:clrMapOvr>
    <a:masterClrMapping/>
  </p:clrMapOvr>
  <p:transition spd="slow">
    <p:cover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66843"/>
            <a:ext cx="84249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истема образования Республики </a:t>
            </a: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азахстан</a:t>
            </a:r>
            <a:endParaRPr lang="ru-RU" sz="3600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Организация обучения по дистанционным образовательным технологиям</a:t>
            </a:r>
            <a:endParaRPr lang="ru-RU" sz="3600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Основные положения</a:t>
            </a:r>
            <a:endParaRPr lang="ru-RU" sz="3600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 </a:t>
            </a:r>
          </a:p>
          <a:p>
            <a:pPr algn="ctr"/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ГОСО РК  5.03.004-2009</a:t>
            </a:r>
            <a:endParaRPr lang="ru-RU" sz="36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06303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5.2 Нормативные документы </a:t>
            </a:r>
            <a:r>
              <a:rPr lang="ru-RU" sz="5400" b="1" dirty="0" err="1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МОиН</a:t>
            </a:r>
            <a:r>
              <a:rPr lang="ru-RU" sz="54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РК</a:t>
            </a:r>
            <a:endParaRPr lang="ru-RU" sz="54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549956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0301" y="1700808"/>
            <a:ext cx="7920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Инструкция</a:t>
            </a:r>
            <a:endParaRPr lang="ru-RU" sz="28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организации и проведению государственной аттестации организаций образования</a:t>
            </a:r>
            <a:endParaRPr lang="ru-RU" sz="28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3284984"/>
            <a:ext cx="85689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990099"/>
                </a:solidFill>
              </a:rPr>
              <a:t>- устанавливает </a:t>
            </a:r>
            <a:r>
              <a:rPr lang="ru-RU" sz="2400" b="1" dirty="0">
                <a:solidFill>
                  <a:srgbClr val="990099"/>
                </a:solidFill>
              </a:rPr>
              <a:t>порядок организации и проведения государственной аттестации </a:t>
            </a:r>
            <a:r>
              <a:rPr lang="ru-RU" sz="2400" b="1" dirty="0" smtClean="0">
                <a:solidFill>
                  <a:srgbClr val="990099"/>
                </a:solidFill>
              </a:rPr>
              <a:t>организаций </a:t>
            </a:r>
            <a:r>
              <a:rPr lang="ru-RU" sz="2400" b="1" dirty="0">
                <a:solidFill>
                  <a:srgbClr val="990099"/>
                </a:solidFill>
              </a:rPr>
              <a:t>дошкольного воспитания и обучения, начального образования, основного среднего образования, общего среднего образования, технического и</a:t>
            </a:r>
            <a:r>
              <a:rPr lang="ru-RU" sz="2400" b="1" baseline="-25000" dirty="0">
                <a:solidFill>
                  <a:srgbClr val="990099"/>
                </a:solidFill>
              </a:rPr>
              <a:t>;</a:t>
            </a:r>
            <a:r>
              <a:rPr lang="ru-RU" sz="2400" b="1" dirty="0">
                <a:solidFill>
                  <a:srgbClr val="990099"/>
                </a:solidFill>
              </a:rPr>
              <a:t> профессионального образования, </a:t>
            </a:r>
            <a:r>
              <a:rPr lang="ru-RU" sz="2400" b="1" dirty="0" err="1">
                <a:solidFill>
                  <a:srgbClr val="990099"/>
                </a:solidFill>
              </a:rPr>
              <a:t>послесреднего</a:t>
            </a:r>
            <a:r>
              <a:rPr lang="ru-RU" sz="2400" b="1" dirty="0">
                <a:solidFill>
                  <a:srgbClr val="990099"/>
                </a:solidFill>
              </a:rPr>
              <a:t> образования, высшего и послевузовского образования, независимо от форм собственности и ведомственной подчиненности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228184" y="116632"/>
            <a:ext cx="2771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990099"/>
                </a:solidFill>
              </a:rPr>
              <a:t>Юрид.регистр</a:t>
            </a:r>
            <a:r>
              <a:rPr lang="ru-RU" b="1" dirty="0">
                <a:solidFill>
                  <a:srgbClr val="990099"/>
                </a:solidFill>
              </a:rPr>
              <a:t>. № 5172 </a:t>
            </a:r>
          </a:p>
          <a:p>
            <a:r>
              <a:rPr lang="ru-RU" b="1" dirty="0">
                <a:solidFill>
                  <a:srgbClr val="990099"/>
                </a:solidFill>
              </a:rPr>
              <a:t>от 27 марта 2008 г.</a:t>
            </a:r>
          </a:p>
          <a:p>
            <a:r>
              <a:rPr lang="ru-RU" b="1" dirty="0">
                <a:solidFill>
                  <a:srgbClr val="990099"/>
                </a:solidFill>
              </a:rPr>
              <a:t>Утверждена Приказом</a:t>
            </a:r>
          </a:p>
          <a:p>
            <a:r>
              <a:rPr lang="ru-RU" b="1" dirty="0" err="1">
                <a:solidFill>
                  <a:srgbClr val="990099"/>
                </a:solidFill>
              </a:rPr>
              <a:t>и.о</a:t>
            </a:r>
            <a:r>
              <a:rPr lang="ru-RU" b="1" dirty="0">
                <a:solidFill>
                  <a:srgbClr val="990099"/>
                </a:solidFill>
              </a:rPr>
              <a:t>. Министра </a:t>
            </a:r>
          </a:p>
          <a:p>
            <a:r>
              <a:rPr lang="ru-RU" b="1" dirty="0">
                <a:solidFill>
                  <a:srgbClr val="990099"/>
                </a:solidFill>
              </a:rPr>
              <a:t>образования и науки</a:t>
            </a:r>
          </a:p>
          <a:p>
            <a:r>
              <a:rPr lang="ru-RU" b="1" dirty="0">
                <a:solidFill>
                  <a:srgbClr val="990099"/>
                </a:solidFill>
              </a:rPr>
              <a:t>Республики Казахстан</a:t>
            </a:r>
          </a:p>
          <a:p>
            <a:r>
              <a:rPr lang="ru-RU" b="1" dirty="0">
                <a:solidFill>
                  <a:srgbClr val="990099"/>
                </a:solidFill>
              </a:rPr>
              <a:t>от 5 марта 2008 г. № 109</a:t>
            </a:r>
          </a:p>
        </p:txBody>
      </p:sp>
    </p:spTree>
    <p:extLst>
      <p:ext uri="{BB962C8B-B14F-4D97-AF65-F5344CB8AC3E}">
        <p14:creationId xmlns:p14="http://schemas.microsoft.com/office/powerpoint/2010/main" val="289173064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60032" y="116632"/>
            <a:ext cx="4120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990099"/>
                </a:solidFill>
              </a:rPr>
              <a:t>Утверждена </a:t>
            </a:r>
            <a:endParaRPr lang="ru-RU" dirty="0">
              <a:solidFill>
                <a:srgbClr val="990099"/>
              </a:solidFill>
            </a:endParaRPr>
          </a:p>
          <a:p>
            <a:r>
              <a:rPr lang="ru-RU" b="1" dirty="0">
                <a:solidFill>
                  <a:srgbClr val="990099"/>
                </a:solidFill>
              </a:rPr>
              <a:t>приказом Председателя Комитета по контролю </a:t>
            </a:r>
            <a:r>
              <a:rPr lang="ru-RU" b="1" dirty="0" smtClean="0">
                <a:solidFill>
                  <a:srgbClr val="990099"/>
                </a:solidFill>
              </a:rPr>
              <a:t>в </a:t>
            </a:r>
            <a:r>
              <a:rPr lang="ru-RU" b="1" dirty="0">
                <a:solidFill>
                  <a:srgbClr val="990099"/>
                </a:solidFill>
              </a:rPr>
              <a:t>сфере образования и науки </a:t>
            </a:r>
            <a:r>
              <a:rPr lang="ru-RU" b="1" dirty="0" smtClean="0">
                <a:solidFill>
                  <a:srgbClr val="990099"/>
                </a:solidFill>
              </a:rPr>
              <a:t>Министерства </a:t>
            </a:r>
            <a:r>
              <a:rPr lang="ru-RU" b="1" dirty="0">
                <a:solidFill>
                  <a:srgbClr val="990099"/>
                </a:solidFill>
              </a:rPr>
              <a:t>образования и науки Республики Казахстан </a:t>
            </a:r>
            <a:endParaRPr lang="ru-RU" dirty="0">
              <a:solidFill>
                <a:srgbClr val="990099"/>
              </a:solidFill>
            </a:endParaRPr>
          </a:p>
          <a:p>
            <a:r>
              <a:rPr lang="ru-RU" b="1" dirty="0">
                <a:solidFill>
                  <a:srgbClr val="990099"/>
                </a:solidFill>
              </a:rPr>
              <a:t>от 30.09.2008 г. № 1127 </a:t>
            </a:r>
            <a:endParaRPr lang="ru-RU" dirty="0">
              <a:solidFill>
                <a:srgbClr val="99009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420888"/>
            <a:ext cx="83529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</a:t>
            </a:r>
            <a:r>
              <a:rPr lang="ru-RU" sz="28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методические рекомендации</a:t>
            </a:r>
            <a:endParaRPr lang="ru-RU" sz="28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организации и проведению государственной аттестации и самооценки организаций, реализующих образовательные программы высшего и послевузовского образования</a:t>
            </a:r>
            <a:endParaRPr lang="ru-RU" sz="28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14263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045208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kk-KZ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утверждении Перечня дисциплин</a:t>
            </a:r>
            <a:r>
              <a:rPr lang="kk-KZ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комплексного тестирования при проведении  </a:t>
            </a:r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государственно</a:t>
            </a:r>
            <a:r>
              <a:rPr lang="kk-KZ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 аттестации обучающихся выпускных курсов по специальностям высшего образования»</a:t>
            </a:r>
            <a:endParaRPr lang="ru-RU" sz="32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1532" y="3861048"/>
            <a:ext cx="85689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- предназначены </a:t>
            </a:r>
            <a:r>
              <a:rPr lang="ru-RU" b="1" dirty="0">
                <a:solidFill>
                  <a:srgbClr val="990099"/>
                </a:solidFill>
              </a:rPr>
              <a:t>для обеспечения единого подхода и прозрачности при проведении государственной аттестации </a:t>
            </a:r>
            <a:r>
              <a:rPr lang="ru-RU" b="1" dirty="0" smtClean="0">
                <a:solidFill>
                  <a:srgbClr val="990099"/>
                </a:solidFill>
              </a:rPr>
              <a:t>и </a:t>
            </a:r>
            <a:r>
              <a:rPr lang="ru-RU" b="1" dirty="0">
                <a:solidFill>
                  <a:srgbClr val="990099"/>
                </a:solidFill>
              </a:rPr>
              <a:t>самооценки организаций, реализующих образовательные программы высшего и послевузовского </a:t>
            </a:r>
            <a:r>
              <a:rPr lang="ru-RU" b="1" dirty="0" smtClean="0">
                <a:solidFill>
                  <a:srgbClr val="990099"/>
                </a:solidFill>
              </a:rPr>
              <a:t>образования, </a:t>
            </a:r>
            <a:r>
              <a:rPr lang="ru-RU" b="1" dirty="0">
                <a:solidFill>
                  <a:srgbClr val="990099"/>
                </a:solidFill>
              </a:rPr>
              <a:t>независимо от форм собственности и ведомственной </a:t>
            </a:r>
            <a:r>
              <a:rPr lang="ru-RU" b="1" dirty="0" smtClean="0">
                <a:solidFill>
                  <a:srgbClr val="990099"/>
                </a:solidFill>
              </a:rPr>
              <a:t>подчиненности, </a:t>
            </a:r>
            <a:r>
              <a:rPr lang="ru-RU" b="1" dirty="0">
                <a:solidFill>
                  <a:srgbClr val="990099"/>
                </a:solidFill>
              </a:rPr>
              <a:t>а также для определения перечня документов, необходимых при аттестации организаций, реализующих образовательных программ высшего и послевузовского образования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121696" y="116632"/>
            <a:ext cx="48052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Приказ </a:t>
            </a:r>
            <a:r>
              <a:rPr lang="ru-RU" b="1" dirty="0">
                <a:solidFill>
                  <a:srgbClr val="990099"/>
                </a:solidFill>
              </a:rPr>
              <a:t>Министра образования и науки Республики Казахстан от 20 марта 2009 года № 130 </a:t>
            </a:r>
            <a:r>
              <a:rPr lang="ru-RU" b="1" dirty="0" smtClean="0">
                <a:solidFill>
                  <a:srgbClr val="990099"/>
                </a:solidFill>
              </a:rPr>
              <a:t>(с изм. от </a:t>
            </a:r>
            <a:r>
              <a:rPr lang="ru-RU" b="1" dirty="0">
                <a:solidFill>
                  <a:srgbClr val="990099"/>
                </a:solidFill>
              </a:rPr>
              <a:t>29 мая 2009 года № </a:t>
            </a:r>
            <a:r>
              <a:rPr lang="ru-RU" b="1" dirty="0" smtClean="0">
                <a:solidFill>
                  <a:srgbClr val="990099"/>
                </a:solidFill>
              </a:rPr>
              <a:t>251)</a:t>
            </a:r>
            <a:endParaRPr lang="ru-RU" dirty="0">
              <a:solidFill>
                <a:srgbClr val="99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61687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2952" y="3573016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 итогах </a:t>
            </a:r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государственной аттестации </a:t>
            </a:r>
            <a:b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РГКП «Костанайский государственный </a:t>
            </a:r>
            <a:b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университет имени </a:t>
            </a:r>
            <a:r>
              <a:rPr lang="ru-RU" sz="3200" b="1" dirty="0" err="1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А.Байтурсынов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377824"/>
            <a:ext cx="8254552" cy="2547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639527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606425"/>
            <a:ext cx="8640960" cy="2318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001599"/>
              </p:ext>
            </p:extLst>
          </p:nvPr>
        </p:nvGraphicFramePr>
        <p:xfrm>
          <a:off x="278305" y="3284984"/>
          <a:ext cx="8614175" cy="323609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19044"/>
                <a:gridCol w="2977740"/>
                <a:gridCol w="3084087"/>
                <a:gridCol w="1063478"/>
                <a:gridCol w="1169826"/>
              </a:tblGrid>
              <a:tr h="420012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990099"/>
                          </a:solidFill>
                          <a:effectLst/>
                        </a:rPr>
                        <a:t>№</a:t>
                      </a:r>
                      <a:endParaRPr lang="ru-RU" sz="11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960" marR="6096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solidFill>
                            <a:srgbClr val="990099"/>
                          </a:solidFill>
                          <a:effectLst/>
                        </a:rPr>
                        <a:t>Замечания</a:t>
                      </a:r>
                      <a:endParaRPr lang="ru-RU" sz="11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960" marR="6096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solidFill>
                            <a:srgbClr val="990099"/>
                          </a:solidFill>
                          <a:effectLst/>
                        </a:rPr>
                        <a:t>Мероприятия</a:t>
                      </a:r>
                      <a:endParaRPr lang="ru-RU" sz="110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solidFill>
                            <a:srgbClr val="990099"/>
                          </a:solidFill>
                          <a:effectLst/>
                        </a:rPr>
                        <a:t>по устранению замечаний</a:t>
                      </a:r>
                      <a:endParaRPr lang="ru-RU" sz="11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960" marR="6096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990099"/>
                          </a:solidFill>
                          <a:effectLst/>
                        </a:rPr>
                        <a:t>Сроки</a:t>
                      </a:r>
                    </a:p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990099"/>
                          </a:solidFill>
                          <a:effectLst/>
                        </a:rPr>
                        <a:t>исполнения</a:t>
                      </a:r>
                      <a:endParaRPr lang="ru-RU" sz="11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960" marR="6096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990099"/>
                          </a:solidFill>
                          <a:effectLst/>
                        </a:rPr>
                        <a:t>Ответственные</a:t>
                      </a:r>
                    </a:p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990099"/>
                          </a:solidFill>
                          <a:effectLst/>
                        </a:rPr>
                        <a:t>за исполнение</a:t>
                      </a:r>
                      <a:endParaRPr lang="ru-RU" sz="11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960" marR="6096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8486">
                <a:tc gridSpan="5">
                  <a:txBody>
                    <a:bodyPr/>
                    <a:lstStyle/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kk-KZ" sz="1200" dirty="0">
                          <a:solidFill>
                            <a:srgbClr val="990099"/>
                          </a:solidFill>
                          <a:effectLst/>
                        </a:rPr>
                        <a:t>1 Общая характеристика организации образования</a:t>
                      </a:r>
                      <a:endParaRPr lang="ru-RU" sz="11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960" marR="6096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4143">
                <a:tc gridSpan="5"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>
                          <a:solidFill>
                            <a:srgbClr val="990099"/>
                          </a:solidFill>
                          <a:effectLst/>
                        </a:rPr>
                        <a:t>2 Анализ кадрового состава </a:t>
                      </a:r>
                      <a:endParaRPr lang="ru-RU" sz="11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960" marR="6096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33458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990099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960" marR="6096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45720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solidFill>
                            <a:srgbClr val="990099"/>
                          </a:solidFill>
                          <a:effectLst/>
                        </a:rPr>
                        <a:t>В университете функционирует 33 кафедры, 7 факультетов, 50 структурных подразделений, связанных с обслуживанием основной деятельности. Данное соотношение структурных подразделений и административно-управленческого персонала представляется непропорциональным. Ряд кафедр университета осуществляют подготовку только по одной специальности (33/35) и имеют недостаточную остепененность (кафедра иностранных языков – 10%; кафедра практической лингвистики – 18%)</a:t>
                      </a:r>
                      <a:endParaRPr lang="ru-RU" sz="11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960" marR="6096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1100" dirty="0">
                          <a:solidFill>
                            <a:srgbClr val="990099"/>
                          </a:solidFill>
                          <a:effectLst/>
                        </a:rPr>
                        <a:t>Объединить кафедру теории и практики перевода и кафедру романо-германской филологии, кафедру теории языков и литературы и кафедру практической лингвистики и привести их штатные расписания в соответствие с требованиями п.36 Типовых правил деятельности организаций образования, реализующих образовательные программы высшего профессионального образования, утвержденных постановлением Правительства РК </a:t>
                      </a:r>
                      <a:r>
                        <a:rPr lang="ru-RU" sz="1100" dirty="0">
                          <a:solidFill>
                            <a:srgbClr val="990099"/>
                          </a:solidFill>
                          <a:effectLst/>
                        </a:rPr>
                        <a:t>от 2 марта 2005 г. № 195</a:t>
                      </a:r>
                    </a:p>
                    <a:p>
                      <a:pPr marR="45720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960" marR="6096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solidFill>
                            <a:srgbClr val="990099"/>
                          </a:solidFill>
                          <a:effectLst/>
                        </a:rPr>
                        <a:t>до 31 января 2011 г.</a:t>
                      </a:r>
                      <a:endParaRPr lang="ru-RU" sz="11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960" marR="6096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990099"/>
                          </a:solidFill>
                          <a:effectLst/>
                        </a:rPr>
                        <a:t>Первый проректор,</a:t>
                      </a:r>
                    </a:p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990099"/>
                          </a:solidFill>
                          <a:effectLst/>
                        </a:rPr>
                        <a:t>проректор по </a:t>
                      </a:r>
                      <a:r>
                        <a:rPr lang="ru-RU" sz="1100" dirty="0" err="1">
                          <a:solidFill>
                            <a:srgbClr val="990099"/>
                          </a:solidFill>
                          <a:effectLst/>
                        </a:rPr>
                        <a:t>УРиНТО</a:t>
                      </a:r>
                      <a:r>
                        <a:rPr lang="ru-RU" sz="1100" dirty="0">
                          <a:solidFill>
                            <a:srgbClr val="990099"/>
                          </a:solidFill>
                          <a:effectLst/>
                        </a:rPr>
                        <a:t>, руководитель КС, </a:t>
                      </a:r>
                      <a:r>
                        <a:rPr lang="ru-RU" sz="1100" dirty="0" err="1">
                          <a:solidFill>
                            <a:srgbClr val="990099"/>
                          </a:solidFill>
                          <a:effectLst/>
                        </a:rPr>
                        <a:t>зав.кафедрами</a:t>
                      </a:r>
                      <a:endParaRPr lang="ru-RU" sz="11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960" marR="6096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595140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Институциональная аккредитация университета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492896"/>
            <a:ext cx="86409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6.1 Нормативная документация </a:t>
            </a:r>
            <a:r>
              <a:rPr lang="ru-RU" sz="3600" b="1" dirty="0" err="1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МОиН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РК по аккредитации</a:t>
            </a:r>
          </a:p>
          <a:p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6.2 Стандарты институциональной аккредитации</a:t>
            </a:r>
          </a:p>
          <a:p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6.3 Программа проведения самооценки КГУ</a:t>
            </a:r>
            <a:endParaRPr lang="ru-RU" sz="36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9382306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089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6.1 Нормативная документация </a:t>
            </a:r>
            <a:r>
              <a:rPr lang="ru-RU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МОиН</a:t>
            </a: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РК по 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аккредитации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14325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4928" y="19888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Инструкция</a:t>
            </a:r>
            <a:b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организации и проведению аккредитации организаций 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образования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1999" y="188640"/>
            <a:ext cx="43827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990099"/>
                </a:solidFill>
              </a:rPr>
              <a:t>Утверждена </a:t>
            </a:r>
          </a:p>
          <a:p>
            <a:r>
              <a:rPr lang="ru-RU" b="1" dirty="0">
                <a:solidFill>
                  <a:srgbClr val="990099"/>
                </a:solidFill>
              </a:rPr>
              <a:t>Приказом И.О. Министра образования и науки </a:t>
            </a:r>
            <a:r>
              <a:rPr lang="ru-RU" b="1" dirty="0" smtClean="0">
                <a:solidFill>
                  <a:srgbClr val="990099"/>
                </a:solidFill>
              </a:rPr>
              <a:t>Республики </a:t>
            </a:r>
            <a:r>
              <a:rPr lang="ru-RU" b="1" dirty="0">
                <a:solidFill>
                  <a:srgbClr val="990099"/>
                </a:solidFill>
              </a:rPr>
              <a:t>Казахстан </a:t>
            </a:r>
          </a:p>
          <a:p>
            <a:r>
              <a:rPr lang="ru-RU" b="1" dirty="0">
                <a:solidFill>
                  <a:srgbClr val="990099"/>
                </a:solidFill>
              </a:rPr>
              <a:t>5 марта 2008 года № 109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19" y="3933056"/>
            <a:ext cx="86409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устанавливает </a:t>
            </a:r>
            <a:r>
              <a:rPr lang="ru-RU" sz="2800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порядок организации и проведения аккредитации организаций </a:t>
            </a:r>
            <a:r>
              <a:rPr lang="ru-RU" sz="280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образования, </a:t>
            </a:r>
            <a:r>
              <a:rPr lang="ru-RU" sz="2800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реализующих профессиональные учебные программы высшего и послевузовского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409819426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80928"/>
            <a:ext cx="9144000" cy="1143000"/>
          </a:xfrm>
        </p:spPr>
        <p:txBody>
          <a:bodyPr>
            <a:noAutofit/>
          </a:bodyPr>
          <a:lstStyle/>
          <a:p>
            <a:r>
              <a:rPr lang="ru-RU" sz="2500" b="1" i="1" u="sng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Уполномоченный </a:t>
            </a:r>
            <a:r>
              <a:rPr lang="ru-RU" sz="2500" b="1" i="1" u="sng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</a:t>
            </a: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государственные органы и</a:t>
            </a:r>
            <a:b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должностные лица Республики Казахстан, которые вправе </a:t>
            </a:r>
            <a:r>
              <a:rPr lang="ru-RU" sz="2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принимать нормативные </a:t>
            </a: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правовые акты в соответствии с их компетенцией</a:t>
            </a:r>
            <a:r>
              <a:rPr lang="ru-RU" sz="2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установленной </a:t>
            </a: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Конституцией Республики Казахстан, настоящим Законом</a:t>
            </a:r>
            <a:r>
              <a:rPr lang="ru-RU" sz="2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 </a:t>
            </a: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также законодательством, определяющим правовой статус этих органов</a:t>
            </a:r>
            <a:b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должностных лиц (Президент Республики Казахстан, </a:t>
            </a:r>
            <a:r>
              <a:rPr lang="ru-RU" sz="2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Парламент Республики </a:t>
            </a: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Казахстан, Правительство Республики Казахстан</a:t>
            </a:r>
            <a:r>
              <a:rPr lang="ru-RU" sz="2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Конституционный </a:t>
            </a: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 Республики Казахстан, Верховный </a:t>
            </a:r>
            <a:r>
              <a:rPr lang="ru-RU" sz="2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Суд Республики </a:t>
            </a: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Казахстан, Центральная избирательная комиссия </a:t>
            </a:r>
            <a:r>
              <a:rPr lang="ru-RU" sz="2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Казахстан</a:t>
            </a: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центральные исполнительные органы, местные представительные и</a:t>
            </a:r>
            <a:b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исполнительные органы, Национальный Банк Республики Казахстан, </a:t>
            </a:r>
            <a:r>
              <a:rPr lang="ru-RU" sz="2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иные государственные </a:t>
            </a: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органы</a:t>
            </a:r>
            <a:r>
              <a:rPr lang="ru-RU" sz="2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25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81824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77281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аккредитации организаций 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образования</a:t>
            </a:r>
            <a:endParaRPr lang="ru-RU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55976" y="18864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990099"/>
                </a:solidFill>
              </a:rPr>
              <a:t>Утверждены </a:t>
            </a:r>
          </a:p>
          <a:p>
            <a:r>
              <a:rPr lang="ru-RU" b="1" dirty="0">
                <a:solidFill>
                  <a:srgbClr val="990099"/>
                </a:solidFill>
              </a:rPr>
              <a:t>постановлением Правительства Республики </a:t>
            </a:r>
            <a:r>
              <a:rPr lang="ru-RU" b="1" dirty="0" smtClean="0">
                <a:solidFill>
                  <a:srgbClr val="990099"/>
                </a:solidFill>
              </a:rPr>
              <a:t>Казахстан от </a:t>
            </a:r>
            <a:r>
              <a:rPr lang="ru-RU" b="1" dirty="0">
                <a:solidFill>
                  <a:srgbClr val="990099"/>
                </a:solidFill>
              </a:rPr>
              <a:t>29 декабря 2007 года № 1385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789040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990099"/>
                </a:solidFill>
              </a:rPr>
              <a:t>- определяют </a:t>
            </a:r>
            <a:r>
              <a:rPr lang="ru-RU" sz="3200" b="1" dirty="0">
                <a:solidFill>
                  <a:srgbClr val="990099"/>
                </a:solidFill>
              </a:rPr>
              <a:t>порядок организации и осуществления аккредитации организаций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9151888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089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6.2 Стандарты институциональной 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аккредитации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55710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87875" y="1124744"/>
            <a:ext cx="8408649" cy="206210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Arial" pitchFamily="34" charset="0"/>
              </a:rPr>
              <a:t>Стандарт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Arial" pitchFamily="34" charset="0"/>
              </a:rPr>
              <a:t>Образование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Arial" pitchFamily="34" charset="0"/>
              </a:rPr>
              <a:t>высше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Arial" pitchFamily="34" charset="0"/>
              </a:rPr>
              <a:t> и послевузовское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Arial" pitchFamily="34" charset="0"/>
              </a:rPr>
              <a:t>Стандарты институциональной аккредитации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Arial" pitchFamily="34" charset="0"/>
              </a:rPr>
              <a:t>О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Arial" pitchFamily="34" charset="0"/>
              </a:rPr>
              <a:t>сновные положения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4365104"/>
            <a:ext cx="84969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определяет </a:t>
            </a:r>
            <a:r>
              <a:rPr lang="ru-RU" sz="2800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требования к организации и проведению институциональной аккредитации организации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4194701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62880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Стандарт</a:t>
            </a:r>
            <a:b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 </a:t>
            </a: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высшее и послевузовское</a:t>
            </a:r>
            <a:r>
              <a:rPr lang="ru-RU" sz="3600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Стандарты институциональной аккредитации</a:t>
            </a:r>
            <a:r>
              <a:rPr lang="ru-RU" sz="3600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kk-KZ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нституциональная аккредитация</a:t>
            </a:r>
            <a:r>
              <a:rPr lang="ru-RU" sz="360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k-KZ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миссия, цели и задачи</a:t>
            </a:r>
            <a:endParaRPr lang="ru-RU" sz="36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4149080"/>
            <a:ext cx="81369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990099"/>
                </a:solidFill>
              </a:rPr>
              <a:t>- определяет </a:t>
            </a:r>
            <a:r>
              <a:rPr lang="ru-RU" sz="2800" b="1" dirty="0">
                <a:solidFill>
                  <a:srgbClr val="990099"/>
                </a:solidFill>
              </a:rPr>
              <a:t>требования к формулированию миссии, целей и задач высших учебных заведений и их оценке</a:t>
            </a:r>
          </a:p>
        </p:txBody>
      </p:sp>
    </p:spTree>
    <p:extLst>
      <p:ext uri="{BB962C8B-B14F-4D97-AF65-F5344CB8AC3E}">
        <p14:creationId xmlns:p14="http://schemas.microsoft.com/office/powerpoint/2010/main" val="42411147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2932" y="258901"/>
            <a:ext cx="849694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 высшее и послевузовское</a:t>
            </a:r>
            <a:endParaRPr lang="ru-RU" sz="40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Стандарты институциональной аккредитации</a:t>
            </a:r>
            <a:endParaRPr lang="ru-RU" sz="40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kk-KZ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kk-KZ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ланирование и эффективность</a:t>
            </a:r>
            <a:endParaRPr lang="ru-RU" sz="40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3861048"/>
            <a:ext cx="82503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990099"/>
                </a:solidFill>
              </a:rPr>
              <a:t>- определяет </a:t>
            </a:r>
            <a:r>
              <a:rPr lang="ru-RU" sz="3200" b="1" dirty="0">
                <a:solidFill>
                  <a:srgbClr val="990099"/>
                </a:solidFill>
              </a:rPr>
              <a:t>требования к оценке процесса планирования и эффективности деятельности высших учебных заведений</a:t>
            </a:r>
          </a:p>
        </p:txBody>
      </p:sp>
    </p:spTree>
    <p:extLst>
      <p:ext uri="{BB962C8B-B14F-4D97-AF65-F5344CB8AC3E}">
        <p14:creationId xmlns:p14="http://schemas.microsoft.com/office/powerpoint/2010/main" val="395051004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314067"/>
            <a:ext cx="871296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 высшее и послевузовское</a:t>
            </a:r>
            <a:endParaRPr lang="ru-RU" sz="40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Стандарты институциональной аккредитации</a:t>
            </a:r>
            <a:endParaRPr lang="ru-RU" sz="40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kk-KZ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kk-KZ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уководство и менеджмент</a:t>
            </a:r>
            <a:endParaRPr lang="ru-RU" sz="40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789040"/>
            <a:ext cx="8424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990099"/>
                </a:solidFill>
              </a:rPr>
              <a:t>- определяет </a:t>
            </a:r>
            <a:r>
              <a:rPr lang="ru-RU" sz="3200" b="1" dirty="0">
                <a:solidFill>
                  <a:srgbClr val="990099"/>
                </a:solidFill>
              </a:rPr>
              <a:t>требования к оценке руководства и менеджмента высшим учебным заведением</a:t>
            </a:r>
          </a:p>
        </p:txBody>
      </p:sp>
    </p:spTree>
    <p:extLst>
      <p:ext uri="{BB962C8B-B14F-4D97-AF65-F5344CB8AC3E}">
        <p14:creationId xmlns:p14="http://schemas.microsoft.com/office/powerpoint/2010/main" val="23924703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01117" y="90872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Образование высшее и послевузовское</a:t>
            </a:r>
            <a:endParaRPr lang="ru-RU" dirty="0" smtClean="0"/>
          </a:p>
          <a:p>
            <a:r>
              <a:rPr lang="ru-RU" b="1" dirty="0" smtClean="0"/>
              <a:t>Стандарты институциональной аккредитации</a:t>
            </a:r>
            <a:endParaRPr lang="ru-RU" dirty="0" smtClean="0"/>
          </a:p>
          <a:p>
            <a:r>
              <a:rPr lang="kk-KZ" b="1" dirty="0" smtClean="0"/>
              <a:t>ОБРАЗОВАТЕЛЬНЫЕ ПРОГРАММЫ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определяет требования к оценке образовательных программ высших учебных заведений и их эффективности</a:t>
            </a:r>
          </a:p>
        </p:txBody>
      </p:sp>
    </p:spTree>
    <p:extLst>
      <p:ext uri="{BB962C8B-B14F-4D97-AF65-F5344CB8AC3E}">
        <p14:creationId xmlns:p14="http://schemas.microsoft.com/office/powerpoint/2010/main" val="15075628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23728" y="33265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Образование высшее и послевузовское </a:t>
            </a:r>
            <a:endParaRPr lang="ru-RU" dirty="0"/>
          </a:p>
          <a:p>
            <a:r>
              <a:rPr lang="ru-RU" b="1" dirty="0"/>
              <a:t>Стандарты институциональной аккредитации</a:t>
            </a:r>
            <a:endParaRPr lang="ru-RU" dirty="0"/>
          </a:p>
          <a:p>
            <a:r>
              <a:rPr lang="ru-RU" b="1" dirty="0" smtClean="0"/>
              <a:t>ПРОФЕССОРСКО-ПРЕПОДАВАТЕЛЬСКИЙ </a:t>
            </a:r>
            <a:r>
              <a:rPr lang="ru-RU" b="1" dirty="0"/>
              <a:t>СОСТАВ </a:t>
            </a:r>
            <a:endParaRPr lang="ru-RU" dirty="0"/>
          </a:p>
          <a:p>
            <a:r>
              <a:rPr lang="ru-RU" b="1" dirty="0"/>
              <a:t>И ЭФФЕКТИВНОСТЬ ПРЕПОДАВАНИЯ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69033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определяет требования к оценке деятельности профессорско-преподавательского состава высших учебных заведений и эффективности преподавания</a:t>
            </a:r>
          </a:p>
        </p:txBody>
      </p:sp>
    </p:spTree>
    <p:extLst>
      <p:ext uri="{BB962C8B-B14F-4D97-AF65-F5344CB8AC3E}">
        <p14:creationId xmlns:p14="http://schemas.microsoft.com/office/powerpoint/2010/main" val="42824868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567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Образование высшее и послевузовское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Стандарты институциональной </a:t>
            </a:r>
            <a:r>
              <a:rPr lang="ru-RU" b="1" dirty="0" smtClean="0"/>
              <a:t>аккредитации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ОБУЧАЮЩИЕСЯ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51357" y="443711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определяет требования к оценке службы поддержки, результатов обучения, условий для личностного развития обучающихся высших учебных заведений, а также их основные характеристики</a:t>
            </a:r>
          </a:p>
        </p:txBody>
      </p:sp>
    </p:spTree>
    <p:extLst>
      <p:ext uri="{BB962C8B-B14F-4D97-AF65-F5344CB8AC3E}">
        <p14:creationId xmlns:p14="http://schemas.microsoft.com/office/powerpoint/2010/main" val="342139792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768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Образование высшее и послевузовское</a:t>
            </a:r>
            <a:br>
              <a:rPr lang="ru-RU" b="1" dirty="0"/>
            </a:br>
            <a:r>
              <a:rPr lang="ru-RU" b="1" dirty="0"/>
              <a:t>Стандарты институциональной </a:t>
            </a:r>
            <a:r>
              <a:rPr lang="ru-RU" b="1" dirty="0" smtClean="0"/>
              <a:t>аккредитации</a:t>
            </a:r>
            <a:r>
              <a:rPr lang="ru-RU" b="1" dirty="0"/>
              <a:t> </a:t>
            </a:r>
            <a:br>
              <a:rPr lang="ru-RU" b="1" dirty="0"/>
            </a:br>
            <a:r>
              <a:rPr lang="ru-RU" b="1" dirty="0"/>
              <a:t>НАУЧНО-ИССЛЕДОВАТЕЛЬСКАЯ </a:t>
            </a:r>
            <a:r>
              <a:rPr lang="ru-RU" b="1" dirty="0" smtClean="0"/>
              <a:t>РАБОТА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23728" y="515719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k-KZ" dirty="0"/>
              <a:t>определяет требования к оценке научно- исследовательской работы высших учебных заведений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608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Организационно-правовые документы образовательного учреждения</a:t>
            </a:r>
            <a:endParaRPr lang="ru-RU" sz="4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852936"/>
            <a:ext cx="86409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990099"/>
                </a:solidFill>
              </a:rPr>
              <a:t>1.1 Правоустанавливающие </a:t>
            </a:r>
            <a:r>
              <a:rPr lang="ru-RU" sz="3600" b="1" dirty="0">
                <a:solidFill>
                  <a:srgbClr val="990099"/>
                </a:solidFill>
              </a:rPr>
              <a:t>и локальные </a:t>
            </a:r>
            <a:r>
              <a:rPr lang="ru-RU" sz="3600" b="1" dirty="0" smtClean="0">
                <a:solidFill>
                  <a:srgbClr val="990099"/>
                </a:solidFill>
              </a:rPr>
              <a:t>документы</a:t>
            </a:r>
          </a:p>
          <a:p>
            <a:r>
              <a:rPr lang="ru-RU" sz="3600" b="1" dirty="0" smtClean="0">
                <a:solidFill>
                  <a:srgbClr val="990099"/>
                </a:solidFill>
              </a:rPr>
              <a:t>1.2 Политика, Цели и Стратегия, планы университета</a:t>
            </a:r>
          </a:p>
          <a:p>
            <a:r>
              <a:rPr lang="ru-RU" sz="3600" b="1" dirty="0" smtClean="0">
                <a:solidFill>
                  <a:srgbClr val="990099"/>
                </a:solidFill>
              </a:rPr>
              <a:t>1.3 Ученый совет</a:t>
            </a:r>
          </a:p>
          <a:p>
            <a:r>
              <a:rPr lang="ru-RU" sz="3600" b="1" dirty="0" smtClean="0">
                <a:solidFill>
                  <a:srgbClr val="990099"/>
                </a:solidFill>
              </a:rPr>
              <a:t>1.4 Ректорат</a:t>
            </a:r>
            <a:endParaRPr lang="ru-RU" sz="3600" b="1" dirty="0">
              <a:solidFill>
                <a:srgbClr val="99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498397"/>
      </p:ext>
    </p:extLst>
  </p:cSld>
  <p:clrMapOvr>
    <a:masterClrMapping/>
  </p:clrMapOvr>
  <p:transition spd="slow">
    <p:cover/>
  </p:transition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448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Образование высшее и послевузовское </a:t>
            </a:r>
            <a:br>
              <a:rPr lang="ru-RU" b="1" dirty="0"/>
            </a:br>
            <a:r>
              <a:rPr lang="ru-RU" b="1" dirty="0"/>
              <a:t>Стандарты институциональной </a:t>
            </a:r>
            <a:r>
              <a:rPr lang="ru-RU" b="1" dirty="0" smtClean="0"/>
              <a:t>аккредитации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ФИНАНСЫ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79712" y="465313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определяет требования к оценке финансирования и финансовой устойчивости высших учебных заведений</a:t>
            </a:r>
          </a:p>
        </p:txBody>
      </p:sp>
    </p:spTree>
    <p:extLst>
      <p:ext uri="{BB962C8B-B14F-4D97-AF65-F5344CB8AC3E}">
        <p14:creationId xmlns:p14="http://schemas.microsoft.com/office/powerpoint/2010/main" val="32717040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9168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Образование высшее и послевузовское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Стандарты институциональной аккредитации</a:t>
            </a:r>
            <a:r>
              <a:rPr lang="ru-RU" dirty="0"/>
              <a:t/>
            </a:r>
            <a:br>
              <a:rPr lang="ru-RU" dirty="0"/>
            </a:br>
            <a:r>
              <a:rPr lang="kk-KZ" b="1" dirty="0"/>
              <a:t>РЕСУРСЫ: МАТЕРИАЛЬНО-ТЕХНИЧЕСКИЕ И </a:t>
            </a:r>
            <a:r>
              <a:rPr lang="kk-KZ" b="1" dirty="0" smtClean="0"/>
              <a:t>ИНФОРМАЦИОННЫЕ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83768" y="501317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определяет требования к оценке материально-технических и информационных ресурсов высших учебных заведений</a:t>
            </a:r>
          </a:p>
        </p:txBody>
      </p:sp>
    </p:spTree>
    <p:extLst>
      <p:ext uri="{BB962C8B-B14F-4D97-AF65-F5344CB8AC3E}">
        <p14:creationId xmlns:p14="http://schemas.microsoft.com/office/powerpoint/2010/main" val="39148017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84" y="131568"/>
            <a:ext cx="8946829" cy="631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50223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852936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6.3 Программа проведения самооценки университета</a:t>
            </a:r>
            <a:endParaRPr lang="ru-RU" sz="54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057915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513" y="152400"/>
            <a:ext cx="6304815" cy="20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38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1285820" y="2339974"/>
            <a:ext cx="6172200" cy="4343400"/>
            <a:chOff x="1683" y="6939"/>
            <a:chExt cx="9721" cy="7064"/>
          </a:xfrm>
        </p:grpSpPr>
        <p:sp>
          <p:nvSpPr>
            <p:cNvPr id="4" name="AutoShape 37"/>
            <p:cNvSpPr>
              <a:spLocks noChangeAspect="1" noChangeArrowheads="1" noTextEdit="1"/>
            </p:cNvSpPr>
            <p:nvPr/>
          </p:nvSpPr>
          <p:spPr bwMode="auto">
            <a:xfrm>
              <a:off x="1683" y="6939"/>
              <a:ext cx="9721" cy="7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" name="Rectangle 36"/>
            <p:cNvSpPr>
              <a:spLocks noChangeArrowheads="1"/>
            </p:cNvSpPr>
            <p:nvPr/>
          </p:nvSpPr>
          <p:spPr bwMode="auto">
            <a:xfrm>
              <a:off x="1842" y="10700"/>
              <a:ext cx="2606" cy="1551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64008" tIns="32004" rIns="64008" bIns="3200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normalizeH="0" baseline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              </a:t>
              </a: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3 ЭТАП</a:t>
              </a:r>
              <a:endPara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normalizeH="0" baseline="0" smtClean="0">
                  <a:ln>
                    <a:noFill/>
                  </a:ln>
                  <a:solidFill>
                    <a:srgbClr val="0033CC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Принятие решения об аккредитации</a:t>
              </a:r>
              <a:endPara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normalizeH="0" baseline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Аккредитационным  советом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Rectangle 35"/>
            <p:cNvSpPr>
              <a:spLocks noChangeArrowheads="1"/>
            </p:cNvSpPr>
            <p:nvPr/>
          </p:nvSpPr>
          <p:spPr bwMode="auto">
            <a:xfrm>
              <a:off x="3196" y="6939"/>
              <a:ext cx="2745" cy="47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64008" tIns="32004" rIns="64008" bIns="3200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          </a:t>
              </a:r>
              <a:r>
                <a:rPr kumimoji="0" lang="ru-RU" sz="800" b="1" i="1" u="none" strike="noStrike" cap="none" normalizeH="0" baseline="0" smtClean="0">
                  <a:ln>
                    <a:noFill/>
                  </a:ln>
                  <a:solidFill>
                    <a:srgbClr val="333399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ВНУТРЕННЯЯ ОЦЕНКА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Rectangle 34"/>
            <p:cNvSpPr>
              <a:spLocks noChangeArrowheads="1"/>
            </p:cNvSpPr>
            <p:nvPr/>
          </p:nvSpPr>
          <p:spPr bwMode="auto">
            <a:xfrm>
              <a:off x="1856" y="8764"/>
              <a:ext cx="1411" cy="1703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64008" tIns="32004" rIns="64008" bIns="3200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normalizeH="0" baseline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    </a:t>
              </a: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2 ЭТАП</a:t>
              </a:r>
              <a:endPara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smtClean="0">
                  <a:ln>
                    <a:noFill/>
                  </a:ln>
                  <a:solidFill>
                    <a:srgbClr val="0033CC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Визит  в вуз внешней экспертной комиссии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ectangle 33"/>
            <p:cNvSpPr>
              <a:spLocks noChangeArrowheads="1"/>
            </p:cNvSpPr>
            <p:nvPr/>
          </p:nvSpPr>
          <p:spPr bwMode="auto">
            <a:xfrm>
              <a:off x="3136" y="8184"/>
              <a:ext cx="2818" cy="44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64008" tIns="32004" rIns="64008" bIns="3200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1" u="none" strike="noStrike" cap="none" normalizeH="0" baseline="0" smtClean="0">
                  <a:ln>
                    <a:noFill/>
                  </a:ln>
                  <a:solidFill>
                    <a:srgbClr val="333399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ВНЕШНЯЯ ОЦЕНКА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tangle 32"/>
            <p:cNvSpPr>
              <a:spLocks noChangeArrowheads="1"/>
            </p:cNvSpPr>
            <p:nvPr/>
          </p:nvSpPr>
          <p:spPr bwMode="auto">
            <a:xfrm>
              <a:off x="7083" y="6939"/>
              <a:ext cx="4203" cy="1407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64008" tIns="32004" rIns="64008" bIns="3200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dirty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ПРОВЕДЕНИЕ САМООЦЕНКИ  </a:t>
              </a:r>
              <a:endPara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dirty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на основе стандартов институциональной аккредитации</a:t>
              </a:r>
              <a:endPara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dirty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Предварительное обследование вуза</a:t>
              </a:r>
              <a:endPara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dirty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ПОДГОТОВКА ОТЧЕТА</a:t>
              </a:r>
              <a:endPara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dirty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КОНСУЛЬТИРОВАНИЕ  ВУЗОВ НАЦ МОН РК</a:t>
              </a:r>
              <a:endPara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31"/>
            <p:cNvSpPr>
              <a:spLocks noChangeArrowheads="1"/>
            </p:cNvSpPr>
            <p:nvPr/>
          </p:nvSpPr>
          <p:spPr bwMode="auto">
            <a:xfrm>
              <a:off x="3994" y="12514"/>
              <a:ext cx="1910" cy="1489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64008" tIns="32004" rIns="64008" bIns="3200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normalizeH="0" baseline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Последующие процедуры:</a:t>
              </a:r>
              <a:endPara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smtClean="0">
                  <a:ln>
                    <a:noFill/>
                  </a:ln>
                  <a:solidFill>
                    <a:srgbClr val="0033CC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устранение замечаний, улучшение деятельности вуза 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30"/>
            <p:cNvSpPr>
              <a:spLocks noChangeArrowheads="1"/>
            </p:cNvSpPr>
            <p:nvPr/>
          </p:nvSpPr>
          <p:spPr bwMode="auto">
            <a:xfrm>
              <a:off x="5188" y="8612"/>
              <a:ext cx="3695" cy="1989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64008" tIns="32004" rIns="64008" bIns="3200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normalizeH="0" baseline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Проведение оценивания отчета по  самооценке в соответствии со стандартами и критериями аккредитации проводится на основании интервью, визуального осмотра ресурсов, встречей с администрацией,  студентами и ППС (время пребывания 2-4 дня</a:t>
              </a:r>
              <a:r>
                <a:rPr kumimoji="0" lang="ru-RU" sz="800" b="1" i="0" u="none" strike="noStrike" cap="none" normalizeH="0" baseline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)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29"/>
            <p:cNvSpPr>
              <a:spLocks noChangeArrowheads="1"/>
            </p:cNvSpPr>
            <p:nvPr/>
          </p:nvSpPr>
          <p:spPr bwMode="auto">
            <a:xfrm>
              <a:off x="3435" y="8559"/>
              <a:ext cx="1594" cy="1964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64008" tIns="32004" rIns="64008" bIns="3200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Предварительное изучение отчета по самооценке  вуза экспертной комиссией за 4 недели до визита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28"/>
            <p:cNvSpPr>
              <a:spLocks noChangeArrowheads="1"/>
            </p:cNvSpPr>
            <p:nvPr/>
          </p:nvSpPr>
          <p:spPr bwMode="auto">
            <a:xfrm>
              <a:off x="9290" y="8849"/>
              <a:ext cx="2031" cy="1539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64008" tIns="0" rIns="64008" bIns="3200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normalizeH="0" baseline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Письменные отчеты</a:t>
              </a: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 </a:t>
              </a:r>
              <a:r>
                <a:rPr kumimoji="0" lang="ru-RU" sz="1000" b="1" i="0" u="none" strike="noStrike" cap="none" normalizeH="0" baseline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председателя</a:t>
              </a:r>
              <a:endPara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normalizeH="0" baseline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и всей экспертной комиссии в НАЦ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Line 27"/>
            <p:cNvSpPr>
              <a:spLocks noChangeShapeType="1"/>
            </p:cNvSpPr>
            <p:nvPr/>
          </p:nvSpPr>
          <p:spPr bwMode="auto">
            <a:xfrm>
              <a:off x="3276" y="9624"/>
              <a:ext cx="159" cy="2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26"/>
            <p:cNvSpPr>
              <a:spLocks noChangeShapeType="1"/>
            </p:cNvSpPr>
            <p:nvPr/>
          </p:nvSpPr>
          <p:spPr bwMode="auto">
            <a:xfrm>
              <a:off x="4948" y="9646"/>
              <a:ext cx="2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Line 25"/>
            <p:cNvSpPr>
              <a:spLocks noChangeShapeType="1"/>
            </p:cNvSpPr>
            <p:nvPr/>
          </p:nvSpPr>
          <p:spPr bwMode="auto">
            <a:xfrm>
              <a:off x="9011" y="9646"/>
              <a:ext cx="2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" name="Rectangle 24"/>
            <p:cNvSpPr>
              <a:spLocks noChangeArrowheads="1"/>
            </p:cNvSpPr>
            <p:nvPr/>
          </p:nvSpPr>
          <p:spPr bwMode="auto">
            <a:xfrm>
              <a:off x="9330" y="10762"/>
              <a:ext cx="1752" cy="137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64008" tIns="32004" rIns="64008" bIns="3200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normalizeH="0" baseline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НАЦ проводит анализ отчета и рекомендаций экспертов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23"/>
            <p:cNvSpPr>
              <a:spLocks noChangeArrowheads="1"/>
            </p:cNvSpPr>
            <p:nvPr/>
          </p:nvSpPr>
          <p:spPr bwMode="auto">
            <a:xfrm>
              <a:off x="6623" y="10762"/>
              <a:ext cx="2440" cy="1489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64008" tIns="32004" rIns="64008" bIns="3200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normalizeH="0" baseline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Рекомендации</a:t>
              </a:r>
              <a:r>
                <a:rPr kumimoji="0" lang="ru-RU" sz="800" b="1" i="0" u="none" strike="noStrike" cap="none" normalizeH="0" baseline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 </a:t>
              </a:r>
              <a:r>
                <a:rPr kumimoji="0" lang="ru-RU" sz="1000" b="1" i="0" u="none" strike="noStrike" cap="none" normalizeH="0" baseline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НАЦ МОН РК</a:t>
              </a:r>
              <a:endPara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на основе отчета  внешней оценки экспертной комиссии</a:t>
              </a: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33CC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Line 22"/>
            <p:cNvSpPr>
              <a:spLocks noChangeShapeType="1"/>
            </p:cNvSpPr>
            <p:nvPr/>
          </p:nvSpPr>
          <p:spPr bwMode="auto">
            <a:xfrm>
              <a:off x="10071" y="10359"/>
              <a:ext cx="11" cy="4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Line 21"/>
            <p:cNvSpPr>
              <a:spLocks noChangeShapeType="1"/>
            </p:cNvSpPr>
            <p:nvPr/>
          </p:nvSpPr>
          <p:spPr bwMode="auto">
            <a:xfrm flipH="1" flipV="1">
              <a:off x="9063" y="11439"/>
              <a:ext cx="36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683" y="12398"/>
              <a:ext cx="2072" cy="1381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64008" tIns="32004" rIns="64008" bIns="3200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smtClean="0">
                  <a:ln>
                    <a:noFill/>
                  </a:ln>
                  <a:solidFill>
                    <a:srgbClr val="0033CC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В случае положительного решения публикация краткого отчета об аккредитации вуза в СМИ и на ВЕБ-сайте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Rectangle 19"/>
            <p:cNvSpPr>
              <a:spLocks noChangeArrowheads="1"/>
            </p:cNvSpPr>
            <p:nvPr/>
          </p:nvSpPr>
          <p:spPr bwMode="auto">
            <a:xfrm>
              <a:off x="4615" y="10698"/>
              <a:ext cx="1687" cy="1539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64008" tIns="32004" rIns="64008" bIns="3200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normalizeH="0" baseline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Аккредитациионный </a:t>
              </a:r>
              <a:endPara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normalizeH="0" baseline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совет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18"/>
            <p:cNvSpPr>
              <a:spLocks noChangeArrowheads="1"/>
            </p:cNvSpPr>
            <p:nvPr/>
          </p:nvSpPr>
          <p:spPr bwMode="auto">
            <a:xfrm>
              <a:off x="3299" y="7337"/>
              <a:ext cx="1889" cy="84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64008" tIns="32004" rIns="64008" bIns="3200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smtClean="0">
                  <a:ln>
                    <a:noFill/>
                  </a:ln>
                  <a:solidFill>
                    <a:srgbClr val="CC66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Подача заявления вуза на аккредитацию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Line 17"/>
            <p:cNvSpPr>
              <a:spLocks noChangeShapeType="1"/>
            </p:cNvSpPr>
            <p:nvPr/>
          </p:nvSpPr>
          <p:spPr bwMode="auto">
            <a:xfrm>
              <a:off x="3140" y="7784"/>
              <a:ext cx="169" cy="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" name="Line 16"/>
            <p:cNvSpPr>
              <a:spLocks noChangeShapeType="1"/>
            </p:cNvSpPr>
            <p:nvPr/>
          </p:nvSpPr>
          <p:spPr bwMode="auto">
            <a:xfrm>
              <a:off x="8736" y="8318"/>
              <a:ext cx="2" cy="27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" name="Line 15"/>
            <p:cNvSpPr>
              <a:spLocks noChangeShapeType="1"/>
            </p:cNvSpPr>
            <p:nvPr/>
          </p:nvSpPr>
          <p:spPr bwMode="auto">
            <a:xfrm flipH="1" flipV="1">
              <a:off x="6302" y="11558"/>
              <a:ext cx="259" cy="1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7" name="Line 14"/>
            <p:cNvSpPr>
              <a:spLocks noChangeShapeType="1"/>
            </p:cNvSpPr>
            <p:nvPr/>
          </p:nvSpPr>
          <p:spPr bwMode="auto">
            <a:xfrm flipH="1">
              <a:off x="4451" y="11509"/>
              <a:ext cx="157" cy="1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" name="Line 13"/>
            <p:cNvSpPr>
              <a:spLocks noChangeShapeType="1"/>
            </p:cNvSpPr>
            <p:nvPr/>
          </p:nvSpPr>
          <p:spPr bwMode="auto">
            <a:xfrm>
              <a:off x="2814" y="12233"/>
              <a:ext cx="2" cy="22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9" name="Line 12"/>
            <p:cNvSpPr>
              <a:spLocks noChangeShapeType="1"/>
            </p:cNvSpPr>
            <p:nvPr/>
          </p:nvSpPr>
          <p:spPr bwMode="auto">
            <a:xfrm>
              <a:off x="4073" y="12275"/>
              <a:ext cx="320" cy="2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" name="Rectangle 11"/>
            <p:cNvSpPr>
              <a:spLocks noChangeArrowheads="1"/>
            </p:cNvSpPr>
            <p:nvPr/>
          </p:nvSpPr>
          <p:spPr bwMode="auto">
            <a:xfrm>
              <a:off x="1873" y="7135"/>
              <a:ext cx="1273" cy="132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64008" tIns="32004" rIns="64008" bIns="3200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1 ЭТАП</a:t>
              </a:r>
              <a:endPara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smtClean="0">
                  <a:ln>
                    <a:noFill/>
                  </a:ln>
                  <a:solidFill>
                    <a:srgbClr val="0033CC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Подготовка вуза к  </a:t>
              </a:r>
              <a:endPara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smtClean="0">
                  <a:ln>
                    <a:noFill/>
                  </a:ln>
                  <a:solidFill>
                    <a:srgbClr val="0033CC"/>
                  </a:solidFill>
                  <a:effectLst/>
                  <a:latin typeface="Tahoma" pitchFamily="34" charset="0"/>
                  <a:ea typeface="Times New Roman" pitchFamily="18" charset="0"/>
                  <a:cs typeface="Tahoma" pitchFamily="34" charset="0"/>
                </a:rPr>
                <a:t>аккредитации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Line 10"/>
            <p:cNvSpPr>
              <a:spLocks noChangeShapeType="1"/>
            </p:cNvSpPr>
            <p:nvPr/>
          </p:nvSpPr>
          <p:spPr bwMode="auto">
            <a:xfrm flipH="1">
              <a:off x="2508" y="8547"/>
              <a:ext cx="6230" cy="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432" name="Line 9"/>
            <p:cNvSpPr>
              <a:spLocks noChangeShapeType="1"/>
            </p:cNvSpPr>
            <p:nvPr/>
          </p:nvSpPr>
          <p:spPr bwMode="auto">
            <a:xfrm>
              <a:off x="2518" y="8571"/>
              <a:ext cx="10" cy="20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435" name="Rectangle 7"/>
            <p:cNvSpPr>
              <a:spLocks noChangeArrowheads="1"/>
            </p:cNvSpPr>
            <p:nvPr/>
          </p:nvSpPr>
          <p:spPr bwMode="auto">
            <a:xfrm>
              <a:off x="5463" y="7299"/>
              <a:ext cx="1440" cy="877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64008" tIns="32004" rIns="64008" bIns="3200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smtClean="0">
                  <a:ln>
                    <a:noFill/>
                  </a:ln>
                  <a:solidFill>
                    <a:srgbClr val="CC660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Договор </a:t>
              </a:r>
              <a:endPara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smtClean="0">
                  <a:ln>
                    <a:noFill/>
                  </a:ln>
                  <a:solidFill>
                    <a:srgbClr val="CC660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между вузом</a:t>
              </a:r>
              <a:endPara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smtClean="0">
                  <a:ln>
                    <a:noFill/>
                  </a:ln>
                  <a:solidFill>
                    <a:srgbClr val="CC660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 и НАЦ</a:t>
              </a: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FF660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36" name="Line 6"/>
            <p:cNvSpPr>
              <a:spLocks noChangeShapeType="1"/>
            </p:cNvSpPr>
            <p:nvPr/>
          </p:nvSpPr>
          <p:spPr bwMode="auto">
            <a:xfrm>
              <a:off x="4073" y="12275"/>
              <a:ext cx="320" cy="2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437" name="Line 5"/>
            <p:cNvSpPr>
              <a:spLocks noChangeShapeType="1"/>
            </p:cNvSpPr>
            <p:nvPr/>
          </p:nvSpPr>
          <p:spPr bwMode="auto">
            <a:xfrm>
              <a:off x="5188" y="7815"/>
              <a:ext cx="275" cy="2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438" name="Line 4"/>
            <p:cNvSpPr>
              <a:spLocks noChangeShapeType="1"/>
            </p:cNvSpPr>
            <p:nvPr/>
          </p:nvSpPr>
          <p:spPr bwMode="auto">
            <a:xfrm>
              <a:off x="6903" y="7839"/>
              <a:ext cx="18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1790561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РУКОВОДСТВО </a:t>
            </a:r>
            <a:endParaRPr lang="ru-RU" dirty="0"/>
          </a:p>
          <a:p>
            <a:r>
              <a:rPr lang="ru-RU" b="1" dirty="0"/>
              <a:t>ПО ПРОВЕДЕНИЮ САМООЦЕНКИ ВУЗА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74758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8529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Воспитательная работа и студенческое самоуправление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06875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87" r="4874" b="67435"/>
          <a:stretch>
            <a:fillRect/>
          </a:stretch>
        </p:blipFill>
        <p:spPr bwMode="auto">
          <a:xfrm>
            <a:off x="935546" y="188640"/>
            <a:ext cx="7200900" cy="244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4798" y="2708920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омплексная программа воспитательной работы </a:t>
            </a:r>
            <a:r>
              <a:rPr lang="ru-RU" sz="36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err="1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останайского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Государственного </a:t>
            </a: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ниверситета</a:t>
            </a:r>
          </a:p>
          <a:p>
            <a:pPr algn="ctr"/>
            <a:r>
              <a:rPr lang="ru-RU" sz="3600" b="1" dirty="0" err="1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им.А.Байтурсынова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2010 – 2015 годы</a:t>
            </a:r>
            <a:endParaRPr lang="ru-RU" sz="3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5085184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990099"/>
                </a:solidFill>
              </a:rPr>
              <a:t>- представляет </a:t>
            </a:r>
            <a:r>
              <a:rPr lang="ru-RU" sz="2400" b="1" dirty="0">
                <a:solidFill>
                  <a:srgbClr val="990099"/>
                </a:solidFill>
              </a:rPr>
              <a:t>стратегию построения системы воспитательной работы, основные этапы, приоритетные направления и цели, сроки и механизмы реализации.</a:t>
            </a:r>
            <a:endParaRPr lang="ru-RU" sz="2400" dirty="0">
              <a:solidFill>
                <a:srgbClr val="99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91112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87" r="4874" b="67435"/>
          <a:stretch>
            <a:fillRect/>
          </a:stretch>
        </p:blipFill>
        <p:spPr bwMode="auto">
          <a:xfrm>
            <a:off x="827584" y="168389"/>
            <a:ext cx="7200900" cy="2324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2501634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онцепция воспитательной деятельности </a:t>
            </a:r>
            <a:r>
              <a:rPr lang="ru-RU" sz="36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err="1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останайского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Государственного </a:t>
            </a: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ниверситета</a:t>
            </a:r>
          </a:p>
          <a:p>
            <a:pPr algn="ctr"/>
            <a:r>
              <a:rPr lang="ru-RU" sz="3600" b="1" dirty="0" err="1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им.А.Байтурсынова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2010 – 2015 годы</a:t>
            </a:r>
            <a:endParaRPr lang="ru-RU" sz="3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4832113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990099"/>
                </a:solidFill>
              </a:rPr>
              <a:t>- характеристика </a:t>
            </a:r>
            <a:r>
              <a:rPr lang="ru-RU" sz="2400" b="1" dirty="0">
                <a:solidFill>
                  <a:srgbClr val="990099"/>
                </a:solidFill>
              </a:rPr>
              <a:t>системы воспитательной работы, методов воспитательного воздействия и технологии воспитания, характеристику модели личности специалиста – выпускника </a:t>
            </a:r>
            <a:r>
              <a:rPr lang="ru-RU" sz="2400" b="1" dirty="0" err="1">
                <a:solidFill>
                  <a:srgbClr val="990099"/>
                </a:solidFill>
              </a:rPr>
              <a:t>Костанайского</a:t>
            </a:r>
            <a:r>
              <a:rPr lang="ru-RU" sz="2400" b="1" dirty="0">
                <a:solidFill>
                  <a:srgbClr val="990099"/>
                </a:solidFill>
              </a:rPr>
              <a:t> государственного университета им. А. </a:t>
            </a:r>
            <a:r>
              <a:rPr lang="ru-RU" sz="2400" b="1" dirty="0" err="1">
                <a:solidFill>
                  <a:srgbClr val="990099"/>
                </a:solidFill>
              </a:rPr>
              <a:t>Байтурсынова</a:t>
            </a:r>
            <a:r>
              <a:rPr lang="ru-RU" sz="2400" b="1" dirty="0">
                <a:solidFill>
                  <a:srgbClr val="990099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266316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60032" y="116632"/>
            <a:ext cx="4086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990099"/>
                </a:solidFill>
              </a:rPr>
              <a:t>Утвержден на заседании ректората от 20.09.2011 г., протокол №7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124744"/>
            <a:ext cx="792088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мероприятий университет</a:t>
            </a:r>
            <a:r>
              <a:rPr lang="kk-KZ" sz="4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44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2011-2012 учебный год</a:t>
            </a:r>
            <a:endParaRPr lang="ru-RU" sz="44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738779"/>
              </p:ext>
            </p:extLst>
          </p:nvPr>
        </p:nvGraphicFramePr>
        <p:xfrm>
          <a:off x="355993" y="3501008"/>
          <a:ext cx="8352928" cy="26822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7486"/>
                <a:gridCol w="3189300"/>
                <a:gridCol w="1518714"/>
                <a:gridCol w="3037428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990099"/>
                          </a:solidFill>
                          <a:effectLst/>
                        </a:rPr>
                        <a:t>№ п/п</a:t>
                      </a:r>
                      <a:endParaRPr lang="ru-RU" sz="16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990099"/>
                          </a:solidFill>
                          <a:effectLst/>
                        </a:rPr>
                        <a:t>Мероприятие</a:t>
                      </a:r>
                      <a:endParaRPr lang="ru-RU" sz="1600" b="1" dirty="0">
                        <a:solidFill>
                          <a:srgbClr val="990099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990099"/>
                          </a:solidFill>
                          <a:effectLst/>
                        </a:rPr>
                        <a:t>Сроки исполнения</a:t>
                      </a:r>
                      <a:endParaRPr lang="ru-RU" sz="16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536575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990099"/>
                          </a:solidFill>
                          <a:effectLst/>
                        </a:rPr>
                        <a:t>Ответственные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990099"/>
                          </a:solidFill>
                          <a:effectLst/>
                        </a:rPr>
                        <a:t>за исполнение</a:t>
                      </a:r>
                      <a:endParaRPr lang="ru-RU" sz="16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990099"/>
                          </a:solidFill>
                          <a:effectLst/>
                        </a:rPr>
                        <a:t>1</a:t>
                      </a:r>
                      <a:endParaRPr lang="ru-RU" sz="16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990099"/>
                          </a:solidFill>
                          <a:effectLst/>
                        </a:rPr>
                        <a:t>2 </a:t>
                      </a:r>
                      <a:endParaRPr lang="ru-RU" sz="16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990099"/>
                          </a:solidFill>
                          <a:effectLst/>
                        </a:rPr>
                        <a:t>3</a:t>
                      </a:r>
                      <a:endParaRPr lang="ru-RU" sz="16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990099"/>
                          </a:solidFill>
                          <a:effectLst/>
                        </a:rPr>
                        <a:t>4</a:t>
                      </a:r>
                      <a:endParaRPr lang="ru-RU" sz="16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990099"/>
                          </a:solidFill>
                          <a:effectLst/>
                        </a:rPr>
                        <a:t>Сентябрь</a:t>
                      </a:r>
                      <a:endParaRPr lang="ru-RU" sz="16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990099"/>
                          </a:solidFill>
                          <a:effectLst/>
                        </a:rPr>
                        <a:t>1</a:t>
                      </a:r>
                      <a:endParaRPr lang="ru-RU" sz="16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990099"/>
                          </a:solidFill>
                          <a:effectLst/>
                        </a:rPr>
                        <a:t>Мероприятия, посвященные «Дню знаний»</a:t>
                      </a:r>
                      <a:endParaRPr lang="ru-RU" sz="16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990099"/>
                          </a:solidFill>
                          <a:effectLst/>
                        </a:rPr>
                        <a:t>1 </a:t>
                      </a:r>
                      <a:r>
                        <a:rPr lang="ru-RU" sz="1600" b="1" dirty="0">
                          <a:solidFill>
                            <a:srgbClr val="990099"/>
                          </a:solidFill>
                          <a:effectLst/>
                        </a:rPr>
                        <a:t>сентября</a:t>
                      </a:r>
                      <a:endParaRPr lang="ru-RU" sz="16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990099"/>
                          </a:solidFill>
                          <a:effectLst/>
                        </a:rPr>
                        <a:t>Управление воспитательной работы и связей с общественностью (УВР и СО), заместители деканов по воспитательной работе, заведующие кафедрами, профком студентов</a:t>
                      </a:r>
                      <a:endParaRPr lang="ru-RU" sz="16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423774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08920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1.1 Правоустанавливающие и локальные </a:t>
            </a:r>
            <a:r>
              <a:rPr lang="ru-RU" sz="48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документы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63277555"/>
      </p:ext>
    </p:extLst>
  </p:cSld>
  <p:clrMapOvr>
    <a:masterClrMapping/>
  </p:clrMapOvr>
  <p:transition spd="slow">
    <p:cover/>
  </p:transition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83" t="4144" r="9679" b="80489"/>
          <a:stretch>
            <a:fillRect/>
          </a:stretch>
        </p:blipFill>
        <p:spPr bwMode="auto">
          <a:xfrm>
            <a:off x="6156176" y="116632"/>
            <a:ext cx="2857500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1484784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присуждения образовательных грантов и льгот по  оплате за обучение в </a:t>
            </a:r>
            <a:r>
              <a:rPr lang="ru-RU" sz="32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Костанайском</a:t>
            </a:r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государственном университете им. </a:t>
            </a:r>
            <a:r>
              <a:rPr lang="ru-RU" sz="32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А.Байтурсынова</a:t>
            </a:r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4293096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990099"/>
                </a:solidFill>
              </a:rPr>
              <a:t>- определяют </a:t>
            </a:r>
            <a:r>
              <a:rPr lang="ru-RU" sz="2400" b="1" dirty="0">
                <a:solidFill>
                  <a:srgbClr val="990099"/>
                </a:solidFill>
              </a:rPr>
              <a:t>порядок, виды и сроки предоставления образовательных грантов и льгот по оплате за обучение лицам, обучающимся по программам высшего и послевузовского образования РГКП «Костанайский государственный университет имени Ахмета </a:t>
            </a:r>
            <a:r>
              <a:rPr lang="ru-RU" sz="2400" b="1" dirty="0" err="1">
                <a:solidFill>
                  <a:srgbClr val="990099"/>
                </a:solidFill>
              </a:rPr>
              <a:t>Байтурсынова</a:t>
            </a:r>
            <a:r>
              <a:rPr lang="ru-RU" sz="2400" b="1" dirty="0">
                <a:solidFill>
                  <a:srgbClr val="990099"/>
                </a:solidFill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4032368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80928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 выпускников и попечителей 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КГУ </a:t>
            </a:r>
            <a:r>
              <a:rPr lang="ru-RU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им.А.Байтурсынова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898498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98884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Устав </a:t>
            </a: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общественного фонда </a:t>
            </a:r>
            <a:endParaRPr lang="ru-RU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68144" y="188640"/>
            <a:ext cx="3131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990099"/>
                </a:solidFill>
              </a:rPr>
              <a:t>Утвержден </a:t>
            </a:r>
            <a:endParaRPr lang="ru-RU" b="1" dirty="0" smtClean="0">
              <a:solidFill>
                <a:srgbClr val="990099"/>
              </a:solidFill>
            </a:endParaRPr>
          </a:p>
          <a:p>
            <a:r>
              <a:rPr lang="ru-RU" b="1" dirty="0" smtClean="0">
                <a:solidFill>
                  <a:srgbClr val="990099"/>
                </a:solidFill>
              </a:rPr>
              <a:t>Собранием </a:t>
            </a:r>
            <a:r>
              <a:rPr lang="ru-RU" b="1" dirty="0">
                <a:solidFill>
                  <a:srgbClr val="990099"/>
                </a:solidFill>
              </a:rPr>
              <a:t>Учредителей </a:t>
            </a:r>
            <a:br>
              <a:rPr lang="ru-RU" b="1" dirty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Протокол </a:t>
            </a:r>
            <a:r>
              <a:rPr lang="ru-RU" b="1" dirty="0">
                <a:solidFill>
                  <a:srgbClr val="990099"/>
                </a:solidFill>
              </a:rPr>
              <a:t>N 1 от </a:t>
            </a:r>
            <a:r>
              <a:rPr lang="ru-RU" b="1" dirty="0" smtClean="0">
                <a:solidFill>
                  <a:srgbClr val="990099"/>
                </a:solidFill>
              </a:rPr>
              <a:t>«____»___________ </a:t>
            </a:r>
            <a:r>
              <a:rPr lang="ru-RU" b="1" dirty="0">
                <a:solidFill>
                  <a:srgbClr val="990099"/>
                </a:solidFill>
              </a:rPr>
              <a:t>200__ г</a:t>
            </a:r>
            <a:r>
              <a:rPr lang="ru-RU" b="1" dirty="0" smtClean="0">
                <a:solidFill>
                  <a:srgbClr val="990099"/>
                </a:solidFill>
              </a:rPr>
              <a:t>.</a:t>
            </a:r>
            <a:endParaRPr lang="ru-RU" b="1" dirty="0">
              <a:solidFill>
                <a:srgbClr val="99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089004"/>
      </p:ext>
    </p:extLst>
  </p:cSld>
  <p:clrMapOvr>
    <a:masterClrMapping/>
  </p:clrMapOvr>
  <p:transition spd="slow">
    <p:cover/>
  </p:transition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42900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Положение об Ассоциации выпускников и попечителей</a:t>
            </a:r>
            <a:b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err="1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останайского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Государственного </a:t>
            </a: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ниверситета</a:t>
            </a:r>
            <a:b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им. </a:t>
            </a:r>
            <a:r>
              <a:rPr lang="ru-RU" sz="3600" b="1" dirty="0" err="1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А.Байтурсынова</a:t>
            </a: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 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001.6.047-2011</a:t>
            </a:r>
            <a:endParaRPr lang="ru-RU" sz="3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99992" y="1268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990099"/>
                </a:solidFill>
              </a:rPr>
              <a:t>УТВЕРЖДАЮ</a:t>
            </a:r>
          </a:p>
          <a:p>
            <a:r>
              <a:rPr lang="ru-RU" b="1" dirty="0" smtClean="0">
                <a:solidFill>
                  <a:srgbClr val="990099"/>
                </a:solidFill>
              </a:rPr>
              <a:t>Председатель </a:t>
            </a:r>
            <a:r>
              <a:rPr lang="ru-RU" b="1" dirty="0">
                <a:solidFill>
                  <a:srgbClr val="990099"/>
                </a:solidFill>
              </a:rPr>
              <a:t>Совета </a:t>
            </a:r>
            <a:r>
              <a:rPr lang="ru-RU" b="1" dirty="0" smtClean="0">
                <a:solidFill>
                  <a:srgbClr val="990099"/>
                </a:solidFill>
              </a:rPr>
              <a:t>Ассоциации</a:t>
            </a:r>
          </a:p>
          <a:p>
            <a:r>
              <a:rPr lang="ru-RU" b="1" dirty="0" smtClean="0">
                <a:solidFill>
                  <a:srgbClr val="990099"/>
                </a:solidFill>
              </a:rPr>
              <a:t>выпускников </a:t>
            </a:r>
            <a:r>
              <a:rPr lang="ru-RU" b="1" dirty="0">
                <a:solidFill>
                  <a:srgbClr val="990099"/>
                </a:solidFill>
              </a:rPr>
              <a:t>и попечителей </a:t>
            </a:r>
          </a:p>
          <a:p>
            <a:r>
              <a:rPr lang="ru-RU" b="1" dirty="0" smtClean="0">
                <a:solidFill>
                  <a:srgbClr val="990099"/>
                </a:solidFill>
              </a:rPr>
              <a:t>КГУ </a:t>
            </a:r>
            <a:r>
              <a:rPr lang="ru-RU" b="1" dirty="0">
                <a:solidFill>
                  <a:srgbClr val="990099"/>
                </a:solidFill>
              </a:rPr>
              <a:t>им. А. </a:t>
            </a:r>
            <a:r>
              <a:rPr lang="ru-RU" b="1" dirty="0" err="1">
                <a:solidFill>
                  <a:srgbClr val="990099"/>
                </a:solidFill>
              </a:rPr>
              <a:t>Байтурсынова</a:t>
            </a:r>
            <a:r>
              <a:rPr lang="ru-RU" b="1" dirty="0">
                <a:solidFill>
                  <a:srgbClr val="990099"/>
                </a:solidFill>
              </a:rPr>
              <a:t> </a:t>
            </a:r>
          </a:p>
          <a:p>
            <a:r>
              <a:rPr lang="ru-RU" b="1" dirty="0" smtClean="0">
                <a:solidFill>
                  <a:srgbClr val="990099"/>
                </a:solidFill>
              </a:rPr>
              <a:t>__________________ </a:t>
            </a:r>
            <a:r>
              <a:rPr lang="ru-RU" b="1" dirty="0" err="1">
                <a:solidFill>
                  <a:srgbClr val="990099"/>
                </a:solidFill>
              </a:rPr>
              <a:t>С.Бектурганов</a:t>
            </a:r>
            <a:endParaRPr lang="ru-RU" b="1" dirty="0">
              <a:solidFill>
                <a:srgbClr val="990099"/>
              </a:solidFill>
            </a:endParaRPr>
          </a:p>
          <a:p>
            <a:r>
              <a:rPr lang="ru-RU" b="1" dirty="0" smtClean="0">
                <a:solidFill>
                  <a:srgbClr val="990099"/>
                </a:solidFill>
              </a:rPr>
              <a:t>«_____» _____________ </a:t>
            </a:r>
            <a:r>
              <a:rPr lang="ru-RU" b="1" dirty="0">
                <a:solidFill>
                  <a:srgbClr val="990099"/>
                </a:solidFill>
              </a:rPr>
              <a:t>2011 г.</a:t>
            </a:r>
          </a:p>
        </p:txBody>
      </p:sp>
    </p:spTree>
    <p:extLst>
      <p:ext uri="{BB962C8B-B14F-4D97-AF65-F5344CB8AC3E}">
        <p14:creationId xmlns:p14="http://schemas.microsoft.com/office/powerpoint/2010/main" val="3907703896"/>
      </p:ext>
    </p:extLst>
  </p:cSld>
  <p:clrMapOvr>
    <a:masterClrMapping/>
  </p:clrMapOvr>
  <p:transition spd="slow">
    <p:cover/>
  </p:transition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5649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Протокол собрания </a:t>
            </a: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Учредителей общественного фонда </a:t>
            </a:r>
            <a:b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Фонда развития 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КГУ </a:t>
            </a:r>
            <a:r>
              <a:rPr lang="ru-RU" b="1" dirty="0" err="1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им.А.Байтурсынова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0533076"/>
      </p:ext>
    </p:extLst>
  </p:cSld>
  <p:clrMapOvr>
    <a:masterClrMapping/>
  </p:clrMapOvr>
  <p:transition spd="slow">
    <p:cover/>
  </p:transition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661" y="692696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</a:t>
            </a:r>
            <a:r>
              <a:rPr lang="ru-RU" sz="5400" b="1" dirty="0" err="1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Ресертификационный</a:t>
            </a:r>
            <a:r>
              <a:rPr lang="ru-RU" sz="54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аудит СМК</a:t>
            </a:r>
            <a:endParaRPr lang="ru-RU" sz="54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2294" y="2348880"/>
            <a:ext cx="83529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7.1 Документированные процедуры</a:t>
            </a:r>
          </a:p>
          <a:p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7.2 Политика и цели университета в области качества</a:t>
            </a:r>
          </a:p>
          <a:p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7.3 Руководство по качеству и анализ функционирования СМК</a:t>
            </a:r>
          </a:p>
          <a:p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7.4 Сертификаты соответствия СМК</a:t>
            </a:r>
            <a:endParaRPr lang="ru-RU" sz="3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40007686"/>
      </p:ext>
    </p:extLst>
  </p:cSld>
  <p:clrMapOvr>
    <a:masterClrMapping/>
  </p:clrMapOvr>
  <p:transition spd="slow">
    <p:cover/>
  </p:transition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7.1 Документированные 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процедуры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5756725"/>
      </p:ext>
    </p:extLst>
  </p:cSld>
  <p:clrMapOvr>
    <a:masterClrMapping/>
  </p:clrMapOvr>
  <p:transition spd="slow">
    <p:cover/>
  </p:transition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88640"/>
            <a:ext cx="4464496" cy="6573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7900388"/>
      </p:ext>
    </p:extLst>
  </p:cSld>
  <p:clrMapOvr>
    <a:masterClrMapping/>
  </p:clrMapOvr>
  <p:transition spd="slow">
    <p:cover/>
  </p:transition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9249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rgbClr val="990099"/>
                </a:solidFill>
              </a:rPr>
              <a:t>- устанавливает </a:t>
            </a:r>
            <a:r>
              <a:rPr lang="ru-RU" sz="3600" b="1" dirty="0">
                <a:solidFill>
                  <a:srgbClr val="990099"/>
                </a:solidFill>
              </a:rPr>
              <a:t>способ и порядок управления документацией РГКП «Костанайский государственный университет им. </a:t>
            </a:r>
            <a:r>
              <a:rPr lang="ru-RU" sz="3600" b="1" dirty="0" err="1">
                <a:solidFill>
                  <a:srgbClr val="990099"/>
                </a:solidFill>
              </a:rPr>
              <a:t>А.Байтурсынова</a:t>
            </a:r>
            <a:r>
              <a:rPr lang="ru-RU" sz="3600" b="1" dirty="0">
                <a:solidFill>
                  <a:srgbClr val="990099"/>
                </a:solidFill>
              </a:rPr>
              <a:t>» </a:t>
            </a:r>
            <a:r>
              <a:rPr lang="ru-RU" sz="3600" b="1" dirty="0" smtClean="0">
                <a:solidFill>
                  <a:srgbClr val="990099"/>
                </a:solidFill>
              </a:rPr>
              <a:t>согласно </a:t>
            </a:r>
            <a:r>
              <a:rPr lang="ru-RU" sz="3600" b="1" dirty="0">
                <a:solidFill>
                  <a:srgbClr val="990099"/>
                </a:solidFill>
              </a:rPr>
              <a:t>требованиям системы менеджмента качества, а также содержит требования к построению, изложению и оформлению нормативно-справочных документов </a:t>
            </a:r>
            <a:r>
              <a:rPr lang="ru-RU" sz="3600" b="1" dirty="0" smtClean="0">
                <a:solidFill>
                  <a:srgbClr val="990099"/>
                </a:solidFill>
              </a:rPr>
              <a:t>университета</a:t>
            </a:r>
            <a:endParaRPr lang="ru-RU" sz="3600" b="1" dirty="0">
              <a:solidFill>
                <a:srgbClr val="99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96040"/>
      </p:ext>
    </p:extLst>
  </p:cSld>
  <p:clrMapOvr>
    <a:masterClrMapping/>
  </p:clrMapOvr>
  <p:transition spd="slow">
    <p:cover/>
  </p:transition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88640"/>
            <a:ext cx="4536504" cy="646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0668473"/>
      </p:ext>
    </p:extLst>
  </p:cSld>
  <p:clrMapOvr>
    <a:masterClrMapping/>
  </p:clrMapOvr>
  <p:transition spd="slow"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496" y="764704"/>
            <a:ext cx="8229600" cy="1728192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Государственная лицензия на реализацию образовательных программ</a:t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 БМ № 0000080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14.07.1995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3373388"/>
            <a:ext cx="8229600" cy="17281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официальный документ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дающий право на осуществление образовательной деятельности согласно ГОСО РК 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8940359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6490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устанавливает </a:t>
            </a: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порядок управления записями РГКП «Костанайский государственный университет им. </a:t>
            </a:r>
            <a:r>
              <a:rPr lang="ru-RU" sz="36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А.Байтурсынова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», </a:t>
            </a: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применяется всеми структурными подразделениями и входит в состав нормативно-справочной документации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658234479"/>
      </p:ext>
    </p:extLst>
  </p:cSld>
  <p:clrMapOvr>
    <a:masterClrMapping/>
  </p:clrMapOvr>
  <p:transition spd="slow">
    <p:cover/>
  </p:transition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3488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Документированная процедура</a:t>
            </a:r>
            <a:b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Внутренний аудит</a:t>
            </a:r>
            <a:r>
              <a:rPr lang="ru-RU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ДП 062.003 - 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2009</a:t>
            </a:r>
            <a:endParaRPr lang="ru-RU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22076"/>
            <a:ext cx="5616624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3933056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990099"/>
                </a:solidFill>
              </a:rPr>
              <a:t>- устанавливает </a:t>
            </a:r>
            <a:r>
              <a:rPr lang="ru-RU" sz="2400" b="1" dirty="0">
                <a:solidFill>
                  <a:srgbClr val="990099"/>
                </a:solidFill>
              </a:rPr>
              <a:t>ответственность и требования к планированию, проведению и анализу результатов внутренних аудитов системы менеджмента качества и текущих проверок в  РГКП «Костанайский государственный университет </a:t>
            </a:r>
            <a:r>
              <a:rPr lang="ru-RU" sz="2400" b="1" dirty="0" err="1">
                <a:solidFill>
                  <a:srgbClr val="990099"/>
                </a:solidFill>
              </a:rPr>
              <a:t>им.А.Байтурсынова</a:t>
            </a:r>
            <a:r>
              <a:rPr lang="ru-RU" sz="2400" b="1" dirty="0" smtClean="0">
                <a:solidFill>
                  <a:srgbClr val="990099"/>
                </a:solidFill>
              </a:rPr>
              <a:t>», </a:t>
            </a:r>
            <a:r>
              <a:rPr lang="ru-RU" sz="2400" b="1" dirty="0">
                <a:solidFill>
                  <a:srgbClr val="990099"/>
                </a:solidFill>
              </a:rPr>
              <a:t>документированию и поддержанию в рабочем состоянии свидетельств аудитов и текущих проверок</a:t>
            </a:r>
          </a:p>
        </p:txBody>
      </p:sp>
    </p:spTree>
    <p:extLst>
      <p:ext uri="{BB962C8B-B14F-4D97-AF65-F5344CB8AC3E}">
        <p14:creationId xmlns:p14="http://schemas.microsoft.com/office/powerpoint/2010/main" val="956005813"/>
      </p:ext>
    </p:extLst>
  </p:cSld>
  <p:clrMapOvr>
    <a:masterClrMapping/>
  </p:clrMapOvr>
  <p:transition spd="slow">
    <p:cover/>
  </p:transition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4928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окументированная процедура</a:t>
            </a:r>
            <a:b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Анализ данных </a:t>
            </a:r>
            <a:b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Постоянное улучшение результативности системы менеджмента качества</a:t>
            </a:r>
            <a:r>
              <a:rPr lang="ru-RU" b="1" cap="all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cap="all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cap="all" dirty="0" err="1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дп</a:t>
            </a:r>
            <a:r>
              <a:rPr lang="ru-RU" sz="3600" b="1" cap="all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cap="all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062.005 – </a:t>
            </a:r>
            <a:r>
              <a:rPr lang="ru-RU" sz="3600" b="1" cap="all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</a:t>
            </a:r>
            <a:endParaRPr lang="ru-RU" sz="36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88640"/>
            <a:ext cx="288290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4365104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990099"/>
                </a:solidFill>
              </a:rPr>
              <a:t>- устанавливает </a:t>
            </a:r>
            <a:r>
              <a:rPr lang="ru-RU" sz="2400" b="1" dirty="0">
                <a:solidFill>
                  <a:srgbClr val="990099"/>
                </a:solidFill>
              </a:rPr>
              <a:t>способ, порядок и критерии проведения анализа данных с целью осуществления действий, направленных на постоянное улучшение качества процессов, процедур, деятельности в РГКП «Костанайский государственный университет </a:t>
            </a:r>
            <a:r>
              <a:rPr lang="ru-RU" sz="2400" b="1" dirty="0" err="1">
                <a:solidFill>
                  <a:srgbClr val="990099"/>
                </a:solidFill>
              </a:rPr>
              <a:t>им.А.Байтурсынова</a:t>
            </a:r>
            <a:r>
              <a:rPr lang="ru-RU" sz="2400" b="1" dirty="0">
                <a:solidFill>
                  <a:srgbClr val="990099"/>
                </a:solidFill>
              </a:rPr>
              <a:t> </a:t>
            </a:r>
            <a:r>
              <a:rPr lang="ru-RU" sz="2400" b="1" dirty="0" smtClean="0">
                <a:solidFill>
                  <a:srgbClr val="990099"/>
                </a:solidFill>
              </a:rPr>
              <a:t>и </a:t>
            </a:r>
            <a:r>
              <a:rPr lang="ru-RU" sz="2400" b="1" dirty="0">
                <a:solidFill>
                  <a:srgbClr val="990099"/>
                </a:solidFill>
              </a:rPr>
              <a:t>анализа интересов </a:t>
            </a:r>
            <a:r>
              <a:rPr lang="ru-RU" sz="2400" b="1" dirty="0" smtClean="0">
                <a:solidFill>
                  <a:srgbClr val="990099"/>
                </a:solidFill>
              </a:rPr>
              <a:t>потребителей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0224948"/>
      </p:ext>
    </p:extLst>
  </p:cSld>
  <p:clrMapOvr>
    <a:masterClrMapping/>
  </p:clrMapOvr>
  <p:transition spd="slow">
    <p:cover/>
  </p:transition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08920"/>
            <a:ext cx="8589640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окументированная процедура</a:t>
            </a:r>
            <a:b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Управление несоответствующей продукцией</a:t>
            </a:r>
            <a:r>
              <a:rPr lang="ru-RU" sz="3600" b="1" cap="all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cap="all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cap="all" dirty="0" err="1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дп</a:t>
            </a:r>
            <a:r>
              <a:rPr lang="ru-RU" sz="3600" b="1" cap="all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cap="all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062.004 – </a:t>
            </a:r>
            <a:r>
              <a:rPr lang="ru-RU" sz="3600" b="1" cap="all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</a:t>
            </a:r>
            <a:endParaRPr lang="ru-RU" sz="36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86849"/>
            <a:ext cx="27432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4653136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990099"/>
                </a:solidFill>
              </a:rPr>
              <a:t>- устанавливает </a:t>
            </a:r>
            <a:r>
              <a:rPr lang="ru-RU" sz="3200" b="1" dirty="0">
                <a:solidFill>
                  <a:srgbClr val="990099"/>
                </a:solidFill>
              </a:rPr>
              <a:t>способы, порядок и организацию управления несоответствующей продукцией</a:t>
            </a:r>
          </a:p>
        </p:txBody>
      </p:sp>
    </p:spTree>
    <p:extLst>
      <p:ext uri="{BB962C8B-B14F-4D97-AF65-F5344CB8AC3E}">
        <p14:creationId xmlns:p14="http://schemas.microsoft.com/office/powerpoint/2010/main" val="315893723"/>
      </p:ext>
    </p:extLst>
  </p:cSld>
  <p:clrMapOvr>
    <a:masterClrMapping/>
  </p:clrMapOvr>
  <p:transition spd="slow">
    <p:cover/>
  </p:transition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6632"/>
            <a:ext cx="6408710" cy="488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5085184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990099"/>
                </a:solidFill>
              </a:rPr>
              <a:t>- устанавливает </a:t>
            </a:r>
            <a:r>
              <a:rPr lang="ru-RU" sz="2400" b="1" dirty="0">
                <a:solidFill>
                  <a:srgbClr val="990099"/>
                </a:solidFill>
              </a:rPr>
              <a:t>порядок проведения корректирующих и предупреждающих действий с целью устранения причин несоответствия и предупреждения повторного их возникновения</a:t>
            </a:r>
          </a:p>
        </p:txBody>
      </p:sp>
    </p:spTree>
    <p:extLst>
      <p:ext uri="{BB962C8B-B14F-4D97-AF65-F5344CB8AC3E}">
        <p14:creationId xmlns:p14="http://schemas.microsoft.com/office/powerpoint/2010/main" val="2533202224"/>
      </p:ext>
    </p:extLst>
  </p:cSld>
  <p:clrMapOvr>
    <a:masterClrMapping/>
  </p:clrMapOvr>
  <p:transition spd="slow">
    <p:cover/>
  </p:transition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1916832"/>
            <a:ext cx="64624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7.2 Политика и цели университета в области качества</a:t>
            </a:r>
          </a:p>
        </p:txBody>
      </p:sp>
    </p:spTree>
    <p:extLst>
      <p:ext uri="{BB962C8B-B14F-4D97-AF65-F5344CB8AC3E}">
        <p14:creationId xmlns:p14="http://schemas.microsoft.com/office/powerpoint/2010/main" val="3458337181"/>
      </p:ext>
    </p:extLst>
  </p:cSld>
  <p:clrMapOvr>
    <a:masterClrMapping/>
  </p:clrMapOvr>
  <p:transition spd="slow">
    <p:cover/>
  </p:transition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42088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Стратегия развития университета </a:t>
            </a:r>
            <a:b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2011-2020 годы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39014870"/>
      </p:ext>
    </p:extLst>
  </p:cSld>
  <p:clrMapOvr>
    <a:masterClrMapping/>
  </p:clrMapOvr>
  <p:transition spd="slow">
    <p:cover/>
  </p:transition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119675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Политика в области качества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690336"/>
            <a:ext cx="82089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990099"/>
                </a:solidFill>
              </a:rPr>
              <a:t>- направлена </a:t>
            </a:r>
            <a:r>
              <a:rPr lang="ru-RU" sz="3200" b="1" dirty="0">
                <a:solidFill>
                  <a:srgbClr val="990099"/>
                </a:solidFill>
              </a:rPr>
              <a:t>на постоянное обеспечение гарантированного высокого качества образовательных услуг и научно-исследовательских разработок, предоставляемых потребителям</a:t>
            </a:r>
          </a:p>
        </p:txBody>
      </p:sp>
    </p:spTree>
    <p:extLst>
      <p:ext uri="{BB962C8B-B14F-4D97-AF65-F5344CB8AC3E}">
        <p14:creationId xmlns:p14="http://schemas.microsoft.com/office/powerpoint/2010/main" val="4187227507"/>
      </p:ext>
    </p:extLst>
  </p:cSld>
  <p:clrMapOvr>
    <a:masterClrMapping/>
  </p:clrMapOvr>
  <p:transition spd="slow">
    <p:cover/>
  </p:transition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 в области качества</a:t>
            </a:r>
            <a:endParaRPr lang="ru-RU" sz="48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274838"/>
            <a:ext cx="83529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990099"/>
                </a:solidFill>
              </a:rPr>
              <a:t>- обеспечение </a:t>
            </a:r>
            <a:r>
              <a:rPr lang="ru-RU" sz="2800" b="1" dirty="0">
                <a:solidFill>
                  <a:srgbClr val="990099"/>
                </a:solidFill>
              </a:rPr>
              <a:t>рынка труда  региона, республики специалистами высокой квалификации на основе комплексной подготовки с использованием передовых достижений в области образования, науки и производства, всеобщей заинтересованности коллектива в результатах деятельности вуза</a:t>
            </a:r>
          </a:p>
        </p:txBody>
      </p:sp>
    </p:spTree>
    <p:extLst>
      <p:ext uri="{BB962C8B-B14F-4D97-AF65-F5344CB8AC3E}">
        <p14:creationId xmlns:p14="http://schemas.microsoft.com/office/powerpoint/2010/main" val="3264833817"/>
      </p:ext>
    </p:extLst>
  </p:cSld>
  <p:clrMapOvr>
    <a:masterClrMapping/>
  </p:clrMapOvr>
  <p:transition spd="slow">
    <p:cover/>
  </p:transition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Миссия и видение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4749652"/>
              </p:ext>
            </p:extLst>
          </p:nvPr>
        </p:nvGraphicFramePr>
        <p:xfrm>
          <a:off x="251520" y="2348880"/>
          <a:ext cx="8568952" cy="3048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68952"/>
              </a:tblGrid>
              <a:tr h="1581785"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  <a:tabLst>
                          <a:tab pos="457200" algn="l"/>
                          <a:tab pos="1163320" algn="l"/>
                          <a:tab pos="1744980" algn="l"/>
                          <a:tab pos="232664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2000" b="1" i="1" u="sng" dirty="0" smtClean="0">
                          <a:solidFill>
                            <a:srgbClr val="990099"/>
                          </a:solidFill>
                          <a:effectLst/>
                        </a:rPr>
                        <a:t>Миссия</a:t>
                      </a:r>
                      <a:r>
                        <a:rPr lang="ru-RU" sz="2000" b="1" i="1" u="sng" dirty="0">
                          <a:solidFill>
                            <a:srgbClr val="990099"/>
                          </a:solidFill>
                          <a:effectLst/>
                        </a:rPr>
                        <a:t>:</a:t>
                      </a:r>
                      <a:r>
                        <a:rPr lang="ru-RU" sz="2000" b="1" dirty="0">
                          <a:solidFill>
                            <a:srgbClr val="990099"/>
                          </a:solidFill>
                          <a:effectLst/>
                        </a:rPr>
                        <a:t> инновационный региональный университет как образовательный, научный и культурный центр, источник кадрового потенциала высокого уровня  </a:t>
                      </a:r>
                      <a:r>
                        <a:rPr lang="ru-RU" sz="2000" b="1" dirty="0" smtClean="0">
                          <a:solidFill>
                            <a:srgbClr val="990099"/>
                          </a:solidFill>
                          <a:effectLst/>
                        </a:rPr>
                        <a:t>компетенции.</a:t>
                      </a:r>
                    </a:p>
                    <a:p>
                      <a:pPr indent="342900" algn="just">
                        <a:spcAft>
                          <a:spcPts val="0"/>
                        </a:spcAft>
                        <a:tabLst>
                          <a:tab pos="457200" algn="l"/>
                          <a:tab pos="1163320" algn="l"/>
                          <a:tab pos="1744980" algn="l"/>
                          <a:tab pos="232664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2000" b="1" dirty="0" smtClean="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 indent="342900" algn="just">
                        <a:spcAft>
                          <a:spcPts val="0"/>
                        </a:spcAft>
                        <a:tabLst>
                          <a:tab pos="457200" algn="l"/>
                          <a:tab pos="1163320" algn="l"/>
                          <a:tab pos="1744980" algn="l"/>
                          <a:tab pos="232664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2000" b="1" i="1" u="sng" dirty="0" smtClean="0">
                          <a:solidFill>
                            <a:srgbClr val="990099"/>
                          </a:solidFill>
                          <a:effectLst/>
                        </a:rPr>
                        <a:t>Видение:</a:t>
                      </a:r>
                      <a:r>
                        <a:rPr lang="ru-RU" sz="2000" b="1" dirty="0" smtClean="0">
                          <a:solidFill>
                            <a:srgbClr val="990099"/>
                          </a:solidFill>
                          <a:effectLst/>
                        </a:rPr>
                        <a:t> университет, имеющий безупречный имидж в обществе, достигший устойчивого развития на рынке образовательных услуг, поддерживающий широкие академические связи с зарубежными партнерами для осуществления совместных образовательных, научных и культурных программ, обеспечивающий внедрение инноваций и научных достижений в производство и другие сферы общественной жизни.</a:t>
                      </a:r>
                      <a:endParaRPr lang="ru-RU" sz="2000" b="1" dirty="0">
                        <a:solidFill>
                          <a:srgbClr val="990099"/>
                        </a:solidFill>
                        <a:effectLst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5925101"/>
      </p:ext>
    </p:extLst>
  </p:cSld>
  <p:clrMapOvr>
    <a:masterClrMapping/>
  </p:clrMapOvr>
  <p:transition spd="slow">
    <p:cov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к\Desktop\ksu.ku\1 Организационно-правовые документы, планы и отчеты КГУ\1 Правоустанавливающие и локальные документы\gosudarstvennaya_licenziya_na_zanyatie_obrazovatelnoy_deyatelnostu_vusshee_i_poslevuzovskoe_obrazovanie_03.02.20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5" y="150490"/>
            <a:ext cx="4733424" cy="651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4921442"/>
      </p:ext>
    </p:extLst>
  </p:cSld>
  <p:clrMapOvr>
    <a:masterClrMapping/>
  </p:clrMapOvr>
  <p:transition spd="slow">
    <p:cover/>
  </p:transition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13331" y="2210127"/>
            <a:ext cx="8229600" cy="1143000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ru-RU" sz="48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Руководство по качеству</a:t>
            </a:r>
            <a:r>
              <a:rPr lang="ru-RU" sz="48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/>
            </a:r>
            <a:br>
              <a:rPr lang="ru-RU" sz="48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</a:br>
            <a:r>
              <a:rPr lang="ru-RU" sz="48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Times New Roman" pitchFamily="18" charset="0"/>
                <a:cs typeface="Arial" pitchFamily="34" charset="0"/>
              </a:rPr>
              <a:t>РК  КГУ </a:t>
            </a:r>
            <a:r>
              <a:rPr lang="ru-RU" sz="48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Times New Roman" pitchFamily="18" charset="0"/>
                <a:cs typeface="Arial" pitchFamily="34" charset="0"/>
              </a:rPr>
              <a:t>062.365-2010</a:t>
            </a:r>
            <a:endParaRPr lang="ru-RU" sz="48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lum bright="-42000" contras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6632"/>
            <a:ext cx="28575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28600" y="5134635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7517" y="3501008"/>
            <a:ext cx="849950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990099"/>
                </a:solidFill>
              </a:rPr>
              <a:t>- основной </a:t>
            </a:r>
            <a:r>
              <a:rPr lang="ru-RU" sz="2400" b="1" dirty="0">
                <a:solidFill>
                  <a:srgbClr val="990099"/>
                </a:solidFill>
              </a:rPr>
              <a:t>документ, регламентирующий систему управления университета на основе принципов СМК, определяющий Политику и Цели в области качества, организационную структуру системы менеджмента качества (далее - СМК) и структуру ее документации, распределение полномочий и ответственности персонала, основные рабочие процессы, необходимые ресурсы и обеспечивающий описание системы для постоянной ссылки</a:t>
            </a:r>
          </a:p>
        </p:txBody>
      </p:sp>
    </p:spTree>
    <p:extLst>
      <p:ext uri="{BB962C8B-B14F-4D97-AF65-F5344CB8AC3E}">
        <p14:creationId xmlns:p14="http://schemas.microsoft.com/office/powerpoint/2010/main" val="1753868062"/>
      </p:ext>
    </p:extLst>
  </p:cSld>
  <p:clrMapOvr>
    <a:masterClrMapping/>
  </p:clrMapOvr>
  <p:transition spd="slow">
    <p:cover/>
  </p:transition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836712"/>
            <a:ext cx="6515100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7288559"/>
      </p:ext>
    </p:extLst>
  </p:cSld>
  <p:clrMapOvr>
    <a:masterClrMapping/>
  </p:clrMapOvr>
  <p:transition spd="slow">
    <p:cover/>
  </p:transition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пк\Desktop\ksu.ku\Ресертификационный аудит СМК (6-8 декабря 2010 г.)\Сертификаты соответствия системы менеджмента качества ISO 90012008\Sertifikat_sootvetstviya_sistemu_menedzhmenta_kachestva._ISO_9001-2008_ot_23.10.2009_¹_08.429.026_(rus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" y="486965"/>
            <a:ext cx="4203038" cy="593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пк\Desktop\ksu.ku\Ресертификационный аудит СМК (6-8 декабря 2010 г.)\Сертификаты соответствия системы менеджмента качества ISO 90012008\Prilozhenie_1_k_sertifikatu_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950" y="486965"/>
            <a:ext cx="4201131" cy="593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4216211"/>
      </p:ext>
    </p:extLst>
  </p:cSld>
  <p:clrMapOvr>
    <a:masterClrMapping/>
  </p:clrMapOvr>
  <p:transition spd="slow">
    <p:cover/>
  </p:transition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Делопроизводство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6139" y="2636912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Стандарты </a:t>
            </a:r>
            <a: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Казахстан, Типовые правила </a:t>
            </a:r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документирования</a:t>
            </a:r>
            <a:endParaRPr lang="ru-RU" sz="4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88144844"/>
      </p:ext>
    </p:extLst>
  </p:cSld>
  <p:clrMapOvr>
    <a:masterClrMapping/>
  </p:clrMapOvr>
  <p:transition spd="slow">
    <p:cover/>
  </p:transition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4048" y="188640"/>
            <a:ext cx="3923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990099"/>
                </a:solidFill>
              </a:rPr>
              <a:t>Утверждены</a:t>
            </a:r>
          </a:p>
          <a:p>
            <a:r>
              <a:rPr lang="ru-RU" b="1" dirty="0">
                <a:solidFill>
                  <a:srgbClr val="990099"/>
                </a:solidFill>
              </a:rPr>
              <a:t>постановлением Правительства </a:t>
            </a:r>
            <a:endParaRPr lang="ru-RU" b="1" dirty="0" smtClean="0">
              <a:solidFill>
                <a:srgbClr val="990099"/>
              </a:solidFill>
            </a:endParaRPr>
          </a:p>
          <a:p>
            <a:r>
              <a:rPr lang="ru-RU" b="1" dirty="0" smtClean="0">
                <a:solidFill>
                  <a:srgbClr val="990099"/>
                </a:solidFill>
              </a:rPr>
              <a:t>Республики Казахстан </a:t>
            </a:r>
          </a:p>
          <a:p>
            <a:r>
              <a:rPr lang="ru-RU" b="1" dirty="0" smtClean="0">
                <a:solidFill>
                  <a:srgbClr val="990099"/>
                </a:solidFill>
              </a:rPr>
              <a:t>от </a:t>
            </a:r>
            <a:r>
              <a:rPr lang="ru-RU" b="1" dirty="0">
                <a:solidFill>
                  <a:srgbClr val="990099"/>
                </a:solidFill>
              </a:rPr>
              <a:t>« 21» декабря  2011 года </a:t>
            </a:r>
            <a:r>
              <a:rPr lang="ru-RU" b="1" dirty="0" smtClean="0">
                <a:solidFill>
                  <a:srgbClr val="990099"/>
                </a:solidFill>
              </a:rPr>
              <a:t>№ </a:t>
            </a:r>
            <a:r>
              <a:rPr lang="ru-RU" b="1" dirty="0">
                <a:solidFill>
                  <a:srgbClr val="990099"/>
                </a:solidFill>
              </a:rPr>
              <a:t>1570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413063"/>
            <a:ext cx="84604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Типовые правила</a:t>
            </a:r>
          </a:p>
          <a:p>
            <a:pPr algn="ctr"/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документирования и управления документацией</a:t>
            </a:r>
          </a:p>
          <a:p>
            <a:pPr algn="ctr"/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государственных и негосударственных организациях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4149080"/>
            <a:ext cx="84604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990099"/>
                </a:solidFill>
              </a:rPr>
              <a:t>- устанавливают </a:t>
            </a:r>
            <a:r>
              <a:rPr lang="ru-RU" sz="2400" b="1" dirty="0">
                <a:solidFill>
                  <a:srgbClr val="990099"/>
                </a:solidFill>
              </a:rPr>
              <a:t>порядок организации документирования управленческой деятельности и порядок организации работы с документами несекретного характера на бумажных носителях, управления документацией в государственных и негосударственных </a:t>
            </a:r>
            <a:r>
              <a:rPr lang="ru-RU" sz="2400" b="1" dirty="0" smtClean="0">
                <a:solidFill>
                  <a:srgbClr val="990099"/>
                </a:solidFill>
              </a:rPr>
              <a:t>организациях </a:t>
            </a:r>
            <a:r>
              <a:rPr lang="ru-RU" sz="2400" b="1" dirty="0">
                <a:solidFill>
                  <a:srgbClr val="990099"/>
                </a:solidFill>
              </a:rPr>
              <a:t>и распространяются на организационно-распорядительную документацию</a:t>
            </a:r>
          </a:p>
        </p:txBody>
      </p:sp>
    </p:spTree>
    <p:extLst>
      <p:ext uri="{BB962C8B-B14F-4D97-AF65-F5344CB8AC3E}">
        <p14:creationId xmlns:p14="http://schemas.microsoft.com/office/powerpoint/2010/main" val="1089152354"/>
      </p:ext>
    </p:extLst>
  </p:cSld>
  <p:clrMapOvr>
    <a:masterClrMapping/>
  </p:clrMapOvr>
  <p:transition spd="slow">
    <p:cover/>
  </p:transition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484784"/>
            <a:ext cx="864096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окументы на бумажных носителях</a:t>
            </a:r>
          </a:p>
          <a:p>
            <a:pPr algn="ctr"/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Общие </a:t>
            </a:r>
            <a: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технические требования</a:t>
            </a:r>
          </a:p>
          <a:p>
            <a:pPr algn="ctr"/>
            <a: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архивному хранению</a:t>
            </a:r>
          </a:p>
          <a:p>
            <a:pPr algn="ctr"/>
            <a:r>
              <a:rPr lang="kk-KZ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 </a:t>
            </a:r>
            <a:endParaRPr lang="kk-KZ" sz="4000" b="1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 </a:t>
            </a:r>
            <a: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РК 1237-2004</a:t>
            </a:r>
          </a:p>
        </p:txBody>
      </p:sp>
    </p:spTree>
    <p:extLst>
      <p:ext uri="{BB962C8B-B14F-4D97-AF65-F5344CB8AC3E}">
        <p14:creationId xmlns:p14="http://schemas.microsoft.com/office/powerpoint/2010/main" val="2050038464"/>
      </p:ext>
    </p:extLst>
  </p:cSld>
  <p:clrMapOvr>
    <a:masterClrMapping/>
  </p:clrMapOvr>
  <p:transition spd="slow">
    <p:cover/>
  </p:transition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92896"/>
            <a:ext cx="8229600" cy="1143000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Законы Республики Казахстан </a:t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 сфере образования и науки)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15063739"/>
      </p:ext>
    </p:extLst>
  </p:cSld>
  <p:clrMapOvr>
    <a:masterClrMapping/>
  </p:clrMapOvr>
  <p:transition spd="slow">
    <p:cover/>
  </p:transition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941168"/>
            <a:ext cx="8229600" cy="1143000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Конституция Республики Казахстан</a:t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30 августа 1995 года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F:\ПМ Законодательная база\Конституц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20688"/>
            <a:ext cx="6978157" cy="3883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5480311"/>
      </p:ext>
    </p:extLst>
  </p:cSld>
  <p:clrMapOvr>
    <a:masterClrMapping/>
  </p:clrMapOvr>
  <p:transition spd="slow">
    <p:cover/>
  </p:transition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Гражданский кодекс Республики Казахстан</a:t>
            </a:r>
            <a:r>
              <a:rPr lang="en-US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изменениями и дополнениями по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состоянию на 22.06.2012 г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852936"/>
            <a:ext cx="78488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регулирование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гражданско-правовых отношений</a:t>
            </a:r>
            <a:endParaRPr lang="ru-RU" sz="30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97270076"/>
      </p:ext>
    </p:extLst>
  </p:cSld>
  <p:clrMapOvr>
    <a:masterClrMapping/>
  </p:clrMapOvr>
  <p:transition spd="slow">
    <p:cover/>
  </p:transition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12" y="548680"/>
            <a:ext cx="9144000" cy="1143000"/>
          </a:xfrm>
        </p:spPr>
        <p:txBody>
          <a:bodyPr>
            <a:noAutofit/>
          </a:bodyPr>
          <a:lstStyle/>
          <a:p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 Республики Казахстан 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«Об образовании»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27 июля 2007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года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0540" y="2348880"/>
            <a:ext cx="84969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регулирует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общественные отношения в области образования,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определяет основные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принципы государственной политики в этой области и направлен на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конституционного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права граждан Республики Казахстан, а также иностранцев и лиц без гражданства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постоянно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проживающих в Республике Казахстан, на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3720855237"/>
      </p:ext>
    </p:extLst>
  </p:cSld>
  <p:clrMapOvr>
    <a:masterClrMapping/>
  </p:clrMapOvr>
  <p:transition spd="slow"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Приложение к лицензии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67544" y="2492896"/>
            <a:ext cx="8229600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официальный документ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определяющий перечень специальностей по которым осуществляется образовательная деятельность образовательного учреждения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4876153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 Республики Казахстан </a:t>
            </a:r>
            <a:b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науке»</a:t>
            </a:r>
            <a:b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июля 2001 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года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7596" y="2852936"/>
            <a:ext cx="80648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регулирует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общественные отношения в области науки и научно-технической деятельности, определяет основные принципы и механизмы функционирования и развития национальной научной системы Республики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71307899"/>
      </p:ext>
    </p:extLst>
  </p:cSld>
  <p:clrMapOvr>
    <a:masterClrMapping/>
  </p:clrMapOvr>
  <p:transition spd="slow">
    <p:cover/>
  </p:transition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1143000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 Республики Казахстан </a:t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 лицензировании»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 января 2007 года N 214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967335"/>
            <a:ext cx="806489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регулируются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отношения, связанные с лицензированием отдельных видов</a:t>
            </a:r>
          </a:p>
          <a:p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3716224345"/>
      </p:ext>
    </p:extLst>
  </p:cSld>
  <p:clrMapOvr>
    <a:masterClrMapping/>
  </p:clrMapOvr>
  <p:transition spd="slow">
    <p:cover/>
  </p:transition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829" y="14847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 Республики Казахстан </a:t>
            </a:r>
            <a:b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 государственных секретах»</a:t>
            </a:r>
            <a:b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15 марта 1999 года № 349-1 </a:t>
            </a:r>
            <a:b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 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изм. </a:t>
            </a: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16.03.2001 г. № 163-II;</a:t>
            </a:r>
            <a:b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10.07.02 г. № 338-II; 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02.04.04 г. № 541-II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3933056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990099"/>
                </a:solidFill>
              </a:rPr>
              <a:t>- определяет </a:t>
            </a:r>
            <a:r>
              <a:rPr lang="ru-RU" sz="2400" b="1" dirty="0">
                <a:solidFill>
                  <a:srgbClr val="990099"/>
                </a:solidFill>
              </a:rPr>
              <a:t>правовые основы и единую систему защиты государственных секретов в интересах обеспечения национальной безопасности Республики Казахстан, регулирует общественные отношения, возникающие в связи с отнесением сведений к государственным секретам, их засекречиванием, распоряжением, защитой и рассекречиванием</a:t>
            </a:r>
          </a:p>
        </p:txBody>
      </p:sp>
    </p:spTree>
    <p:extLst>
      <p:ext uri="{BB962C8B-B14F-4D97-AF65-F5344CB8AC3E}">
        <p14:creationId xmlns:p14="http://schemas.microsoft.com/office/powerpoint/2010/main" val="3442210193"/>
      </p:ext>
    </p:extLst>
  </p:cSld>
  <p:clrMapOvr>
    <a:masterClrMapping/>
  </p:clrMapOvr>
  <p:transition spd="slow">
    <p:cover/>
  </p:transition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 Республики Казахстан</a:t>
            </a:r>
            <a:b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 борьбе с коррупцией»</a:t>
            </a:r>
            <a:b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2 июля 1998 г. N 267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2204864"/>
            <a:ext cx="8568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990099"/>
                </a:solidFill>
              </a:rPr>
              <a:t>- направлен </a:t>
            </a:r>
            <a:r>
              <a:rPr lang="ru-RU" sz="2400" b="1" dirty="0">
                <a:solidFill>
                  <a:srgbClr val="990099"/>
                </a:solidFill>
              </a:rPr>
              <a:t>на защиту прав и свобод граждан, обеспечение национальной безопасности Республики Казахстан от угроз, вытекающих из проявлений коррупции, обеспечение эффективной деятельности государственных органов, должностных и других лиц, выполняющих государственные функции, а также лиц, приравненных к ним, путем предупреждения, выявления, пресечения и раскрытия правонарушений, связанных с коррупцией, устранения их последствий и привлечения виновных к ответственности, определяет основные принципы борьбы с коррупцией, устанавливает виды правонарушений, связанных с коррупцией, а также условия наступления ответственности</a:t>
            </a:r>
          </a:p>
        </p:txBody>
      </p:sp>
    </p:spTree>
    <p:extLst>
      <p:ext uri="{BB962C8B-B14F-4D97-AF65-F5344CB8AC3E}">
        <p14:creationId xmlns:p14="http://schemas.microsoft.com/office/powerpoint/2010/main" val="3875248472"/>
      </p:ext>
    </p:extLst>
  </p:cSld>
  <p:clrMapOvr>
    <a:masterClrMapping/>
  </p:clrMapOvr>
  <p:transition spd="slow">
    <p:cover/>
  </p:transition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 Республики Казахстан </a:t>
            </a:r>
            <a:b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 </a:t>
            </a: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порядке рассмотрения обращений физических и юридических 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лиц»</a:t>
            </a: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января 2007 года N 221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71228" y="3356992"/>
            <a:ext cx="82089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регулирует </a:t>
            </a:r>
            <a:r>
              <a:rPr lang="ru-RU" sz="28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общественные отношения, связанные с подачей и рассмотрением обращений физических и юридических лиц в целях реализации и защиты их прав, свобод и законных интересов</a:t>
            </a:r>
          </a:p>
        </p:txBody>
      </p:sp>
    </p:spTree>
    <p:extLst>
      <p:ext uri="{BB962C8B-B14F-4D97-AF65-F5344CB8AC3E}">
        <p14:creationId xmlns:p14="http://schemas.microsoft.com/office/powerpoint/2010/main" val="3527316155"/>
      </p:ext>
    </p:extLst>
  </p:cSld>
  <p:clrMapOvr>
    <a:masterClrMapping/>
  </p:clrMapOvr>
  <p:transition spd="slow">
    <p:cover/>
  </p:transition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127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акон </a:t>
            </a: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еспублики </a:t>
            </a: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азахстан</a:t>
            </a:r>
            <a:b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 праздниках в Республике </a:t>
            </a: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азахстан" </a:t>
            </a:r>
            <a:b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13 декабря 2001 года n 267-2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4003612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определяет </a:t>
            </a:r>
            <a: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правовые основы праздников, отмечаемых в Республике Казахстан</a:t>
            </a:r>
          </a:p>
        </p:txBody>
      </p:sp>
    </p:spTree>
    <p:extLst>
      <p:ext uri="{BB962C8B-B14F-4D97-AF65-F5344CB8AC3E}">
        <p14:creationId xmlns:p14="http://schemas.microsoft.com/office/powerpoint/2010/main" val="1431323640"/>
      </p:ext>
    </p:extLst>
  </p:cSld>
  <p:clrMapOvr>
    <a:masterClrMapping/>
  </p:clrMapOvr>
  <p:transition spd="slow">
    <p:cover/>
  </p:transition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268760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акон </a:t>
            </a:r>
            <a: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еспублики </a:t>
            </a:r>
            <a: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азахстан </a:t>
            </a:r>
            <a:b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 языках в Республике Казахстан»</a:t>
            </a:r>
            <a:b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11.07.1997 n 151-i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2194" y="3284984"/>
            <a:ext cx="8352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990099"/>
                </a:solidFill>
              </a:rPr>
              <a:t>- устанавливает </a:t>
            </a:r>
            <a:r>
              <a:rPr lang="ru-RU" sz="2400" b="1" dirty="0">
                <a:solidFill>
                  <a:srgbClr val="990099"/>
                </a:solidFill>
              </a:rPr>
              <a:t>правовые основы функционирования языков в Республике Казахстан, обязанности государства в создании условий для их изучения и развития, обеспечивает одинаково уважительное отношение ко всем, без исключения, употребляемым в Республике Казахстан языкам</a:t>
            </a:r>
          </a:p>
        </p:txBody>
      </p:sp>
    </p:spTree>
    <p:extLst>
      <p:ext uri="{BB962C8B-B14F-4D97-AF65-F5344CB8AC3E}">
        <p14:creationId xmlns:p14="http://schemas.microsoft.com/office/powerpoint/2010/main" val="533024319"/>
      </p:ext>
    </p:extLst>
  </p:cSld>
  <p:clrMapOvr>
    <a:masterClrMapping/>
  </p:clrMapOvr>
  <p:transition spd="slow">
    <p:cover/>
  </p:transition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95536" y="188640"/>
            <a:ext cx="8208912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 Республики Казахстан </a:t>
            </a:r>
            <a:b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 государственном имуществе» </a:t>
            </a:r>
            <a:b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1 марта 2011 года № 413-IV </a:t>
            </a:r>
            <a:b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 изм. на 10.07.2012 г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</a:t>
            </a:r>
            <a:endParaRPr lang="ru-RU" sz="36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675003"/>
            <a:ext cx="87129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990099"/>
                </a:solidFill>
              </a:rPr>
              <a:t>- определяет </a:t>
            </a:r>
            <a:r>
              <a:rPr lang="ru-RU" sz="2400" b="1" dirty="0">
                <a:solidFill>
                  <a:srgbClr val="990099"/>
                </a:solidFill>
              </a:rPr>
              <a:t>правовой режим государственного имущества, правовые основы управления государственным имуществом, в том числе имуществом, закрепленным за государственными юридическими лицами, и принадлежащими государству акциями и долями участия в уставном капитале юридических лиц, правовые основания приобретения и прекращения прав на государственное имущество и направлен на обеспечение эффективного осуществления государством прав собственника и обладателя иных прав на государственное имущество</a:t>
            </a:r>
          </a:p>
        </p:txBody>
      </p:sp>
    </p:spTree>
    <p:extLst>
      <p:ext uri="{BB962C8B-B14F-4D97-AF65-F5344CB8AC3E}">
        <p14:creationId xmlns:p14="http://schemas.microsoft.com/office/powerpoint/2010/main" val="3858923242"/>
      </p:ext>
    </p:extLst>
  </p:cSld>
  <p:clrMapOvr>
    <a:masterClrMapping/>
  </p:clrMapOvr>
  <p:transition spd="slow">
    <p:cover/>
  </p:transition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4296" y="1268760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акон </a:t>
            </a: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еспублики </a:t>
            </a: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азахстан</a:t>
            </a:r>
            <a:b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 праздниках в Республике </a:t>
            </a: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азахстан" </a:t>
            </a:r>
            <a:b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13 декабря 2001 года n 267-2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4003632"/>
            <a:ext cx="74888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определяет </a:t>
            </a:r>
            <a: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правовые основы праздников, отмечаемых в Республике Казахстан</a:t>
            </a:r>
          </a:p>
        </p:txBody>
      </p:sp>
    </p:spTree>
    <p:extLst>
      <p:ext uri="{BB962C8B-B14F-4D97-AF65-F5344CB8AC3E}">
        <p14:creationId xmlns:p14="http://schemas.microsoft.com/office/powerpoint/2010/main" val="1064460382"/>
      </p:ext>
    </p:extLst>
  </p:cSld>
  <p:clrMapOvr>
    <a:masterClrMapping/>
  </p:clrMapOvr>
  <p:transition spd="slow">
    <p:cover/>
  </p:transition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570186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 Республики Казахстан</a:t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 правах ребенка»</a:t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8 августа 2002 года N 345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021880"/>
            <a:ext cx="8046640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регулирует </a:t>
            </a: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отношения, возникающие в связи с реализацией основных прав </a:t>
            </a:r>
            <a:r>
              <a:rPr lang="ru-RU" sz="2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законных </a:t>
            </a: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интересов ребенка, гарантированных Конституцией Республики Казахстан, исходя </a:t>
            </a:r>
            <a:r>
              <a:rPr lang="ru-RU" sz="2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принципов </a:t>
            </a: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приоритетности подготовки детей к полноценной жизни в обществе, развития у </a:t>
            </a:r>
            <a:r>
              <a:rPr lang="ru-RU" sz="2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них общественно </a:t>
            </a: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значимой и творческой активности, воспитания в них высоких нравственных качеств</a:t>
            </a:r>
            <a:r>
              <a:rPr lang="ru-RU" sz="2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патриотизма </a:t>
            </a: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гражданственности, формирования национального самосознания на основе</a:t>
            </a:r>
          </a:p>
          <a:p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общечеловеческих ценностей мировой цивилизации</a:t>
            </a:r>
          </a:p>
        </p:txBody>
      </p:sp>
    </p:spTree>
    <p:extLst>
      <p:ext uri="{BB962C8B-B14F-4D97-AF65-F5344CB8AC3E}">
        <p14:creationId xmlns:p14="http://schemas.microsoft.com/office/powerpoint/2010/main" val="330757234"/>
      </p:ext>
    </p:extLst>
  </p:cSld>
  <p:clrMapOvr>
    <a:masterClrMapping/>
  </p:clrMapOvr>
  <p:transition spd="slow">
    <p:cov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пк\Desktop\222\sert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8640"/>
            <a:ext cx="4464496" cy="652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6356197"/>
      </p:ext>
    </p:extLst>
  </p:cSld>
  <p:clrMapOvr>
    <a:masterClrMapping/>
  </p:clrMapOvr>
  <p:transition spd="slow">
    <p:cover/>
  </p:transition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9316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 Республики Казахстана</a:t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 браке и семье»</a:t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 декабря 1998 года № 321-I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274838"/>
            <a:ext cx="828092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устанавливает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регулирует брачно-семейные отношения в Республике Казахстан, а также гарантии их осуществления, обеспечивает защиту прав и интересов семьи, определяя ее развитие приоритетным направлением государственной социальной политики Республики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38176994"/>
      </p:ext>
    </p:extLst>
  </p:cSld>
  <p:clrMapOvr>
    <a:masterClrMapping/>
  </p:clrMapOvr>
  <p:transition spd="slow">
    <p:cover/>
  </p:transition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268760"/>
            <a:ext cx="8229600" cy="1143000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 Республики Казахстан</a:t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государственной молодежной политике в Республике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Казахстан»</a:t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7 июля 2004 года N 581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3573016"/>
            <a:ext cx="770485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определяет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правовые основы формирования и реализации государственной</a:t>
            </a:r>
          </a:p>
          <a:p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молодежной политики в Республике Казахстан</a:t>
            </a:r>
          </a:p>
        </p:txBody>
      </p:sp>
    </p:spTree>
    <p:extLst>
      <p:ext uri="{BB962C8B-B14F-4D97-AF65-F5344CB8AC3E}">
        <p14:creationId xmlns:p14="http://schemas.microsoft.com/office/powerpoint/2010/main" val="591539311"/>
      </p:ext>
    </p:extLst>
  </p:cSld>
  <p:clrMapOvr>
    <a:masterClrMapping/>
  </p:clrMapOvr>
  <p:transition spd="slow">
    <p:cover/>
  </p:transition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 Республики Казахстан</a:t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 физической культуре и спорте»</a:t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2 декабря 1999 года №490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274838"/>
            <a:ext cx="842493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регулирует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общественные отношения в области физической культуры и спорта,</a:t>
            </a:r>
          </a:p>
          <a:p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определяет правовые, организационные, экономические и социальные основы обеспечения деятельности</a:t>
            </a:r>
          </a:p>
          <a:p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развития массовой физической культуры, любительского и профессионального спорта.</a:t>
            </a:r>
          </a:p>
        </p:txBody>
      </p:sp>
    </p:spTree>
    <p:extLst>
      <p:ext uri="{BB962C8B-B14F-4D97-AF65-F5344CB8AC3E}">
        <p14:creationId xmlns:p14="http://schemas.microsoft.com/office/powerpoint/2010/main" val="2843878310"/>
      </p:ext>
    </p:extLst>
  </p:cSld>
  <p:clrMapOvr>
    <a:masterClrMapping/>
  </p:clrMapOvr>
  <p:transition spd="slow">
    <p:cover/>
  </p:transition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016" y="764704"/>
            <a:ext cx="8928992" cy="1143000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 Республики Казахстан </a:t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профилактике правонарушений среди несовершеннолетних и предупреждении детской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безнадзорности и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беспризорности»</a:t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июля 2004 года N 591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3068960"/>
            <a:ext cx="80648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определяет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правовые, экономические и социальные основы деятельности</a:t>
            </a:r>
          </a:p>
          <a:p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государственных органов по профилактике правонарушений среди несовершеннолетних и предупреждению</a:t>
            </a:r>
          </a:p>
          <a:p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детской безнадзорности и беспризорности</a:t>
            </a:r>
          </a:p>
        </p:txBody>
      </p:sp>
    </p:spTree>
    <p:extLst>
      <p:ext uri="{BB962C8B-B14F-4D97-AF65-F5344CB8AC3E}">
        <p14:creationId xmlns:p14="http://schemas.microsoft.com/office/powerpoint/2010/main" val="2143384397"/>
      </p:ext>
    </p:extLst>
  </p:cSld>
  <p:clrMapOvr>
    <a:masterClrMapping/>
  </p:clrMapOvr>
  <p:transition spd="slow">
    <p:cover/>
  </p:transition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64704"/>
            <a:ext cx="9144000" cy="1143000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 Республики Казахстан </a:t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социальной и медико-педагогической коррекционной поддержке детей с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ограниченными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возможностями»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 июля 2002 года N 343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2594124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определяет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и методы социальной, медико-педагогической коррекционной</a:t>
            </a:r>
          </a:p>
          <a:p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поддержки детей с ограниченными возможностями, направлен на создание эффективной системы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помощи детям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недостатками в развитии, решение проблем, связанных с их воспитанием, обучением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трудовой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профессиональной подготовкой, профилактику детской инвалидности</a:t>
            </a:r>
          </a:p>
        </p:txBody>
      </p:sp>
    </p:spTree>
    <p:extLst>
      <p:ext uri="{BB962C8B-B14F-4D97-AF65-F5344CB8AC3E}">
        <p14:creationId xmlns:p14="http://schemas.microsoft.com/office/powerpoint/2010/main" val="835749946"/>
      </p:ext>
    </p:extLst>
  </p:cSld>
  <p:clrMapOvr>
    <a:masterClrMapping/>
  </p:clrMapOvr>
  <p:transition spd="slow">
    <p:cover/>
  </p:transition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 Республики Казахстан </a:t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детских деревнях семейного типа и домах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юношества»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 декабря 2000 года N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113-II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564904"/>
            <a:ext cx="878497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определяет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правовое положение детских деревень семейного типа и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домов юношества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создаваемых в целях удовлетворения прав детей-сирот и детей, оставшихся без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попечения родителей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жить и воспитываться в семье, а также всестороннего обеспечения их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нравственно-духовного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трудового воспитания и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1451261833"/>
      </p:ext>
    </p:extLst>
  </p:cSld>
  <p:clrMapOvr>
    <a:masterClrMapping/>
  </p:clrMapOvr>
  <p:transition spd="slow">
    <p:cover/>
  </p:transition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1858218"/>
          </a:xfrm>
        </p:spPr>
        <p:txBody>
          <a:bodyPr>
            <a:normAutofit fontScale="90000"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 Республики Казахстан</a:t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 религиозной деятельности и религиозных объединениях» </a:t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11 октября 2011 года №483-</a:t>
            </a:r>
            <a:r>
              <a:rPr lang="en-GB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3432" y="2420888"/>
            <a:ext cx="8928992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основывается </a:t>
            </a: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том, что Республика Казахстан утверждает себя демократическим, светским государством, подтверждает право каждого на свободу совести, гарантирует равноправие каждого независимо от его религиозного убеждения, признает историческую роль ислама </a:t>
            </a:r>
            <a:r>
              <a:rPr lang="ru-RU" sz="25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ханафитского</a:t>
            </a: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направления и православного христианства в развитии культуры и духовной жизни народа, уважает другие религии, сочетающиеся с духовным наследием народа Казахстана, признает важность межконфессионального согласия, религиозной толерантности и уважения религиозных убеждений граждан</a:t>
            </a:r>
          </a:p>
        </p:txBody>
      </p:sp>
    </p:spTree>
    <p:extLst>
      <p:ext uri="{BB962C8B-B14F-4D97-AF65-F5344CB8AC3E}">
        <p14:creationId xmlns:p14="http://schemas.microsoft.com/office/powerpoint/2010/main" val="80861676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" y="1196752"/>
            <a:ext cx="8229600" cy="1143000"/>
          </a:xfrm>
        </p:spPr>
        <p:txBody>
          <a:bodyPr>
            <a:noAutofit/>
          </a:bodyPr>
          <a:lstStyle/>
          <a:p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 Республики Казахстан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Государственной образовательной накопительной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системе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3068960"/>
            <a:ext cx="85689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определяет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правовые основы и регулирует отношения между участниками Государственной образовательной накопительной системы, связанные с ее функционированием, а также условия, формы и содержание ее государственного стимулирования.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444774" y="332656"/>
            <a:ext cx="137569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1661452689"/>
      </p:ext>
    </p:extLst>
  </p:cSld>
  <p:clrMapOvr>
    <a:masterClrMapping/>
  </p:clrMapOvr>
  <p:transition spd="slow">
    <p:cover/>
  </p:transition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852936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 Республики Казахстан</a:t>
            </a:r>
            <a:r>
              <a:rPr lang="ru-RU" sz="3200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 внесении </a:t>
            </a:r>
            <a:r>
              <a:rPr lang="ru-RU" sz="32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</a:t>
            </a:r>
            <a:r>
              <a:rPr lang="kk-KZ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дополнений </a:t>
            </a:r>
            <a:r>
              <a:rPr lang="ru-RU" sz="3200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некоторые законодательные акты Республики Казахстан по вопросам Государственной образовательной накопительной системы»</a:t>
            </a:r>
            <a:endParaRPr lang="ru-RU" sz="32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444774" y="332656"/>
            <a:ext cx="137569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1340942330"/>
      </p:ext>
    </p:extLst>
  </p:cSld>
  <p:clrMapOvr>
    <a:masterClrMapping/>
  </p:clrMapOvr>
  <p:transition spd="slow">
    <p:cover/>
  </p:transition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64904"/>
            <a:ext cx="8229600" cy="1143000"/>
          </a:xfrm>
        </p:spPr>
        <p:txBody>
          <a:bodyPr>
            <a:normAutofit/>
          </a:bodyPr>
          <a:lstStyle/>
          <a:p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Подзаконные нормативные правовые акты</a:t>
            </a:r>
          </a:p>
        </p:txBody>
      </p:sp>
    </p:spTree>
    <p:extLst>
      <p:ext uri="{BB962C8B-B14F-4D97-AF65-F5344CB8AC3E}">
        <p14:creationId xmlns:p14="http://schemas.microsoft.com/office/powerpoint/2010/main" val="3787003429"/>
      </p:ext>
    </p:extLst>
  </p:cSld>
  <p:clrMapOvr>
    <a:masterClrMapping/>
  </p:clrMapOvr>
  <p:transition spd="slow">
    <p:cove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Свидетельство о государственной аккредитации 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420888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документ, который подтверждает качество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подготовки выпускников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соответствии с государственными образовательными стандартами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22201203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Указы Президента Республики Казахстан </a:t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 сфере образования и науки)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76455337"/>
      </p:ext>
    </p:extLst>
  </p:cSld>
  <p:clrMapOvr>
    <a:masterClrMapping/>
  </p:clrMapOvr>
  <p:transition spd="slow">
    <p:cover/>
  </p:transition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04864"/>
            <a:ext cx="9144000" cy="1143000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Положение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государственных премиях Республики Казахстан в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области науки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техники, литературы и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искусства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089132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регулирует правила присуждения Государственной премии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Казахстан в области науки и техники и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Государственной премии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Казахстан в области литературы и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искусства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80112" y="22136"/>
            <a:ext cx="35768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УТВЕРЖДЕНО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Указом Президента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Казахстан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13 августа 2007 года N 381</a:t>
            </a:r>
          </a:p>
        </p:txBody>
      </p:sp>
    </p:spTree>
    <p:extLst>
      <p:ext uri="{BB962C8B-B14F-4D97-AF65-F5344CB8AC3E}">
        <p14:creationId xmlns:p14="http://schemas.microsoft.com/office/powerpoint/2010/main" val="2075570063"/>
      </p:ext>
    </p:extLst>
  </p:cSld>
  <p:clrMapOvr>
    <a:masterClrMapping/>
  </p:clrMapOvr>
  <p:transition spd="slow">
    <p:cover/>
  </p:transition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4744"/>
            <a:ext cx="9144000" cy="1143000"/>
          </a:xfrm>
        </p:spPr>
        <p:txBody>
          <a:bodyPr>
            <a:noAutofit/>
          </a:bodyPr>
          <a:lstStyle/>
          <a:p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Постановление Президента Республики Казахстан «Об учреждении международных стипендий Президента Республики Казахстан «</a:t>
            </a:r>
            <a:r>
              <a:rPr lang="ru-RU" sz="30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Болашак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для подготовки кадров за рубежом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ноября 1993 года № 1394 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изменениями и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дополнениями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состоянию на 08.02.2008 г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3429000"/>
            <a:ext cx="885698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регулирует вопросы присуждения стипендии для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обучения талантливой молодежи в ведущих учебных заведениях США, Великобритании, Франции, Германии и других странах. Размеры стипендий предусматривать на уровне стоимости обучения студентов в соответствующих зарубежных учебных заведениях</a:t>
            </a:r>
          </a:p>
        </p:txBody>
      </p:sp>
    </p:spTree>
    <p:extLst>
      <p:ext uri="{BB962C8B-B14F-4D97-AF65-F5344CB8AC3E}">
        <p14:creationId xmlns:p14="http://schemas.microsoft.com/office/powerpoint/2010/main" val="3416343836"/>
      </p:ext>
    </p:extLst>
  </p:cSld>
  <p:clrMapOvr>
    <a:masterClrMapping/>
  </p:clrMapOvr>
  <p:transition spd="slow">
    <p:cover/>
  </p:transition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56" y="1268760"/>
            <a:ext cx="9144000" cy="1143000"/>
          </a:xfrm>
        </p:spPr>
        <p:txBody>
          <a:bodyPr>
            <a:noAutofit/>
          </a:bodyPr>
          <a:lstStyle/>
          <a:p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Постановление Президента Республики Казахстан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«Об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учреждении стипендии Президента Республики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Казахстан» </a:t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марта 1993 года № 1134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изменениями и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дополнениями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состоянию на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августа 2010 года)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3429000"/>
            <a:ext cx="84249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регулирует вопросы по присуждению стипендии наиболее одаренным 8 магистрантам высших учебных заведений и научно-исследовательских учреждений и 1080 студентам высших учебных заведений Республики Казахстан</a:t>
            </a:r>
          </a:p>
        </p:txBody>
      </p:sp>
    </p:spTree>
    <p:extLst>
      <p:ext uri="{BB962C8B-B14F-4D97-AF65-F5344CB8AC3E}">
        <p14:creationId xmlns:p14="http://schemas.microsoft.com/office/powerpoint/2010/main" val="2387204702"/>
      </p:ext>
    </p:extLst>
  </p:cSld>
  <p:clrMapOvr>
    <a:masterClrMapping/>
  </p:clrMapOvr>
  <p:transition spd="slow">
    <p:cover/>
  </p:transition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04864"/>
            <a:ext cx="9144000" cy="1143000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Положение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Совете по молодежной политике при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Президенте Республики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</a:t>
            </a:r>
            <a:endParaRPr lang="ru-RU" sz="30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3717032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 по делам молодежи при Президенте Республики Казахстан является консультативно-совещательным органом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Президенте Республики Казахстан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68144" y="116632"/>
            <a:ext cx="32758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УТВЕРЖДЕНО</a:t>
            </a:r>
          </a:p>
          <a:p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Указом Президента</a:t>
            </a:r>
          </a:p>
          <a:p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Казахстан</a:t>
            </a:r>
          </a:p>
          <a:p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1 июля 2008 года N 625</a:t>
            </a:r>
          </a:p>
        </p:txBody>
      </p:sp>
    </p:spTree>
    <p:extLst>
      <p:ext uri="{BB962C8B-B14F-4D97-AF65-F5344CB8AC3E}">
        <p14:creationId xmlns:p14="http://schemas.microsoft.com/office/powerpoint/2010/main" val="622309403"/>
      </p:ext>
    </p:extLst>
  </p:cSld>
  <p:clrMapOvr>
    <a:masterClrMapping/>
  </p:clrMapOvr>
  <p:transition spd="slow">
    <p:cover/>
  </p:transition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08920"/>
            <a:ext cx="8229600" cy="1143000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Приказы Министра образования и науки</a:t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 сфере образования и науки)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85858691"/>
      </p:ext>
    </p:extLst>
  </p:cSld>
  <p:clrMapOvr>
    <a:masterClrMapping/>
  </p:clrMapOvr>
  <p:transition spd="slow">
    <p:cover/>
  </p:transition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22108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определяют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порядок организации и функционирования единой информационной системы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образования,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ее структуру и задачи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57800" y="0"/>
            <a:ext cx="40862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УТВЕРЖДЕНЫ</a:t>
            </a: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приказом </a:t>
            </a:r>
            <a:r>
              <a:rPr lang="ru-RU" sz="20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И.о</a:t>
            </a: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министра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образования и науки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Казахстан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1 декабря 2011 года № </a:t>
            </a:r>
            <a:r>
              <a:rPr lang="ru-RU" sz="2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503</a:t>
            </a:r>
            <a:endParaRPr lang="ru-RU" sz="2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916832"/>
            <a:ext cx="82809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организации и функционирования единой информационной системы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образования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85471796"/>
      </p:ext>
    </p:extLst>
  </p:cSld>
  <p:clrMapOvr>
    <a:masterClrMapping/>
  </p:clrMapOvr>
  <p:transition spd="slow">
    <p:cover/>
  </p:transition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060848"/>
            <a:ext cx="8229600" cy="1143000"/>
          </a:xfrm>
        </p:spPr>
        <p:txBody>
          <a:bodyPr>
            <a:noAutofit/>
          </a:bodyPr>
          <a:lstStyle/>
          <a:p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организации учебного процесса по кредитной технологии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обучения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16016" y="188640"/>
            <a:ext cx="432048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Утверждены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приказом Министра образования и науки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k-KZ" sz="2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</a:t>
            </a:r>
            <a:r>
              <a:rPr lang="kk-KZ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</a:t>
            </a: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k-KZ" sz="2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2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 </a:t>
            </a:r>
            <a:r>
              <a:rPr lang="kk-KZ" sz="2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апреля  2011 </a:t>
            </a:r>
            <a:r>
              <a:rPr lang="kk-KZ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года </a:t>
            </a:r>
            <a:r>
              <a:rPr lang="kk-KZ" sz="2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 </a:t>
            </a:r>
            <a:r>
              <a:rPr lang="ru-RU" sz="2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152</a:t>
            </a:r>
            <a:endParaRPr lang="ru-RU" sz="2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02468" y="37170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- регулирует правила организации обучения по кредитной технологии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46321148"/>
      </p:ext>
    </p:extLst>
  </p:cSld>
  <p:clrMapOvr>
    <a:masterClrMapping/>
  </p:clrMapOvr>
  <p:transition spd="slow">
    <p:cover/>
  </p:transition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564904"/>
            <a:ext cx="8712968" cy="1143000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</a:t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организации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учебного процесса по дистанционным образовательным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технологиям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4149080"/>
            <a:ext cx="7920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определяют </a:t>
            </a: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порядок организации и осуществления учебного процесса по дистанционным образовательным </a:t>
            </a:r>
            <a:r>
              <a:rPr lang="ru-RU" sz="2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технологиям</a:t>
            </a:r>
            <a:endParaRPr lang="ru-RU" sz="2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99992" y="116632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Утверждены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приказом Министра образования и </a:t>
            </a:r>
            <a:r>
              <a:rPr lang="ru-RU" sz="2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науки </a:t>
            </a:r>
            <a:r>
              <a:rPr lang="kk-KZ" sz="2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</a:t>
            </a:r>
            <a:r>
              <a:rPr lang="kk-KZ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</a:t>
            </a: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k-KZ" sz="2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2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 апреля </a:t>
            </a:r>
            <a:r>
              <a:rPr lang="kk-KZ" sz="2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 </a:t>
            </a:r>
            <a:r>
              <a:rPr lang="kk-KZ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года </a:t>
            </a:r>
            <a:r>
              <a:rPr lang="kk-KZ" sz="2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</a:t>
            </a:r>
            <a:r>
              <a:rPr lang="ru-RU" sz="2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169</a:t>
            </a: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kk-KZ" sz="2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kk-KZ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изменениями  приказом МОН РК от 5 апреля 2011 года № </a:t>
            </a:r>
            <a:r>
              <a:rPr lang="kk-KZ" sz="2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133</a:t>
            </a:r>
            <a:r>
              <a:rPr lang="kk-KZ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2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01046101"/>
      </p:ext>
    </p:extLst>
  </p:cSld>
  <p:clrMapOvr>
    <a:masterClrMapping/>
  </p:clrMapOvr>
  <p:transition spd="slow">
    <p:cover/>
  </p:transition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904" y="2924944"/>
            <a:ext cx="9146904" cy="1143000"/>
          </a:xfrm>
        </p:spPr>
        <p:txBody>
          <a:bodyPr>
            <a:noAutofit/>
          </a:bodyPr>
          <a:lstStyle/>
          <a:p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Типовые правила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проведения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текущего контроля успеваемости, 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промежуточной и итоговой аттестации обучающихся 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высших учебных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заведениях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4904" y="-9128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Утверждены</a:t>
            </a:r>
          </a:p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Приказом Министра образования и науки Республики Казахстан</a:t>
            </a: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18 марта   2008 года  № 125,  </a:t>
            </a:r>
            <a:endParaRPr lang="ru-RU" b="1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 году и в 2011 году</a:t>
            </a:r>
            <a:b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изменениями и дополнениями </a:t>
            </a:r>
            <a:b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</a:t>
            </a: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13 апреля  2010 года № 168, </a:t>
            </a:r>
            <a:b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  1 ноября  2010 года № 506</a:t>
            </a:r>
            <a:b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16 марта 2011 года № 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94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4365104"/>
            <a:ext cx="896448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определяют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порядок проведения текущего контроля успеваемости, промежуточной и итоговой аттестации обучающихся в высших учебных заведениях независимо от формы собственности и ведомственной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подчиненности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2641690485"/>
      </p:ext>
    </p:extLst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6436" y="476672"/>
            <a:ext cx="8229600" cy="1143000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 Республики Казахстан </a:t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нормативных правовых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актах»</a:t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 марта 1998 г. №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213-1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6436" y="1988840"/>
            <a:ext cx="8496944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отражает особенности </a:t>
            </a: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разработки и представления, принятия, введения </a:t>
            </a:r>
            <a:r>
              <a:rPr lang="ru-RU" sz="2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действие</a:t>
            </a: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изменения, дополнения, прекращения или </a:t>
            </a:r>
            <a:r>
              <a:rPr lang="ru-RU" sz="2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приостановления действия</a:t>
            </a: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опубликования законодательных и иных нормативных</a:t>
            </a:r>
          </a:p>
          <a:p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правовых актов определяются, в соответствии с их уровнем</a:t>
            </a:r>
            <a:r>
              <a:rPr lang="ru-RU" sz="2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законодательными </a:t>
            </a: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актами, регулирующими </a:t>
            </a:r>
            <a:r>
              <a:rPr lang="ru-RU" sz="2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деятельность государственных </a:t>
            </a: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органов, принимающих нормативные правовые акты</a:t>
            </a:r>
            <a:r>
              <a:rPr lang="ru-RU" sz="2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актами</a:t>
            </a: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определяющими правовой статус этих органов, в том числе</a:t>
            </a:r>
          </a:p>
          <a:p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положениями о них и их регламентами, другими </a:t>
            </a:r>
            <a:r>
              <a:rPr lang="ru-RU" sz="2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нормативными правовыми </a:t>
            </a: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актами.</a:t>
            </a:r>
          </a:p>
        </p:txBody>
      </p:sp>
    </p:spTree>
    <p:extLst>
      <p:ext uri="{BB962C8B-B14F-4D97-AF65-F5344CB8AC3E}">
        <p14:creationId xmlns:p14="http://schemas.microsoft.com/office/powerpoint/2010/main" val="2355829776"/>
      </p:ext>
    </p:extLst>
  </p:cSld>
  <p:clrMapOvr>
    <a:masterClrMapping/>
  </p:clrMapOvr>
  <p:transition spd="slow"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ПМ Законодательная база\свидетельство о государственной аккредитаци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824" y="116632"/>
            <a:ext cx="4536504" cy="6579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99141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1556792"/>
            <a:ext cx="9136740" cy="1143000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присвоения ученых званий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(ассоциированный профессор (доцент), профессор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04293" y="116632"/>
            <a:ext cx="40324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Приложение 1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приказу Министра образования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науки Республики Казахстан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31 марта 2011 года № 128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19172" y="3220614"/>
            <a:ext cx="80852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определяют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порядок присвоения ученых званий (ассоциированный профессор (доцент), профессор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1674082"/>
      </p:ext>
    </p:extLst>
  </p:cSld>
  <p:clrMapOvr>
    <a:masterClrMapping/>
  </p:clrMapOvr>
  <p:transition spd="slow">
    <p:cover/>
  </p:transition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371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определяют </a:t>
            </a: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порядок аттестации педагогических работников организаций дошкольного воспитания и обучения, начального, основного среднего, общего среднего, специального, дополнительного, технического и профессионального, </a:t>
            </a:r>
            <a:r>
              <a:rPr lang="ru-RU" sz="25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послесреднего</a:t>
            </a:r>
            <a:r>
              <a:rPr lang="ru-RU" sz="2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высшего и послевузовского образования, независимо от форм собственности и ведомственной подчиненности</a:t>
            </a:r>
            <a:r>
              <a:rPr lang="ru-RU" sz="2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5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60032" y="19835"/>
            <a:ext cx="4283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Утверждены 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приказом Министра образования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науки Республики Казахстан 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22 января 2010 года № 16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177281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аттестации педагогических работников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6429736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140968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b="1" dirty="0"/>
              <a:t>Утвержден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    приказом Министра образования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и науки Республики Казахстан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     от 6 мая 2011 года № 177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                             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 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План мероприятий Министерства образования и науки Республики Казахстан по реализации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отраслевой Программы по противодействию коррупции в Республике Казахстан на 2011-2015 годы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9392953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000" cap="all" dirty="0"/>
              <a:t>Утверждена </a:t>
            </a:r>
            <a:r>
              <a:rPr lang="ru-RU" sz="1000" dirty="0"/>
              <a:t/>
            </a:r>
            <a:br>
              <a:rPr lang="ru-RU" sz="1000" dirty="0"/>
            </a:br>
            <a:r>
              <a:rPr lang="ru-RU" sz="1000" dirty="0">
                <a:hlinkClick r:id="rId2" action="ppaction://hlinkfile"/>
              </a:rPr>
              <a:t>приказом</a:t>
            </a:r>
            <a:r>
              <a:rPr lang="ru-RU" sz="1000" dirty="0"/>
              <a:t> Министра </a:t>
            </a:r>
            <a:br>
              <a:rPr lang="ru-RU" sz="1000" dirty="0"/>
            </a:br>
            <a:r>
              <a:rPr lang="ru-RU" sz="1000" dirty="0"/>
              <a:t>образования и науки </a:t>
            </a:r>
            <a:br>
              <a:rPr lang="ru-RU" sz="1000" dirty="0"/>
            </a:br>
            <a:r>
              <a:rPr lang="ru-RU" sz="1000" dirty="0"/>
              <a:t>Республики Казахстан </a:t>
            </a:r>
            <a:br>
              <a:rPr lang="ru-RU" sz="1000" dirty="0"/>
            </a:br>
            <a:r>
              <a:rPr lang="ru-RU" sz="1000" dirty="0"/>
              <a:t>от 12 июня 2009 года № 289</a:t>
            </a:r>
            <a:br>
              <a:rPr lang="ru-RU" sz="1000" dirty="0"/>
            </a:br>
            <a:r>
              <a:rPr lang="ru-RU" sz="1000" b="1" dirty="0"/>
              <a:t> </a:t>
            </a:r>
            <a:r>
              <a:rPr lang="ru-RU" sz="1000" dirty="0"/>
              <a:t/>
            </a:r>
            <a:br>
              <a:rPr lang="ru-RU" sz="1000" dirty="0"/>
            </a:br>
            <a:r>
              <a:rPr lang="ru-RU" sz="1000" b="1" dirty="0"/>
              <a:t> </a:t>
            </a:r>
            <a:r>
              <a:rPr lang="ru-RU" sz="1000" dirty="0"/>
              <a:t/>
            </a:r>
            <a:br>
              <a:rPr lang="ru-RU" sz="1000" dirty="0"/>
            </a:br>
            <a:r>
              <a:rPr lang="ru-RU" sz="1000" b="1" dirty="0"/>
              <a:t>Форма справки, выдаваемой лицам, не завершившим образование</a:t>
            </a:r>
            <a:r>
              <a:rPr lang="ru-RU" sz="1000" dirty="0"/>
              <a:t/>
            </a:r>
            <a:br>
              <a:rPr lang="ru-RU" sz="1000" dirty="0"/>
            </a:br>
            <a:r>
              <a:rPr lang="ru-RU" sz="1000" b="1" dirty="0"/>
              <a:t>Республика Казахстан</a:t>
            </a:r>
            <a:r>
              <a:rPr lang="ru-RU" sz="1000" dirty="0"/>
              <a:t/>
            </a:r>
            <a:br>
              <a:rPr lang="ru-RU" sz="1000" dirty="0"/>
            </a:br>
            <a:r>
              <a:rPr lang="ru-RU" sz="1000" b="1" dirty="0"/>
              <a:t>Герб Казахстана</a:t>
            </a:r>
            <a:r>
              <a:rPr lang="ru-RU" sz="1000" dirty="0"/>
              <a:t/>
            </a:r>
            <a:br>
              <a:rPr lang="ru-RU" sz="1000" dirty="0"/>
            </a:br>
            <a:r>
              <a:rPr lang="ru-RU" sz="1000" b="1" dirty="0"/>
              <a:t>Справка №</a:t>
            </a:r>
            <a:r>
              <a:rPr lang="ru-RU" sz="1000" dirty="0"/>
              <a:t/>
            </a:r>
            <a:br>
              <a:rPr lang="ru-RU" sz="1000" dirty="0"/>
            </a:br>
            <a:r>
              <a:rPr lang="ru-RU" sz="1000" dirty="0"/>
              <a:t> </a:t>
            </a:r>
            <a:br>
              <a:rPr lang="ru-RU" sz="1000" dirty="0"/>
            </a:br>
            <a:r>
              <a:rPr lang="ru-RU" sz="1000" dirty="0"/>
              <a:t>Выдана гр. ____________________________________________________</a:t>
            </a:r>
            <a:br>
              <a:rPr lang="ru-RU" sz="1000" dirty="0"/>
            </a:br>
            <a:r>
              <a:rPr lang="ru-RU" sz="1000" dirty="0"/>
              <a:t>(фамилия, имя, отчество)</a:t>
            </a:r>
            <a:br>
              <a:rPr lang="ru-RU" sz="1000" dirty="0"/>
            </a:br>
            <a:r>
              <a:rPr lang="ru-RU" sz="1000" dirty="0"/>
              <a:t>в том, что он (а) обучался (</a:t>
            </a:r>
            <a:r>
              <a:rPr lang="ru-RU" sz="1000" dirty="0" err="1"/>
              <a:t>лась</a:t>
            </a:r>
            <a:r>
              <a:rPr lang="ru-RU" sz="1000" dirty="0"/>
              <a:t>)</a:t>
            </a:r>
            <a:br>
              <a:rPr lang="ru-RU" sz="1000" dirty="0"/>
            </a:br>
            <a:r>
              <a:rPr lang="ru-RU" sz="1000" dirty="0"/>
              <a:t>с «___» _____________ 200__ г. по «___» ______________ 200__ г.</a:t>
            </a:r>
            <a:br>
              <a:rPr lang="ru-RU" sz="1000" dirty="0"/>
            </a:br>
            <a:r>
              <a:rPr lang="ru-RU" sz="1000" dirty="0"/>
              <a:t>в _____________________________________________________________________________________________________________________</a:t>
            </a:r>
            <a:br>
              <a:rPr lang="ru-RU" sz="1000" dirty="0"/>
            </a:br>
            <a:r>
              <a:rPr lang="ru-RU" sz="1000" dirty="0"/>
              <a:t>(наименование организации образования, местонахождение,</a:t>
            </a:r>
            <a:br>
              <a:rPr lang="ru-RU" sz="1000" dirty="0"/>
            </a:br>
            <a:r>
              <a:rPr lang="ru-RU" sz="1000" dirty="0"/>
              <a:t>_______________________________________________________________________________________________________________________</a:t>
            </a:r>
            <a:br>
              <a:rPr lang="ru-RU" sz="1000" dirty="0"/>
            </a:br>
            <a:r>
              <a:rPr lang="ru-RU" sz="1000" dirty="0"/>
              <a:t>_______________________________________________________________________________________________________________________</a:t>
            </a:r>
            <a:br>
              <a:rPr lang="ru-RU" sz="1000" dirty="0"/>
            </a:br>
            <a:r>
              <a:rPr lang="ru-RU" sz="1000" dirty="0"/>
              <a:t>специальность, форма обучения)</a:t>
            </a:r>
            <a:br>
              <a:rPr lang="ru-RU" sz="1000" dirty="0"/>
            </a:br>
            <a:r>
              <a:rPr lang="ru-RU" sz="1000" dirty="0"/>
              <a:t>За время обучения гр.</a:t>
            </a:r>
            <a:br>
              <a:rPr lang="ru-RU" sz="1000" dirty="0"/>
            </a:br>
            <a:r>
              <a:rPr lang="ru-RU" sz="1000" dirty="0"/>
              <a:t>_______________________________________________________________________________________________________________________</a:t>
            </a:r>
            <a:br>
              <a:rPr lang="ru-RU" sz="1000" dirty="0"/>
            </a:br>
            <a:r>
              <a:rPr lang="ru-RU" sz="1000" dirty="0"/>
              <a:t>(фамилия, имя, отчество)</a:t>
            </a:r>
            <a:br>
              <a:rPr lang="ru-RU" sz="1000" dirty="0"/>
            </a:br>
            <a:r>
              <a:rPr lang="ru-RU" sz="1000" dirty="0"/>
              <a:t>изучил (а) следующие дисциплины (учебные предметы), сдал (а) зачеты</a:t>
            </a:r>
            <a:br>
              <a:rPr lang="ru-RU" sz="1000" dirty="0"/>
            </a:br>
            <a:r>
              <a:rPr lang="ru-RU" sz="1000" dirty="0"/>
              <a:t>и экзамены, получил (а) годовые (итоговые) оценки в соответствии</a:t>
            </a:r>
            <a:br>
              <a:rPr lang="ru-RU" sz="1000" dirty="0"/>
            </a:br>
            <a:r>
              <a:rPr lang="ru-RU" sz="1000" dirty="0"/>
              <a:t>с нижеследующими </a:t>
            </a:r>
            <a:r>
              <a:rPr lang="ru-RU" sz="1000" dirty="0">
                <a:hlinkClick r:id="rId3" action="ppaction://hlinkfile"/>
              </a:rPr>
              <a:t>приложениями 1, 2, 3</a:t>
            </a:r>
            <a:r>
              <a:rPr lang="ru-RU" sz="1000" dirty="0"/>
              <a:t>:</a:t>
            </a:r>
            <a:br>
              <a:rPr lang="ru-RU" sz="1000" dirty="0"/>
            </a:br>
            <a:r>
              <a:rPr lang="ru-RU" sz="1000" dirty="0"/>
              <a:t>1 - основное среднее образование;</a:t>
            </a:r>
            <a:br>
              <a:rPr lang="ru-RU" sz="1000" dirty="0"/>
            </a:br>
            <a:r>
              <a:rPr lang="ru-RU" sz="1000" dirty="0"/>
              <a:t>2 - техническое и профессиональное образование, </a:t>
            </a:r>
            <a:r>
              <a:rPr lang="ru-RU" sz="1000" dirty="0" err="1"/>
              <a:t>послесреднее</a:t>
            </a:r>
            <a:r>
              <a:rPr lang="ru-RU" sz="1000" dirty="0"/>
              <a:t> образование;</a:t>
            </a:r>
            <a:br>
              <a:rPr lang="ru-RU" sz="1000" dirty="0"/>
            </a:br>
            <a:r>
              <a:rPr lang="ru-RU" sz="1000" dirty="0"/>
              <a:t>3 - высшее образование, послевузовское образование.</a:t>
            </a:r>
            <a:br>
              <a:rPr lang="ru-RU" sz="1000" dirty="0"/>
            </a:br>
            <a:r>
              <a:rPr lang="ru-RU" sz="1000" dirty="0"/>
              <a:t>Руководитель организации образования</a:t>
            </a:r>
            <a:br>
              <a:rPr lang="ru-RU" sz="1000" dirty="0"/>
            </a:br>
            <a:r>
              <a:rPr lang="ru-RU" sz="1000" dirty="0"/>
              <a:t>Ф.И.О. __________________________________________________________________________________________</a:t>
            </a:r>
            <a:br>
              <a:rPr lang="ru-RU" sz="1000" dirty="0"/>
            </a:br>
            <a:r>
              <a:rPr lang="ru-RU" sz="1000" dirty="0"/>
              <a:t>(подпись)</a:t>
            </a:r>
            <a:br>
              <a:rPr lang="ru-RU" sz="1000" dirty="0"/>
            </a:br>
            <a:r>
              <a:rPr lang="ru-RU" sz="1000" dirty="0"/>
              <a:t>М.П.</a:t>
            </a:r>
            <a:br>
              <a:rPr lang="ru-RU" sz="1000" dirty="0"/>
            </a:br>
            <a:r>
              <a:rPr lang="ru-RU" sz="1000" dirty="0"/>
              <a:t>Регистрационный номер ___________ Дата выдачи «___» __________ 200__ г.</a:t>
            </a:r>
            <a:br>
              <a:rPr lang="ru-RU" sz="1000" dirty="0"/>
            </a:br>
            <a:r>
              <a:rPr lang="ru-RU" sz="1000" dirty="0"/>
              <a:t> </a:t>
            </a:r>
            <a:br>
              <a:rPr lang="ru-RU" sz="1000" dirty="0"/>
            </a:b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3703409699"/>
      </p:ext>
    </p:extLst>
  </p:cSld>
  <p:clrMapOvr>
    <a:masterClrMapping/>
  </p:clrMapOvr>
  <p:transition spd="slow">
    <p:cover/>
  </p:transition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60580" y="1518216"/>
          <a:ext cx="6222839" cy="46899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8708"/>
                <a:gridCol w="1308041"/>
                <a:gridCol w="878665"/>
                <a:gridCol w="878665"/>
                <a:gridCol w="1198519"/>
                <a:gridCol w="1090241"/>
              </a:tblGrid>
              <a:tr h="16133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№ п/п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Наименование учебных предметов (по учебному плану)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Количество часов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Годовые, (итоговые) оценки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Результаты промежуточного государственного контроля (9 кл.)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</a:tr>
              <a:tr h="4984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по учебному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плану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прослушаны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обучающимися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57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1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2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3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5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</a:tr>
              <a:tr h="1757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6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</a:tr>
              <a:tr h="1757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</a:tr>
              <a:tr h="1757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</a:tr>
              <a:tr h="1757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</a:tr>
              <a:tr h="1757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</a:tr>
              <a:tr h="1757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</a:tr>
              <a:tr h="1757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</a:tr>
              <a:tr h="1757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</a:tr>
              <a:tr h="1757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</a:tr>
              <a:tr h="1757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</a:tr>
              <a:tr h="1757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</a:tr>
              <a:tr h="1757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</a:tr>
              <a:tr h="1757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</a:tr>
              <a:tr h="1757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</a:tr>
              <a:tr h="1757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</a:tr>
              <a:tr h="1757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</a:tr>
              <a:tr h="1757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</a:tr>
              <a:tr h="1757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</a:tr>
              <a:tr h="1757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</a:tr>
              <a:tr h="1757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</a:tr>
              <a:tr h="1757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7202" marR="7202" marT="7202" marB="7202"/>
                </a:tc>
              </a:tr>
            </a:tbl>
          </a:graphicData>
        </a:graphic>
      </p:graphicFrame>
      <p:sp>
        <p:nvSpPr>
          <p:cNvPr id="4" name="Rectangle 1"/>
          <p:cNvSpPr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40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Приложение 1 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к справке, выдаваемой лицам,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не завершившим основное 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среднее образование 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 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 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Основание для выдачи справки ___________________________________________________________________________________________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(номер и дата приказа)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Руководитель организации образования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Ф.И.О. ________________________________________________________________________________________________________________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(подпись)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М.П.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Регистрационный номер ________ Дата выдачи «___» _______ 200__ г.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8668649"/>
      </p:ext>
    </p:extLst>
  </p:cSld>
  <p:clrMapOvr>
    <a:masterClrMapping/>
  </p:clrMapOvr>
  <p:transition spd="slow">
    <p:cover/>
  </p:transition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221981" y="1599022"/>
          <a:ext cx="4700038" cy="46502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2805"/>
                <a:gridCol w="901467"/>
                <a:gridCol w="755766"/>
                <a:gridCol w="755766"/>
                <a:gridCol w="741666"/>
                <a:gridCol w="741666"/>
                <a:gridCol w="220902"/>
              </a:tblGrid>
              <a:tr h="13273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№ </a:t>
                      </a:r>
                      <a:endParaRPr lang="ru-RU" sz="8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п/п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Наименование дисциплин и видов учебной работы по учебному плану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Объем учебного времени (в часах)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Оценка учебных достижений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731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по учебному плану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изучено обучающимся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зачеты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экзамены (указать оценки цифрой и прописью)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итоговая (указать оценки цифрой и прописью)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</a:tr>
              <a:tr h="132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4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5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6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7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</a:tr>
              <a:tr h="132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</a:tr>
              <a:tr h="132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</a:tr>
              <a:tr h="132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</a:tr>
              <a:tr h="132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</a:tr>
              <a:tr h="132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</a:tr>
              <a:tr h="132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</a:tr>
              <a:tr h="132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</a:tr>
              <a:tr h="132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</a:tr>
              <a:tr h="132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</a:tr>
              <a:tr h="132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</a:tr>
              <a:tr h="132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</a:tr>
              <a:tr h="132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</a:tr>
              <a:tr h="132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</a:tr>
              <a:tr h="132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</a:tr>
              <a:tr h="132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</a:tr>
              <a:tr h="132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</a:tr>
              <a:tr h="132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</a:tr>
              <a:tr h="132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</a:tr>
              <a:tr h="132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</a:tr>
              <a:tr h="132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</a:tr>
              <a:tr h="132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440" marR="5440" marT="5440" marB="5440"/>
                </a:tc>
              </a:tr>
            </a:tbl>
          </a:graphicData>
        </a:graphic>
      </p:graphicFrame>
      <p:sp>
        <p:nvSpPr>
          <p:cNvPr id="4" name="Rectangle 1"/>
          <p:cNvSpPr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40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Приложение 2 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к справке, выдаваемой гражданам, 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не завершившим техническое и 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профессиональное, после среднее образование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 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 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Отчислен (а) ___________________________________________________________________________________________________________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(причина отчисления, номер и дата приказа)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Руководитель организации образования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Ф.И.О. __________________________________________________________________________________________________ _____________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(подпись)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М.П.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Регистрационный номер _________ Дата выдачи «___» _______ 200__ г.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281876"/>
      </p:ext>
    </p:extLst>
  </p:cSld>
  <p:clrMapOvr>
    <a:masterClrMapping/>
  </p:clrMapOvr>
  <p:transition spd="slow">
    <p:cover/>
  </p:transition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695837" y="1564274"/>
          <a:ext cx="5752325" cy="45978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3288"/>
                <a:gridCol w="1103296"/>
                <a:gridCol w="924974"/>
                <a:gridCol w="924974"/>
                <a:gridCol w="907717"/>
                <a:gridCol w="907717"/>
                <a:gridCol w="270359"/>
              </a:tblGrid>
              <a:tr h="16245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№ 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п/п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Наименование дисциплин и видов учебной работы, включая профессиональную практику (по учебному плану)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Общая трудоемкость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Оценка учебных достижений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20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в кредитах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в академических часах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буквенная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цифровой эквивалент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традиционная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</a:tr>
              <a:tr h="162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2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3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4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5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6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7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</a:tr>
              <a:tr h="162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</a:tr>
              <a:tr h="162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</a:tr>
              <a:tr h="162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</a:tr>
              <a:tr h="162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</a:tr>
              <a:tr h="162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</a:tr>
              <a:tr h="162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</a:tr>
              <a:tr h="162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</a:tr>
              <a:tr h="162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</a:tr>
              <a:tr h="162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</a:tr>
              <a:tr h="162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</a:tr>
              <a:tr h="162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</a:tr>
              <a:tr h="162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</a:tr>
              <a:tr h="162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</a:tr>
              <a:tr h="162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</a:tr>
              <a:tr h="162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</a:tr>
              <a:tr h="162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</a:tr>
              <a:tr h="162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</a:tr>
              <a:tr h="162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</a:tr>
              <a:tr h="162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</a:tr>
              <a:tr h="162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8" marR="6658" marT="6658" marB="6658"/>
                </a:tc>
              </a:tr>
            </a:tbl>
          </a:graphicData>
        </a:graphic>
      </p:graphicFrame>
      <p:sp>
        <p:nvSpPr>
          <p:cNvPr id="4" name="Rectangle 1"/>
          <p:cNvSpPr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40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Приложение 3 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к справке, выдаваемой лицам, 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не завершившим высшее и 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послевузовское образование 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 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 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Отчислен (а) ___________________________________________________________________________________________________________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(причина отчисления, номер и дата приказа)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Ректор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Ф.И.О. ________________________________________________________________________________________________________________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(подпись)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М.П.</a:t>
            </a:r>
            <a:endParaRPr kumimoji="0" lang="ru-RU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Регистрационный номер _________ Дата выдачи «__» _______ 200__ г.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3884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4044" y="14209"/>
            <a:ext cx="4289956" cy="1470575"/>
          </a:xfrm>
        </p:spPr>
        <p:txBody>
          <a:bodyPr>
            <a:noAutofit/>
          </a:bodyPr>
          <a:lstStyle/>
          <a:p>
            <a:pPr algn="l"/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Утверждены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приказом Министра образования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науки Республики Казахстан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19 декабря 2007 г. № </a:t>
            </a:r>
            <a:r>
              <a:rPr lang="ru-RU" sz="2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638</a:t>
            </a:r>
            <a:endParaRPr lang="ru-RU" sz="2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628800"/>
            <a:ext cx="90364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Типовые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приема на обучение в организации образования, реализующие профессиональные 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учебные программы высшего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15220868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116632"/>
            <a:ext cx="3621088" cy="1647056"/>
          </a:xfrm>
        </p:spPr>
        <p:txBody>
          <a:bodyPr>
            <a:noAutofit/>
          </a:bodyPr>
          <a:lstStyle/>
          <a:p>
            <a:pPr algn="l"/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Утвержден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приказом Министра образования и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науки Республики Казахстан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 марта 2008 года № </a:t>
            </a:r>
            <a:r>
              <a:rPr lang="ru-RU" sz="2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124</a:t>
            </a:r>
            <a:endParaRPr lang="ru-RU" sz="2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8218" y="2420888"/>
            <a:ext cx="82089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</a:t>
            </a:r>
          </a:p>
          <a:p>
            <a:pPr algn="ctr"/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предоставления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академических отпусков обучающимся в организациях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образования</a:t>
            </a:r>
            <a:endParaRPr lang="ru-RU" sz="30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6015750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24744"/>
            <a:ext cx="8712968" cy="1143000"/>
          </a:xfrm>
        </p:spPr>
        <p:txBody>
          <a:bodyPr>
            <a:noAutofit/>
          </a:bodyPr>
          <a:lstStyle/>
          <a:p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 Министра образования и науки Республики Казахстан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«Об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утверждении Правил признания и </a:t>
            </a:r>
            <a:r>
              <a:rPr lang="ru-RU" sz="30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нострификации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документов об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образовании»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января 2008 года № 8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4005064"/>
            <a:ext cx="8352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регулируют действия по признанию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30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нострификации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документов об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образовании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623758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400" y="2564904"/>
            <a:ext cx="9144000" cy="1143000"/>
          </a:xfrm>
        </p:spPr>
        <p:txBody>
          <a:bodyPr>
            <a:noAutofit/>
          </a:bodyPr>
          <a:lstStyle/>
          <a:p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Свидетельство о государственной аккредитации с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приложением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ыдается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учебному заведению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компетентным органом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исполнительной власти сроком на 5 лет и подтверждает его </a:t>
            </a:r>
            <a:r>
              <a:rPr lang="ru-RU" sz="30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аккредитационный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статус по типу (высшее учебное заведение), а также его </a:t>
            </a:r>
            <a:r>
              <a:rPr lang="ru-RU" sz="30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аккредитационный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статус по виду (институт, академия или университет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5503915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" dirty="0"/>
              <a:t>Утверждена</a:t>
            </a:r>
            <a:br>
              <a:rPr lang="ru-RU" sz="400" dirty="0"/>
            </a:br>
            <a:r>
              <a:rPr lang="ru-RU" sz="400" dirty="0">
                <a:hlinkClick r:id="rId2" action="ppaction://hlinkfile"/>
              </a:rPr>
              <a:t>приказом</a:t>
            </a:r>
            <a:r>
              <a:rPr lang="ru-RU" sz="400" dirty="0"/>
              <a:t> Министра образования и науки </a:t>
            </a:r>
            <a:br>
              <a:rPr lang="ru-RU" sz="400" dirty="0"/>
            </a:br>
            <a:r>
              <a:rPr lang="ru-RU" sz="400" dirty="0"/>
              <a:t>Республики Казахстан</a:t>
            </a:r>
            <a:br>
              <a:rPr lang="ru-RU" sz="400" dirty="0"/>
            </a:br>
            <a:r>
              <a:rPr lang="ru-RU" sz="400" dirty="0"/>
              <a:t>от 12 декабря 2007 г. № 621</a:t>
            </a:r>
            <a:br>
              <a:rPr lang="ru-RU" sz="400" dirty="0"/>
            </a:br>
            <a:r>
              <a:rPr lang="ru-RU" sz="400" dirty="0"/>
              <a:t> </a:t>
            </a:r>
            <a:br>
              <a:rPr lang="ru-RU" sz="400" dirty="0"/>
            </a:br>
            <a:r>
              <a:rPr lang="ru-RU" sz="400" b="1" dirty="0"/>
              <a:t>Форма </a:t>
            </a:r>
            <a:r>
              <a:rPr lang="ru-RU" sz="400" dirty="0"/>
              <a:t/>
            </a:r>
            <a:br>
              <a:rPr lang="ru-RU" sz="400" dirty="0"/>
            </a:br>
            <a:r>
              <a:rPr lang="ru-RU" sz="400" b="1" dirty="0"/>
              <a:t>Типового договора оказания образовательных услуг</a:t>
            </a:r>
            <a:r>
              <a:rPr lang="ru-RU" sz="400" dirty="0"/>
              <a:t/>
            </a:r>
            <a:br>
              <a:rPr lang="ru-RU" sz="400" dirty="0"/>
            </a:br>
            <a:r>
              <a:rPr lang="ru-RU" sz="400" b="1" dirty="0"/>
              <a:t> </a:t>
            </a:r>
            <a:r>
              <a:rPr lang="ru-RU" sz="400" dirty="0"/>
              <a:t/>
            </a:r>
            <a:br>
              <a:rPr lang="ru-RU" sz="400" dirty="0"/>
            </a:br>
            <a:r>
              <a:rPr lang="ru-RU" sz="400" dirty="0"/>
              <a:t>_________________________________________________________________________________________</a:t>
            </a:r>
            <a:br>
              <a:rPr lang="ru-RU" sz="400" dirty="0"/>
            </a:br>
            <a:r>
              <a:rPr lang="ru-RU" sz="400" dirty="0"/>
              <a:t>(наименование организации образования, № государственной лицензии</a:t>
            </a:r>
            <a:br>
              <a:rPr lang="ru-RU" sz="400" dirty="0"/>
            </a:br>
            <a:r>
              <a:rPr lang="ru-RU" sz="400" dirty="0"/>
              <a:t>_________________________________________________________________________________________</a:t>
            </a:r>
            <a:br>
              <a:rPr lang="ru-RU" sz="400" dirty="0"/>
            </a:br>
            <a:r>
              <a:rPr lang="ru-RU" sz="400" dirty="0"/>
              <a:t>на право ведения образовательной деятельности), в лице</a:t>
            </a:r>
            <a:br>
              <a:rPr lang="ru-RU" sz="400" dirty="0"/>
            </a:br>
            <a:r>
              <a:rPr lang="ru-RU" sz="400" dirty="0"/>
              <a:t>_________________________________________________________________________________________</a:t>
            </a:r>
            <a:br>
              <a:rPr lang="ru-RU" sz="400" dirty="0"/>
            </a:br>
            <a:r>
              <a:rPr lang="ru-RU" sz="400" dirty="0"/>
              <a:t>(Ф.И.О. руководителя или иного уполномоченного лица),</a:t>
            </a:r>
            <a:br>
              <a:rPr lang="ru-RU" sz="400" dirty="0"/>
            </a:br>
            <a:r>
              <a:rPr lang="ru-RU" sz="400" dirty="0"/>
              <a:t>действующего на основании __________________________________________, именуемое в дальнейшем</a:t>
            </a:r>
            <a:br>
              <a:rPr lang="ru-RU" sz="400" dirty="0"/>
            </a:br>
            <a:r>
              <a:rPr lang="ru-RU" sz="400" dirty="0"/>
              <a:t>(реквизиты учредительных документов)</a:t>
            </a:r>
            <a:br>
              <a:rPr lang="ru-RU" sz="400" dirty="0"/>
            </a:br>
            <a:r>
              <a:rPr lang="ru-RU" sz="400" dirty="0"/>
              <a:t>«организация образования», с одной стороны, и гр. _____________________________________________</a:t>
            </a:r>
            <a:br>
              <a:rPr lang="ru-RU" sz="400" dirty="0"/>
            </a:br>
            <a:r>
              <a:rPr lang="ru-RU" sz="400" dirty="0"/>
              <a:t>Ф.И.О.</a:t>
            </a:r>
            <a:br>
              <a:rPr lang="ru-RU" sz="400" dirty="0"/>
            </a:br>
            <a:r>
              <a:rPr lang="ru-RU" sz="400" dirty="0"/>
              <a:t>именуемый(</a:t>
            </a:r>
            <a:r>
              <a:rPr lang="ru-RU" sz="400" dirty="0" err="1"/>
              <a:t>ая</a:t>
            </a:r>
            <a:r>
              <a:rPr lang="ru-RU" sz="400" dirty="0"/>
              <a:t>) в дальнейшем «обучающийся», с другой стороны, или ______________________________</a:t>
            </a:r>
            <a:br>
              <a:rPr lang="ru-RU" sz="400" dirty="0"/>
            </a:br>
            <a:r>
              <a:rPr lang="ru-RU" sz="400" dirty="0"/>
              <a:t>__________________________________________________________________________________________</a:t>
            </a:r>
            <a:br>
              <a:rPr lang="ru-RU" sz="400" dirty="0"/>
            </a:br>
            <a:r>
              <a:rPr lang="ru-RU" sz="400" dirty="0"/>
              <a:t>наименование физического или юридического лица</a:t>
            </a:r>
            <a:br>
              <a:rPr lang="ru-RU" sz="400" dirty="0"/>
            </a:br>
            <a:r>
              <a:rPr lang="ru-RU" sz="400" dirty="0"/>
              <a:t>в лице____________________________________________________________________________________</a:t>
            </a:r>
            <a:br>
              <a:rPr lang="ru-RU" sz="400" dirty="0"/>
            </a:br>
            <a:r>
              <a:rPr lang="ru-RU" sz="400" dirty="0"/>
              <a:t>(Ф.И.О. и должность, юридического лица или другого уполномоченного лица),</a:t>
            </a:r>
            <a:br>
              <a:rPr lang="ru-RU" sz="400" dirty="0"/>
            </a:br>
            <a:r>
              <a:rPr lang="ru-RU" sz="400" dirty="0"/>
              <a:t>действующего на основании _______________ и в интересах гр.___________________________________</a:t>
            </a:r>
            <a:br>
              <a:rPr lang="ru-RU" sz="400" dirty="0"/>
            </a:br>
            <a:r>
              <a:rPr lang="ru-RU" sz="400" dirty="0"/>
              <a:t>Ф.И.О.</a:t>
            </a:r>
            <a:br>
              <a:rPr lang="ru-RU" sz="400" dirty="0"/>
            </a:br>
            <a:r>
              <a:rPr lang="ru-RU" sz="400" dirty="0"/>
              <a:t>именуемое в дальнейшем «Заказчик», с другой стороны, заключили настоящий</a:t>
            </a:r>
            <a:br>
              <a:rPr lang="ru-RU" sz="400" dirty="0"/>
            </a:br>
            <a:r>
              <a:rPr lang="ru-RU" sz="400" dirty="0"/>
              <a:t>договор о нижеследующем:</a:t>
            </a:r>
            <a:br>
              <a:rPr lang="ru-RU" sz="400" dirty="0"/>
            </a:br>
            <a:r>
              <a:rPr lang="ru-RU" sz="400" b="1" dirty="0"/>
              <a:t> </a:t>
            </a:r>
            <a:r>
              <a:rPr lang="ru-RU" sz="400" dirty="0"/>
              <a:t/>
            </a:r>
            <a:br>
              <a:rPr lang="ru-RU" sz="400" dirty="0"/>
            </a:br>
            <a:r>
              <a:rPr lang="ru-RU" sz="400" b="1" dirty="0"/>
              <a:t>1. ПРЕДМЕТ ДОГОВОРА</a:t>
            </a:r>
            <a:r>
              <a:rPr lang="ru-RU" sz="400" dirty="0"/>
              <a:t/>
            </a:r>
            <a:br>
              <a:rPr lang="ru-RU" sz="400" dirty="0"/>
            </a:br>
            <a:r>
              <a:rPr lang="ru-RU" sz="400" b="1" dirty="0"/>
              <a:t> </a:t>
            </a:r>
            <a:r>
              <a:rPr lang="ru-RU" sz="400" dirty="0"/>
              <a:t/>
            </a:r>
            <a:br>
              <a:rPr lang="ru-RU" sz="400" dirty="0"/>
            </a:br>
            <a:r>
              <a:rPr lang="ru-RU" sz="400" dirty="0"/>
              <a:t>1. Организация образования принимает на себя обязательства:</a:t>
            </a:r>
            <a:br>
              <a:rPr lang="ru-RU" sz="400" dirty="0"/>
            </a:br>
            <a:r>
              <a:rPr lang="ru-RU" sz="400" dirty="0"/>
              <a:t>1) по организации обучения обучающегося, ________, соответствующего государственным общеобязательным стандартам и выдачей __________ государственного образца по окончании полного курса;</a:t>
            </a:r>
            <a:br>
              <a:rPr lang="ru-RU" sz="400" dirty="0"/>
            </a:br>
            <a:r>
              <a:rPr lang="ru-RU" sz="400" dirty="0"/>
              <a:t>(документ)</a:t>
            </a:r>
            <a:br>
              <a:rPr lang="ru-RU" sz="400" dirty="0"/>
            </a:br>
            <a:r>
              <a:rPr lang="ru-RU" sz="400" dirty="0"/>
              <a:t>2) по предоставлению обучающемуся возможности получения образовательных услуг в соответствии с учебными планами организации образования.</a:t>
            </a:r>
            <a:br>
              <a:rPr lang="ru-RU" sz="400" dirty="0"/>
            </a:br>
            <a:r>
              <a:rPr lang="ru-RU" sz="400" b="1" dirty="0"/>
              <a:t> </a:t>
            </a:r>
            <a:r>
              <a:rPr lang="ru-RU" sz="400" dirty="0"/>
              <a:t/>
            </a:r>
            <a:br>
              <a:rPr lang="ru-RU" sz="400" dirty="0"/>
            </a:br>
            <a:r>
              <a:rPr lang="ru-RU" sz="400" b="1" dirty="0"/>
              <a:t> </a:t>
            </a:r>
            <a:r>
              <a:rPr lang="ru-RU" sz="400" dirty="0"/>
              <a:t/>
            </a:r>
            <a:br>
              <a:rPr lang="ru-RU" sz="400" dirty="0"/>
            </a:br>
            <a:r>
              <a:rPr lang="ru-RU" sz="400" b="1" dirty="0"/>
              <a:t>2. ПРАВА И ОБЯЗАННОСТИ СТОРОН</a:t>
            </a:r>
            <a:r>
              <a:rPr lang="ru-RU" sz="400" dirty="0"/>
              <a:t/>
            </a:r>
            <a:br>
              <a:rPr lang="ru-RU" sz="400" dirty="0"/>
            </a:br>
            <a:r>
              <a:rPr lang="ru-RU" sz="400" b="1" dirty="0"/>
              <a:t> </a:t>
            </a:r>
            <a:r>
              <a:rPr lang="ru-RU" sz="400" dirty="0"/>
              <a:t/>
            </a:r>
            <a:br>
              <a:rPr lang="ru-RU" sz="400" dirty="0"/>
            </a:br>
            <a:r>
              <a:rPr lang="ru-RU" sz="400" dirty="0"/>
              <a:t>2. Организация образования обязуется:</a:t>
            </a:r>
            <a:br>
              <a:rPr lang="ru-RU" sz="400" dirty="0"/>
            </a:br>
            <a:r>
              <a:rPr lang="ru-RU" sz="400" dirty="0"/>
              <a:t>1) принять _________________________________________________________________________________</a:t>
            </a:r>
            <a:br>
              <a:rPr lang="ru-RU" sz="400" dirty="0"/>
            </a:br>
            <a:r>
              <a:rPr lang="ru-RU" sz="400" dirty="0"/>
              <a:t>Ф.И.О. обучающегося</a:t>
            </a:r>
            <a:br>
              <a:rPr lang="ru-RU" sz="400" dirty="0"/>
            </a:br>
            <a:r>
              <a:rPr lang="ru-RU" sz="400" dirty="0"/>
              <a:t>по итогам конкурса (или переводом из других организаций образования при условии погашения академической задолженности) в число обучающихся организации образования при условии внесения им или Заказчиком (представителем) оплаты в сумме, установленной организацией образования, от суммы годового платежа, до зачисления обучающегося и принятия обязательства выплатить остальную сумму;</a:t>
            </a:r>
            <a:br>
              <a:rPr lang="ru-RU" sz="400" dirty="0"/>
            </a:br>
            <a:r>
              <a:rPr lang="ru-RU" sz="400" dirty="0"/>
              <a:t>2) при заключении настоящего Договора ознакомить обучающегося с Уставом организации образования, лицензией на право ведения образовательной деятельности, правилами внутреннего распорядка и другими нормативными правовыми актами, регламентирующими порядок приема в организации образования, а также основными документами по организации учебно-воспитательного процесса;</a:t>
            </a:r>
            <a:br>
              <a:rPr lang="ru-RU" sz="400" dirty="0"/>
            </a:br>
            <a:r>
              <a:rPr lang="ru-RU" sz="400" dirty="0"/>
              <a:t>3) обеспечить подготовку специалиста в соответствии с требованиями государственного общеобязательного стандарта образования Республики Казахстан;</a:t>
            </a:r>
            <a:br>
              <a:rPr lang="ru-RU" sz="400" dirty="0"/>
            </a:br>
            <a:r>
              <a:rPr lang="ru-RU" sz="400" dirty="0"/>
              <a:t>4) определить объем учебной нагрузки и режим занятий обучающегося с перерывами в соответствии с существующими нормативами, создать здоровые, безопасные условия обучения обучающегося;</a:t>
            </a:r>
            <a:br>
              <a:rPr lang="ru-RU" sz="400" dirty="0"/>
            </a:br>
            <a:r>
              <a:rPr lang="ru-RU" sz="400" dirty="0"/>
              <a:t>5) обеспечить свободный доступ и пользование информационными ресурсами библиотек организаций образования, учебниками, учебно-методическими комплексами и учебно-методическими пособиями;</a:t>
            </a:r>
            <a:br>
              <a:rPr lang="ru-RU" sz="400" dirty="0"/>
            </a:br>
            <a:r>
              <a:rPr lang="ru-RU" sz="400" dirty="0"/>
              <a:t>6) предоставить обучающемуся возможность пользования компьютерной техникой для выполнения заданий в рамках учебных программ, в порядке и на условиях, предусмотренных отдельными положениями, утвержденными руководителем организации образования;</a:t>
            </a:r>
            <a:br>
              <a:rPr lang="ru-RU" sz="400" dirty="0"/>
            </a:br>
            <a:r>
              <a:rPr lang="ru-RU" sz="400" dirty="0"/>
              <a:t>7) организовать прохождение профессиональной практики обучающемуся в соответствии с учебным планом организации образования;</a:t>
            </a:r>
            <a:br>
              <a:rPr lang="ru-RU" sz="400" dirty="0"/>
            </a:br>
            <a:r>
              <a:rPr lang="ru-RU" sz="400" dirty="0"/>
              <a:t>8) восстановить обучающегося по его заявлению в порядке, установленном уполномоченным органом в области образования;</a:t>
            </a:r>
            <a:br>
              <a:rPr lang="ru-RU" sz="400" dirty="0"/>
            </a:br>
            <a:r>
              <a:rPr lang="ru-RU" sz="400" dirty="0"/>
              <a:t>9) перевести обучающегося на основании заявления с одной специальности на другую или с одной формы обучения на другую, а также в другую организацию образования в порядке, установленном уполномоченным органом в области образования;</a:t>
            </a:r>
            <a:br>
              <a:rPr lang="ru-RU" sz="400" dirty="0"/>
            </a:br>
            <a:r>
              <a:rPr lang="ru-RU" sz="400" dirty="0"/>
              <a:t>10) при расторжении Договора вернуть обучающемуся выплаченные деньги с учетом вычета расходов за текущий период обучения с момента издания приказа, в случае предварительной оплаты обучающимся за весь период обучения;</a:t>
            </a:r>
            <a:br>
              <a:rPr lang="ru-RU" sz="400" dirty="0"/>
            </a:br>
            <a:r>
              <a:rPr lang="ru-RU" sz="400" dirty="0"/>
              <a:t>11) не допускать привлечения обучающегося к выполнению общественных и иных поручений без его согласия и в ущерб учебного процесса;</a:t>
            </a:r>
            <a:br>
              <a:rPr lang="ru-RU" sz="400" dirty="0"/>
            </a:br>
            <a:r>
              <a:rPr lang="ru-RU" sz="400" dirty="0"/>
              <a:t>12) предоставлять возможность обучающемуся на добровольной основе принимать участие в научных, культурных и спортивных мероприятиях организации образования, а также в международной научной, культурной и спортивной жизни;</a:t>
            </a:r>
            <a:br>
              <a:rPr lang="ru-RU" sz="400" dirty="0"/>
            </a:br>
            <a:r>
              <a:rPr lang="ru-RU" sz="400" dirty="0"/>
              <a:t>13) после успешного окончания полного курса обучения и по результатам прохождения итоговой аттестации присвоить обучающемуся квалификацию _________________ и выдать документ государственного образца;</a:t>
            </a:r>
            <a:br>
              <a:rPr lang="ru-RU" sz="400" dirty="0"/>
            </a:br>
            <a:r>
              <a:rPr lang="ru-RU" sz="400" dirty="0"/>
              <a:t>14) в случае ликвидации учебного заведения или прекращения образовательной деятельности принять меры по завершению обучающимся учебного года в других организациях образования.</a:t>
            </a:r>
            <a:br>
              <a:rPr lang="ru-RU" sz="400" dirty="0"/>
            </a:br>
            <a:r>
              <a:rPr lang="ru-RU" sz="400" dirty="0"/>
              <a:t>3. Организация образования имеет право:</a:t>
            </a:r>
            <a:br>
              <a:rPr lang="ru-RU" sz="400" dirty="0"/>
            </a:br>
            <a:r>
              <a:rPr lang="ru-RU" sz="400" dirty="0"/>
              <a:t>1) требовать от обучающегося добросовестного и надлежащего исполнения обязанностей в соответствии с настоящим Договором и Правилами внутреннего распорядка организации образования, а также соблюдения учебной дисциплины, корректного и уважительного отношения к преподавателям, сотрудникам и обучающимся организации образования;</a:t>
            </a:r>
            <a:br>
              <a:rPr lang="ru-RU" sz="400" dirty="0"/>
            </a:br>
            <a:r>
              <a:rPr lang="ru-RU" sz="400" dirty="0"/>
              <a:t>2) применять к обучающемуся меры дисциплинарного воздействия за нарушение им учебной дисциплины, условий настоящего Договора, Правил внутреннего распорядка;</a:t>
            </a:r>
            <a:br>
              <a:rPr lang="ru-RU" sz="400" dirty="0"/>
            </a:br>
            <a:r>
              <a:rPr lang="ru-RU" sz="400" dirty="0"/>
              <a:t>3) требовать от обучающегося бережного отношения к имуществу организации образования, соблюдения правил работы с компьютерной и другой техникой. В случае причинения материального ущерба действиями обучающегося требовать возмещения понесенных затрат на его восстановление в порядке, предусмотренном действующим законодательством Республики Казахстан;</a:t>
            </a:r>
            <a:br>
              <a:rPr lang="ru-RU" sz="400" dirty="0"/>
            </a:br>
            <a:r>
              <a:rPr lang="ru-RU" sz="400" dirty="0"/>
              <a:t>4) осуществлять поощрение и вознаграждение обучающегося за успехи в учебной, научной и творческой деятельности;</a:t>
            </a:r>
            <a:br>
              <a:rPr lang="ru-RU" sz="400" dirty="0"/>
            </a:br>
            <a:r>
              <a:rPr lang="ru-RU" sz="400" dirty="0"/>
              <a:t>5) предусмотреть в исключительных случаях индивидуальные льготы за обучение, связанные с порядком оплаты;</a:t>
            </a:r>
            <a:br>
              <a:rPr lang="ru-RU" sz="400" dirty="0"/>
            </a:br>
            <a:r>
              <a:rPr lang="ru-RU" sz="400" dirty="0"/>
              <a:t>6) расторгнуть Договор при самовольном прекращении обучения обучающимся, а также при отчислении или предоставлении ему академического отпуска.</a:t>
            </a:r>
            <a:br>
              <a:rPr lang="ru-RU" sz="400" dirty="0"/>
            </a:br>
            <a:r>
              <a:rPr lang="ru-RU" sz="400" dirty="0"/>
              <a:t>4. Обучающийся обязуется:</a:t>
            </a:r>
            <a:br>
              <a:rPr lang="ru-RU" sz="400" dirty="0"/>
            </a:br>
            <a:r>
              <a:rPr lang="ru-RU" sz="400" dirty="0"/>
              <a:t>1) овладевать знаниями, умениями и практическими навыками в полном объеме государственных общеобязательных стандартов образования, посещать учебные и практические занятия;</a:t>
            </a:r>
            <a:br>
              <a:rPr lang="ru-RU" sz="400" dirty="0"/>
            </a:br>
            <a:r>
              <a:rPr lang="ru-RU" sz="400" dirty="0"/>
              <a:t>2) в случае пропуска занятий по уважительным причинам, сам или через родственников проинформировать организацию образования;</a:t>
            </a:r>
            <a:br>
              <a:rPr lang="ru-RU" sz="400" dirty="0"/>
            </a:br>
            <a:r>
              <a:rPr lang="ru-RU" sz="400" dirty="0"/>
              <a:t>3) при нахождении обучающегося на амбулаторном или стационарном лечении, уведомить организацию образования с последующим предъявлением подтверждающих документов;</a:t>
            </a:r>
            <a:br>
              <a:rPr lang="ru-RU" sz="400" dirty="0"/>
            </a:br>
            <a:r>
              <a:rPr lang="ru-RU" sz="400" dirty="0"/>
              <a:t>4) соблюдать и исполнять приказы и распоряжения руководителя организации образования, Устав, Правила внутреннего распорядка и условия настоящего Договора;</a:t>
            </a:r>
            <a:br>
              <a:rPr lang="ru-RU" sz="400" dirty="0"/>
            </a:br>
            <a:r>
              <a:rPr lang="ru-RU" sz="400" dirty="0"/>
              <a:t>5) бережно относиться к имуществу организации образования и рационально использовать его, участвовать в создании нормальных условий для обучения и проживания в общежитии;</a:t>
            </a:r>
            <a:br>
              <a:rPr lang="ru-RU" sz="400" dirty="0"/>
            </a:br>
            <a:r>
              <a:rPr lang="ru-RU" sz="400" dirty="0"/>
              <a:t>6) соблюдать правила воинского учета;</a:t>
            </a:r>
            <a:br>
              <a:rPr lang="ru-RU" sz="400" dirty="0"/>
            </a:br>
            <a:r>
              <a:rPr lang="ru-RU" sz="400" dirty="0"/>
              <a:t>7) уважительно и корректно относиться к преподавателям, сотрудникам и обучающимся организации образования;</a:t>
            </a:r>
            <a:br>
              <a:rPr lang="ru-RU" sz="400" dirty="0"/>
            </a:br>
            <a:r>
              <a:rPr lang="ru-RU" sz="400" dirty="0"/>
              <a:t>8) отработать в организациях образования и медицинских организациях, расположенных в сельской местности, не менее трех лет после окончания высшего учебного заведения.</a:t>
            </a:r>
            <a:r>
              <a:rPr lang="ru-RU" sz="400" b="1" dirty="0">
                <a:hlinkClick r:id="rId3" action="ppaction://hlinkfile"/>
              </a:rPr>
              <a:t>*</a:t>
            </a:r>
            <a:r>
              <a:rPr lang="ru-RU" sz="400" dirty="0"/>
              <a:t/>
            </a:r>
            <a:br>
              <a:rPr lang="ru-RU" sz="400" dirty="0"/>
            </a:br>
            <a:r>
              <a:rPr lang="ru-RU" sz="400" dirty="0"/>
              <a:t>5. Обучающийся имеет право на:</a:t>
            </a:r>
            <a:br>
              <a:rPr lang="ru-RU" sz="400" dirty="0"/>
            </a:br>
            <a:r>
              <a:rPr lang="ru-RU" sz="400" dirty="0"/>
              <a:t>1) перевод с одной формы обучения на другую, с одной организации образования в другую, с одной специальности на другую, а также перевода с платного на обучение по государственному образовательному заказу в установленном уполномоченным органом в области образования порядке, на основании приказа руководителя организации образования;</a:t>
            </a:r>
            <a:br>
              <a:rPr lang="ru-RU" sz="400" dirty="0"/>
            </a:br>
            <a:r>
              <a:rPr lang="ru-RU" sz="400" dirty="0"/>
              <a:t>2) предварительную оплату расходов за весь период обучения, при этом сумма договора является неизменной до окончания срока обучения;</a:t>
            </a:r>
            <a:br>
              <a:rPr lang="ru-RU" sz="400" dirty="0"/>
            </a:br>
            <a:r>
              <a:rPr lang="ru-RU" sz="400" dirty="0"/>
              <a:t>3) поэтапную оплату расходов за обучение, при этом размер оплаты может быть изменен, но не более одного раза в год по соглашению сторон в случае увеличения расходов на оплату труда и индекса инфляции;</a:t>
            </a:r>
            <a:br>
              <a:rPr lang="ru-RU" sz="400" dirty="0"/>
            </a:br>
            <a:r>
              <a:rPr lang="ru-RU" sz="400" dirty="0"/>
              <a:t>4) получение дополнительных сверх государственного стандарта образовательных услуг за дополнительную оплату;</a:t>
            </a:r>
            <a:br>
              <a:rPr lang="ru-RU" sz="400" dirty="0"/>
            </a:br>
            <a:r>
              <a:rPr lang="ru-RU" sz="400" dirty="0"/>
              <a:t>5) свободный доступ и пользование фондом учебной, учебно-методической литературы на базе библиотеки и читальных залов;</a:t>
            </a:r>
            <a:br>
              <a:rPr lang="ru-RU" sz="400" dirty="0"/>
            </a:br>
            <a:r>
              <a:rPr lang="ru-RU" sz="400" dirty="0"/>
              <a:t>6) участие в органах студенческого самоуправления;</a:t>
            </a:r>
            <a:br>
              <a:rPr lang="ru-RU" sz="400" dirty="0"/>
            </a:br>
            <a:r>
              <a:rPr lang="ru-RU" sz="400" dirty="0"/>
              <a:t>7) обучение по индивидуальным учебным планам и ускоренным программам по решению организации образования, с закреплением вышеназванных возможностей дополнительным соглашением к настоящему Договору;</a:t>
            </a:r>
            <a:br>
              <a:rPr lang="ru-RU" sz="400" dirty="0"/>
            </a:br>
            <a:r>
              <a:rPr lang="ru-RU" sz="400" dirty="0"/>
              <a:t>8) восстановление в организации образования в установленном уполномоченным органом в области образования порядке.</a:t>
            </a:r>
            <a:br>
              <a:rPr lang="ru-RU" sz="400" dirty="0"/>
            </a:br>
            <a:r>
              <a:rPr lang="ru-RU" sz="400" b="1" dirty="0"/>
              <a:t> </a:t>
            </a:r>
            <a:r>
              <a:rPr lang="ru-RU" sz="400" dirty="0"/>
              <a:t/>
            </a:r>
            <a:br>
              <a:rPr lang="ru-RU" sz="400" dirty="0"/>
            </a:br>
            <a:r>
              <a:rPr lang="ru-RU" sz="400" b="1" dirty="0"/>
              <a:t>3. РАЗМЕР И ПОРЯДОК ОПЛАТЫ ОБРАЗОВАТЕЛЬНЫХ УСЛУГ</a:t>
            </a:r>
            <a:r>
              <a:rPr lang="ru-RU" sz="400" dirty="0"/>
              <a:t/>
            </a:r>
            <a:br>
              <a:rPr lang="ru-RU" sz="400" dirty="0"/>
            </a:br>
            <a:r>
              <a:rPr lang="ru-RU" sz="400" b="1" dirty="0"/>
              <a:t> </a:t>
            </a:r>
            <a:r>
              <a:rPr lang="ru-RU" sz="400" dirty="0"/>
              <a:t/>
            </a:r>
            <a:br>
              <a:rPr lang="ru-RU" sz="400" dirty="0"/>
            </a:br>
            <a:r>
              <a:rPr lang="ru-RU" sz="400" dirty="0"/>
              <a:t>6. Валютой оплаты за предоставляемые образовательные услуги в рамках соответствующего государственного стандарта устанавливается тенге.</a:t>
            </a:r>
            <a:br>
              <a:rPr lang="ru-RU" sz="400" dirty="0"/>
            </a:br>
            <a:r>
              <a:rPr lang="ru-RU" sz="400" dirty="0"/>
              <a:t>7. В случае изменения суммы оплаты за обучение составляется дополнение к настоящему Договору. Увеличение стоимости обучения не может превышать роста расходов на оплату труда и индекса инфляции в отношении к общему объему расходов на обучение.</a:t>
            </a:r>
            <a:br>
              <a:rPr lang="ru-RU" sz="400" dirty="0"/>
            </a:br>
            <a:r>
              <a:rPr lang="ru-RU" sz="400" dirty="0"/>
              <a:t>8. Форма оплаты - перечисление соответствующих платежей на расчетный счет организации образования.</a:t>
            </a:r>
            <a:br>
              <a:rPr lang="ru-RU" sz="400" dirty="0"/>
            </a:br>
            <a:r>
              <a:rPr lang="ru-RU" sz="400" dirty="0"/>
              <a:t>9. Обучающиеся, поступившие переводом из других учебных заведений, производят оплату за обучение после издания приказа руководителя организации образования о допуске к занятиям.</a:t>
            </a:r>
            <a:br>
              <a:rPr lang="ru-RU" sz="400" dirty="0"/>
            </a:br>
            <a:r>
              <a:rPr lang="ru-RU" sz="400" dirty="0"/>
              <a:t>10. Договорные обязательства по оплате за обучение сохраняются до даты издания приказа об отчислении обучающегося.</a:t>
            </a:r>
            <a:br>
              <a:rPr lang="ru-RU" sz="400" dirty="0"/>
            </a:br>
            <a:r>
              <a:rPr lang="ru-RU" sz="400" b="1" dirty="0"/>
              <a:t> </a:t>
            </a:r>
            <a:r>
              <a:rPr lang="ru-RU" sz="400" dirty="0"/>
              <a:t/>
            </a:r>
            <a:br>
              <a:rPr lang="ru-RU" sz="400" dirty="0"/>
            </a:br>
            <a:r>
              <a:rPr lang="ru-RU" sz="400" b="1" dirty="0"/>
              <a:t>4. ОТВЕТСТВЕННОСТЬ СТОРОН</a:t>
            </a:r>
            <a:r>
              <a:rPr lang="ru-RU" sz="400" dirty="0"/>
              <a:t/>
            </a:r>
            <a:br>
              <a:rPr lang="ru-RU" sz="400" dirty="0"/>
            </a:br>
            <a:r>
              <a:rPr lang="ru-RU" sz="400" b="1" dirty="0"/>
              <a:t> </a:t>
            </a:r>
            <a:r>
              <a:rPr lang="ru-RU" sz="400" dirty="0"/>
              <a:t/>
            </a:r>
            <a:br>
              <a:rPr lang="ru-RU" sz="400" dirty="0"/>
            </a:br>
            <a:r>
              <a:rPr lang="ru-RU" sz="400" dirty="0"/>
              <a:t>11. В случае неоплаты за обучение, обучающиеся не допускается к соответствующей сессии и отчисляется из организации образования. Образовавшийся долг за обучение взыскивается в установленном законодательством порядке Республики Казахстан.</a:t>
            </a:r>
            <a:br>
              <a:rPr lang="ru-RU" sz="400" dirty="0"/>
            </a:br>
            <a:r>
              <a:rPr lang="ru-RU" sz="400" dirty="0"/>
              <a:t>12. За неисполнение, либо ненадлежащее исполнение своих обязанностей, предусмотренных настоящим Договором, стороны несут ответственность, установленную законами Республики Казахстан.</a:t>
            </a:r>
            <a:br>
              <a:rPr lang="ru-RU" sz="400" dirty="0"/>
            </a:br>
            <a:r>
              <a:rPr lang="ru-RU" sz="400" dirty="0"/>
              <a:t>13. За неисполнение подпункта 8) </a:t>
            </a:r>
            <a:r>
              <a:rPr lang="ru-RU" sz="400" dirty="0">
                <a:hlinkClick r:id="rId4" action="ppaction://hlinkfile"/>
              </a:rPr>
              <a:t>пункта 4</a:t>
            </a:r>
            <a:r>
              <a:rPr lang="ru-RU" sz="400" dirty="0"/>
              <a:t> настоящего Типового договора оказания образовательных услуг, обучающийся обязан возместить расходы республиканского бюджета, связанные с его обучением, за исключением смерти обучающегося, подтверждаемая свидетельством о смерти.</a:t>
            </a:r>
            <a:br>
              <a:rPr lang="ru-RU" sz="400" dirty="0"/>
            </a:br>
            <a:r>
              <a:rPr lang="ru-RU" sz="400" b="1" dirty="0"/>
              <a:t> </a:t>
            </a:r>
            <a:r>
              <a:rPr lang="ru-RU" sz="400" dirty="0"/>
              <a:t/>
            </a:r>
            <a:br>
              <a:rPr lang="ru-RU" sz="400" dirty="0"/>
            </a:br>
            <a:r>
              <a:rPr lang="ru-RU" sz="400" b="1" dirty="0"/>
              <a:t>5. ПОРЯДОК РАЗРЕШЕНИЯ СПОРОВ</a:t>
            </a:r>
            <a:r>
              <a:rPr lang="ru-RU" sz="400" dirty="0"/>
              <a:t/>
            </a:r>
            <a:br>
              <a:rPr lang="ru-RU" sz="400" dirty="0"/>
            </a:br>
            <a:r>
              <a:rPr lang="ru-RU" sz="400" b="1" dirty="0"/>
              <a:t> </a:t>
            </a:r>
            <a:r>
              <a:rPr lang="ru-RU" sz="400" dirty="0"/>
              <a:t/>
            </a:r>
            <a:br>
              <a:rPr lang="ru-RU" sz="400" dirty="0"/>
            </a:br>
            <a:r>
              <a:rPr lang="ru-RU" sz="400" dirty="0"/>
              <a:t>14. Разногласия и споры, возникающие в процессе выполнения настоящего Договора, разрешаются непосредственно сторонами в целях выработки взаимоприемлемых решений.</a:t>
            </a:r>
            <a:br>
              <a:rPr lang="ru-RU" sz="400" dirty="0"/>
            </a:br>
            <a:r>
              <a:rPr lang="ru-RU" sz="400" dirty="0"/>
              <a:t>15. Вопросы, не разрешенные сторонами путем переговоров, выработки взаимоприемлемых решений, разрешаются в соответствии с действующим законодательством Республики Казахстан.</a:t>
            </a:r>
            <a:br>
              <a:rPr lang="ru-RU" sz="400" dirty="0"/>
            </a:br>
            <a:r>
              <a:rPr lang="ru-RU" sz="400" b="1" dirty="0"/>
              <a:t> </a:t>
            </a:r>
            <a:r>
              <a:rPr lang="ru-RU" sz="400" dirty="0"/>
              <a:t/>
            </a:r>
            <a:br>
              <a:rPr lang="ru-RU" sz="400" dirty="0"/>
            </a:br>
            <a:r>
              <a:rPr lang="ru-RU" sz="400" dirty="0"/>
              <a:t> </a:t>
            </a:r>
            <a:br>
              <a:rPr lang="ru-RU" sz="400" dirty="0"/>
            </a:br>
            <a:r>
              <a:rPr lang="ru-RU" sz="400" b="1" dirty="0"/>
              <a:t>6. СРОК ДЕЙСТВИЯ, ПОРЯДОК ИЗМЕНЕНИЯ УСЛОВИЙ ДОГОВОРА И ЕГО РАСТОРЖЕНИЕ</a:t>
            </a:r>
            <a:r>
              <a:rPr lang="ru-RU" sz="400" dirty="0"/>
              <a:t/>
            </a:r>
            <a:br>
              <a:rPr lang="ru-RU" sz="400" dirty="0"/>
            </a:br>
            <a:r>
              <a:rPr lang="ru-RU" sz="400" b="1" dirty="0"/>
              <a:t> </a:t>
            </a:r>
            <a:r>
              <a:rPr lang="ru-RU" sz="400" dirty="0"/>
              <a:t/>
            </a:r>
            <a:br>
              <a:rPr lang="ru-RU" sz="400" dirty="0"/>
            </a:br>
            <a:r>
              <a:rPr lang="ru-RU" sz="400" dirty="0"/>
              <a:t>16. Настоящий договор вступает в силу со дня его подписания сторонами и действует до полного его исполнения. При заключении нового договора, действуют условия, установленные на момент заключения нового договора.</a:t>
            </a:r>
            <a:br>
              <a:rPr lang="ru-RU" sz="400" dirty="0"/>
            </a:br>
            <a:r>
              <a:rPr lang="ru-RU" sz="400" dirty="0"/>
              <a:t>17. Условия настоящего Договора могут быть изменены и дополнены по взаимному письменному соглашению сторон.</a:t>
            </a:r>
            <a:br>
              <a:rPr lang="ru-RU" sz="400" dirty="0"/>
            </a:br>
            <a:r>
              <a:rPr lang="ru-RU" sz="400" dirty="0"/>
              <a:t>18. Моментом прекращения договорных отношений между сторонами является издание соответствующего приказа руководителем организации образования.</a:t>
            </a:r>
            <a:br>
              <a:rPr lang="ru-RU" sz="400" dirty="0"/>
            </a:br>
            <a:r>
              <a:rPr lang="ru-RU" sz="400" dirty="0"/>
              <a:t>19. Настоящий Договор заключается в трех экземплярах, а при участии Заказчика в четырех экземплярах на государственном или русском языках имеющих одинаковую юридическую силу и передается по одному экземпляру обучающемуся и Заказчику, а два экземпляра оставляются в организации образования.</a:t>
            </a:r>
            <a:br>
              <a:rPr lang="ru-RU" sz="400" dirty="0"/>
            </a:br>
            <a:r>
              <a:rPr lang="ru-RU" sz="400" dirty="0"/>
              <a:t>20. Юридические адреса и банковские реквизиты Сторон:</a:t>
            </a:r>
            <a:br>
              <a:rPr lang="ru-RU" sz="400" dirty="0"/>
            </a:br>
            <a:r>
              <a:rPr lang="ru-RU" sz="400" dirty="0"/>
              <a:t> </a:t>
            </a:r>
            <a:br>
              <a:rPr lang="ru-RU" sz="400" dirty="0"/>
            </a:br>
            <a:r>
              <a:rPr lang="ru-RU" sz="400" dirty="0"/>
              <a:t>Наименование организации образования ______________________________________________________</a:t>
            </a:r>
            <a:br>
              <a:rPr lang="ru-RU" sz="400" dirty="0"/>
            </a:br>
            <a:r>
              <a:rPr lang="ru-RU" sz="400" dirty="0"/>
              <a:t>Местонахождение организации образования ___________________________________________________</a:t>
            </a:r>
            <a:br>
              <a:rPr lang="ru-RU" sz="400" dirty="0"/>
            </a:br>
            <a:r>
              <a:rPr lang="ru-RU" sz="400" dirty="0"/>
              <a:t>РНН организации образования _______________________________________________________________</a:t>
            </a:r>
            <a:br>
              <a:rPr lang="ru-RU" sz="400" dirty="0"/>
            </a:br>
            <a:r>
              <a:rPr lang="ru-RU" sz="400" dirty="0"/>
              <a:t>Расчетный счет организации образования______________________________________________________</a:t>
            </a:r>
            <a:br>
              <a:rPr lang="ru-RU" sz="400" dirty="0"/>
            </a:br>
            <a:r>
              <a:rPr lang="ru-RU" sz="400" dirty="0"/>
              <a:t> </a:t>
            </a:r>
            <a:br>
              <a:rPr lang="ru-RU" sz="400" dirty="0"/>
            </a:br>
            <a:r>
              <a:rPr lang="ru-RU" sz="400" dirty="0"/>
              <a:t>Подпись руководителя или иного уполномоченного лица _____________________________________М.П.</a:t>
            </a:r>
            <a:br>
              <a:rPr lang="ru-RU" sz="400" dirty="0"/>
            </a:br>
            <a:r>
              <a:rPr lang="ru-RU" sz="400" dirty="0"/>
              <a:t> </a:t>
            </a:r>
            <a:br>
              <a:rPr lang="ru-RU" sz="400" dirty="0"/>
            </a:br>
            <a:r>
              <a:rPr lang="ru-RU" sz="400" dirty="0"/>
              <a:t>Ф.И.О. обучающегося _______________________________________________________________________</a:t>
            </a:r>
            <a:br>
              <a:rPr lang="ru-RU" sz="400" dirty="0"/>
            </a:br>
            <a:r>
              <a:rPr lang="ru-RU" sz="400" dirty="0"/>
              <a:t>Адрес обучающегося:________________________________________________________________________</a:t>
            </a:r>
            <a:br>
              <a:rPr lang="ru-RU" sz="400" dirty="0"/>
            </a:br>
            <a:r>
              <a:rPr lang="ru-RU" sz="400" dirty="0"/>
              <a:t>Подпись обучающегося:______________________________________________________________________</a:t>
            </a:r>
            <a:br>
              <a:rPr lang="ru-RU" sz="400" dirty="0"/>
            </a:br>
            <a:r>
              <a:rPr lang="ru-RU" sz="400" dirty="0"/>
              <a:t>Наименование или Ф.И.О. Заказчика __________________________________________________________</a:t>
            </a:r>
            <a:br>
              <a:rPr lang="ru-RU" sz="400" dirty="0"/>
            </a:br>
            <a:r>
              <a:rPr lang="ru-RU" sz="400" dirty="0"/>
              <a:t> </a:t>
            </a:r>
            <a:br>
              <a:rPr lang="ru-RU" sz="400" dirty="0"/>
            </a:br>
            <a:r>
              <a:rPr lang="ru-RU" sz="400" dirty="0"/>
              <a:t>Место нахождение или адрес Заказчика:________________________________________________________</a:t>
            </a:r>
            <a:br>
              <a:rPr lang="ru-RU" sz="400" dirty="0"/>
            </a:br>
            <a:r>
              <a:rPr lang="ru-RU" sz="400" dirty="0"/>
              <a:t>РНН Заказчика:_____________________________________________________________________________</a:t>
            </a:r>
            <a:br>
              <a:rPr lang="ru-RU" sz="400" dirty="0"/>
            </a:br>
            <a:r>
              <a:rPr lang="ru-RU" sz="400" dirty="0"/>
              <a:t>Расчетный счет (при наличии) Заказчика: ______________________________________________________</a:t>
            </a:r>
            <a:br>
              <a:rPr lang="ru-RU" sz="400" dirty="0"/>
            </a:br>
            <a:r>
              <a:rPr lang="ru-RU" sz="400" dirty="0"/>
              <a:t>Подпись Заказчика: _________________________________________________________________________</a:t>
            </a:r>
            <a:br>
              <a:rPr lang="ru-RU" sz="400" dirty="0"/>
            </a:br>
            <a:r>
              <a:rPr lang="ru-RU" sz="400" dirty="0"/>
              <a:t>М.П. (для юридического лица)</a:t>
            </a:r>
            <a:br>
              <a:rPr lang="ru-RU" sz="400" dirty="0"/>
            </a:br>
            <a:r>
              <a:rPr lang="ru-RU" sz="400" dirty="0"/>
              <a:t>__________________________________</a:t>
            </a:r>
            <a:br>
              <a:rPr lang="ru-RU" sz="400" dirty="0"/>
            </a:br>
            <a:r>
              <a:rPr lang="ru-RU" sz="400" dirty="0"/>
              <a:t>* Данный подпункт касается граждан из числа аульной (сельской) молодежи, поступивших в пределах квоты приема, на обучение по педагогическим и медицинским специальностям.</a:t>
            </a:r>
            <a:br>
              <a:rPr lang="ru-RU" sz="400" dirty="0"/>
            </a:br>
            <a:endParaRPr lang="ru-RU" sz="400" dirty="0"/>
          </a:p>
        </p:txBody>
      </p:sp>
    </p:spTree>
    <p:extLst>
      <p:ext uri="{BB962C8B-B14F-4D97-AF65-F5344CB8AC3E}">
        <p14:creationId xmlns:p14="http://schemas.microsoft.com/office/powerpoint/2010/main" val="42304379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988840"/>
            <a:ext cx="8229600" cy="1143000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Типовые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деятельности Попечительского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совета и порядок его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избрания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99992" y="188640"/>
            <a:ext cx="45365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Утверждены 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приказом и. о. Министра образования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науки Республики Казахстан 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22 октября 2007 года № 501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4149080"/>
            <a:ext cx="82089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регулируют деятельность Попечительского совета образовательного учреждения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521078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7707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отражает свод правил по заполнению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аттестатов, бланков вкладышей дипломов, свидетельств и приложений производится учебным заведением каллиграфическим почерком (черной тушью либо шариковой ручкой черного цвета) или с помощью печатающих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устройств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27984" y="18864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Утверждена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приказом Министра образования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науки Республики Казахстан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21 ноября 2007 года № </a:t>
            </a:r>
            <a:r>
              <a:rPr lang="ru-RU" sz="2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565</a:t>
            </a:r>
            <a:endParaRPr lang="ru-RU" sz="2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772816"/>
            <a:ext cx="86764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Инструкция </a:t>
            </a:r>
            <a:endParaRPr lang="ru-RU" sz="3000" b="1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оформлению документов об образовании</a:t>
            </a:r>
            <a:endParaRPr lang="ru-RU" sz="30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4795954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Постановления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650126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852936"/>
            <a:ext cx="8229600" cy="1143000"/>
          </a:xfrm>
        </p:spPr>
        <p:txBody>
          <a:bodyPr>
            <a:noAutofit/>
          </a:bodyPr>
          <a:lstStyle/>
          <a:p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Постановление Правительства Республики Казахстан от 6 марта 2012 года № 290 Об утверждении Правил разработки государственных общеобязательных стандартов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образования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803641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08920"/>
            <a:ext cx="8229600" cy="1143000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Программы Республики Казахстан </a:t>
            </a:r>
            <a:b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 сфере образования)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018087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45224" y="188640"/>
            <a:ext cx="3898776" cy="1143000"/>
          </a:xfrm>
        </p:spPr>
        <p:txBody>
          <a:bodyPr>
            <a:noAutofit/>
          </a:bodyPr>
          <a:lstStyle/>
          <a:p>
            <a:pPr algn="l"/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УТВЕРЖДЕНА 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Указом Президента 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Казахстан </a:t>
            </a:r>
            <a:b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7 декабря 2010 года № </a:t>
            </a:r>
            <a:r>
              <a:rPr lang="ru-RU" sz="2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1118</a:t>
            </a:r>
            <a:endParaRPr lang="ru-RU" sz="2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7784" y="1988840"/>
            <a:ext cx="89289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Государственная программа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развития образования Республики Казахстан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2011-2020 годы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1852" y="4005064"/>
            <a:ext cx="84969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отражает План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мероприятий на 2011 – 2015 годы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реализации Государственной программы развития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образования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Казахстан </a:t>
            </a:r>
            <a:endParaRPr lang="ru-RU" sz="30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5465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6490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 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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4866838"/>
      </p:ext>
    </p:extLst>
  </p:cSld>
  <p:clrMapOvr>
    <a:masterClrMapping/>
  </p:clrMapOvr>
  <p:transition spd="slow">
    <p:cover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36912"/>
            <a:ext cx="8229600" cy="1143000"/>
          </a:xfrm>
        </p:spPr>
        <p:txBody>
          <a:bodyPr>
            <a:noAutofit/>
          </a:bodyPr>
          <a:lstStyle/>
          <a:p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Приложении к свидетельству указывается перечень всех аккредитованных образовательных программ, по которым вуз имеет право выдавать выпускнику после успешного прохождения итоговой государственной аттестации диплом о высшем профессиональном образовании государственного образца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24854302"/>
      </p:ext>
    </p:extLst>
  </p:cSld>
  <p:clrMapOvr>
    <a:masterClrMapping/>
  </p:clrMapOvr>
  <p:transition spd="slow">
    <p:cover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08920"/>
            <a:ext cx="8229600" cy="1143000"/>
          </a:xfrm>
        </p:spPr>
        <p:txBody>
          <a:bodyPr>
            <a:noAutofit/>
          </a:bodyPr>
          <a:lstStyle/>
          <a:p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у вуза нет свидетельства о государственной аккредитации, то в таком случае диплом об окончании учебного заведения носит формулировку «диплом установленного образца», форма которого устанавливается вузом самостоятельно и не дает право поступления в аспирантуру, а также не признается работодателями, как государственных учреждений, так и негосударственных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7387211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564904"/>
            <a:ext cx="8229600" cy="1143000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Важно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знать, что если учебное заведение открывает новую специальность, в свидетельстве об аккредитации эта специальность указана быть не может, т.к. аккредитация специальности проводится только после первого выпуска.  В таком случае, достаточно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наличии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Лицензии на эту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специальность.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9637182"/>
      </p:ext>
    </p:extLst>
  </p:cSld>
  <p:clrMapOvr>
    <a:masterClrMapping/>
  </p:clrMapOvr>
  <p:transition spd="slow">
    <p:cover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80928"/>
            <a:ext cx="9144000" cy="1143000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Филиал является подразделением головного учебного заведения и проходит процедуру государственной аккредитации совместно с ним.  Соответственно, информация об аккредитованных образовательных программах филиала указывается в приложении к свидетельству о государственной аккредитации головного высшего учебного заведения. Филиалу передается заверенная копия свидетельства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81890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492896"/>
            <a:ext cx="8784976" cy="1143000"/>
          </a:xfrm>
        </p:spPr>
        <p:txBody>
          <a:bodyPr>
            <a:normAutofit/>
          </a:bodyPr>
          <a:lstStyle/>
          <a:p>
            <a:pPr algn="l"/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регламентирует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деятельность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образовательного учреждения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82381" y="764704"/>
            <a:ext cx="106356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Устав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4809643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к\Desktop\222\ysta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16632"/>
            <a:ext cx="4913011" cy="659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3031256"/>
      </p:ext>
    </p:extLst>
  </p:cSld>
  <p:clrMapOvr>
    <a:masterClrMapping/>
  </p:clrMapOvr>
  <p:transition spd="slow">
    <p:cover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2936"/>
            <a:ext cx="9144000" cy="1143000"/>
          </a:xfrm>
        </p:spPr>
        <p:txBody>
          <a:bodyPr>
            <a:noAutofit/>
          </a:bodyPr>
          <a:lstStyle/>
          <a:p>
            <a:r>
              <a:rPr lang="ru-RU" sz="3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Статус</a:t>
            </a:r>
            <a:r>
              <a:rPr lang="ru-RU" sz="35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учредитель, порядок управления вузом, цели образовательного процесса, типы и виды образовательных программ, основные характеристики образовательного процесса, порядок приема, продолжительность обучения, порядок отчисления, правила предоставления академического отпуска, условия восстановления на обучение и т.п.</a:t>
            </a:r>
          </a:p>
        </p:txBody>
      </p:sp>
    </p:spTree>
    <p:extLst>
      <p:ext uri="{BB962C8B-B14F-4D97-AF65-F5344CB8AC3E}">
        <p14:creationId xmlns:p14="http://schemas.microsoft.com/office/powerpoint/2010/main" val="242919942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852936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Устав </a:t>
            </a:r>
            <a: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составляется каждым вузом самостоятельно, но при этом он соответствует Конституции </a:t>
            </a:r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РК. </a:t>
            </a:r>
            <a:b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</a:t>
            </a:r>
            <a: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спорные моменты, возникающие в процессе учебы, администрация вуза решает на основании этого документа.</a:t>
            </a:r>
            <a:b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9101539"/>
      </p:ext>
    </p:extLst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08920"/>
            <a:ext cx="8229600" cy="1143000"/>
          </a:xfrm>
        </p:spPr>
        <p:txBody>
          <a:bodyPr>
            <a:noAutofit/>
          </a:bodyPr>
          <a:lstStyle/>
          <a:p>
            <a:r>
              <a:rPr lang="ru-RU" sz="3000" b="1" i="1" u="sng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Нормативный </a:t>
            </a:r>
            <a:r>
              <a:rPr lang="ru-RU" sz="3000" b="1" i="1" u="sng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правовой акт</a:t>
            </a:r>
            <a:r>
              <a:rPr lang="ru-RU" sz="3000" b="1" i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письменный официальный документ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установленной формы, принятый на референдуме либо уполномоченным органом 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 должностным лицом государства, устанавливающий правовые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нормы, изменяющий, прекращающий или приостанавливающий их действие;</a:t>
            </a:r>
          </a:p>
        </p:txBody>
      </p:sp>
    </p:spTree>
    <p:extLst>
      <p:ext uri="{BB962C8B-B14F-4D97-AF65-F5344CB8AC3E}">
        <p14:creationId xmlns:p14="http://schemas.microsoft.com/office/powerpoint/2010/main" val="2342223277"/>
      </p:ext>
    </p:extLst>
  </p:cSld>
  <p:clrMapOvr>
    <a:masterClrMapping/>
  </p:clrMapOvr>
  <p:transition spd="slow">
    <p:cover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48680"/>
            <a:ext cx="8928992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Коллективный договор</a:t>
            </a:r>
            <a:b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1 июля 2009 года</a:t>
            </a:r>
            <a:b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 изм. от 20 сентября 2011 года)</a:t>
            </a:r>
            <a:endParaRPr lang="ru-RU" sz="4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017249"/>
            <a:ext cx="8352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990099"/>
                </a:solidFill>
              </a:rPr>
              <a:t>- ре</a:t>
            </a:r>
            <a:r>
              <a:rPr lang="ru-RU" sz="3200" b="1" dirty="0">
                <a:solidFill>
                  <a:srgbClr val="990099"/>
                </a:solidFill>
              </a:rPr>
              <a:t>­­</a:t>
            </a:r>
            <a:r>
              <a:rPr lang="ru-RU" sz="3200" b="1" dirty="0" smtClean="0">
                <a:solidFill>
                  <a:srgbClr val="990099"/>
                </a:solidFill>
              </a:rPr>
              <a:t>гули­рует </a:t>
            </a:r>
            <a:r>
              <a:rPr lang="ru-RU" sz="3200" b="1" dirty="0">
                <a:solidFill>
                  <a:srgbClr val="990099"/>
                </a:solidFill>
              </a:rPr>
              <a:t>социально-трудовые и профессиональные отношения между работодателем и трудовым коллективом </a:t>
            </a:r>
            <a:r>
              <a:rPr lang="ru-RU" sz="3200" b="1" dirty="0" smtClean="0">
                <a:solidFill>
                  <a:srgbClr val="990099"/>
                </a:solidFill>
              </a:rPr>
              <a:t>университета;</a:t>
            </a:r>
            <a:endParaRPr lang="ru-RU" sz="3200" b="1" dirty="0">
              <a:solidFill>
                <a:srgbClr val="990099"/>
              </a:solidFill>
            </a:endParaRPr>
          </a:p>
          <a:p>
            <a:r>
              <a:rPr lang="ru-RU" sz="3200" b="1" dirty="0" smtClean="0">
                <a:solidFill>
                  <a:srgbClr val="990099"/>
                </a:solidFill>
              </a:rPr>
              <a:t>- определяет </a:t>
            </a:r>
            <a:r>
              <a:rPr lang="ru-RU" sz="3200" b="1" dirty="0">
                <a:solidFill>
                  <a:srgbClr val="990099"/>
                </a:solidFill>
              </a:rPr>
              <a:t>взаимные права и обязанности сторон и </a:t>
            </a:r>
            <a:r>
              <a:rPr lang="ru-RU" sz="3200" b="1" dirty="0" smtClean="0">
                <a:solidFill>
                  <a:srgbClr val="990099"/>
                </a:solidFill>
              </a:rPr>
              <a:t>гарантирует </a:t>
            </a:r>
            <a:r>
              <a:rPr lang="ru-RU" sz="3200" b="1" dirty="0">
                <a:solidFill>
                  <a:srgbClr val="990099"/>
                </a:solidFill>
              </a:rPr>
              <a:t>защиту прав и интересов работников РГКП «Костанайский государственный университет им. А. </a:t>
            </a:r>
            <a:r>
              <a:rPr lang="ru-RU" sz="3200" b="1" dirty="0" err="1" smtClean="0">
                <a:solidFill>
                  <a:srgbClr val="990099"/>
                </a:solidFill>
              </a:rPr>
              <a:t>Байтурсынова</a:t>
            </a:r>
            <a:r>
              <a:rPr lang="ru-RU" sz="3200" b="1" dirty="0" smtClean="0">
                <a:solidFill>
                  <a:srgbClr val="990099"/>
                </a:solidFill>
              </a:rPr>
              <a:t>»</a:t>
            </a:r>
            <a:endParaRPr lang="ru-RU" sz="3200" b="1" dirty="0">
              <a:solidFill>
                <a:srgbClr val="99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818792"/>
      </p:ext>
    </p:extLst>
  </p:cSld>
  <p:clrMapOvr>
    <a:masterClrMapping/>
  </p:clrMapOvr>
  <p:transition spd="slow">
    <p:cover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162" y="237238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равила внутреннего распорядка</a:t>
            </a: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cap="all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 001.041  - 2009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Изображение 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88640"/>
            <a:ext cx="2066156" cy="218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3798039"/>
            <a:ext cx="86188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990099"/>
                </a:solidFill>
              </a:rPr>
              <a:t>- отражают основные </a:t>
            </a:r>
            <a:r>
              <a:rPr lang="ru-RU" sz="3600" b="1" dirty="0">
                <a:solidFill>
                  <a:srgbClr val="990099"/>
                </a:solidFill>
              </a:rPr>
              <a:t>элементы системы организации трудовых отношений различных категорий </a:t>
            </a:r>
            <a:r>
              <a:rPr lang="ru-RU" sz="3600" b="1" dirty="0" smtClean="0">
                <a:solidFill>
                  <a:srgbClr val="990099"/>
                </a:solidFill>
              </a:rPr>
              <a:t>работников университета</a:t>
            </a:r>
            <a:endParaRPr lang="ru-RU" sz="3600" b="1" dirty="0">
              <a:solidFill>
                <a:srgbClr val="99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16294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70080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Кодекс чести преподавателя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40152" y="404664"/>
            <a:ext cx="2915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990099"/>
                </a:solidFill>
              </a:rPr>
              <a:t>Утвержден решением Ученого совета </a:t>
            </a:r>
            <a:endParaRPr lang="ru-RU" b="1" dirty="0" smtClean="0">
              <a:solidFill>
                <a:srgbClr val="990099"/>
              </a:solidFill>
            </a:endParaRPr>
          </a:p>
          <a:p>
            <a:r>
              <a:rPr lang="ru-RU" b="1" dirty="0" smtClean="0">
                <a:solidFill>
                  <a:srgbClr val="990099"/>
                </a:solidFill>
              </a:rPr>
              <a:t>КГУ им</a:t>
            </a:r>
            <a:r>
              <a:rPr lang="ru-RU" b="1" dirty="0">
                <a:solidFill>
                  <a:srgbClr val="990099"/>
                </a:solidFill>
              </a:rPr>
              <a:t>. </a:t>
            </a:r>
            <a:r>
              <a:rPr lang="ru-RU" b="1" dirty="0" err="1">
                <a:solidFill>
                  <a:srgbClr val="990099"/>
                </a:solidFill>
              </a:rPr>
              <a:t>А.Байтурсынова</a:t>
            </a:r>
            <a:r>
              <a:rPr lang="ru-RU" b="1" dirty="0">
                <a:solidFill>
                  <a:srgbClr val="990099"/>
                </a:solidFill>
              </a:rPr>
              <a:t> </a:t>
            </a:r>
            <a:endParaRPr lang="ru-RU" b="1" dirty="0" smtClean="0">
              <a:solidFill>
                <a:srgbClr val="990099"/>
              </a:solidFill>
            </a:endParaRPr>
          </a:p>
          <a:p>
            <a:r>
              <a:rPr lang="ru-RU" b="1" dirty="0" smtClean="0">
                <a:solidFill>
                  <a:srgbClr val="990099"/>
                </a:solidFill>
              </a:rPr>
              <a:t>22.01.2011 </a:t>
            </a:r>
            <a:r>
              <a:rPr lang="ru-RU" b="1" dirty="0">
                <a:solidFill>
                  <a:srgbClr val="990099"/>
                </a:solidFill>
              </a:rPr>
              <a:t>г. № 1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9125" y="3140968"/>
            <a:ext cx="83884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990099"/>
                </a:solidFill>
              </a:rPr>
              <a:t>- свод правил поведения преподавателя для </a:t>
            </a:r>
            <a:r>
              <a:rPr lang="ru-RU" sz="3600" b="1" dirty="0">
                <a:solidFill>
                  <a:srgbClr val="990099"/>
                </a:solidFill>
              </a:rPr>
              <a:t>выполнения миссии университета, соответствия высокому званию Учитель, развития корпоративной культуры университетского </a:t>
            </a:r>
            <a:r>
              <a:rPr lang="ru-RU" sz="3600" b="1" dirty="0" smtClean="0">
                <a:solidFill>
                  <a:srgbClr val="990099"/>
                </a:solidFill>
              </a:rPr>
              <a:t>сообщества</a:t>
            </a:r>
            <a:endParaRPr lang="ru-RU" sz="3600" b="1" dirty="0">
              <a:solidFill>
                <a:srgbClr val="99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3685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70080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Кодекс чести сотрудника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40152" y="404664"/>
            <a:ext cx="2915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990099"/>
                </a:solidFill>
              </a:rPr>
              <a:t>Утвержден решением Ученого совета </a:t>
            </a:r>
            <a:endParaRPr lang="ru-RU" b="1" dirty="0" smtClean="0">
              <a:solidFill>
                <a:srgbClr val="990099"/>
              </a:solidFill>
            </a:endParaRPr>
          </a:p>
          <a:p>
            <a:r>
              <a:rPr lang="ru-RU" b="1" dirty="0" smtClean="0">
                <a:solidFill>
                  <a:srgbClr val="990099"/>
                </a:solidFill>
              </a:rPr>
              <a:t>КГУ им</a:t>
            </a:r>
            <a:r>
              <a:rPr lang="ru-RU" b="1" dirty="0">
                <a:solidFill>
                  <a:srgbClr val="990099"/>
                </a:solidFill>
              </a:rPr>
              <a:t>. </a:t>
            </a:r>
            <a:r>
              <a:rPr lang="ru-RU" b="1" dirty="0" err="1">
                <a:solidFill>
                  <a:srgbClr val="990099"/>
                </a:solidFill>
              </a:rPr>
              <a:t>А.Байтурсынова</a:t>
            </a:r>
            <a:r>
              <a:rPr lang="ru-RU" b="1" dirty="0">
                <a:solidFill>
                  <a:srgbClr val="990099"/>
                </a:solidFill>
              </a:rPr>
              <a:t> </a:t>
            </a:r>
            <a:endParaRPr lang="ru-RU" b="1" dirty="0" smtClean="0">
              <a:solidFill>
                <a:srgbClr val="990099"/>
              </a:solidFill>
            </a:endParaRPr>
          </a:p>
          <a:p>
            <a:r>
              <a:rPr lang="ru-RU" b="1" dirty="0" smtClean="0">
                <a:solidFill>
                  <a:srgbClr val="990099"/>
                </a:solidFill>
              </a:rPr>
              <a:t>22.01.2011 </a:t>
            </a:r>
            <a:r>
              <a:rPr lang="ru-RU" b="1" dirty="0">
                <a:solidFill>
                  <a:srgbClr val="990099"/>
                </a:solidFill>
              </a:rPr>
              <a:t>г. № 1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9125" y="3140968"/>
            <a:ext cx="83884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990099"/>
                </a:solidFill>
              </a:rPr>
              <a:t>- свод правил поведения сотрудника, его ответственность </a:t>
            </a:r>
            <a:r>
              <a:rPr lang="ru-RU" sz="3600" b="1" dirty="0">
                <a:solidFill>
                  <a:srgbClr val="990099"/>
                </a:solidFill>
              </a:rPr>
              <a:t>за реализацию миссии университета, развитие корпоративной культуры и духа университетского  </a:t>
            </a:r>
            <a:r>
              <a:rPr lang="ru-RU" sz="3600" b="1" dirty="0" smtClean="0">
                <a:solidFill>
                  <a:srgbClr val="990099"/>
                </a:solidFill>
              </a:rPr>
              <a:t>сообщества</a:t>
            </a:r>
            <a:endParaRPr lang="ru-RU" sz="3600" b="1" dirty="0">
              <a:solidFill>
                <a:srgbClr val="99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190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70080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Кодекс чести студента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40152" y="404664"/>
            <a:ext cx="2915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990099"/>
                </a:solidFill>
              </a:rPr>
              <a:t>Утвержден решением Ученого совета </a:t>
            </a:r>
            <a:endParaRPr lang="ru-RU" b="1" dirty="0" smtClean="0">
              <a:solidFill>
                <a:srgbClr val="990099"/>
              </a:solidFill>
            </a:endParaRPr>
          </a:p>
          <a:p>
            <a:r>
              <a:rPr lang="ru-RU" b="1" dirty="0" smtClean="0">
                <a:solidFill>
                  <a:srgbClr val="990099"/>
                </a:solidFill>
              </a:rPr>
              <a:t>КГУ им</a:t>
            </a:r>
            <a:r>
              <a:rPr lang="ru-RU" b="1" dirty="0">
                <a:solidFill>
                  <a:srgbClr val="990099"/>
                </a:solidFill>
              </a:rPr>
              <a:t>. </a:t>
            </a:r>
            <a:r>
              <a:rPr lang="ru-RU" b="1" dirty="0" err="1">
                <a:solidFill>
                  <a:srgbClr val="990099"/>
                </a:solidFill>
              </a:rPr>
              <a:t>А.Байтурсынова</a:t>
            </a:r>
            <a:r>
              <a:rPr lang="ru-RU" b="1" dirty="0">
                <a:solidFill>
                  <a:srgbClr val="990099"/>
                </a:solidFill>
              </a:rPr>
              <a:t> </a:t>
            </a:r>
            <a:endParaRPr lang="ru-RU" b="1" dirty="0" smtClean="0">
              <a:solidFill>
                <a:srgbClr val="990099"/>
              </a:solidFill>
            </a:endParaRPr>
          </a:p>
          <a:p>
            <a:r>
              <a:rPr lang="ru-RU" b="1" dirty="0" smtClean="0">
                <a:solidFill>
                  <a:srgbClr val="990099"/>
                </a:solidFill>
              </a:rPr>
              <a:t>22.01.2011 </a:t>
            </a:r>
            <a:r>
              <a:rPr lang="ru-RU" b="1" dirty="0">
                <a:solidFill>
                  <a:srgbClr val="990099"/>
                </a:solidFill>
              </a:rPr>
              <a:t>г. № 1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9125" y="3140968"/>
            <a:ext cx="838842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990099"/>
                </a:solidFill>
              </a:rPr>
              <a:t>- свод правил поведения студента, его ответственность </a:t>
            </a:r>
            <a:r>
              <a:rPr lang="ru-RU" sz="3200" b="1" dirty="0">
                <a:solidFill>
                  <a:srgbClr val="990099"/>
                </a:solidFill>
              </a:rPr>
              <a:t>за реализацию миссии университета, </a:t>
            </a:r>
            <a:r>
              <a:rPr lang="ru-RU" sz="3200" b="1" dirty="0" smtClean="0">
                <a:solidFill>
                  <a:srgbClr val="990099"/>
                </a:solidFill>
              </a:rPr>
              <a:t>определение </a:t>
            </a:r>
            <a:r>
              <a:rPr lang="ru-RU" sz="3200" b="1" dirty="0">
                <a:solidFill>
                  <a:srgbClr val="990099"/>
                </a:solidFill>
              </a:rPr>
              <a:t>своим долгом развитие корпоративной культуры и духа университетского сообщества, </a:t>
            </a:r>
            <a:r>
              <a:rPr lang="ru-RU" sz="3200" b="1" dirty="0" smtClean="0">
                <a:solidFill>
                  <a:srgbClr val="990099"/>
                </a:solidFill>
              </a:rPr>
              <a:t>всестороннее укрепление имиджа </a:t>
            </a:r>
            <a:r>
              <a:rPr lang="ru-RU" sz="3200" b="1" dirty="0">
                <a:solidFill>
                  <a:srgbClr val="990099"/>
                </a:solidFill>
              </a:rPr>
              <a:t>и </a:t>
            </a:r>
            <a:r>
              <a:rPr lang="ru-RU" sz="3200" b="1" dirty="0" smtClean="0">
                <a:solidFill>
                  <a:srgbClr val="990099"/>
                </a:solidFill>
              </a:rPr>
              <a:t>репутации </a:t>
            </a:r>
            <a:r>
              <a:rPr lang="ru-RU" sz="3200" b="1" dirty="0">
                <a:solidFill>
                  <a:srgbClr val="990099"/>
                </a:solidFill>
              </a:rPr>
              <a:t>университета</a:t>
            </a:r>
          </a:p>
        </p:txBody>
      </p:sp>
    </p:spTree>
    <p:extLst>
      <p:ext uri="{BB962C8B-B14F-4D97-AF65-F5344CB8AC3E}">
        <p14:creationId xmlns:p14="http://schemas.microsoft.com/office/powerpoint/2010/main" val="273419083"/>
      </p:ext>
    </p:extLst>
  </p:cSld>
  <p:clrMapOvr>
    <a:masterClrMapping/>
  </p:clrMapOvr>
  <p:transition spd="slow">
    <p:cover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08920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1.2 Политика, Цели и Стратегия, планы </a:t>
            </a:r>
            <a:r>
              <a:rPr lang="ru-RU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университета</a:t>
            </a:r>
            <a:endParaRPr lang="ru-RU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51682244"/>
      </p:ext>
    </p:extLst>
  </p:cSld>
  <p:clrMapOvr>
    <a:masterClrMapping/>
  </p:clrMapOvr>
  <p:transition spd="slow">
    <p:cover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олитика в области качества </a:t>
            </a:r>
            <a:endParaRPr lang="ru-RU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204864"/>
            <a:ext cx="86409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990099"/>
                </a:solidFill>
              </a:rPr>
              <a:t>- направлена </a:t>
            </a:r>
            <a:r>
              <a:rPr lang="ru-RU" sz="4000" b="1" dirty="0">
                <a:solidFill>
                  <a:srgbClr val="990099"/>
                </a:solidFill>
              </a:rPr>
              <a:t>на постоянное обеспечение гарантированного высокого качества образовательных услуг и научно-исследовательских разработок, предоставляемых </a:t>
            </a:r>
            <a:r>
              <a:rPr lang="ru-RU" sz="4000" b="1" dirty="0" smtClean="0">
                <a:solidFill>
                  <a:srgbClr val="990099"/>
                </a:solidFill>
              </a:rPr>
              <a:t>потребителям</a:t>
            </a:r>
            <a:endParaRPr lang="ru-RU" sz="4000" b="1" dirty="0">
              <a:solidFill>
                <a:srgbClr val="99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8640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437112"/>
            <a:ext cx="8712968" cy="1143000"/>
          </a:xfrm>
        </p:spPr>
        <p:txBody>
          <a:bodyPr>
            <a:noAutofit/>
          </a:bodyPr>
          <a:lstStyle/>
          <a:p>
            <a:pPr algn="l"/>
            <a:r>
              <a:rPr lang="ru-RU" sz="3200" b="1" dirty="0">
                <a:solidFill>
                  <a:srgbClr val="990099"/>
                </a:solidFill>
              </a:rPr>
              <a:t> </a:t>
            </a:r>
            <a:br>
              <a:rPr lang="ru-RU" sz="3200" b="1" dirty="0">
                <a:solidFill>
                  <a:srgbClr val="990099"/>
                </a:solidFill>
              </a:rPr>
            </a:br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Достижение нового качества образовательной, научной и управленческой деятельности на основе использования современных информационных и телекоммуникационных </a:t>
            </a:r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технологий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8640"/>
            <a:ext cx="6976864" cy="369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962683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70" y="1293540"/>
            <a:ext cx="8977681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Стратегия развития </a:t>
            </a:r>
            <a:b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err="1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Костанайского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государственного </a:t>
            </a: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университета </a:t>
            </a:r>
            <a:r>
              <a:rPr lang="ru-RU" b="1" dirty="0" err="1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им.А.Байтурсынова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2011-2020 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годы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8475" y="3284984"/>
            <a:ext cx="87849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ориентирована </a:t>
            </a: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устойчивое развитие с учетом сильных и слабых сторон организации, угроз и возможностей и связана с ростом конкурентоспособности образовательных услуг</a:t>
            </a:r>
          </a:p>
        </p:txBody>
      </p:sp>
      <p:pic>
        <p:nvPicPr>
          <p:cNvPr id="15362" name="Picture 2" descr="печать"/>
          <p:cNvPicPr>
            <a:picLocks noChangeAspect="1" noChangeArrowheads="1"/>
          </p:cNvPicPr>
          <p:nvPr/>
        </p:nvPicPr>
        <p:blipFill>
          <a:blip r:embed="rId2">
            <a:lum bright="-24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9376" y="188640"/>
            <a:ext cx="212407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468934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89" y="332656"/>
            <a:ext cx="8758799" cy="612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92340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996952"/>
            <a:ext cx="8229600" cy="1143000"/>
          </a:xfrm>
        </p:spPr>
        <p:txBody>
          <a:bodyPr>
            <a:noAutofit/>
          </a:bodyPr>
          <a:lstStyle/>
          <a:p>
            <a:r>
              <a:rPr lang="ru-RU" sz="3000" b="1" i="1" u="sng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000" b="1" i="1" u="sng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равовая норма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общеобязательное правило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поведения, сформулированное в нормативном правовом акте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рассчитанное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многократное применение и распространяющееся на всех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 в рамках нормативно регламентированной ситуации;</a:t>
            </a:r>
          </a:p>
        </p:txBody>
      </p:sp>
    </p:spTree>
    <p:extLst>
      <p:ext uri="{BB962C8B-B14F-4D97-AF65-F5344CB8AC3E}">
        <p14:creationId xmlns:p14="http://schemas.microsoft.com/office/powerpoint/2010/main" val="13475558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836712"/>
            <a:ext cx="8379271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520540"/>
              </p:ext>
            </p:extLst>
          </p:nvPr>
        </p:nvGraphicFramePr>
        <p:xfrm>
          <a:off x="314036" y="3356992"/>
          <a:ext cx="8229600" cy="29260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76297"/>
                <a:gridCol w="3476297"/>
                <a:gridCol w="709448"/>
                <a:gridCol w="567558"/>
              </a:tblGrid>
              <a:tr h="6502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531620" algn="l"/>
                        </a:tabLst>
                      </a:pPr>
                      <a:r>
                        <a:rPr lang="ru-RU" sz="1200" b="1" dirty="0">
                          <a:solidFill>
                            <a:srgbClr val="990099"/>
                          </a:solidFill>
                          <a:effectLst/>
                        </a:rPr>
                        <a:t>Цель 2. Обеспечение системы оценки качества образования</a:t>
                      </a:r>
                      <a:endParaRPr lang="ru-RU" sz="12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960" marR="6096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  <a:tabLst>
                          <a:tab pos="1447800" algn="l"/>
                        </a:tabLst>
                      </a:pPr>
                      <a:r>
                        <a:rPr lang="ru-RU" sz="1200" b="1">
                          <a:solidFill>
                            <a:srgbClr val="990099"/>
                          </a:solidFill>
                          <a:effectLst/>
                        </a:rPr>
                        <a:t>Целевой индикатор – обеспечение качества образования в соответствии с лучшими мировыми практиками в области образования</a:t>
                      </a:r>
                      <a:endParaRPr lang="ru-RU" sz="12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960" marR="6096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47800" algn="l"/>
                        </a:tabLst>
                      </a:pPr>
                      <a:r>
                        <a:rPr lang="ru-RU" sz="1200" b="1">
                          <a:solidFill>
                            <a:srgbClr val="990099"/>
                          </a:solidFill>
                          <a:effectLst/>
                        </a:rPr>
                        <a:t>2011-2015 гг.</a:t>
                      </a:r>
                      <a:endParaRPr lang="ru-RU" sz="12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960" marR="6096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47800" algn="l"/>
                        </a:tabLst>
                      </a:pPr>
                      <a:r>
                        <a:rPr lang="ru-RU" sz="1200" b="1">
                          <a:solidFill>
                            <a:srgbClr val="990099"/>
                          </a:solidFill>
                          <a:effectLst/>
                        </a:rPr>
                        <a:t>Проректор по УР и НТО</a:t>
                      </a:r>
                      <a:endParaRPr lang="ru-RU" sz="12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960" marR="6096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650240">
                <a:tc rowSpan="4">
                  <a:txBody>
                    <a:bodyPr/>
                    <a:lstStyle/>
                    <a:p>
                      <a:pPr marR="72390">
                        <a:spcAft>
                          <a:spcPts val="0"/>
                        </a:spcAft>
                        <a:tabLst>
                          <a:tab pos="1447800" algn="l"/>
                        </a:tabLst>
                      </a:pPr>
                      <a:r>
                        <a:rPr lang="ru-RU" sz="1200" b="1" dirty="0">
                          <a:solidFill>
                            <a:srgbClr val="990099"/>
                          </a:solidFill>
                          <a:effectLst/>
                        </a:rPr>
                        <a:t>Задача 1. Привести содержание и структуру образовательной деятельности в соответствие с параметрами Болонского процесса</a:t>
                      </a:r>
                      <a:endParaRPr lang="ru-RU" sz="12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960" marR="6096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  <a:tabLst>
                          <a:tab pos="45720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 b="1" dirty="0">
                          <a:solidFill>
                            <a:srgbClr val="990099"/>
                          </a:solidFill>
                          <a:effectLst/>
                        </a:rPr>
                        <a:t>Показатели:</a:t>
                      </a:r>
                    </a:p>
                    <a:p>
                      <a:pPr marR="45720" algn="just">
                        <a:spcAft>
                          <a:spcPts val="0"/>
                        </a:spcAft>
                        <a:tabLst>
                          <a:tab pos="1447800" algn="l"/>
                        </a:tabLst>
                      </a:pPr>
                      <a:r>
                        <a:rPr lang="ru-RU" sz="1200" b="1" dirty="0">
                          <a:solidFill>
                            <a:srgbClr val="990099"/>
                          </a:solidFill>
                          <a:effectLst/>
                        </a:rPr>
                        <a:t>1. Количество специальностей, по которым осуществляется подготовка магистров </a:t>
                      </a:r>
                      <a:endParaRPr lang="ru-RU" sz="12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960" marR="6096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47800" algn="l"/>
                        </a:tabLst>
                      </a:pPr>
                      <a:r>
                        <a:rPr lang="ru-RU" sz="1200" b="1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447800" algn="l"/>
                        </a:tabLst>
                      </a:pPr>
                      <a:r>
                        <a:rPr lang="ru-RU" sz="1200" b="1">
                          <a:solidFill>
                            <a:srgbClr val="990099"/>
                          </a:solidFill>
                          <a:effectLst/>
                        </a:rPr>
                        <a:t>до 2015 г.– 21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447800" algn="l"/>
                        </a:tabLst>
                      </a:pPr>
                      <a:r>
                        <a:rPr lang="ru-RU" sz="1200" b="1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2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960" marR="6096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47800" algn="l"/>
                        </a:tabLst>
                      </a:pPr>
                      <a:r>
                        <a:rPr lang="ru-RU" sz="1200" b="1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447800" algn="l"/>
                        </a:tabLst>
                      </a:pPr>
                      <a:r>
                        <a:rPr lang="ru-RU" sz="1200" b="1">
                          <a:solidFill>
                            <a:srgbClr val="990099"/>
                          </a:solidFill>
                          <a:effectLst/>
                        </a:rPr>
                        <a:t>ОН и ПВО</a:t>
                      </a:r>
                      <a:endParaRPr lang="ru-RU" sz="12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960" marR="6096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12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  <a:tabLst>
                          <a:tab pos="1447800" algn="l"/>
                        </a:tabLst>
                      </a:pPr>
                      <a:r>
                        <a:rPr lang="ru-RU" sz="1200" b="1" dirty="0">
                          <a:solidFill>
                            <a:srgbClr val="990099"/>
                          </a:solidFill>
                          <a:effectLst/>
                        </a:rPr>
                        <a:t>2. Количество специальностей, по которым осуществляется подготовка докторов </a:t>
                      </a:r>
                      <a:r>
                        <a:rPr lang="ru-RU" sz="1200" b="1" dirty="0" err="1">
                          <a:solidFill>
                            <a:srgbClr val="990099"/>
                          </a:solidFill>
                          <a:effectLst/>
                        </a:rPr>
                        <a:t>PhD</a:t>
                      </a:r>
                      <a:r>
                        <a:rPr lang="ru-RU" sz="1200" b="1" dirty="0">
                          <a:solidFill>
                            <a:srgbClr val="990099"/>
                          </a:solidFill>
                          <a:effectLst/>
                        </a:rPr>
                        <a:t> </a:t>
                      </a:r>
                      <a:endParaRPr lang="ru-RU" sz="12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960" marR="6096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447800" algn="l"/>
                        </a:tabLst>
                      </a:pPr>
                      <a:r>
                        <a:rPr lang="ru-RU" sz="1200" b="1">
                          <a:solidFill>
                            <a:srgbClr val="990099"/>
                          </a:solidFill>
                          <a:effectLst/>
                        </a:rPr>
                        <a:t>до 2015 г. – 7</a:t>
                      </a:r>
                      <a:endParaRPr lang="ru-RU" sz="12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960" marR="6096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76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  <a:tabLst>
                          <a:tab pos="1447800" algn="l"/>
                        </a:tabLst>
                      </a:pPr>
                      <a:r>
                        <a:rPr lang="ru-RU" sz="1200" b="1" dirty="0">
                          <a:solidFill>
                            <a:srgbClr val="990099"/>
                          </a:solidFill>
                          <a:effectLst/>
                        </a:rPr>
                        <a:t>3. Применение системы зачетных баллов по кредитной технологии обучения по типу европейской системы перевода кредитов (ЕSTC) </a:t>
                      </a:r>
                      <a:endParaRPr lang="ru-RU" sz="12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960" marR="6096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990099"/>
                          </a:solidFill>
                          <a:effectLst/>
                        </a:rPr>
                        <a:t>Постоянно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2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960" marR="6096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990099"/>
                          </a:solidFill>
                          <a:effectLst/>
                        </a:rPr>
                        <a:t>УПиОУП,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447800" algn="l"/>
                        </a:tabLst>
                      </a:pPr>
                      <a:r>
                        <a:rPr lang="ru-RU" sz="1200" b="1">
                          <a:solidFill>
                            <a:srgbClr val="990099"/>
                          </a:solidFill>
                          <a:effectLst/>
                        </a:rPr>
                        <a:t>УМиМО</a:t>
                      </a:r>
                      <a:endParaRPr lang="ru-RU" sz="12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960" marR="6096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251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  <a:tabLst>
                          <a:tab pos="1447800" algn="l"/>
                        </a:tabLst>
                      </a:pPr>
                      <a:r>
                        <a:rPr lang="ru-RU" sz="1200" b="1">
                          <a:solidFill>
                            <a:srgbClr val="990099"/>
                          </a:solidFill>
                          <a:effectLst/>
                        </a:rPr>
                        <a:t>4. </a:t>
                      </a:r>
                      <a:r>
                        <a:rPr lang="kk-KZ" sz="1200" b="1">
                          <a:solidFill>
                            <a:srgbClr val="990099"/>
                          </a:solidFill>
                          <a:effectLst/>
                        </a:rPr>
                        <a:t>Осуществление</a:t>
                      </a:r>
                      <a:r>
                        <a:rPr lang="ru-RU" sz="1200" b="1">
                          <a:solidFill>
                            <a:srgbClr val="990099"/>
                          </a:solidFill>
                          <a:effectLst/>
                        </a:rPr>
                        <a:t> программ двудипломного образования </a:t>
                      </a:r>
                      <a:r>
                        <a:rPr lang="kk-KZ" sz="1200" b="1">
                          <a:solidFill>
                            <a:srgbClr val="990099"/>
                          </a:solidFill>
                          <a:effectLst/>
                        </a:rPr>
                        <a:t>– не менее чем с одним </a:t>
                      </a:r>
                      <a:r>
                        <a:rPr lang="ru-RU" sz="1200" b="1">
                          <a:solidFill>
                            <a:srgbClr val="990099"/>
                          </a:solidFill>
                          <a:effectLst/>
                        </a:rPr>
                        <a:t>зарубежным вузом</a:t>
                      </a:r>
                      <a:endParaRPr lang="ru-RU" sz="12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960" marR="6096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990099"/>
                          </a:solidFill>
                          <a:effectLst/>
                        </a:rPr>
                        <a:t>до </a:t>
                      </a:r>
                      <a:r>
                        <a:rPr lang="kk-KZ" sz="1200" b="1" dirty="0">
                          <a:solidFill>
                            <a:srgbClr val="990099"/>
                          </a:solidFill>
                          <a:effectLst/>
                        </a:rPr>
                        <a:t>2</a:t>
                      </a:r>
                      <a:r>
                        <a:rPr lang="ru-RU" sz="1200" b="1" dirty="0">
                          <a:solidFill>
                            <a:srgbClr val="990099"/>
                          </a:solidFill>
                          <a:effectLst/>
                        </a:rPr>
                        <a:t>015 г. </a:t>
                      </a:r>
                      <a:endParaRPr lang="ru-RU" sz="12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960" marR="6096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806113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9"/>
            <a:ext cx="8712968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598147"/>
              </p:ext>
            </p:extLst>
          </p:nvPr>
        </p:nvGraphicFramePr>
        <p:xfrm>
          <a:off x="179513" y="3027973"/>
          <a:ext cx="8712967" cy="31699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20723"/>
                <a:gridCol w="2138152"/>
                <a:gridCol w="2138152"/>
                <a:gridCol w="2245058"/>
                <a:gridCol w="908714"/>
                <a:gridCol w="962168"/>
              </a:tblGrid>
              <a:tr h="3292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990099"/>
                          </a:solidFill>
                          <a:effectLst/>
                        </a:rPr>
                        <a:t>№</a:t>
                      </a:r>
                      <a:endParaRPr lang="ru-RU" sz="16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86" marR="60586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990099"/>
                          </a:solidFill>
                          <a:effectLst/>
                        </a:rPr>
                        <a:t>Мероприятие</a:t>
                      </a:r>
                      <a:endParaRPr lang="ru-RU" sz="16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86" marR="60586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990099"/>
                          </a:solidFill>
                          <a:effectLst/>
                        </a:rPr>
                        <a:t>Цель</a:t>
                      </a:r>
                      <a:endParaRPr lang="ru-RU" sz="16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86" marR="60586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990099"/>
                          </a:solidFill>
                          <a:effectLst/>
                        </a:rPr>
                        <a:t>Ожидаемые результаты</a:t>
                      </a:r>
                      <a:endParaRPr lang="ru-RU" sz="16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86" marR="60586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990099"/>
                          </a:solidFill>
                          <a:effectLst/>
                        </a:rPr>
                        <a:t>Сроки проведения</a:t>
                      </a:r>
                      <a:endParaRPr lang="ru-RU" sz="16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86" marR="60586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990099"/>
                          </a:solidFill>
                          <a:effectLst/>
                        </a:rPr>
                        <a:t>Ответствен-ные</a:t>
                      </a:r>
                      <a:endParaRPr lang="ru-RU" sz="16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86" marR="60586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29296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990099"/>
                          </a:solidFill>
                          <a:effectLst/>
                        </a:rPr>
                        <a:t>Обеспечение высокого уровня качества образования в соответствии с потребностями глобального рынка труда и личности</a:t>
                      </a:r>
                      <a:endParaRPr lang="ru-RU" sz="16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86" marR="60586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62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990099"/>
                          </a:solidFill>
                          <a:effectLst/>
                        </a:rPr>
                        <a:t>1</a:t>
                      </a:r>
                      <a:endParaRPr lang="ru-RU" sz="16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86" marR="60586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990099"/>
                          </a:solidFill>
                          <a:effectLst/>
                        </a:rPr>
                        <a:t>Межвузовская методическая конференция «Инновации в образовании»</a:t>
                      </a:r>
                      <a:endParaRPr lang="ru-RU" sz="16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86" marR="60586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990099"/>
                          </a:solidFill>
                          <a:effectLst/>
                        </a:rPr>
                        <a:t>Укрепление связи КГУ с вузами </a:t>
                      </a:r>
                      <a:r>
                        <a:rPr lang="ru-RU" sz="1600" dirty="0" err="1">
                          <a:solidFill>
                            <a:srgbClr val="990099"/>
                          </a:solidFill>
                          <a:effectLst/>
                        </a:rPr>
                        <a:t>Костанайской</a:t>
                      </a:r>
                      <a:r>
                        <a:rPr lang="ru-RU" sz="1600" dirty="0">
                          <a:solidFill>
                            <a:srgbClr val="990099"/>
                          </a:solidFill>
                          <a:effectLst/>
                        </a:rPr>
                        <a:t> области, обмен опытом между преподавателями</a:t>
                      </a:r>
                      <a:endParaRPr lang="ru-RU" sz="16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86" marR="60586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990099"/>
                          </a:solidFill>
                          <a:effectLst/>
                        </a:rPr>
                        <a:t>Повышение качества образования, педагогического мастерства, увеличение количества занятий с применением инноваций</a:t>
                      </a:r>
                      <a:endParaRPr lang="ru-RU" sz="16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86" marR="60586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990099"/>
                          </a:solidFill>
                          <a:effectLst/>
                        </a:rPr>
                        <a:t>Январь, ежегодно</a:t>
                      </a:r>
                      <a:endParaRPr lang="ru-RU" sz="16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86" marR="60586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990099"/>
                          </a:solidFill>
                          <a:effectLst/>
                        </a:rPr>
                        <a:t>УМО, УМС</a:t>
                      </a:r>
                      <a:endParaRPr lang="ru-RU" sz="16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86" marR="60586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30362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3273" y="253364"/>
            <a:ext cx="4680520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4901062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5649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мероприятий университет</a:t>
            </a:r>
            <a:r>
              <a:rPr lang="kk-KZ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</a:t>
            </a: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2012 – 2013 учебный 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  <a:endParaRPr lang="ru-RU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1960" y="2606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990099"/>
                </a:solidFill>
              </a:rPr>
              <a:t>Утвержден на заседании ректората  </a:t>
            </a:r>
            <a:r>
              <a:rPr lang="kk-KZ" b="1" dirty="0">
                <a:solidFill>
                  <a:srgbClr val="990099"/>
                </a:solidFill>
              </a:rPr>
              <a:t>03 сентября</a:t>
            </a:r>
            <a:r>
              <a:rPr lang="ru-RU" b="1" dirty="0">
                <a:solidFill>
                  <a:srgbClr val="990099"/>
                </a:solidFill>
              </a:rPr>
              <a:t>.2012 г., протокол № </a:t>
            </a:r>
            <a:r>
              <a:rPr lang="kk-KZ" b="1" dirty="0">
                <a:solidFill>
                  <a:srgbClr val="990099"/>
                </a:solidFill>
              </a:rPr>
              <a:t>8</a:t>
            </a:r>
            <a:endParaRPr lang="ru-RU" b="1" dirty="0">
              <a:solidFill>
                <a:srgbClr val="99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6988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88639"/>
            <a:ext cx="4384071" cy="6261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27303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089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</a:t>
            </a:r>
            <a:r>
              <a:rPr lang="ru-RU" b="1" dirty="0" err="1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профориентационной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работы</a:t>
            </a:r>
            <a:b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???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081445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928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Отчет ректора об итогах работы коллектива университета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102820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852936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1.3 Ученый совет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95443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32040" y="188640"/>
            <a:ext cx="39794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990099"/>
                </a:solidFill>
              </a:rPr>
              <a:t>Утверждены </a:t>
            </a:r>
          </a:p>
          <a:p>
            <a:r>
              <a:rPr lang="ru-RU" b="1" dirty="0">
                <a:solidFill>
                  <a:srgbClr val="990099"/>
                </a:solidFill>
              </a:rPr>
              <a:t>приказом </a:t>
            </a:r>
            <a:r>
              <a:rPr lang="ru-RU" b="1" dirty="0" err="1">
                <a:solidFill>
                  <a:srgbClr val="990099"/>
                </a:solidFill>
              </a:rPr>
              <a:t>и.о</a:t>
            </a:r>
            <a:r>
              <a:rPr lang="ru-RU" b="1" dirty="0">
                <a:solidFill>
                  <a:srgbClr val="990099"/>
                </a:solidFill>
              </a:rPr>
              <a:t>. Министра образования</a:t>
            </a:r>
            <a:br>
              <a:rPr lang="ru-RU" b="1" dirty="0">
                <a:solidFill>
                  <a:srgbClr val="990099"/>
                </a:solidFill>
              </a:rPr>
            </a:br>
            <a:r>
              <a:rPr lang="ru-RU" b="1" dirty="0">
                <a:solidFill>
                  <a:srgbClr val="990099"/>
                </a:solidFill>
              </a:rPr>
              <a:t>и науки Республики Казахстан</a:t>
            </a:r>
            <a:br>
              <a:rPr lang="ru-RU" b="1" dirty="0">
                <a:solidFill>
                  <a:srgbClr val="990099"/>
                </a:solidFill>
              </a:rPr>
            </a:br>
            <a:r>
              <a:rPr lang="ru-RU" b="1" dirty="0">
                <a:solidFill>
                  <a:srgbClr val="990099"/>
                </a:solidFill>
              </a:rPr>
              <a:t>от 22.11. 2007г. № </a:t>
            </a:r>
            <a:r>
              <a:rPr lang="ru-RU" b="1" dirty="0" smtClean="0">
                <a:solidFill>
                  <a:srgbClr val="990099"/>
                </a:solidFill>
              </a:rPr>
              <a:t>574</a:t>
            </a:r>
            <a:endParaRPr lang="ru-RU" b="1" dirty="0">
              <a:solidFill>
                <a:srgbClr val="990099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3488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Типовые правила деятельности</a:t>
            </a:r>
            <a:b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Ученого совета высшего учебного заведения и порядок его 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избрания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635968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208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Положение об ученом совете университета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ПП 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010.106-2010</a:t>
            </a:r>
            <a:endParaRPr lang="ru-RU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60648"/>
            <a:ext cx="28448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3578" y="4221088"/>
            <a:ext cx="87849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990099"/>
                </a:solidFill>
              </a:rPr>
              <a:t>- устанавливает </a:t>
            </a:r>
            <a:r>
              <a:rPr lang="ru-RU" sz="2800" b="1" dirty="0">
                <a:solidFill>
                  <a:srgbClr val="990099"/>
                </a:solidFill>
              </a:rPr>
              <a:t>требования по административно-правовому закреплению за ученым советом его статуса, организационной структуры, полномочий (прав) и ответственности в КГУ им. </a:t>
            </a:r>
            <a:r>
              <a:rPr lang="ru-RU" sz="2800" b="1" dirty="0" err="1">
                <a:solidFill>
                  <a:srgbClr val="990099"/>
                </a:solidFill>
              </a:rPr>
              <a:t>А.Байтурсынова</a:t>
            </a:r>
            <a:endParaRPr lang="ru-RU" sz="2800" b="1" dirty="0">
              <a:solidFill>
                <a:srgbClr val="99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2361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852936"/>
            <a:ext cx="8229600" cy="1143000"/>
          </a:xfrm>
        </p:spPr>
        <p:txBody>
          <a:bodyPr>
            <a:noAutofit/>
          </a:bodyPr>
          <a:lstStyle/>
          <a:p>
            <a:r>
              <a:rPr lang="ru-RU" sz="3000" b="1" i="1" u="sng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Уровень </a:t>
            </a:r>
            <a:r>
              <a:rPr lang="ru-RU" sz="3000" b="1" i="1" u="sng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нормативного правового акта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место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нормативного правового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акта в зависимости от его юридической силы в иерархии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нормативных правовых актов;</a:t>
            </a:r>
          </a:p>
        </p:txBody>
      </p:sp>
    </p:spTree>
    <p:extLst>
      <p:ext uri="{BB962C8B-B14F-4D97-AF65-F5344CB8AC3E}">
        <p14:creationId xmlns:p14="http://schemas.microsoft.com/office/powerpoint/2010/main" val="249560745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</a:t>
            </a:r>
            <a:r>
              <a:rPr lang="ru-RU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заседаний ученого совета на 201</a:t>
            </a:r>
            <a:r>
              <a:rPr lang="kk-KZ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–201</a:t>
            </a:r>
            <a:r>
              <a:rPr lang="kk-KZ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учебный 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  <a:endParaRPr lang="ru-RU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149572"/>
              </p:ext>
            </p:extLst>
          </p:nvPr>
        </p:nvGraphicFramePr>
        <p:xfrm>
          <a:off x="323527" y="3429000"/>
          <a:ext cx="8568953" cy="32295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01330"/>
                <a:gridCol w="3156983"/>
                <a:gridCol w="1202659"/>
                <a:gridCol w="2254988"/>
                <a:gridCol w="1352993"/>
              </a:tblGrid>
              <a:tr h="16521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990099"/>
                          </a:solidFill>
                          <a:effectLst/>
                        </a:rPr>
                        <a:t>№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990099"/>
                          </a:solidFill>
                          <a:effectLst/>
                        </a:rPr>
                        <a:t>Рассматриваемые вопросы</a:t>
                      </a:r>
                      <a:endParaRPr lang="ru-RU" sz="18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68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solidFill>
                            <a:srgbClr val="990099"/>
                          </a:solidFill>
                          <a:effectLst/>
                        </a:rPr>
                        <a:t>   </a:t>
                      </a:r>
                      <a:r>
                        <a:rPr lang="ru-RU" sz="1800" dirty="0">
                          <a:solidFill>
                            <a:srgbClr val="990099"/>
                          </a:solidFill>
                          <a:effectLst/>
                        </a:rPr>
                        <a:t>Дата проведения заседания</a:t>
                      </a:r>
                      <a:endParaRPr lang="ru-RU" sz="18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990099"/>
                          </a:solidFill>
                          <a:effectLst/>
                        </a:rPr>
                        <a:t>Ответственные за подготовку вопросов</a:t>
                      </a:r>
                      <a:endParaRPr lang="ru-RU" sz="18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990099"/>
                          </a:solidFill>
                          <a:effectLst/>
                        </a:rPr>
                        <a:t>Отметка</a:t>
                      </a:r>
                    </a:p>
                    <a:p>
                      <a:pPr indent="68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990099"/>
                          </a:solidFill>
                          <a:effectLst/>
                        </a:rPr>
                        <a:t>о                                                                                                                                                    выполнении</a:t>
                      </a:r>
                      <a:endParaRPr lang="ru-RU" sz="18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372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990099"/>
                          </a:solidFill>
                          <a:effectLst/>
                        </a:rPr>
                        <a:t>1</a:t>
                      </a:r>
                      <a:endParaRPr lang="ru-RU" sz="18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800">
                          <a:solidFill>
                            <a:srgbClr val="990099"/>
                          </a:solidFill>
                          <a:effectLst/>
                        </a:rPr>
                        <a:t>1. Итоги работы коллектива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" algn="l"/>
                          <a:tab pos="457200" algn="l"/>
                        </a:tabLst>
                      </a:pPr>
                      <a:r>
                        <a:rPr lang="ru-RU" sz="1800">
                          <a:solidFill>
                            <a:srgbClr val="990099"/>
                          </a:solidFill>
                          <a:effectLst/>
                        </a:rPr>
                        <a:t>университета за отчетный период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" algn="l"/>
                          <a:tab pos="457200" algn="l"/>
                        </a:tabLst>
                      </a:pPr>
                      <a:r>
                        <a:rPr lang="ru-RU" sz="180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8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solidFill>
                            <a:srgbClr val="990099"/>
                          </a:solidFill>
                          <a:effectLst/>
                        </a:rPr>
                        <a:t>21 сентября</a:t>
                      </a:r>
                      <a:endParaRPr lang="ru-RU" sz="180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990099"/>
                          </a:solidFill>
                          <a:effectLst/>
                        </a:rPr>
                        <a:t>2012 г.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8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990099"/>
                          </a:solidFill>
                          <a:effectLst/>
                        </a:rPr>
                        <a:t>Ректор университета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990099"/>
                          </a:solidFill>
                          <a:effectLst/>
                        </a:rPr>
                        <a:t>Наметов А.М.</a:t>
                      </a:r>
                      <a:endParaRPr lang="ru-RU" sz="18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355976" y="18864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k-KZ" b="1" dirty="0">
                <a:solidFill>
                  <a:srgbClr val="990099"/>
                </a:solidFill>
              </a:rPr>
              <a:t>Утвержден на заседании ученого совета от 31.08.2012 г., протокол № 7</a:t>
            </a:r>
            <a:endParaRPr lang="ru-RU" b="1" dirty="0">
              <a:solidFill>
                <a:srgbClr val="99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26955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852936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1.4 Ректорат</a:t>
            </a:r>
            <a:endParaRPr lang="ru-RU" sz="8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805144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0120" y="22768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Положение о ректорате университета</a:t>
            </a:r>
            <a:b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ПП 011.107-2010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60648"/>
            <a:ext cx="28448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3933056"/>
            <a:ext cx="85334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990099"/>
                </a:solidFill>
              </a:rPr>
              <a:t>- устанавливает </a:t>
            </a:r>
            <a:r>
              <a:rPr lang="ru-RU" sz="3200" b="1" dirty="0">
                <a:solidFill>
                  <a:srgbClr val="990099"/>
                </a:solidFill>
              </a:rPr>
              <a:t>требования по административно-правовому закреплению за ректоратом  его статуса, организационной структуры, полномочий (прав) и ответственности в КГУ им. </a:t>
            </a:r>
            <a:r>
              <a:rPr lang="ru-RU" sz="3200" b="1" dirty="0" err="1">
                <a:solidFill>
                  <a:srgbClr val="990099"/>
                </a:solidFill>
              </a:rPr>
              <a:t>А.Байтурсынова</a:t>
            </a:r>
            <a:endParaRPr lang="ru-RU" sz="3200" b="1" dirty="0">
              <a:solidFill>
                <a:srgbClr val="99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76882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 ректората университета на 2012-2013 учебный год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318694"/>
              </p:ext>
            </p:extLst>
          </p:nvPr>
        </p:nvGraphicFramePr>
        <p:xfrm>
          <a:off x="251520" y="2204864"/>
          <a:ext cx="8640960" cy="413868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36092"/>
                <a:gridCol w="2797674"/>
                <a:gridCol w="5407194"/>
              </a:tblGrid>
              <a:tr h="2120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 dirty="0">
                          <a:solidFill>
                            <a:srgbClr val="990099"/>
                          </a:solidFill>
                          <a:effectLst/>
                        </a:rPr>
                        <a:t>1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Наметов А.М.              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ректор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657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 dirty="0">
                          <a:solidFill>
                            <a:srgbClr val="990099"/>
                          </a:solidFill>
                          <a:effectLst/>
                        </a:rPr>
                        <a:t>2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990099"/>
                          </a:solidFill>
                          <a:effectLst/>
                        </a:rPr>
                        <a:t>Айтмухамбетов</a:t>
                      </a: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 А.А</a:t>
                      </a:r>
                      <a:r>
                        <a:rPr lang="kk-KZ" sz="1400" b="1" dirty="0">
                          <a:solidFill>
                            <a:srgbClr val="990099"/>
                          </a:solidFill>
                          <a:effectLst/>
                        </a:rPr>
                        <a:t>.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" indent="-22860">
                        <a:spcAft>
                          <a:spcPts val="0"/>
                        </a:spcAft>
                        <a:tabLst>
                          <a:tab pos="1620520" algn="l"/>
                          <a:tab pos="1965960" algn="l"/>
                        </a:tabLs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советник ректора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315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3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990099"/>
                          </a:solidFill>
                          <a:effectLst/>
                        </a:rPr>
                        <a:t>Айтмухамбетов</a:t>
                      </a: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 А.А.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65960" indent="-1965960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декан гуманитарно-социального </a:t>
                      </a:r>
                    </a:p>
                    <a:p>
                      <a:pPr marL="1965960" indent="-1965960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факультета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850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4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990099"/>
                          </a:solidFill>
                          <a:effectLst/>
                        </a:rPr>
                        <a:t>Абсадыков</a:t>
                      </a: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 А.А.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kk-KZ" sz="1400" b="1" dirty="0">
                          <a:solidFill>
                            <a:srgbClr val="990099"/>
                          </a:solidFill>
                          <a:effectLst/>
                        </a:rPr>
                        <a:t>директор департамента по академическим вопросам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7973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5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990099"/>
                          </a:solidFill>
                          <a:effectLst/>
                        </a:rPr>
                        <a:t>Абатов</a:t>
                      </a: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 Н.Т.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директор </a:t>
                      </a:r>
                      <a:r>
                        <a:rPr lang="ru-RU" sz="1400" b="1" dirty="0" err="1">
                          <a:solidFill>
                            <a:srgbClr val="990099"/>
                          </a:solidFill>
                          <a:effectLst/>
                        </a:rPr>
                        <a:t>инсти</a:t>
                      </a:r>
                      <a:r>
                        <a:rPr lang="kk-KZ" sz="1400" b="1" dirty="0">
                          <a:solidFill>
                            <a:srgbClr val="990099"/>
                          </a:solidFill>
                          <a:effectLst/>
                        </a:rPr>
                        <a:t>тута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 marL="1965960" indent="-1965960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 dirty="0" err="1">
                          <a:solidFill>
                            <a:srgbClr val="990099"/>
                          </a:solidFill>
                          <a:effectLst/>
                        </a:rPr>
                        <a:t>профессиональног</a:t>
                      </a:r>
                      <a:r>
                        <a:rPr lang="kk-KZ" sz="1400" b="1" dirty="0">
                          <a:solidFill>
                            <a:srgbClr val="990099"/>
                          </a:solidFill>
                          <a:effectLst/>
                        </a:rPr>
                        <a:t>о </a:t>
                      </a: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развития    </a:t>
                      </a:r>
                    </a:p>
                    <a:p>
                      <a:pPr marL="1965960" indent="-1965960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kk-KZ" sz="1400" b="1" dirty="0">
                          <a:solidFill>
                            <a:srgbClr val="990099"/>
                          </a:solidFill>
                          <a:effectLst/>
                        </a:rPr>
                        <a:t>и довузовской подготовки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315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6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990099"/>
                          </a:solidFill>
                          <a:effectLst/>
                        </a:rPr>
                        <a:t>Байбусунов</a:t>
                      </a: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 А.Б.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620520" algn="l"/>
                          <a:tab pos="1965960" algn="l"/>
                        </a:tabLs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руководитель управления </a:t>
                      </a:r>
                      <a:r>
                        <a:rPr lang="kk-KZ" sz="1400" b="1" dirty="0">
                          <a:solidFill>
                            <a:srgbClr val="990099"/>
                          </a:solidFill>
                          <a:effectLst/>
                        </a:rPr>
                        <a:t>по делам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620520" algn="l"/>
                          <a:tab pos="1965960" algn="l"/>
                        </a:tabLst>
                      </a:pPr>
                      <a:r>
                        <a:rPr lang="kk-KZ" sz="1400" b="1" dirty="0">
                          <a:solidFill>
                            <a:srgbClr val="990099"/>
                          </a:solidFill>
                          <a:effectLst/>
                        </a:rPr>
                        <a:t>молодежи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315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7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Байкенов М.Т.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65960" indent="-1965960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декан факультета ветеринарии и  </a:t>
                      </a:r>
                    </a:p>
                    <a:p>
                      <a:pPr marL="1965960" indent="-1965960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технологи</a:t>
                      </a:r>
                      <a:r>
                        <a:rPr lang="kk-KZ" sz="1400" b="1" dirty="0">
                          <a:solidFill>
                            <a:srgbClr val="990099"/>
                          </a:solidFill>
                          <a:effectLst/>
                        </a:rPr>
                        <a:t>и животноводства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657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8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Дауенов М.Ю.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" indent="-22860">
                        <a:spcAft>
                          <a:spcPts val="0"/>
                        </a:spcAft>
                        <a:tabLst>
                          <a:tab pos="1620520" algn="l"/>
                          <a:tab pos="1965960" algn="l"/>
                        </a:tabLst>
                      </a:pPr>
                      <a:r>
                        <a:rPr lang="kk-KZ" sz="1400" b="1" dirty="0">
                          <a:solidFill>
                            <a:srgbClr val="990099"/>
                          </a:solidFill>
                          <a:effectLst/>
                        </a:rPr>
                        <a:t>советник ректора по связям с общественностью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657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9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Ерменбаева Г.К.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ученый секретарь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442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10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990099"/>
                          </a:solidFill>
                          <a:effectLst/>
                        </a:rPr>
                        <a:t>Ержанова</a:t>
                      </a: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 Ж.С.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" indent="-22860">
                        <a:spcAft>
                          <a:spcPts val="0"/>
                        </a:spcAft>
                        <a:tabLst>
                          <a:tab pos="1620520" algn="l"/>
                          <a:tab pos="1965960" algn="l"/>
                        </a:tabLs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директор ИОЦ «</a:t>
                      </a:r>
                      <a:r>
                        <a:rPr lang="kk-KZ" sz="1400" b="1" dirty="0">
                          <a:solidFill>
                            <a:srgbClr val="990099"/>
                          </a:solidFill>
                          <a:effectLst/>
                        </a:rPr>
                        <a:t>Білім орталығы</a:t>
                      </a: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»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756247"/>
              </p:ext>
            </p:extLst>
          </p:nvPr>
        </p:nvGraphicFramePr>
        <p:xfrm>
          <a:off x="5940152" y="188640"/>
          <a:ext cx="3032059" cy="4267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032059"/>
              </a:tblGrid>
              <a:tr h="360040">
                <a:tc>
                  <a:txBody>
                    <a:bodyPr/>
                    <a:lstStyle/>
                    <a:p>
                      <a:pPr marL="1965960" indent="-1965960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kk-KZ" sz="1400" dirty="0" smtClean="0">
                          <a:solidFill>
                            <a:srgbClr val="990099"/>
                          </a:solidFill>
                          <a:effectLst/>
                        </a:rPr>
                        <a:t>Утвержден приказом </a:t>
                      </a:r>
                      <a:endParaRPr lang="en-GB" sz="1400" dirty="0" smtClean="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 marL="1965960" indent="-1965960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kk-KZ" sz="1400" dirty="0" smtClean="0">
                          <a:solidFill>
                            <a:srgbClr val="990099"/>
                          </a:solidFill>
                          <a:effectLst/>
                        </a:rPr>
                        <a:t>ректора </a:t>
                      </a:r>
                      <a:r>
                        <a:rPr lang="kk-KZ" sz="1400" dirty="0">
                          <a:solidFill>
                            <a:srgbClr val="990099"/>
                          </a:solidFill>
                          <a:effectLst/>
                        </a:rPr>
                        <a:t>от 10.10.2012 г. №145 ОД</a:t>
                      </a:r>
                      <a:endParaRPr lang="ru-RU" sz="14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045474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 ректората университета на 2012-2013 учебный год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7172373"/>
              </p:ext>
            </p:extLst>
          </p:nvPr>
        </p:nvGraphicFramePr>
        <p:xfrm>
          <a:off x="251520" y="1700811"/>
          <a:ext cx="8640960" cy="424846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36092"/>
                <a:gridCol w="2797674"/>
                <a:gridCol w="5407194"/>
              </a:tblGrid>
              <a:tr h="3600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 dirty="0">
                          <a:solidFill>
                            <a:srgbClr val="990099"/>
                          </a:solidFill>
                          <a:effectLst/>
                        </a:rPr>
                        <a:t>11</a:t>
                      </a:r>
                      <a:endParaRPr lang="ru-RU" sz="12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990099"/>
                          </a:solidFill>
                          <a:effectLst/>
                        </a:rPr>
                        <a:t>Жарлыгасов</a:t>
                      </a: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 Ж.Б.</a:t>
                      </a:r>
                      <a:endParaRPr lang="ru-RU" sz="12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" indent="-22860">
                        <a:spcAft>
                          <a:spcPts val="0"/>
                        </a:spcAft>
                        <a:tabLst>
                          <a:tab pos="1620520" algn="l"/>
                          <a:tab pos="1965960" algn="l"/>
                        </a:tabLs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начальник отдела науки и послевузовского образования</a:t>
                      </a:r>
                      <a:endParaRPr lang="ru-RU" sz="12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896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12</a:t>
                      </a:r>
                      <a:endParaRPr lang="ru-RU" sz="12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990099"/>
                          </a:solidFill>
                          <a:effectLst/>
                        </a:rPr>
                        <a:t>Жикеев</a:t>
                      </a: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 А.А.</a:t>
                      </a:r>
                      <a:endParaRPr lang="ru-RU" sz="12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65960" indent="-1965960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декан факультета информационн</a:t>
                      </a: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ых</a:t>
                      </a:r>
                      <a:endParaRPr lang="ru-RU" sz="1200" b="1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технологий</a:t>
                      </a:r>
                      <a:endParaRPr lang="ru-RU" sz="12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896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13</a:t>
                      </a:r>
                      <a:endParaRPr lang="ru-RU" sz="12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Исабаев А.Ж.</a:t>
                      </a:r>
                      <a:endParaRPr lang="ru-RU" sz="12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65960" indent="-1965960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директор центра формировани</a:t>
                      </a: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я</a:t>
                      </a: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                                                                                                                                               </a:t>
                      </a:r>
                      <a:endParaRPr lang="ru-RU" sz="1200" b="1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 marL="1965960" indent="-1965960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студенческого контингента</a:t>
                      </a:r>
                      <a:endParaRPr lang="ru-RU" sz="12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896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14</a:t>
                      </a:r>
                      <a:endParaRPr lang="ru-RU" sz="12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990099"/>
                          </a:solidFill>
                          <a:effectLst/>
                        </a:rPr>
                        <a:t>Испандияров</a:t>
                      </a: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 А. Х</a:t>
                      </a:r>
                      <a:r>
                        <a:rPr lang="kk-KZ" sz="1400" b="1" dirty="0">
                          <a:solidFill>
                            <a:srgbClr val="990099"/>
                          </a:solidFill>
                          <a:effectLst/>
                        </a:rPr>
                        <a:t>.</a:t>
                      </a:r>
                      <a:endParaRPr lang="ru-RU" sz="12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65960" indent="-1965960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начальник отдела бухгалтерского учета </a:t>
                      </a:r>
                      <a:endParaRPr lang="ru-RU" sz="1200" b="1" dirty="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и отчетности</a:t>
                      </a:r>
                      <a:endParaRPr lang="ru-RU" sz="12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896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15</a:t>
                      </a:r>
                      <a:endParaRPr lang="ru-RU" sz="12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Исмаилова Г.С.</a:t>
                      </a:r>
                      <a:endParaRPr lang="ru-RU" sz="12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65960" indent="-1965960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руководитель управления менеджмента </a:t>
                      </a:r>
                      <a:endParaRPr lang="ru-RU" sz="1200" b="1" dirty="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и мониторинга образования</a:t>
                      </a:r>
                      <a:endParaRPr lang="ru-RU" sz="12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00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16</a:t>
                      </a:r>
                      <a:endParaRPr lang="ru-RU" sz="12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Кабдрахметов Н.И.</a:t>
                      </a:r>
                      <a:endParaRPr lang="ru-RU" sz="12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65960" indent="-1965960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декан экономического факультета</a:t>
                      </a:r>
                      <a:endParaRPr lang="ru-RU" sz="12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896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17</a:t>
                      </a:r>
                      <a:endParaRPr lang="ru-RU" sz="12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Ким Н.П.</a:t>
                      </a:r>
                      <a:endParaRPr lang="ru-RU" sz="12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65960" indent="-1965960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проректор по научной работе и </a:t>
                      </a:r>
                      <a:r>
                        <a:rPr lang="ru-RU" sz="1400" b="1" dirty="0" err="1">
                          <a:solidFill>
                            <a:srgbClr val="990099"/>
                          </a:solidFill>
                          <a:effectLst/>
                        </a:rPr>
                        <a:t>внешни</a:t>
                      </a:r>
                      <a:r>
                        <a:rPr lang="kk-KZ" sz="1400" b="1" dirty="0">
                          <a:solidFill>
                            <a:srgbClr val="990099"/>
                          </a:solidFill>
                          <a:effectLst/>
                        </a:rPr>
                        <a:t>м</a:t>
                      </a:r>
                      <a:endParaRPr lang="ru-RU" sz="1200" b="1" dirty="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 marL="1965960" indent="-1965960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связям                                           </a:t>
                      </a:r>
                      <a:endParaRPr lang="ru-RU" sz="12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1683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18</a:t>
                      </a:r>
                      <a:endParaRPr lang="ru-RU" sz="12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Майер Ф.Ф.              </a:t>
                      </a:r>
                      <a:endParaRPr lang="ru-RU" sz="12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проректор по учебной работе и НТО</a:t>
                      </a:r>
                      <a:endParaRPr lang="ru-RU" sz="12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896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19</a:t>
                      </a:r>
                      <a:endParaRPr lang="ru-RU" sz="12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Мамиев Н.Б.   </a:t>
                      </a:r>
                      <a:endParaRPr lang="ru-RU" sz="12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72390">
                        <a:spcAft>
                          <a:spcPts val="0"/>
                        </a:spcAft>
                      </a:pPr>
                      <a:r>
                        <a:rPr lang="kk-KZ" sz="1400" b="1" dirty="0">
                          <a:solidFill>
                            <a:srgbClr val="990099"/>
                          </a:solidFill>
                          <a:effectLst/>
                        </a:rPr>
                        <a:t> руководитель управления социального и инфраструктурного обеспечения</a:t>
                      </a:r>
                      <a:endParaRPr lang="ru-RU" sz="12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7363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20</a:t>
                      </a:r>
                      <a:endParaRPr lang="ru-RU" sz="12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990099"/>
                          </a:solidFill>
                          <a:effectLst/>
                        </a:rPr>
                        <a:t>Мнашева</a:t>
                      </a: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 А.И.</a:t>
                      </a:r>
                      <a:endParaRPr lang="ru-RU" sz="12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620520" algn="l"/>
                          <a:tab pos="1965960" algn="l"/>
                        </a:tabLs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руководитель кадровой службы</a:t>
                      </a:r>
                      <a:endParaRPr lang="ru-RU" sz="12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907284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 ректората университета на 2012-2013 учебный год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550600"/>
              </p:ext>
            </p:extLst>
          </p:nvPr>
        </p:nvGraphicFramePr>
        <p:xfrm>
          <a:off x="251520" y="1844824"/>
          <a:ext cx="8640960" cy="410096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36092"/>
                <a:gridCol w="2797674"/>
                <a:gridCol w="5407194"/>
              </a:tblGrid>
              <a:tr h="5040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 dirty="0">
                          <a:solidFill>
                            <a:srgbClr val="990099"/>
                          </a:solidFill>
                          <a:effectLst/>
                        </a:rPr>
                        <a:t>21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990099"/>
                          </a:solidFill>
                          <a:effectLst/>
                        </a:rPr>
                        <a:t>Муслимова</a:t>
                      </a: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 А.З.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65960" indent="-1965960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директор социально-технического </a:t>
                      </a:r>
                    </a:p>
                    <a:p>
                      <a:pPr marL="1965960" indent="-1965960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колледжа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1053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22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 dirty="0" err="1">
                          <a:solidFill>
                            <a:srgbClr val="990099"/>
                          </a:solidFill>
                          <a:effectLst/>
                        </a:rPr>
                        <a:t>Нугманов</a:t>
                      </a: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 </a:t>
                      </a:r>
                      <a:r>
                        <a:rPr lang="kk-KZ" sz="1400" b="1" dirty="0">
                          <a:solidFill>
                            <a:srgbClr val="990099"/>
                          </a:solidFill>
                          <a:effectLst/>
                        </a:rPr>
                        <a:t>Р</a:t>
                      </a: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.</a:t>
                      </a:r>
                      <a:r>
                        <a:rPr lang="kk-KZ" sz="1400" b="1" dirty="0">
                          <a:solidFill>
                            <a:srgbClr val="990099"/>
                          </a:solidFill>
                          <a:effectLst/>
                        </a:rPr>
                        <a:t>Р</a:t>
                      </a: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. 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" indent="-22860">
                        <a:spcAft>
                          <a:spcPts val="0"/>
                        </a:spcAft>
                        <a:tabLst>
                          <a:tab pos="1620520" algn="l"/>
                          <a:tab pos="1965960" algn="l"/>
                        </a:tabLs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декан юридического факультета 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8155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23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990099"/>
                          </a:solidFill>
                          <a:effectLst/>
                        </a:rPr>
                        <a:t>Нугманов</a:t>
                      </a:r>
                      <a:r>
                        <a:rPr lang="kk-KZ" sz="1400" b="1" dirty="0">
                          <a:solidFill>
                            <a:srgbClr val="990099"/>
                          </a:solidFill>
                          <a:effectLst/>
                        </a:rPr>
                        <a:t>а С</a:t>
                      </a: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.</a:t>
                      </a:r>
                      <a:r>
                        <a:rPr lang="kk-KZ" sz="1400" b="1" dirty="0">
                          <a:solidFill>
                            <a:srgbClr val="990099"/>
                          </a:solidFill>
                          <a:effectLst/>
                        </a:rPr>
                        <a:t>С</a:t>
                      </a: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.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65960" indent="-1965960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руководитель управления организационной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и правовой работы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1053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24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990099"/>
                          </a:solidFill>
                          <a:effectLst/>
                        </a:rPr>
                        <a:t>Салыков</a:t>
                      </a: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 Б.Р.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65960" indent="-1965960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декан инженерно-технического факультета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8155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25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990099"/>
                          </a:solidFill>
                          <a:effectLst/>
                        </a:rPr>
                        <a:t>Сейтказинов</a:t>
                      </a: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 Д.Т.       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65960" indent="-1965960" algn="just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проректор по экономике и социальным</a:t>
                      </a:r>
                    </a:p>
                    <a:p>
                      <a:pPr marL="1965960" indent="-1965960" algn="just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вопросам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410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26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990099"/>
                          </a:solidFill>
                          <a:effectLst/>
                        </a:rPr>
                        <a:t>Семяников</a:t>
                      </a: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 Д.В.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65960" indent="-1965960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 dirty="0" err="1">
                          <a:solidFill>
                            <a:srgbClr val="990099"/>
                          </a:solidFill>
                          <a:effectLst/>
                        </a:rPr>
                        <a:t>и.о.директора</a:t>
                      </a: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 центра информационных</a:t>
                      </a:r>
                    </a:p>
                    <a:p>
                      <a:pPr marL="1965960" indent="-1965960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технологий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1053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27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Тастанов М.Г.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65960" indent="-1965960" algn="just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kk-KZ" sz="1400" b="1" dirty="0">
                          <a:solidFill>
                            <a:srgbClr val="990099"/>
                          </a:solidFill>
                          <a:effectLst/>
                        </a:rPr>
                        <a:t>директор департамента по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175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28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Тарханов П.А.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kk-KZ" sz="1400" b="1" dirty="0">
                          <a:solidFill>
                            <a:srgbClr val="990099"/>
                          </a:solidFill>
                          <a:effectLst/>
                        </a:rPr>
                        <a:t>воспитательной работе и связям с общественностью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kk-KZ" sz="1400" b="1" dirty="0">
                          <a:solidFill>
                            <a:srgbClr val="990099"/>
                          </a:solidFill>
                          <a:effectLst/>
                        </a:rPr>
                        <a:t>начальник отдела экономики и государственных закупок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1053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29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Чехова Т.И.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65960" indent="-1965960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декан аграрно-биологического факультета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1053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k-KZ" sz="1400" b="1">
                          <a:solidFill>
                            <a:srgbClr val="990099"/>
                          </a:solidFill>
                          <a:effectLst/>
                        </a:rPr>
                        <a:t>30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Шаяхмет А.К.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65960" indent="-1965960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директор Медиа – центра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907284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заседаний ректората на 2012-2013 учебный год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3968" y="2606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k-KZ" b="1" dirty="0">
                <a:solidFill>
                  <a:srgbClr val="990099"/>
                </a:solidFill>
              </a:rPr>
              <a:t>Утвержден на заседании ректората от 03.09.2012 г., протокол № 7</a:t>
            </a:r>
            <a:endParaRPr lang="ru-RU" b="1" dirty="0">
              <a:solidFill>
                <a:srgbClr val="990099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51711"/>
              </p:ext>
            </p:extLst>
          </p:nvPr>
        </p:nvGraphicFramePr>
        <p:xfrm>
          <a:off x="251520" y="2780928"/>
          <a:ext cx="8640958" cy="36804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63598"/>
                <a:gridCol w="2934406"/>
                <a:gridCol w="1438013"/>
                <a:gridCol w="2161742"/>
                <a:gridCol w="1643199"/>
              </a:tblGrid>
              <a:tr h="7175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№</a:t>
                      </a:r>
                      <a:endParaRPr lang="ru-RU" sz="1200" dirty="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Рассматриваемые вопросы</a:t>
                      </a:r>
                      <a:endParaRPr lang="ru-RU" sz="12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Дата проведения заседания</a:t>
                      </a:r>
                      <a:endParaRPr lang="ru-RU" sz="12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Ответственные за подготовку</a:t>
                      </a:r>
                      <a:endParaRPr lang="ru-RU" sz="120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вопросов</a:t>
                      </a:r>
                      <a:endParaRPr lang="ru-RU" sz="12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Отметка </a:t>
                      </a:r>
                      <a:endParaRPr lang="ru-RU" sz="120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о выполнении</a:t>
                      </a:r>
                      <a:endParaRPr lang="ru-RU" sz="12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351280">
                <a:tc>
                  <a:txBody>
                    <a:bodyPr/>
                    <a:lstStyle/>
                    <a:p>
                      <a:pPr indent="1828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1</a:t>
                      </a:r>
                      <a:endParaRPr lang="ru-RU" sz="12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1. Об изменении состава ректората</a:t>
                      </a:r>
                      <a:endParaRPr lang="ru-RU" sz="1200" dirty="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2. Утверждение плана заседаний ректората на 20</a:t>
                      </a:r>
                      <a:r>
                        <a:rPr lang="kk-KZ" sz="1400" dirty="0">
                          <a:solidFill>
                            <a:srgbClr val="990099"/>
                          </a:solidFill>
                          <a:effectLst/>
                        </a:rPr>
                        <a:t>12</a:t>
                      </a: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-201</a:t>
                      </a:r>
                      <a:r>
                        <a:rPr lang="kk-KZ" sz="1400" dirty="0">
                          <a:solidFill>
                            <a:srgbClr val="990099"/>
                          </a:solidFill>
                          <a:effectLst/>
                        </a:rPr>
                        <a:t>3</a:t>
                      </a: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 уч. год</a:t>
                      </a:r>
                      <a:endParaRPr lang="ru-RU" sz="1200" dirty="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3. Утверждение плана мероприятий университета на 20</a:t>
                      </a:r>
                      <a:r>
                        <a:rPr lang="kk-KZ" sz="1400" dirty="0">
                          <a:solidFill>
                            <a:srgbClr val="990099"/>
                          </a:solidFill>
                          <a:effectLst/>
                        </a:rPr>
                        <a:t>12</a:t>
                      </a: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-201</a:t>
                      </a:r>
                      <a:r>
                        <a:rPr lang="kk-KZ" sz="1400" dirty="0">
                          <a:solidFill>
                            <a:srgbClr val="990099"/>
                          </a:solidFill>
                          <a:effectLst/>
                        </a:rPr>
                        <a:t>3</a:t>
                      </a: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 уч. год</a:t>
                      </a:r>
                      <a:endParaRPr lang="ru-RU" sz="1200" dirty="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4. Разное</a:t>
                      </a:r>
                      <a:endParaRPr lang="ru-RU" sz="12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solidFill>
                            <a:srgbClr val="990099"/>
                          </a:solidFill>
                          <a:effectLst/>
                        </a:rPr>
                        <a:t>3</a:t>
                      </a: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 сентября</a:t>
                      </a:r>
                      <a:endParaRPr lang="ru-RU" sz="120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 201</a:t>
                      </a:r>
                      <a:r>
                        <a:rPr lang="kk-KZ" sz="1400">
                          <a:solidFill>
                            <a:srgbClr val="990099"/>
                          </a:solidFill>
                          <a:effectLst/>
                        </a:rPr>
                        <a:t>2</a:t>
                      </a: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 г.</a:t>
                      </a:r>
                      <a:endParaRPr lang="ru-RU" sz="12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Ректор</a:t>
                      </a:r>
                      <a:endParaRPr lang="ru-RU" sz="120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Наметов А.М.</a:t>
                      </a:r>
                      <a:endParaRPr lang="ru-RU" sz="120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Ректор</a:t>
                      </a:r>
                      <a:endParaRPr lang="ru-RU" sz="120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Наметов А.М.</a:t>
                      </a:r>
                      <a:endParaRPr lang="ru-RU" sz="120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Директор департамента по воспитательной работе и связям с общ</a:t>
                      </a:r>
                      <a:r>
                        <a:rPr lang="kk-KZ" sz="1400">
                          <a:solidFill>
                            <a:srgbClr val="990099"/>
                          </a:solidFill>
                          <a:effectLst/>
                        </a:rPr>
                        <a:t>е</a:t>
                      </a: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ственностью</a:t>
                      </a:r>
                      <a:endParaRPr lang="ru-RU" sz="1200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Тастанов М.Г.</a:t>
                      </a:r>
                      <a:endParaRPr lang="ru-RU" sz="12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0918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Учебный процесс</a:t>
            </a:r>
            <a:endParaRPr lang="ru-RU" sz="7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988840"/>
            <a:ext cx="83529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990099"/>
                </a:solidFill>
              </a:rPr>
              <a:t>2.1 </a:t>
            </a:r>
            <a:r>
              <a:rPr lang="ru-RU" sz="4000" b="1" dirty="0">
                <a:solidFill>
                  <a:srgbClr val="990099"/>
                </a:solidFill>
              </a:rPr>
              <a:t>Перечень факультетов, кафедр и специальностей </a:t>
            </a:r>
            <a:r>
              <a:rPr lang="ru-RU" sz="4000" b="1" dirty="0" smtClean="0">
                <a:solidFill>
                  <a:srgbClr val="990099"/>
                </a:solidFill>
              </a:rPr>
              <a:t>университета</a:t>
            </a:r>
          </a:p>
          <a:p>
            <a:r>
              <a:rPr lang="ru-RU" sz="4000" b="1" dirty="0" smtClean="0">
                <a:solidFill>
                  <a:srgbClr val="990099"/>
                </a:solidFill>
              </a:rPr>
              <a:t>2.2 ГОСО специальностей университета</a:t>
            </a:r>
          </a:p>
          <a:p>
            <a:r>
              <a:rPr lang="ru-RU" sz="4000" b="1" dirty="0" smtClean="0">
                <a:solidFill>
                  <a:srgbClr val="990099"/>
                </a:solidFill>
              </a:rPr>
              <a:t>2.3 Академические календари специальностей</a:t>
            </a:r>
          </a:p>
          <a:p>
            <a:r>
              <a:rPr lang="ru-RU" sz="4000" b="1" dirty="0" smtClean="0">
                <a:solidFill>
                  <a:srgbClr val="990099"/>
                </a:solidFill>
              </a:rPr>
              <a:t>2.4 Каталоги элективных дисциплин</a:t>
            </a:r>
            <a:endParaRPr lang="ru-RU" sz="4000" b="1" dirty="0">
              <a:solidFill>
                <a:srgbClr val="99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2558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852936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2.1 Перечень факультетов, кафедр и специальностей </a:t>
            </a:r>
            <a:r>
              <a:rPr lang="ru-RU" sz="6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университета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505052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Факультеты </a:t>
            </a:r>
            <a:r>
              <a:rPr lang="ru-RU" sz="32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Костанайского</a:t>
            </a:r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государственного университета им. </a:t>
            </a:r>
            <a:r>
              <a:rPr lang="ru-RU" sz="32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А.Байтурсынова</a:t>
            </a:r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закрепленными специальностями и выпускающими кафедрами по уровням </a:t>
            </a:r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образования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1135819"/>
              </p:ext>
            </p:extLst>
          </p:nvPr>
        </p:nvGraphicFramePr>
        <p:xfrm>
          <a:off x="467544" y="2780928"/>
          <a:ext cx="8229599" cy="38404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2516"/>
                <a:gridCol w="1458410"/>
                <a:gridCol w="3437681"/>
                <a:gridCol w="3020992"/>
              </a:tblGrid>
              <a:tr h="3889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№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Код специальности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Наименование факультета и специальности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Выпускающая кафедра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94455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БАКАЛАВРИАТ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4455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Гуманитарно-социальный факультет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44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10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050203 (5В020300)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История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Отан тарихы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944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11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050205 (5В020500)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Филология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Теории языков и литературы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944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12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050207 (5В020700)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Переводческое дело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Иностранной филологии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944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13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050210 (5В021000)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Иностранная филология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Иностранной филологии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944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14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050503 (5В050300)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Психология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Психологии и педагогики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89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15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050504 (5В050400)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Журналистика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Журналистики и коммуникационного менеджмента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944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16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050505 (5В050500)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Регионоведение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990099"/>
                          </a:solidFill>
                          <a:effectLst/>
                        </a:rPr>
                        <a:t>Отан</a:t>
                      </a: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 </a:t>
                      </a:r>
                      <a:r>
                        <a:rPr lang="ru-RU" sz="1400" b="1" dirty="0" err="1">
                          <a:solidFill>
                            <a:srgbClr val="990099"/>
                          </a:solidFill>
                          <a:effectLst/>
                        </a:rPr>
                        <a:t>тарихы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28419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>
            <a:noAutofit/>
          </a:bodyPr>
          <a:lstStyle/>
          <a:p>
            <a:r>
              <a:rPr lang="ru-RU" sz="3000" b="1" i="1" u="sng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</a:t>
            </a:r>
            <a:r>
              <a:rPr lang="ru-RU" sz="3000" b="1" i="1" u="sng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вносящий изменения и дополнения в </a:t>
            </a:r>
            <a:r>
              <a:rPr lang="ru-RU" sz="3000" b="1" i="1" u="sng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Конституцию Республики </a:t>
            </a:r>
            <a:r>
              <a:rPr lang="ru-RU" sz="3000" b="1" i="1" u="sng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закон, принимаемый в порядке, установленном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пунктом 3 статьи 62 Конституции Республики Казахстан;</a:t>
            </a:r>
          </a:p>
        </p:txBody>
      </p:sp>
    </p:spTree>
    <p:extLst>
      <p:ext uri="{BB962C8B-B14F-4D97-AF65-F5344CB8AC3E}">
        <p14:creationId xmlns:p14="http://schemas.microsoft.com/office/powerpoint/2010/main" val="22030890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Факультеты </a:t>
            </a:r>
            <a:r>
              <a:rPr lang="ru-RU" sz="32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Костанайского</a:t>
            </a:r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государственного университета им. </a:t>
            </a:r>
            <a:r>
              <a:rPr lang="ru-RU" sz="32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А.Байтурсынова</a:t>
            </a:r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закрепленными специальностями и выпускающими кафедрами по уровням </a:t>
            </a:r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образования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9865847"/>
              </p:ext>
            </p:extLst>
          </p:nvPr>
        </p:nvGraphicFramePr>
        <p:xfrm>
          <a:off x="323528" y="3645024"/>
          <a:ext cx="8229599" cy="21627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2516"/>
                <a:gridCol w="1562582"/>
                <a:gridCol w="3333509"/>
                <a:gridCol w="3020992"/>
              </a:tblGrid>
              <a:tr h="242490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МАГИСТРАТУРА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4455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Гуманитарно-социальный факультет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44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2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6N0203 (6М020300)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История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Отан тарихы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944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3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6N0205 (6М020500)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Филология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Теории языков и литературы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944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 4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6N0210 (6N021000)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Иностранная филология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Иностранной филологии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89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5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6N0504 (6М050400)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Журналистика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Журналистики и коммуникационного менеджмента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503" marR="62503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795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Академические степени специальностей  </a:t>
            </a:r>
            <a:r>
              <a:rPr lang="ru-RU" sz="32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бакалавриата</a:t>
            </a:r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квалификации специальностей высшего специального </a:t>
            </a:r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образования</a:t>
            </a:r>
            <a:endParaRPr lang="ru-RU" sz="32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5875251"/>
              </p:ext>
            </p:extLst>
          </p:nvPr>
        </p:nvGraphicFramePr>
        <p:xfrm>
          <a:off x="323528" y="2354419"/>
          <a:ext cx="8568952" cy="424293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743527"/>
                <a:gridCol w="3825425"/>
              </a:tblGrid>
              <a:tr h="707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Академическая  степень и специальность</a:t>
                      </a:r>
                      <a:endParaRPr lang="ru-RU" sz="14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Квалификация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3571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Гуманитарно-социальный факультет</a:t>
                      </a:r>
                      <a:endParaRPr lang="ru-RU" sz="14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Бакалавр гуманитарных знаний по специальности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050203-История</a:t>
                      </a:r>
                      <a:endParaRPr lang="ru-RU" sz="14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14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Бакалавр социальных знаний по специальности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050505-Регионоведение</a:t>
                      </a:r>
                      <a:endParaRPr lang="ru-RU" sz="14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14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Бакалавр социальных знаний по специальности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050503 (5В050300) -Психология</a:t>
                      </a:r>
                      <a:endParaRPr lang="ru-RU" sz="14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14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Бакалавр гуманитарных знаний по специальности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050205 (5В020500) -Филология</a:t>
                      </a:r>
                      <a:endParaRPr lang="ru-RU" sz="14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14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Бакалавр гуманитарных знаний по специальности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050207-Переводческое   дело</a:t>
                      </a:r>
                      <a:endParaRPr lang="ru-RU" sz="14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14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Бакалавр гуманитарных знаний по специальности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050210-Иностранная филология </a:t>
                      </a:r>
                      <a:endParaRPr lang="ru-RU" sz="14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14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Бакалавр социальных знаний по специальности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050504-Журналистика</a:t>
                      </a:r>
                      <a:endParaRPr lang="ru-RU" sz="14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633106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Академические степени специальностей  магистратуры</a:t>
            </a:r>
            <a:r>
              <a:rPr lang="kk-KZ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2011-2012 учебного </a:t>
            </a:r>
            <a:r>
              <a:rPr lang="kk-KZ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года</a:t>
            </a:r>
            <a:endParaRPr lang="ru-RU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884720"/>
              </p:ext>
            </p:extLst>
          </p:nvPr>
        </p:nvGraphicFramePr>
        <p:xfrm>
          <a:off x="323528" y="2341404"/>
          <a:ext cx="8568952" cy="418394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758312"/>
                <a:gridCol w="4810640"/>
              </a:tblGrid>
              <a:tr h="691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Направление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Академическая степень и специальности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3045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Гуманитарно-социальный факультет</a:t>
                      </a:r>
                      <a:endParaRPr lang="ru-RU" sz="14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5348">
                <a:tc>
                  <a:txBody>
                    <a:bodyPr/>
                    <a:lstStyle/>
                    <a:p>
                      <a:pPr indent="4572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Научное и </a:t>
                      </a:r>
                      <a:r>
                        <a:rPr lang="ru-RU" sz="1400" dirty="0" smtClean="0">
                          <a:solidFill>
                            <a:srgbClr val="990099"/>
                          </a:solidFill>
                          <a:effectLst/>
                        </a:rPr>
                        <a:t>педагогическое</a:t>
                      </a:r>
                      <a:r>
                        <a:rPr lang="en-GB" sz="1400" dirty="0" smtClean="0">
                          <a:solidFill>
                            <a:srgbClr val="990099"/>
                          </a:solidFill>
                          <a:effectLst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990099"/>
                          </a:solidFill>
                          <a:effectLst/>
                        </a:rPr>
                        <a:t>(</a:t>
                      </a: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2 года)</a:t>
                      </a:r>
                      <a:endParaRPr lang="ru-RU" sz="14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Магистр гуманитарных наук по специальности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6М0203</a:t>
                      </a:r>
                      <a:r>
                        <a:rPr lang="en-US" sz="1400">
                          <a:solidFill>
                            <a:srgbClr val="990099"/>
                          </a:solidFill>
                          <a:effectLst/>
                        </a:rPr>
                        <a:t>00</a:t>
                      </a: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-История</a:t>
                      </a:r>
                      <a:endParaRPr lang="ru-RU" sz="14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2254">
                <a:tc>
                  <a:txBody>
                    <a:bodyPr/>
                    <a:lstStyle/>
                    <a:p>
                      <a:pPr indent="4572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Научное и </a:t>
                      </a:r>
                      <a:r>
                        <a:rPr lang="ru-RU" sz="1400" dirty="0" smtClean="0">
                          <a:solidFill>
                            <a:srgbClr val="990099"/>
                          </a:solidFill>
                          <a:effectLst/>
                        </a:rPr>
                        <a:t>педагогическое</a:t>
                      </a:r>
                      <a:r>
                        <a:rPr lang="en-GB" sz="1400" dirty="0" smtClean="0">
                          <a:solidFill>
                            <a:srgbClr val="990099"/>
                          </a:solidFill>
                          <a:effectLst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990099"/>
                          </a:solidFill>
                          <a:effectLst/>
                        </a:rPr>
                        <a:t>(</a:t>
                      </a: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2 года)</a:t>
                      </a:r>
                      <a:endParaRPr lang="ru-RU" sz="14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Магистр гуманитарных наук по специальности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6M0205</a:t>
                      </a:r>
                      <a:r>
                        <a:rPr lang="en-US" sz="1400">
                          <a:solidFill>
                            <a:srgbClr val="990099"/>
                          </a:solidFill>
                          <a:effectLst/>
                        </a:rPr>
                        <a:t>00</a:t>
                      </a: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-Филология</a:t>
                      </a:r>
                      <a:endParaRPr lang="ru-RU" sz="14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60906">
                <a:tc>
                  <a:txBody>
                    <a:bodyPr/>
                    <a:lstStyle/>
                    <a:p>
                      <a:pPr indent="4572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Научное и </a:t>
                      </a:r>
                      <a:r>
                        <a:rPr lang="ru-RU" sz="1400" dirty="0" smtClean="0">
                          <a:solidFill>
                            <a:srgbClr val="990099"/>
                          </a:solidFill>
                          <a:effectLst/>
                        </a:rPr>
                        <a:t>педагогическое</a:t>
                      </a:r>
                      <a:r>
                        <a:rPr lang="en-GB" sz="1400" dirty="0" smtClean="0">
                          <a:solidFill>
                            <a:srgbClr val="990099"/>
                          </a:solidFill>
                          <a:effectLst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990099"/>
                          </a:solidFill>
                          <a:effectLst/>
                        </a:rPr>
                        <a:t>(</a:t>
                      </a: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2 года)</a:t>
                      </a:r>
                      <a:endParaRPr lang="ru-RU" sz="14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Магистр гуманитарных наук по специальности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6M0210</a:t>
                      </a:r>
                      <a:r>
                        <a:rPr lang="en-US" sz="1400">
                          <a:solidFill>
                            <a:srgbClr val="990099"/>
                          </a:solidFill>
                          <a:effectLst/>
                        </a:rPr>
                        <a:t>00</a:t>
                      </a: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-Иностранная филология</a:t>
                      </a:r>
                      <a:endParaRPr lang="ru-RU" sz="14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60906">
                <a:tc>
                  <a:txBody>
                    <a:bodyPr/>
                    <a:lstStyle/>
                    <a:p>
                      <a:pPr indent="4572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990099"/>
                          </a:solidFill>
                          <a:effectLst/>
                        </a:rPr>
                        <a:t>Профильное</a:t>
                      </a:r>
                      <a:r>
                        <a:rPr lang="en-GB" sz="1400" dirty="0" smtClean="0">
                          <a:solidFill>
                            <a:srgbClr val="990099"/>
                          </a:solidFill>
                          <a:effectLst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990099"/>
                          </a:solidFill>
                          <a:effectLst/>
                        </a:rPr>
                        <a:t>(</a:t>
                      </a: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1 год)</a:t>
                      </a:r>
                      <a:endParaRPr lang="ru-RU" sz="14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Магистр гуманитарных знаний по специальности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6М021000 – Иностранная филология</a:t>
                      </a:r>
                      <a:endParaRPr lang="ru-RU" sz="14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60906">
                <a:tc>
                  <a:txBody>
                    <a:bodyPr/>
                    <a:lstStyle/>
                    <a:p>
                      <a:pPr indent="4572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Научное и </a:t>
                      </a:r>
                      <a:r>
                        <a:rPr lang="ru-RU" sz="1400" dirty="0" smtClean="0">
                          <a:solidFill>
                            <a:srgbClr val="990099"/>
                          </a:solidFill>
                          <a:effectLst/>
                        </a:rPr>
                        <a:t>педагогическое</a:t>
                      </a:r>
                      <a:r>
                        <a:rPr lang="en-GB" sz="1400" dirty="0" smtClean="0">
                          <a:solidFill>
                            <a:srgbClr val="990099"/>
                          </a:solidFill>
                          <a:effectLst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990099"/>
                          </a:solidFill>
                          <a:effectLst/>
                        </a:rPr>
                        <a:t>(</a:t>
                      </a: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2 года)</a:t>
                      </a:r>
                      <a:endParaRPr lang="ru-RU" sz="14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Магистр педагогических наук по специальности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6М010300 – Педагогика и психология</a:t>
                      </a:r>
                      <a:endParaRPr lang="ru-RU" sz="14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60906">
                <a:tc>
                  <a:txBody>
                    <a:bodyPr/>
                    <a:lstStyle/>
                    <a:p>
                      <a:pPr indent="4572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Научное и </a:t>
                      </a:r>
                      <a:r>
                        <a:rPr lang="ru-RU" sz="1400" dirty="0" smtClean="0">
                          <a:solidFill>
                            <a:srgbClr val="990099"/>
                          </a:solidFill>
                          <a:effectLst/>
                        </a:rPr>
                        <a:t>педагогическое</a:t>
                      </a:r>
                      <a:r>
                        <a:rPr lang="en-GB" sz="1400" dirty="0" smtClean="0">
                          <a:solidFill>
                            <a:srgbClr val="990099"/>
                          </a:solidFill>
                          <a:effectLst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990099"/>
                          </a:solidFill>
                          <a:effectLst/>
                        </a:rPr>
                        <a:t>(</a:t>
                      </a: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2 года)</a:t>
                      </a:r>
                      <a:endParaRPr lang="ru-RU" sz="14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Магистр социальных наук по специальности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990099"/>
                          </a:solidFill>
                          <a:effectLst/>
                        </a:rPr>
                        <a:t>6М050400 - Журналистика</a:t>
                      </a:r>
                      <a:endParaRPr lang="ru-RU" sz="14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60906">
                <a:tc>
                  <a:txBody>
                    <a:bodyPr/>
                    <a:lstStyle/>
                    <a:p>
                      <a:pPr indent="4572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990099"/>
                          </a:solidFill>
                          <a:effectLst/>
                        </a:rPr>
                        <a:t>Профильное</a:t>
                      </a:r>
                      <a:r>
                        <a:rPr lang="en-GB" sz="1400" dirty="0" smtClean="0">
                          <a:solidFill>
                            <a:srgbClr val="990099"/>
                          </a:solidFill>
                          <a:effectLst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990099"/>
                          </a:solidFill>
                          <a:effectLst/>
                        </a:rPr>
                        <a:t>(</a:t>
                      </a: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1 год)</a:t>
                      </a:r>
                      <a:endParaRPr lang="ru-RU" sz="14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Магистр социальных знаний по специальности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990099"/>
                          </a:solidFill>
                          <a:effectLst/>
                        </a:rPr>
                        <a:t>6М050400 - Журналистика</a:t>
                      </a:r>
                      <a:endParaRPr lang="ru-RU" sz="14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90561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2.2 ГОСО специальностей университета</a:t>
            </a:r>
            <a:endParaRPr lang="ru-RU" sz="48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8397745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ГОСО </a:t>
            </a:r>
            <a:r>
              <a:rPr lang="ru-RU" b="1" dirty="0" err="1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бакалавриата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6336" y="1700808"/>
            <a:ext cx="861210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990099"/>
                </a:solidFill>
              </a:rPr>
              <a:t>СПЕЦИАЛЬНОСТЬ	 05020</a:t>
            </a:r>
            <a:r>
              <a:rPr lang="kk-KZ" sz="3200" b="1" dirty="0">
                <a:solidFill>
                  <a:srgbClr val="990099"/>
                </a:solidFill>
              </a:rPr>
              <a:t>3 – </a:t>
            </a:r>
            <a:r>
              <a:rPr lang="kk-KZ" sz="3200" b="1" dirty="0" smtClean="0">
                <a:solidFill>
                  <a:srgbClr val="990099"/>
                </a:solidFill>
              </a:rPr>
              <a:t>ИСТОРИЯ</a:t>
            </a:r>
          </a:p>
          <a:p>
            <a:endParaRPr lang="kk-KZ" sz="3200" b="1" dirty="0" smtClean="0">
              <a:solidFill>
                <a:srgbClr val="990099"/>
              </a:solidFill>
            </a:endParaRPr>
          </a:p>
          <a:p>
            <a:r>
              <a:rPr lang="kk-KZ" sz="3200" b="1" dirty="0" smtClean="0">
                <a:solidFill>
                  <a:srgbClr val="990099"/>
                </a:solidFill>
              </a:rPr>
              <a:t>СПЕЦИАЛЬНОСТЬ </a:t>
            </a:r>
            <a:r>
              <a:rPr lang="kk-KZ" sz="3200" b="1" dirty="0">
                <a:solidFill>
                  <a:srgbClr val="990099"/>
                </a:solidFill>
              </a:rPr>
              <a:t>050205 – Филология: иностранная </a:t>
            </a:r>
            <a:r>
              <a:rPr lang="kk-KZ" sz="3200" b="1" dirty="0" smtClean="0">
                <a:solidFill>
                  <a:srgbClr val="990099"/>
                </a:solidFill>
              </a:rPr>
              <a:t>филология</a:t>
            </a:r>
            <a:endParaRPr lang="ru-RU" sz="3200" b="1" dirty="0">
              <a:solidFill>
                <a:srgbClr val="990099"/>
              </a:solidFill>
            </a:endParaRPr>
          </a:p>
          <a:p>
            <a:endParaRPr lang="kk-KZ" sz="3200" b="1" dirty="0" smtClean="0">
              <a:solidFill>
                <a:srgbClr val="990099"/>
              </a:solidFill>
            </a:endParaRPr>
          </a:p>
          <a:p>
            <a:r>
              <a:rPr lang="kk-KZ" sz="3200" b="1" dirty="0" smtClean="0">
                <a:solidFill>
                  <a:srgbClr val="990099"/>
                </a:solidFill>
              </a:rPr>
              <a:t>СПЕЦИАЛЬНОСТЬ </a:t>
            </a:r>
            <a:r>
              <a:rPr lang="kk-KZ" sz="3200" b="1" dirty="0">
                <a:solidFill>
                  <a:srgbClr val="990099"/>
                </a:solidFill>
              </a:rPr>
              <a:t>	050207 – ПЕРЕВОДЧЕСКОЕ ДЕЛО</a:t>
            </a:r>
            <a:endParaRPr lang="ru-RU" sz="3200" b="1" dirty="0">
              <a:solidFill>
                <a:srgbClr val="990099"/>
              </a:solidFill>
            </a:endParaRPr>
          </a:p>
          <a:p>
            <a:endParaRPr lang="ru-RU" sz="3200" b="1" dirty="0" smtClean="0">
              <a:solidFill>
                <a:srgbClr val="990099"/>
              </a:solidFill>
            </a:endParaRPr>
          </a:p>
          <a:p>
            <a:r>
              <a:rPr lang="ru-RU" sz="3200" b="1" dirty="0" smtClean="0">
                <a:solidFill>
                  <a:srgbClr val="990099"/>
                </a:solidFill>
              </a:rPr>
              <a:t>СПЕЦИАЛЬНОСТЬ</a:t>
            </a:r>
            <a:r>
              <a:rPr lang="ru-RU" sz="3200" b="1" dirty="0">
                <a:solidFill>
                  <a:srgbClr val="990099"/>
                </a:solidFill>
              </a:rPr>
              <a:t>	050210 - Иностранная </a:t>
            </a:r>
            <a:r>
              <a:rPr lang="ru-RU" sz="3200" b="1" dirty="0" smtClean="0">
                <a:solidFill>
                  <a:srgbClr val="990099"/>
                </a:solidFill>
              </a:rPr>
              <a:t>филология</a:t>
            </a:r>
            <a:endParaRPr lang="ru-RU" sz="3200" b="1" dirty="0">
              <a:solidFill>
                <a:srgbClr val="99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7097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ГОСО магистратуры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5108" y="2276872"/>
            <a:ext cx="86044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990099"/>
                </a:solidFill>
              </a:rPr>
              <a:t>СПЕЦИАЛЬНОСТЬ  </a:t>
            </a:r>
            <a:r>
              <a:rPr lang="kk-KZ" sz="3200" b="1" dirty="0">
                <a:solidFill>
                  <a:srgbClr val="990099"/>
                </a:solidFill>
              </a:rPr>
              <a:t>   </a:t>
            </a:r>
            <a:r>
              <a:rPr lang="ru-RU" sz="3200" b="1" dirty="0">
                <a:solidFill>
                  <a:srgbClr val="990099"/>
                </a:solidFill>
              </a:rPr>
              <a:t>6</a:t>
            </a:r>
            <a:r>
              <a:rPr lang="en-US" sz="3200" b="1" dirty="0">
                <a:solidFill>
                  <a:srgbClr val="990099"/>
                </a:solidFill>
              </a:rPr>
              <a:t>N</a:t>
            </a:r>
            <a:r>
              <a:rPr lang="ru-RU" sz="3200" b="1" dirty="0">
                <a:solidFill>
                  <a:srgbClr val="990099"/>
                </a:solidFill>
              </a:rPr>
              <a:t>0210 -  ИНОСТРАННАЯ </a:t>
            </a:r>
            <a:r>
              <a:rPr lang="ru-RU" sz="3200" b="1" dirty="0" smtClean="0">
                <a:solidFill>
                  <a:srgbClr val="990099"/>
                </a:solidFill>
              </a:rPr>
              <a:t>ФИЛОЛОГИЯ</a:t>
            </a:r>
          </a:p>
          <a:p>
            <a:endParaRPr lang="ru-RU" sz="3200" b="1" dirty="0">
              <a:solidFill>
                <a:srgbClr val="990099"/>
              </a:solidFill>
            </a:endParaRPr>
          </a:p>
          <a:p>
            <a:r>
              <a:rPr lang="kk-KZ" sz="3200" b="1" dirty="0">
                <a:solidFill>
                  <a:srgbClr val="990099"/>
                </a:solidFill>
              </a:rPr>
              <a:t>СПЕЦИАЛЬНОСТЬ 	 6N0203-ИСТОРИЯ</a:t>
            </a:r>
            <a:endParaRPr lang="ru-RU" sz="3200" b="1" dirty="0">
              <a:solidFill>
                <a:srgbClr val="990099"/>
              </a:solidFill>
            </a:endParaRPr>
          </a:p>
          <a:p>
            <a:endParaRPr lang="ru-RU" sz="3200" b="1" dirty="0" smtClean="0">
              <a:solidFill>
                <a:srgbClr val="990099"/>
              </a:solidFill>
            </a:endParaRPr>
          </a:p>
          <a:p>
            <a:r>
              <a:rPr lang="ru-RU" sz="3200" b="1" dirty="0" smtClean="0">
                <a:solidFill>
                  <a:srgbClr val="990099"/>
                </a:solidFill>
              </a:rPr>
              <a:t>СПЕЦИАЛЬНОСТЬ: </a:t>
            </a:r>
            <a:r>
              <a:rPr lang="en-GB" sz="3200" b="1" dirty="0" smtClean="0">
                <a:solidFill>
                  <a:srgbClr val="990099"/>
                </a:solidFill>
              </a:rPr>
              <a:t>6N0205-</a:t>
            </a:r>
            <a:r>
              <a:rPr lang="ru-RU" sz="3200" b="1" dirty="0" smtClean="0">
                <a:solidFill>
                  <a:srgbClr val="990099"/>
                </a:solidFill>
              </a:rPr>
              <a:t>ФИЛОЛГИЯ</a:t>
            </a:r>
            <a:endParaRPr lang="ru-RU" sz="3200" b="1" dirty="0">
              <a:solidFill>
                <a:srgbClr val="99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328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08920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2.3 Академические календари</a:t>
            </a:r>
            <a:endParaRPr lang="ru-RU" sz="6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046246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Академический календарь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530" name="Picture 2" descr="C:\Users\пк\Desktop\ksu.ku\3 Учебный процесс\3 Академические календари специальностей университета\Ak.kalendar_2011_Gumanitarno-socialnuy_fakult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7703794" cy="5381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30493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852936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2.4 Каталоги элективных дисциплин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02284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36712"/>
            <a:ext cx="9144000" cy="114300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КАТАЛОГ</a:t>
            </a:r>
            <a:br>
              <a:rPr lang="ru-RU" sz="28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ЭЛЕКТИВНЫХ ДИСЦИПЛИН</a:t>
            </a:r>
            <a:br>
              <a:rPr lang="ru-RU" sz="28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28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магистрантов набора </a:t>
            </a:r>
            <a:r>
              <a:rPr lang="ru-RU" sz="28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2012-2013 учебного года</a:t>
            </a:r>
            <a:br>
              <a:rPr lang="ru-RU" sz="28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br>
              <a:rPr lang="ru-RU" sz="28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специальность 6М021000 – Иностранная филология</a:t>
            </a:r>
            <a:br>
              <a:rPr lang="ru-RU" sz="28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направление подготовки - научное и </a:t>
            </a:r>
            <a:r>
              <a:rPr lang="ru-RU" sz="28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педагогическое</a:t>
            </a:r>
            <a:endParaRPr lang="ru-RU" sz="28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3968" y="2780928"/>
            <a:ext cx="87129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990099"/>
                </a:solidFill>
              </a:rPr>
              <a:t>- является </a:t>
            </a:r>
            <a:r>
              <a:rPr lang="ru-RU" sz="2800" b="1" dirty="0">
                <a:solidFill>
                  <a:srgbClr val="990099"/>
                </a:solidFill>
              </a:rPr>
              <a:t>приложением к рабочему учебному плану по специальности 6М021000 – Иностранная филология, содержит перечень и содержание элективных дисциплин, предлагаемых гуманитарно-социальным факультетом КГУ им. </a:t>
            </a:r>
            <a:r>
              <a:rPr lang="ru-RU" sz="2800" b="1" dirty="0" err="1">
                <a:solidFill>
                  <a:srgbClr val="990099"/>
                </a:solidFill>
              </a:rPr>
              <a:t>А.Байтурсынова</a:t>
            </a:r>
            <a:r>
              <a:rPr lang="ru-RU" sz="2800" b="1" dirty="0">
                <a:solidFill>
                  <a:srgbClr val="990099"/>
                </a:solidFill>
              </a:rPr>
              <a:t> для освоения образовательной программы </a:t>
            </a:r>
            <a:r>
              <a:rPr lang="ru-RU" sz="2800" b="1" dirty="0" err="1">
                <a:solidFill>
                  <a:srgbClr val="990099"/>
                </a:solidFill>
              </a:rPr>
              <a:t>бакалавриата</a:t>
            </a:r>
            <a:r>
              <a:rPr lang="ru-RU" sz="2800" b="1" dirty="0">
                <a:solidFill>
                  <a:srgbClr val="990099"/>
                </a:solidFill>
              </a:rPr>
              <a:t>,  и предназначен для студентов, обучающихся по кредитной технологии  в 2012-2013 уч. году</a:t>
            </a:r>
          </a:p>
        </p:txBody>
      </p:sp>
    </p:spTree>
    <p:extLst>
      <p:ext uri="{BB962C8B-B14F-4D97-AF65-F5344CB8AC3E}">
        <p14:creationId xmlns:p14="http://schemas.microsoft.com/office/powerpoint/2010/main" val="5870596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>
            <a:noAutofit/>
          </a:bodyPr>
          <a:lstStyle/>
          <a:p>
            <a:r>
              <a:rPr lang="ru-RU" sz="3000" b="1" i="1" u="sng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Конституционный закон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закон, названный в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Конституции Республики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 конституционным, принимаемый в порядке,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установленном пунктом 4 статьи 62 Конституции Республики Казахстан;</a:t>
            </a:r>
          </a:p>
        </p:txBody>
      </p:sp>
    </p:spTree>
    <p:extLst>
      <p:ext uri="{BB962C8B-B14F-4D97-AF65-F5344CB8AC3E}">
        <p14:creationId xmlns:p14="http://schemas.microsoft.com/office/powerpoint/2010/main" val="34034218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99695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Учебно-методический процесс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5756480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089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Положение об учебно-методическом совете университета и методическом совете факультета</a:t>
            </a: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b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cap="all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ПП КГУ  062.274 – </a:t>
            </a:r>
            <a:r>
              <a:rPr lang="ru-RU" b="1" cap="all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1600000">
            <a:off x="6372200" y="116632"/>
            <a:ext cx="254000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4725144"/>
            <a:ext cx="85886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990099"/>
                </a:solidFill>
              </a:rPr>
              <a:t>- раскрывает </a:t>
            </a:r>
            <a:r>
              <a:rPr lang="ru-RU" sz="2800" b="1" dirty="0">
                <a:solidFill>
                  <a:srgbClr val="990099"/>
                </a:solidFill>
              </a:rPr>
              <a:t>общие вопросы, организационная структура, основные функции, задачи учебно-методического совета университета и методических советов факультетов</a:t>
            </a:r>
          </a:p>
        </p:txBody>
      </p:sp>
    </p:spTree>
    <p:extLst>
      <p:ext uri="{BB962C8B-B14F-4D97-AF65-F5344CB8AC3E}">
        <p14:creationId xmlns:p14="http://schemas.microsoft.com/office/powerpoint/2010/main" val="30832246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089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kk-KZ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 утверждении состава учебно-методического совета</a:t>
            </a:r>
            <a:r>
              <a:rPr lang="ru-RU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k-KZ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университета  и  председателей  методических советов </a:t>
            </a:r>
            <a:r>
              <a:rPr lang="ru-RU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k-KZ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факультетов  на 201</a:t>
            </a: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kk-KZ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-201</a:t>
            </a: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kk-KZ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учебный </a:t>
            </a:r>
            <a:r>
              <a:rPr lang="kk-KZ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  <a:endParaRPr lang="ru-RU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68144" y="280120"/>
            <a:ext cx="31473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000" b="1" dirty="0" smtClean="0">
                <a:solidFill>
                  <a:srgbClr val="990099"/>
                </a:solidFill>
              </a:rPr>
              <a:t>Приказ ректора </a:t>
            </a:r>
          </a:p>
          <a:p>
            <a:r>
              <a:rPr lang="kk-KZ" sz="2000" b="1" dirty="0" smtClean="0">
                <a:solidFill>
                  <a:srgbClr val="990099"/>
                </a:solidFill>
              </a:rPr>
              <a:t>от 05.10.2012 </a:t>
            </a:r>
            <a:r>
              <a:rPr lang="kk-KZ" sz="2000" b="1" dirty="0">
                <a:solidFill>
                  <a:srgbClr val="990099"/>
                </a:solidFill>
              </a:rPr>
              <a:t>г.  № 144 ОД </a:t>
            </a:r>
            <a:endParaRPr lang="ru-RU" sz="2000" b="1" dirty="0">
              <a:solidFill>
                <a:srgbClr val="99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7575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работы УМС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lum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56792"/>
            <a:ext cx="65151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42039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6198"/>
              </p:ext>
            </p:extLst>
          </p:nvPr>
        </p:nvGraphicFramePr>
        <p:xfrm>
          <a:off x="323528" y="620687"/>
          <a:ext cx="8496944" cy="59479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0160"/>
                <a:gridCol w="4853872"/>
                <a:gridCol w="1049006"/>
                <a:gridCol w="1153906"/>
              </a:tblGrid>
              <a:tr h="5711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№ п/п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725" marR="547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Наименование мероприятий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725" marR="547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Сроки проведения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725" marR="547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Ответственные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725" marR="547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3420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1. Улучшение качества образовательных услуг и повышение конкурентоспособности выпускаемых специалистов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725" marR="54725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1551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1.1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725" marR="54725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8890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Совершенствование организационно-методических основ кредитной технологии обучения: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725" marR="54725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spc="-30">
                          <a:solidFill>
                            <a:srgbClr val="990099"/>
                          </a:solidFill>
                          <a:effectLst/>
                        </a:rPr>
                        <a:t>в течение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spc="-30">
                          <a:solidFill>
                            <a:srgbClr val="990099"/>
                          </a:solidFill>
                          <a:effectLst/>
                        </a:rPr>
                        <a:t>2011-2012 уч.г.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725" marR="54725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Проректор по УР и НТО, руководители управлений ПиОУП, МиМО и их отделов, председатели МСФ, зав.кафедрами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725" marR="54725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711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8890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- разработка методических рекомендаций по различным аспектам КТО;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725" marR="54725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327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8890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- разработка НСД по учебному и учебно-методическому процессам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725" marR="54725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46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1.2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725" marR="54725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8890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Совершенствование рабочих учебных планов специальностей, КЭД, учебных программ элективных дисциплин, формирование новых образовательных программ, соответствующих потребностям рынка труда. Проведение обучающих семинаров по разработке учебных планов по модульному принципу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725" marR="54725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до 1 февраля 2012 г.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725" marR="54725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Председатели комитетов по </a:t>
                      </a:r>
                      <a:r>
                        <a:rPr lang="ru-RU" sz="1400" b="1" dirty="0" err="1">
                          <a:solidFill>
                            <a:srgbClr val="990099"/>
                          </a:solidFill>
                          <a:effectLst/>
                        </a:rPr>
                        <a:t>УПиП</a:t>
                      </a: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 ФИТ и ЮФ, проректор по УР и НТО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725" marR="54725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5735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23928" y="188640"/>
            <a:ext cx="5076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990099"/>
                </a:solidFill>
              </a:rPr>
              <a:t>Рассмотрен на заседании УМС КГУ им </a:t>
            </a:r>
            <a:r>
              <a:rPr lang="ru-RU" b="1" dirty="0" err="1">
                <a:solidFill>
                  <a:srgbClr val="990099"/>
                </a:solidFill>
              </a:rPr>
              <a:t>А.Байтурсынова</a:t>
            </a:r>
            <a:r>
              <a:rPr lang="ru-RU" b="1" dirty="0">
                <a:solidFill>
                  <a:srgbClr val="990099"/>
                </a:solidFill>
              </a:rPr>
              <a:t> от 26.09.2012 г.</a:t>
            </a:r>
            <a:r>
              <a:rPr lang="kk-KZ" b="1" dirty="0">
                <a:solidFill>
                  <a:srgbClr val="990099"/>
                </a:solidFill>
              </a:rPr>
              <a:t>,</a:t>
            </a:r>
            <a:r>
              <a:rPr lang="ru-RU" b="1" dirty="0">
                <a:solidFill>
                  <a:srgbClr val="990099"/>
                </a:solidFill>
              </a:rPr>
              <a:t> протокол № 1.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052736"/>
            <a:ext cx="8748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</a:t>
            </a:r>
          </a:p>
          <a:p>
            <a:pPr algn="ctr"/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мероприятий учебно-методического совета КГУ </a:t>
            </a:r>
            <a:r>
              <a:rPr lang="ru-RU" sz="3200" b="1" dirty="0" err="1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им.А.Байтурсынова</a:t>
            </a:r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2012-2013 учебный год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34080"/>
              </p:ext>
            </p:extLst>
          </p:nvPr>
        </p:nvGraphicFramePr>
        <p:xfrm>
          <a:off x="249703" y="3140968"/>
          <a:ext cx="8532439" cy="324890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67253"/>
                <a:gridCol w="2878287"/>
                <a:gridCol w="1580956"/>
                <a:gridCol w="1882092"/>
                <a:gridCol w="1623851"/>
              </a:tblGrid>
              <a:tr h="9282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990099"/>
                          </a:solidFill>
                          <a:effectLst/>
                        </a:rPr>
                        <a:t>№ п/п</a:t>
                      </a:r>
                      <a:endParaRPr lang="ru-RU" sz="16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990099"/>
                          </a:solidFill>
                          <a:effectLst/>
                        </a:rPr>
                        <a:t>Мероприятие</a:t>
                      </a:r>
                      <a:endParaRPr lang="ru-RU" sz="16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990099"/>
                          </a:solidFill>
                          <a:effectLst/>
                        </a:rPr>
                        <a:t>Срок исполнения</a:t>
                      </a:r>
                      <a:endParaRPr lang="ru-RU" sz="16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990099"/>
                          </a:solidFill>
                          <a:effectLst/>
                        </a:rPr>
                        <a:t>Ответственный</a:t>
                      </a:r>
                      <a:endParaRPr lang="ru-RU" sz="16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990099"/>
                          </a:solidFill>
                          <a:effectLst/>
                        </a:rPr>
                        <a:t>Отметка о выполнении</a:t>
                      </a:r>
                      <a:endParaRPr lang="ru-RU" sz="16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3206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990099"/>
                          </a:solidFill>
                          <a:effectLst/>
                        </a:rPr>
                        <a:t>1</a:t>
                      </a:r>
                      <a:endParaRPr lang="ru-RU" sz="16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990099"/>
                          </a:solidFill>
                          <a:effectLst/>
                        </a:rPr>
                        <a:t>Проведение рабочего совещания с председателями МС по формированию плана работы и заседаний УМС на 2012-2013 учебный год</a:t>
                      </a:r>
                      <a:endParaRPr lang="ru-RU" sz="16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990099"/>
                          </a:solidFill>
                          <a:effectLst/>
                        </a:rPr>
                        <a:t>сентябрь</a:t>
                      </a:r>
                      <a:endParaRPr lang="ru-RU" sz="16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990099"/>
                          </a:solidFill>
                          <a:effectLst/>
                        </a:rPr>
                        <a:t>Берденова С.Ж. -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990099"/>
                          </a:solidFill>
                          <a:effectLst/>
                        </a:rPr>
                        <a:t>начальник  УМО</a:t>
                      </a:r>
                      <a:endParaRPr lang="ru-RU" sz="160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rgbClr val="9900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01404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07904" y="188640"/>
            <a:ext cx="52200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990099"/>
                </a:solidFill>
              </a:rPr>
              <a:t>Рассмотрен на заседании УМС КГУ им </a:t>
            </a:r>
            <a:r>
              <a:rPr lang="ru-RU" b="1" dirty="0" err="1">
                <a:solidFill>
                  <a:srgbClr val="990099"/>
                </a:solidFill>
              </a:rPr>
              <a:t>А.Байтурсынова</a:t>
            </a:r>
            <a:r>
              <a:rPr lang="ru-RU" b="1" dirty="0">
                <a:solidFill>
                  <a:srgbClr val="990099"/>
                </a:solidFill>
              </a:rPr>
              <a:t> от 26.09.2012 г. протокол № 1.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148478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</a:t>
            </a:r>
            <a:b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заседаний учебно-методического совета КГУ </a:t>
            </a:r>
            <a:r>
              <a:rPr lang="ru-RU" sz="36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им.А.Байтурсынова</a:t>
            </a: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2012-2013 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  <a:endParaRPr lang="ru-RU" sz="3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2055977"/>
              </p:ext>
            </p:extLst>
          </p:nvPr>
        </p:nvGraphicFramePr>
        <p:xfrm>
          <a:off x="240355" y="3501008"/>
          <a:ext cx="8508110" cy="26990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5188"/>
                <a:gridCol w="4228720"/>
                <a:gridCol w="1874789"/>
                <a:gridCol w="1229413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Месяц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Рассматриваемые вопросы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Ответственные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Отметка о выполнении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Сентябрь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40665" algn="l"/>
                        </a:tabLs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Обсуждение плана работы (заседаний и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0665" algn="l"/>
                        </a:tabLs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мероприятий) УМС на 2012-2013 учебный год.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Утверждение составов экспертных</a:t>
                      </a:r>
                    </a:p>
                    <a:p>
                      <a:pPr marL="177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групп по учебно-методической литературе и электронным учебным изданиям.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Утверждение составов комитетов по</a:t>
                      </a:r>
                    </a:p>
                    <a:p>
                      <a:pPr marL="177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учебным планам и программам на 2012-2013 учебный год.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Разное.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Майер Ф.Ф.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Берденова С.Ж.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Берденова С.Ж.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rgbClr val="990099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99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rgbClr val="990099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88673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369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Отчет о работе УМС за 2011-2012 учебный год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2507289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67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Научно-исследовательская </a:t>
            </a:r>
            <a:r>
              <a:rPr lang="ru-RU" sz="67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деятельность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3789040"/>
            <a:ext cx="755097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4.1 Общие положения</a:t>
            </a:r>
          </a:p>
          <a:p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4.2 Послевузовское образование</a:t>
            </a:r>
            <a:endParaRPr lang="ru-RU" sz="4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1295693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4.1 Общие положения</a:t>
            </a:r>
            <a:endParaRPr lang="ru-RU" sz="6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6093071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924944"/>
            <a:ext cx="8229600" cy="1143000"/>
          </a:xfrm>
        </p:spPr>
        <p:txBody>
          <a:bodyPr>
            <a:noAutofit/>
          </a:bodyPr>
          <a:lstStyle/>
          <a:p>
            <a:r>
              <a:rPr lang="ru-RU" sz="3000" b="1" i="1" u="sng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нормативный правовой акт, который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регулирует общественные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отношения, устанавливает основополагающие принципы и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нормы, предусмотренные пунктом 3 статьи 61 Конституции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Казахстан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принимаемый Парламентом Республики Казахстан, а в случаях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предусмотренных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подпунктом 4) статьи 53 Конституции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Казахстан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- Президентом Республики Казахстан;</a:t>
            </a:r>
          </a:p>
        </p:txBody>
      </p:sp>
    </p:spTree>
    <p:extLst>
      <p:ext uri="{BB962C8B-B14F-4D97-AF65-F5344CB8AC3E}">
        <p14:creationId xmlns:p14="http://schemas.microsoft.com/office/powerpoint/2010/main" val="1210776879"/>
      </p:ext>
    </p:extLst>
  </p:cSld>
  <p:clrMapOvr>
    <a:masterClrMapping/>
  </p:clrMapOvr>
  <p:transition spd="slow">
    <p:cover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6629"/>
            <a:ext cx="5040560" cy="6625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5682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Изображение 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16632"/>
            <a:ext cx="2143125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6899" y="2708920"/>
            <a:ext cx="883986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Положение о научно-исследовательской работе магистрантов </a:t>
            </a:r>
          </a:p>
          <a:p>
            <a:pPr algn="ctr"/>
            <a:r>
              <a:rPr lang="ru-RU" sz="3200" b="1" cap="all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 </a:t>
            </a:r>
            <a:r>
              <a:rPr lang="ru-RU" sz="3200" b="1" cap="all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081.024 - 2011</a:t>
            </a:r>
          </a:p>
        </p:txBody>
      </p:sp>
    </p:spTree>
    <p:extLst>
      <p:ext uri="{BB962C8B-B14F-4D97-AF65-F5344CB8AC3E}">
        <p14:creationId xmlns:p14="http://schemas.microsoft.com/office/powerpoint/2010/main" val="32999720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П 0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8640"/>
            <a:ext cx="165735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8553" y="2365271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Положение о планировании и расходовании средств на научно-исследовательские работы</a:t>
            </a:r>
          </a:p>
          <a:p>
            <a:pPr algn="ctr"/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072.034-2012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06694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 08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16632"/>
            <a:ext cx="16573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2420888"/>
            <a:ext cx="88581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Положение о конкурсе бизнес-проектов «</a:t>
            </a:r>
            <a:r>
              <a:rPr lang="ru-RU" sz="3600" b="1" dirty="0" err="1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парасатты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жастар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pPr algn="ctr"/>
            <a:r>
              <a:rPr lang="ru-RU" sz="3600" b="1" cap="all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 </a:t>
            </a:r>
            <a:r>
              <a:rPr lang="ru-RU" sz="3600" b="1" cap="all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081.024 - 2012</a:t>
            </a:r>
            <a:endParaRPr lang="ru-RU" sz="3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416477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Изображение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16632"/>
            <a:ext cx="2343150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5934" y="2708920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оложение о конкурсе «лучший исследователь года»</a:t>
            </a:r>
          </a:p>
          <a:p>
            <a:pPr algn="ctr"/>
            <a:r>
              <a:rPr lang="ru-RU" sz="3600" b="1" cap="all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 </a:t>
            </a:r>
            <a:r>
              <a:rPr lang="ru-RU" sz="3600" b="1" cap="all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081.023-2011</a:t>
            </a:r>
            <a:endParaRPr lang="ru-RU" sz="36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622338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МР 08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16632"/>
            <a:ext cx="156210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859340"/>
            <a:ext cx="86409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етодические рекомендации</a:t>
            </a:r>
          </a:p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оформление отчета и утверждение темы                      </a:t>
            </a:r>
          </a:p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научно-исследовательской работы </a:t>
            </a:r>
          </a:p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профессорско-преподавательского состава</a:t>
            </a:r>
          </a:p>
          <a:p>
            <a:pPr algn="ctr"/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3200" b="1" cap="all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cap="all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МР 081.032 - 2011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294386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8092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4.2 Послевузовское образование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048572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Положение о магистратуре</a:t>
            </a:r>
            <a:r>
              <a:rPr lang="ru-RU" sz="48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48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  </a:t>
            </a:r>
            <a:r>
              <a:rPr lang="ru-RU" sz="48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081. 343 - </a:t>
            </a:r>
            <a:r>
              <a:rPr lang="ru-RU" sz="48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</a:t>
            </a:r>
            <a:endParaRPr lang="ru-RU" sz="48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89"/>
          <a:stretch/>
        </p:blipFill>
        <p:spPr bwMode="auto">
          <a:xfrm>
            <a:off x="6732240" y="116632"/>
            <a:ext cx="2147637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908321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768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Положение о практике магистрантов</a:t>
            </a:r>
            <a:b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  081.361 - </a:t>
            </a:r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8640"/>
            <a:ext cx="1549400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769436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82"/>
          <a:stretch/>
        </p:blipFill>
        <p:spPr bwMode="auto">
          <a:xfrm>
            <a:off x="6804248" y="116632"/>
            <a:ext cx="2165016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2564904"/>
            <a:ext cx="70567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оложение о стажировке магистрантов</a:t>
            </a:r>
          </a:p>
          <a:p>
            <a:pPr algn="ctr"/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 </a:t>
            </a:r>
            <a: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081.336 - 2010</a:t>
            </a:r>
          </a:p>
        </p:txBody>
      </p:sp>
    </p:spTree>
    <p:extLst>
      <p:ext uri="{BB962C8B-B14F-4D97-AF65-F5344CB8AC3E}">
        <p14:creationId xmlns:p14="http://schemas.microsoft.com/office/powerpoint/2010/main" val="369281234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996952"/>
            <a:ext cx="8229600" cy="1143000"/>
          </a:xfrm>
        </p:spPr>
        <p:txBody>
          <a:bodyPr>
            <a:noAutofit/>
          </a:bodyPr>
          <a:lstStyle/>
          <a:p>
            <a:r>
              <a:rPr lang="ru-RU" sz="3000" b="1" i="1" u="sng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Законодательный </a:t>
            </a:r>
            <a:r>
              <a:rPr lang="ru-RU" sz="3000" b="1" i="1" u="sng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конституционный закон, указ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Президента Республики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Казахстан, имеющий силу конституционного закона,</a:t>
            </a:r>
            <a:b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кодекс, закон, указ Президента Республики Казахстан, имеющий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силу закона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постановление Парламента Республики Казахстан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постановления </a:t>
            </a:r>
            <a:r>
              <a:rPr lang="ru-RU" sz="3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Сената и </a:t>
            </a:r>
            <a:r>
              <a:rPr lang="ru-RU" sz="3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Мажилиса;</a:t>
            </a:r>
            <a:endParaRPr lang="ru-RU" sz="3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08843"/>
      </p:ext>
    </p:extLst>
  </p:cSld>
  <p:clrMapOvr>
    <a:masterClrMapping/>
  </p:clrMapOvr>
  <p:transition spd="slow">
    <p:cover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204864"/>
            <a:ext cx="8335813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Положение о научно-исследовательской работе магистрантов</a:t>
            </a:r>
          </a:p>
          <a:p>
            <a:pPr algn="ctr"/>
            <a:r>
              <a:rPr lang="ru-RU" sz="4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44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081.024 - 2011</a:t>
            </a:r>
            <a:endParaRPr lang="ru-RU" sz="44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 descr="Изображение 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88640"/>
            <a:ext cx="2143125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786336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МИ 08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16632"/>
            <a:ext cx="15621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2240809"/>
            <a:ext cx="89069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етодическая инструкция</a:t>
            </a:r>
          </a:p>
          <a:p>
            <a:pPr algn="ctr"/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требования к содержанию, оформлению и защите магистерской диссертации</a:t>
            </a:r>
          </a:p>
          <a:p>
            <a:pPr algn="ctr"/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 </a:t>
            </a:r>
            <a:r>
              <a:rPr lang="ru-RU" sz="36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081.033 - 2011</a:t>
            </a:r>
          </a:p>
        </p:txBody>
      </p:sp>
    </p:spTree>
    <p:extLst>
      <p:ext uri="{BB962C8B-B14F-4D97-AF65-F5344CB8AC3E}">
        <p14:creationId xmlns:p14="http://schemas.microsoft.com/office/powerpoint/2010/main" val="31167480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П 06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16632"/>
            <a:ext cx="1952625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2492896"/>
            <a:ext cx="87129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Положение об обеспечении самостоятельности выполнения письменных работ на основе системы «</a:t>
            </a:r>
            <a:r>
              <a:rPr lang="ru-RU" sz="3200" b="1" dirty="0" err="1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антиплагиат</a:t>
            </a:r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pPr algn="ctr"/>
            <a:r>
              <a:rPr lang="ru-RU" sz="3200" b="1" cap="all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 </a:t>
            </a:r>
            <a:r>
              <a:rPr lang="ru-RU" sz="3200" b="1" cap="all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062.030 – 2012</a:t>
            </a:r>
          </a:p>
        </p:txBody>
      </p:sp>
    </p:spTree>
    <p:extLst>
      <p:ext uri="{BB962C8B-B14F-4D97-AF65-F5344CB8AC3E}">
        <p14:creationId xmlns:p14="http://schemas.microsoft.com/office/powerpoint/2010/main" val="10906467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60648"/>
            <a:ext cx="1549400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2132856"/>
            <a:ext cx="73448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Положение о докторантуре</a:t>
            </a:r>
            <a:endParaRPr lang="ru-RU" sz="48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8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 </a:t>
            </a:r>
            <a:r>
              <a:rPr lang="ru-RU" sz="48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081. 362 - 2010</a:t>
            </a:r>
          </a:p>
        </p:txBody>
      </p:sp>
    </p:spTree>
    <p:extLst>
      <p:ext uri="{BB962C8B-B14F-4D97-AF65-F5344CB8AC3E}">
        <p14:creationId xmlns:p14="http://schemas.microsoft.com/office/powerpoint/2010/main" val="20781062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104894"/>
              </p:ext>
            </p:extLst>
          </p:nvPr>
        </p:nvGraphicFramePr>
        <p:xfrm>
          <a:off x="467544" y="2060848"/>
          <a:ext cx="8229600" cy="34899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0"/>
              </a:tblGrid>
              <a:tr h="3489960">
                <a:tc>
                  <a:txBody>
                    <a:bodyPr/>
                    <a:lstStyle/>
                    <a:p>
                      <a:pPr indent="342900" algn="ctr">
                        <a:spcAft>
                          <a:spcPts val="600"/>
                        </a:spcAft>
                      </a:pPr>
                      <a:r>
                        <a:rPr lang="ru-RU" sz="3200" b="1" dirty="0" smtClean="0">
                          <a:solidFill>
                            <a:srgbClr val="99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Программа</a:t>
                      </a:r>
                      <a:endParaRPr lang="ru-RU" sz="3200" b="1" dirty="0">
                        <a:solidFill>
                          <a:srgbClr val="99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99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вступительного экзамена</a:t>
                      </a:r>
                    </a:p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99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 магистратуру по специальности</a:t>
                      </a:r>
                    </a:p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99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6м021000 – иностранная филология</a:t>
                      </a:r>
                    </a:p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99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</a:p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99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Направление подготовки: научное и педагогическое, профильное</a:t>
                      </a:r>
                      <a:endParaRPr lang="ru-RU" sz="3200" b="1" dirty="0">
                        <a:solidFill>
                          <a:srgbClr val="99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012160" y="234024"/>
            <a:ext cx="2880320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99009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УТВЕРЖДАЮ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rgbClr val="990099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99009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Проректор по учебной 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rgbClr val="990099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99009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работе и НТО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rgbClr val="990099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99009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______________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99009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Ф.Майер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990099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990099"/>
                </a:solidFill>
              </a:rPr>
              <a:t>«___»_________</a:t>
            </a:r>
            <a:r>
              <a:rPr lang="ru-RU" b="1" dirty="0">
                <a:solidFill>
                  <a:srgbClr val="990099"/>
                </a:solidFill>
              </a:rPr>
              <a:t>20___г.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990099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519715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Государственная аттестация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9" y="2492896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5.1 ГОСО</a:t>
            </a:r>
          </a:p>
          <a:p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5.2 Нормативные документы </a:t>
            </a:r>
            <a:r>
              <a:rPr lang="ru-RU" sz="3600" b="1" dirty="0" err="1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МОиН</a:t>
            </a:r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РК</a:t>
            </a:r>
          </a:p>
          <a:p>
            <a:r>
              <a:rPr lang="ru-RU" sz="3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5.3 Итоги аттестации</a:t>
            </a:r>
            <a:endParaRPr lang="ru-RU" sz="3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2523442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852936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5.1 ГОСО</a:t>
            </a: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93125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2135" y="1700808"/>
            <a:ext cx="8496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 образования  Республики  </a:t>
            </a:r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азахстан.</a:t>
            </a:r>
          </a:p>
          <a:p>
            <a:pPr algn="ctr"/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бразовательно-профессиональные программы</a:t>
            </a:r>
          </a:p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положения</a:t>
            </a:r>
          </a:p>
          <a:p>
            <a:pPr algn="ctr"/>
            <a:r>
              <a:rPr lang="ru-MO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ГОСО РК  5.03.007 - 2006</a:t>
            </a:r>
          </a:p>
        </p:txBody>
      </p:sp>
    </p:spTree>
    <p:extLst>
      <p:ext uri="{BB962C8B-B14F-4D97-AF65-F5344CB8AC3E}">
        <p14:creationId xmlns:p14="http://schemas.microsoft.com/office/powerpoint/2010/main" val="35799904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628800"/>
            <a:ext cx="81369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Высшее образование</a:t>
            </a:r>
            <a:endParaRPr lang="ru-RU" sz="4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положения</a:t>
            </a:r>
          </a:p>
          <a:p>
            <a:pPr algn="ctr"/>
            <a:r>
              <a:rPr lang="kk-KZ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 </a:t>
            </a:r>
            <a:endParaRPr lang="ru-RU" sz="40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ГОСО РК 5.04.019 – 2008</a:t>
            </a:r>
          </a:p>
        </p:txBody>
      </p:sp>
    </p:spTree>
    <p:extLst>
      <p:ext uri="{BB962C8B-B14F-4D97-AF65-F5344CB8AC3E}">
        <p14:creationId xmlns:p14="http://schemas.microsoft.com/office/powerpoint/2010/main" val="7604514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997839"/>
            <a:ext cx="79928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Контингент обучающихся </a:t>
            </a:r>
          </a:p>
          <a:p>
            <a:pPr algn="ctr"/>
            <a: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сновные положения</a:t>
            </a:r>
          </a:p>
          <a:p>
            <a:pPr algn="ctr"/>
            <a:endParaRPr lang="en-GB" sz="4000" b="1" dirty="0" smtClean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ГОСО </a:t>
            </a:r>
            <a:r>
              <a:rPr lang="ru-RU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РК 5.03.008-2009</a:t>
            </a:r>
          </a:p>
        </p:txBody>
      </p:sp>
    </p:spTree>
    <p:extLst>
      <p:ext uri="{BB962C8B-B14F-4D97-AF65-F5344CB8AC3E}">
        <p14:creationId xmlns:p14="http://schemas.microsoft.com/office/powerpoint/2010/main" val="4259070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1156</TotalTime>
  <Words>5378</Words>
  <Application>Microsoft Office PowerPoint</Application>
  <PresentationFormat>Экран (4:3)</PresentationFormat>
  <Paragraphs>1407</Paragraphs>
  <Slides>217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217</vt:i4>
      </vt:variant>
    </vt:vector>
  </HeadingPairs>
  <TitlesOfParts>
    <vt:vector size="218" baseType="lpstr">
      <vt:lpstr>Тема Office</vt:lpstr>
      <vt:lpstr>Тема 7  Нормативно-правовая база менеджмента образовательного учреждения</vt:lpstr>
      <vt:lpstr>Закон Республики Казахстан  «О нормативных правовых актах» от 24 марта 1998 г. № 213-1</vt:lpstr>
      <vt:lpstr>Нормативный правовой акт - письменный официальный документ установленной формы, принятый на референдуме либо уполномоченным органом  или должностным лицом государства, устанавливающий правовые нормы, изменяющий, прекращающий или приостанавливающий их действие;</vt:lpstr>
      <vt:lpstr>Правовая норма - общеобязательное правило поведения, сформулированное в нормативном правовом акте, рассчитанное на многократное применение и распространяющееся на всех лиц в рамках нормативно регламентированной ситуации;</vt:lpstr>
      <vt:lpstr>Уровень нормативного правового акта - место нормативного правового акта в зависимости от его юридической силы в иерархии нормативных правовых актов;</vt:lpstr>
      <vt:lpstr>Закон, вносящий изменения и дополнения в Конституцию Республики Казахстан - закон, принимаемый в порядке, установленном пунктом 3 статьи 62 Конституции Республики Казахстан;</vt:lpstr>
      <vt:lpstr>Конституционный закон - закон, названный в Конституции Республики Казахстан конституционным, принимаемый в порядке, установленном пунктом 4 статьи 62 Конституции Республики Казахстан;</vt:lpstr>
      <vt:lpstr>Закон - нормативный правовой акт, который регулирует общественные отношения, устанавливает основополагающие принципы и нормы, предусмотренные пунктом 3 статьи 61 Конституции Республики Казахстан, принимаемый Парламентом Республики Казахстан, а в случаях, предусмотренных подпунктом 4) статьи 53 Конституции Республики Казахстан, - Президентом Республики Казахстан;</vt:lpstr>
      <vt:lpstr>Законодательный акт - конституционный закон, указ Президента Республики Казахстан, имеющий силу конституционного закона, кодекс, закон, указ Президента Республики Казахстан, имеющий силу закона, постановление Парламента Республики Казахстан, постановления Сената и Мажилиса;</vt:lpstr>
      <vt:lpstr>Кодекс - закон, в котором объединены и систематизированы правовые нормы, регулирующие однородные общественные отношения</vt:lpstr>
      <vt:lpstr>Подзаконные нормативные правовые акты - иные, не являющиеся законодательными, нормативные правовые акты</vt:lpstr>
      <vt:lpstr>Уполномоченный орган - государственные органы и должностные лица Республики Казахстан, которые вправе принимать нормативные правовые акты в соответствии с их компетенцией, установленной Конституцией Республики Казахстан, настоящим Законом, а также законодательством, определяющим правовой статус этих органов и должностных лиц (Президент Республики Казахстан, Парламент Республики Казахстан, Правительство Республики Казахстан, Конституционный Совет Республики Казахстан, Верховный Суд Республики Казахстан, Центральная избирательная комиссия Республики Казахстан, центральные исполнительные органы, местные представительные и исполнительные органы, Национальный Банк Республики Казахстан, иные государственные органы)</vt:lpstr>
      <vt:lpstr>1 Организационно-правовые документы образовательного учреждения</vt:lpstr>
      <vt:lpstr>1.1 Правоустанавливающие и локальные документы</vt:lpstr>
      <vt:lpstr>Государственная лицензия на реализацию образовательных программ № БМ № 0000080 от 14.07.1995</vt:lpstr>
      <vt:lpstr>Презентация PowerPoint</vt:lpstr>
      <vt:lpstr>Приложение к лицензии</vt:lpstr>
      <vt:lpstr>Презентация PowerPoint</vt:lpstr>
      <vt:lpstr>Свидетельство о государственной аккредитации </vt:lpstr>
      <vt:lpstr>Презентация PowerPoint</vt:lpstr>
      <vt:lpstr>Свидетельство о государственной аккредитации с приложением выдается учебному заведению компетентным органом исполнительной власти сроком на 5 лет и подтверждает его аккредитационный статус по типу (высшее учебное заведение), а также его аккредитационный статус по виду (институт, академия или университет).</vt:lpstr>
      <vt:lpstr>В Приложении к свидетельству указывается перечень всех аккредитованных образовательных программ, по которым вуз имеет право выдавать выпускнику после успешного прохождения итоговой государственной аттестации диплом о высшем профессиональном образовании государственного образца.</vt:lpstr>
      <vt:lpstr>Если у вуза нет свидетельства о государственной аккредитации, то в таком случае диплом об окончании учебного заведения носит формулировку «диплом установленного образца», форма которого устанавливается вузом самостоятельно и не дает право поступления в аспирантуру, а также не признается работодателями, как государственных учреждений, так и негосударственных.</vt:lpstr>
      <vt:lpstr>Важно знать, что если учебное заведение открывает новую специальность, в свидетельстве об аккредитации эта специальность указана быть не может, т.к. аккредитация специальности проводится только после первого выпуска.  В таком случае, достаточно наличии Лицензии на эту специальность.</vt:lpstr>
      <vt:lpstr>Филиал является подразделением головного учебного заведения и проходит процедуру государственной аккредитации совместно с ним.  Соответственно, информация об аккредитованных образовательных программах филиала указывается в приложении к свидетельству о государственной аккредитации головного высшего учебного заведения. Филиалу передается заверенная копия свидетельства</vt:lpstr>
      <vt:lpstr>- регламентирует деятельность образовательного учреждения</vt:lpstr>
      <vt:lpstr>Презентация PowerPoint</vt:lpstr>
      <vt:lpstr>Статус, учредитель, порядок управления вузом, цели образовательного процесса, типы и виды образовательных программ, основные характеристики образовательного процесса, порядок приема, продолжительность обучения, порядок отчисления, правила предоставления академического отпуска, условия восстановления на обучение и т.п.</vt:lpstr>
      <vt:lpstr>Устав составляется каждым вузом самостоятельно, но при этом он соответствует Конституции РК.   Все спорные моменты, возникающие в процессе учебы, администрация вуза решает на основании этого документа. </vt:lpstr>
      <vt:lpstr>Коллективный договор от 1 июля 2009 года (с изм. от 20 сентября 2011 года)</vt:lpstr>
      <vt:lpstr>Правила внутреннего распорядка  ПР 001.041  - 2009</vt:lpstr>
      <vt:lpstr>Кодекс чести преподавателя</vt:lpstr>
      <vt:lpstr>Кодекс чести сотрудника</vt:lpstr>
      <vt:lpstr>Кодекс чести студента</vt:lpstr>
      <vt:lpstr>1.2 Политика, Цели и Стратегия, планы университета</vt:lpstr>
      <vt:lpstr>Политика в области качества </vt:lpstr>
      <vt:lpstr>  Достижение нового качества образовательной, научной и управленческой деятельности на основе использования современных информационных и телекоммуникационных технологий</vt:lpstr>
      <vt:lpstr>Стратегия развития  Костанайского  государственного университета им.А.Байтурсынова на 2011-2020 годы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 мероприятий университета на 2012 – 2013 учебный год</vt:lpstr>
      <vt:lpstr>Презентация PowerPoint</vt:lpstr>
      <vt:lpstr>План профориентационной работы ???</vt:lpstr>
      <vt:lpstr>Отчет ректора об итогах работы коллектива университета</vt:lpstr>
      <vt:lpstr>1.3 Ученый совет</vt:lpstr>
      <vt:lpstr>Типовые правила деятельности Ученого совета высшего учебного заведения и порядок его избрания</vt:lpstr>
      <vt:lpstr>Положение об ученом совете университета ПП 010.106-2010</vt:lpstr>
      <vt:lpstr>ПЛАН заседаний ученого совета на 2012–2013 учебный год</vt:lpstr>
      <vt:lpstr>1.4 Ректорат</vt:lpstr>
      <vt:lpstr>Положение о ректорате университета ПП 011.107-2010</vt:lpstr>
      <vt:lpstr>Состав ректората университета на 2012-2013 учебный год</vt:lpstr>
      <vt:lpstr>Состав ректората университета на 2012-2013 учебный год</vt:lpstr>
      <vt:lpstr>Состав ректората университета на 2012-2013 учебный год</vt:lpstr>
      <vt:lpstr>План заседаний ректората на 2012-2013 учебный год</vt:lpstr>
      <vt:lpstr>2 Учебный процесс</vt:lpstr>
      <vt:lpstr>2.1 Перечень факультетов, кафедр и специальностей университета</vt:lpstr>
      <vt:lpstr>Факультеты Костанайского государственного университета им. А.Байтурсынова  с закрепленными специальностями и выпускающими кафедрами по уровням образования</vt:lpstr>
      <vt:lpstr>Факультеты Костанайского государственного университета им. А.Байтурсынова  с закрепленными специальностями и выпускающими кафедрами по уровням образования</vt:lpstr>
      <vt:lpstr>Академические степени специальностей  бакалавриата и квалификации специальностей высшего специального образования</vt:lpstr>
      <vt:lpstr>Академические степени специальностей  магистратуры 2011-2012 учебного года</vt:lpstr>
      <vt:lpstr>2.2 ГОСО специальностей университета</vt:lpstr>
      <vt:lpstr>ГОСО бакалавриата</vt:lpstr>
      <vt:lpstr>ГОСО магистратуры</vt:lpstr>
      <vt:lpstr>2.3 Академические календари</vt:lpstr>
      <vt:lpstr>Академический календарь</vt:lpstr>
      <vt:lpstr>2.4 Каталоги элективных дисциплин</vt:lpstr>
      <vt:lpstr>КАТАЛОГ ЭЛЕКТИВНЫХ ДИСЦИПЛИН  для магистрантов набора 2012-2013 учебного года   специальность 6М021000 – Иностранная филология направление подготовки - научное и педагогическое</vt:lpstr>
      <vt:lpstr>3 Учебно-методический процесс</vt:lpstr>
      <vt:lpstr>Положение об учебно-методическом совете университета и методическом совете факультета  ПП КГУ  062.274 – 2010</vt:lpstr>
      <vt:lpstr>Об утверждении состава учебно-методического совета университета  и  председателей  методических советов  факультетов  на 2012-2013 учебный год</vt:lpstr>
      <vt:lpstr>План работы УМС</vt:lpstr>
      <vt:lpstr>Презентация PowerPoint</vt:lpstr>
      <vt:lpstr>Презентация PowerPoint</vt:lpstr>
      <vt:lpstr>План заседаний учебно-методического совета КГУ им.А.Байтурсынова на 2012-2013 год</vt:lpstr>
      <vt:lpstr>Отчет о работе УМС за 2011-2012 учебный год</vt:lpstr>
      <vt:lpstr>4 Научно-исследовательская деятельность</vt:lpstr>
      <vt:lpstr>4.1 Общие положения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4.2 Послевузовское образование</vt:lpstr>
      <vt:lpstr>Положение о магистратуре  П  081. 343 - 2010</vt:lpstr>
      <vt:lpstr>Положение о практике магистрантов П  081.361 - 2010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5 Государственная аттестация</vt:lpstr>
      <vt:lpstr>5.1 ГОСО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5.2 Нормативные документы МОиН РК</vt:lpstr>
      <vt:lpstr>Презентация PowerPoint</vt:lpstr>
      <vt:lpstr>Презентация PowerPoint</vt:lpstr>
      <vt:lpstr>Презентация PowerPoint</vt:lpstr>
      <vt:lpstr> Об итогах государственной аттестации  РГКП «Костанайский государственный  университет имени А.Байтурсынов</vt:lpstr>
      <vt:lpstr>Презентация PowerPoint</vt:lpstr>
      <vt:lpstr>6 Институциональная аккредитация университета</vt:lpstr>
      <vt:lpstr>6.1 Нормативная документация МОиН РК по аккредитации</vt:lpstr>
      <vt:lpstr>Инструкция по организации и проведению аккредитации организаций образования</vt:lpstr>
      <vt:lpstr>Правила аккредитации организаций образования</vt:lpstr>
      <vt:lpstr>6.2 Стандарты институциональной аккредитации</vt:lpstr>
      <vt:lpstr>Презентация PowerPoint</vt:lpstr>
      <vt:lpstr>Стандарт Образование высшее и послевузовское Стандарты институциональной аккредитации Институциональная аккредитация миссия, цели и задачи</vt:lpstr>
      <vt:lpstr>Презентация PowerPoint</vt:lpstr>
      <vt:lpstr>Презентация PowerPoint</vt:lpstr>
      <vt:lpstr>Презентация PowerPoint</vt:lpstr>
      <vt:lpstr>Презентация PowerPoint</vt:lpstr>
      <vt:lpstr>Образование высшее и послевузовское  Стандарты институциональной аккредитации ОБУЧАЮЩИЕСЯ</vt:lpstr>
      <vt:lpstr>Образование высшее и послевузовское Стандарты институциональной аккредитации  НАУЧНО-ИССЛЕДОВАТЕЛЬСКАЯ РАБОТА</vt:lpstr>
      <vt:lpstr>Образование высшее и послевузовское  Стандарты институциональной аккредитации ФИНАНСЫ</vt:lpstr>
      <vt:lpstr>Образование высшее и послевузовское Стандарты институциональной аккредитации РЕСУРСЫ: МАТЕРИАЛЬНО-ТЕХНИЧЕСКИЕ И ИНФОРМАЦИОННЫЕ</vt:lpstr>
      <vt:lpstr>Презентация PowerPoint</vt:lpstr>
      <vt:lpstr>6.3 Программа проведения самооценки университета</vt:lpstr>
      <vt:lpstr>Презентация PowerPoint</vt:lpstr>
      <vt:lpstr>Презентация PowerPoint</vt:lpstr>
      <vt:lpstr>Воспитательная работа и студенческое самоуправление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Ассоциация выпускников и попечителей  КГУ им.А.Байтурсынова</vt:lpstr>
      <vt:lpstr>Устав общественного фонда </vt:lpstr>
      <vt:lpstr>Положение об Ассоциации выпускников и попечителей Костанайского Государственного Университета им. А.Байтурсынова   П 001.6.047-2011</vt:lpstr>
      <vt:lpstr> Протокол собрания Учредителей общественного фонда  «Фонда развития  КГУ им.А.Байтурсынова»</vt:lpstr>
      <vt:lpstr>7 Ресертификационный аудит СМК</vt:lpstr>
      <vt:lpstr>7.1 Документированные процедуры</vt:lpstr>
      <vt:lpstr>Презентация PowerPoint</vt:lpstr>
      <vt:lpstr>- устанавливает способ и порядок управления документацией РГКП «Костанайский государственный университет им. А.Байтурсынова» согласно требованиям системы менеджмента качества, а также содержит требования к построению, изложению и оформлению нормативно-справочных документов университета</vt:lpstr>
      <vt:lpstr>Презентация PowerPoint</vt:lpstr>
      <vt:lpstr>- устанавливает порядок управления записями РГКП «Костанайский государственный университет им. А.Байтурсынова», применяется всеми структурными подразделениями и входит в состав нормативно-справочной документации</vt:lpstr>
      <vt:lpstr>Документированная процедура Внутренний аудит ДП 062.003 - 2009</vt:lpstr>
      <vt:lpstr>Документированная процедура Анализ данных  Постоянное улучшение результативности системы менеджмента качества дп 062.005 – 2010</vt:lpstr>
      <vt:lpstr>Документированная процедура Управление несоответствующей продукцией дп 062.004 – 2010</vt:lpstr>
      <vt:lpstr>Презентация PowerPoint</vt:lpstr>
      <vt:lpstr>Презентация PowerPoint</vt:lpstr>
      <vt:lpstr>Презентация PowerPoint</vt:lpstr>
      <vt:lpstr>Политика в области качества</vt:lpstr>
      <vt:lpstr>Цели в области качества</vt:lpstr>
      <vt:lpstr>Миссия и видение</vt:lpstr>
      <vt:lpstr>Руководство по качеству РК  КГУ 062.365-2010</vt:lpstr>
      <vt:lpstr>Презентация PowerPoint</vt:lpstr>
      <vt:lpstr>Презентация PowerPoint</vt:lpstr>
      <vt:lpstr>8 Делопроизводство</vt:lpstr>
      <vt:lpstr>Презентация PowerPoint</vt:lpstr>
      <vt:lpstr>Презентация PowerPoint</vt:lpstr>
      <vt:lpstr>Законы Республики Казахстан  (в сфере образования и науки)</vt:lpstr>
      <vt:lpstr>Конституция Республики Казахстан от 30 августа 1995 года</vt:lpstr>
      <vt:lpstr>Гражданский кодекс Республики Казахстан (с изменениями и дополнениями по состоянию на 22.06.2012 г.)</vt:lpstr>
      <vt:lpstr>Закон Республики Казахстан  «Об образовании» от 27 июля 2007 года</vt:lpstr>
      <vt:lpstr>Закон Республики Казахстан  «О науке» от 9 июля 2001 года</vt:lpstr>
      <vt:lpstr>Закон Республики Казахстан  «О лицензировании» от 11 января 2007 года N 214</vt:lpstr>
      <vt:lpstr>Закон Республики Казахстан  «О государственных секретах» от 15 марта 1999 года № 349-1  (с изм. от 16.03.2001 г. № 163-II; от 10.07.02 г. № 338-II;  от 02.04.04 г. № 541-II)</vt:lpstr>
      <vt:lpstr>Закон Республики Казахстан «О борьбе с коррупцией» от 2 июля 1998 г. N 267</vt:lpstr>
      <vt:lpstr>Закон Республики Казахстан  «О порядке рассмотрения обращений физических и юридических лиц» 12 января 2007 года N 221</vt:lpstr>
      <vt:lpstr>Закон Республики Казахстан «О праздниках в Республике Казахстан"  от 13 декабря 2001 года n 267-2</vt:lpstr>
      <vt:lpstr>Закон Республики Казахстан  «О языках в Республике Казахстан» от 11.07.1997 n 151-i </vt:lpstr>
      <vt:lpstr>Закон Республики Казахстан  «О государственном имуществе»  от 1 марта 2011 года № 413-IV  (с изм. на 10.07.2012 г.)</vt:lpstr>
      <vt:lpstr>Закон Республики Казахстан «О праздниках в Республике Казахстан"  от 13 декабря 2001 года n 267-2</vt:lpstr>
      <vt:lpstr>Закон Республики Казахстан «О правах ребенка» от 8 августа 2002 года N 345</vt:lpstr>
      <vt:lpstr>Закон Республики Казахстана «О браке и семье» от 17 декабря 1998 года № 321-I </vt:lpstr>
      <vt:lpstr>Закон Республики Казахстан «О государственной молодежной политике в Республике Казахстан»  от 7 июля 2004 года N 581</vt:lpstr>
      <vt:lpstr>Закон Республики Казахстан «О физической культуре и спорте» от 2 декабря 1999 года №490</vt:lpstr>
      <vt:lpstr>Закон Республики Казахстан  «О профилактике правонарушений среди несовершеннолетних и предупреждении детской безнадзорности и беспризорности» от 9 июля 2004 года N 591</vt:lpstr>
      <vt:lpstr>Закон Республики Казахстан  «О социальной и медико-педагогической коррекционной поддержке детей с ограниченными возможностями» от 11 июля 2002 года N 343</vt:lpstr>
      <vt:lpstr>Закон Республики Казахстан  «О детских деревнях семейного типа и домах юношества» от 13 декабря 2000 года N 113-II</vt:lpstr>
      <vt:lpstr>Закон Республики Казахстан «О религиозной деятельности и религиозных объединениях»  от 11 октября 2011 года №483-IV</vt:lpstr>
      <vt:lpstr>Закон Республики Казахстан О Государственной образовательной накопительной системе</vt:lpstr>
      <vt:lpstr>Закон Республики Казахстан «О внесении изменений и дополнений  в некоторые законодательные акты Республики Казахстан по вопросам Государственной образовательной накопительной системы»</vt:lpstr>
      <vt:lpstr>Подзаконные нормативные правовые акты</vt:lpstr>
      <vt:lpstr>Указы Президента Республики Казахстан  (в сфере образования и науки)</vt:lpstr>
      <vt:lpstr>Положение о государственных премиях Республики Казахстан в области науки и техники, литературы и искусства</vt:lpstr>
      <vt:lpstr>Постановление Президента Республики Казахстан «Об учреждении международных стипендий Президента Республики Казахстан «Болашак» для подготовки кадров за рубежом» от 5 ноября 1993 года № 1394  (с изменениями и дополнениями по состоянию на 08.02.2008 г.)</vt:lpstr>
      <vt:lpstr>Постановление Президента Республики Казахстан «Об учреждении стипендии Президента Республики Казахстан»  от 5 марта 1993 года № 1134 (с изменениями и дополнениями по состоянию на 02 августа 2010 года)  </vt:lpstr>
      <vt:lpstr>Положение о Совете по молодежной политике при Президенте Республики Казахстан</vt:lpstr>
      <vt:lpstr>Приказы Министра образования и науки (в сфере образования и науки)</vt:lpstr>
      <vt:lpstr> - определяют порядок организации и функционирования единой информационной системы образования, ее структуру и задачи.</vt:lpstr>
      <vt:lpstr> Правила организации учебного процесса по кредитной технологии обучения</vt:lpstr>
      <vt:lpstr>Правила  организации учебного процесса по дистанционным образовательным технологиям</vt:lpstr>
      <vt:lpstr>Типовые правила  проведения текущего контроля успеваемости,  промежуточной и итоговой аттестации обучающихся  в высших учебных заведениях</vt:lpstr>
      <vt:lpstr>Правила присвоения ученых званий (ассоциированный профессор (доцент), профессор)</vt:lpstr>
      <vt:lpstr>- определяют порядок аттестации педагогических работников организаций дошкольного воспитания и обучения, начального, основного среднего, общего среднего, специального, дополнительного, технического и профессионального, послесреднего, высшего и послевузовского образования, независимо от форм собственности и ведомственной подчиненности.</vt:lpstr>
      <vt:lpstr>Утвержден     приказом Министра образования и науки Республики Казахстан      от 6 мая 2011 года № 177                                  План мероприятий Министерства образования и науки Республики Казахстан по реализации  отраслевой Программы по противодействию коррупции в Республике Казахстан на 2011-2015 годы </vt:lpstr>
      <vt:lpstr>Утверждена  приказом Министра  образования и науки  Республики Казахстан  от 12 июня 2009 года № 289     Форма справки, выдаваемой лицам, не завершившим образование Республика Казахстан Герб Казахстана Справка №   Выдана гр. ____________________________________________________ (фамилия, имя, отчество) в том, что он (а) обучался (лась) с «___» _____________ 200__ г. по «___» ______________ 200__ г. в _____________________________________________________________________________________________________________________ (наименование организации образования, местонахождение, _______________________________________________________________________________________________________________________ _______________________________________________________________________________________________________________________ специальность, форма обучения) За время обучения гр. _______________________________________________________________________________________________________________________ (фамилия, имя, отчество) изучил (а) следующие дисциплины (учебные предметы), сдал (а) зачеты и экзамены, получил (а) годовые (итоговые) оценки в соответствии с нижеследующими приложениями 1, 2, 3: 1 - основное среднее образование; 2 - техническое и профессиональное образование, послесреднее образование; 3 - высшее образование, послевузовское образование. Руководитель организации образования Ф.И.О. __________________________________________________________________________________________ (подпись) М.П. Регистрационный номер ___________ Дата выдачи «___» __________ 200__ г.   </vt:lpstr>
      <vt:lpstr>Приложение 1  к справке, выдаваемой лицам, не завершившим основное  среднее образование      Основание для выдачи справки ___________________________________________________________________________________________ (номер и дата приказа) Руководитель организации образования Ф.И.О. ________________________________________________________________________________________________________________ (подпись) М.П. Регистрационный номер ________ Дата выдачи «___» _______ 200__ г.</vt:lpstr>
      <vt:lpstr>Приложение 2  к справке, выдаваемой гражданам,  не завершившим техническое и  профессиональное, после среднее образование     Отчислен (а) ___________________________________________________________________________________________________________ (причина отчисления, номер и дата приказа) Руководитель организации образования Ф.И.О. __________________________________________________________________________________________________ _____________ (подпись) М.П. Регистрационный номер _________ Дата выдачи «___» _______ 200__ г.</vt:lpstr>
      <vt:lpstr>Приложение 3  к справке, выдаваемой лицам,  не завершившим высшее и  послевузовское образование      Отчислен (а) ___________________________________________________________________________________________________________ (причина отчисления, номер и дата приказа) Ректор Ф.И.О. ________________________________________________________________________________________________________________ (подпись) М.П. Регистрационный номер _________ Дата выдачи «__» _______ 200__ г.</vt:lpstr>
      <vt:lpstr>Утверждены приказом Министра образования и науки Республики Казахстан от 19 декабря 2007 г. № 638</vt:lpstr>
      <vt:lpstr>Утвержден приказом Министра образования и науки Республики Казахстан 18 марта 2008 года № 124</vt:lpstr>
      <vt:lpstr>  Приказ Министра образования и науки Республики Казахстан  «Об утверждении Правил признания и нострификации документов об образовании» от 10 января 2008 года № 8 </vt:lpstr>
      <vt:lpstr>Утверждена приказом Министра образования и науки  Республики Казахстан от 12 декабря 2007 г. № 621   Форма  Типового договора оказания образовательных услуг   _________________________________________________________________________________________ (наименование организации образования, № государственной лицензии _________________________________________________________________________________________ на право ведения образовательной деятельности), в лице _________________________________________________________________________________________ (Ф.И.О. руководителя или иного уполномоченного лица), действующего на основании __________________________________________, именуемое в дальнейшем (реквизиты учредительных документов) «организация образования», с одной стороны, и гр. _____________________________________________ Ф.И.О. именуемый(ая) в дальнейшем «обучающийся», с другой стороны, или ______________________________ __________________________________________________________________________________________ наименование физического или юридического лица в лице____________________________________________________________________________________ (Ф.И.О. и должность, юридического лица или другого уполномоченного лица), действующего на основании _______________ и в интересах гр.___________________________________ Ф.И.О. именуемое в дальнейшем «Заказчик», с другой стороны, заключили настоящий договор о нижеследующем:   1. ПРЕДМЕТ ДОГОВОРА   1. Организация образования принимает на себя обязательства: 1) по организации обучения обучающегося, ________, соответствующего государственным общеобязательным стандартам и выдачей __________ государственного образца по окончании полного курса; (документ) 2) по предоставлению обучающемуся возможности получения образовательных услуг в соответствии с учебными планами организации образования.     2. ПРАВА И ОБЯЗАННОСТИ СТОРОН   2. Организация образования обязуется: 1) принять _________________________________________________________________________________ Ф.И.О. обучающегося по итогам конкурса (или переводом из других организаций образования при условии погашения академической задолженности) в число обучающихся организации образования при условии внесения им или Заказчиком (представителем) оплаты в сумме, установленной организацией образования, от суммы годового платежа, до зачисления обучающегося и принятия обязательства выплатить остальную сумму; 2) при заключении настоящего Договора ознакомить обучающегося с Уставом организации образования, лицензией на право ведения образовательной деятельности, правилами внутреннего распорядка и другими нормативными правовыми актами, регламентирующими порядок приема в организации образования, а также основными документами по организации учебно-воспитательного процесса; 3) обеспечить подготовку специалиста в соответствии с требованиями государственного общеобязательного стандарта образования Республики Казахстан; 4) определить объем учебной нагрузки и режим занятий обучающегося с перерывами в соответствии с существующими нормативами, создать здоровые, безопасные условия обучения обучающегося; 5) обеспечить свободный доступ и пользование информационными ресурсами библиотек организаций образования, учебниками, учебно-методическими комплексами и учебно-методическими пособиями; 6) предоставить обучающемуся возможность пользования компьютерной техникой для выполнения заданий в рамках учебных программ, в порядке и на условиях, предусмотренных отдельными положениями, утвержденными руководителем организации образования; 7) организовать прохождение профессиональной практики обучающемуся в соответствии с учебным планом организации образования; 8) восстановить обучающегося по его заявлению в порядке, установленном уполномоченным органом в области образования; 9) перевести обучающегося на основании заявления с одной специальности на другую или с одной формы обучения на другую, а также в другую организацию образования в порядке, установленном уполномоченным органом в области образования; 10) при расторжении Договора вернуть обучающемуся выплаченные деньги с учетом вычета расходов за текущий период обучения с момента издания приказа, в случае предварительной оплаты обучающимся за весь период обучения; 11) не допускать привлечения обучающегося к выполнению общественных и иных поручений без его согласия и в ущерб учебного процесса; 12) предоставлять возможность обучающемуся на добровольной основе принимать участие в научных, культурных и спортивных мероприятиях организации образования, а также в международной научной, культурной и спортивной жизни; 13) после успешного окончания полного курса обучения и по результатам прохождения итоговой аттестации присвоить обучающемуся квалификацию _________________ и выдать документ государственного образца; 14) в случае ликвидации учебного заведения или прекращения образовательной деятельности принять меры по завершению обучающимся учебного года в других организациях образования. 3. Организация образования имеет право: 1) требовать от обучающегося добросовестного и надлежащего исполнения обязанностей в соответствии с настоящим Договором и Правилами внутреннего распорядка организации образования, а также соблюдения учебной дисциплины, корректного и уважительного отношения к преподавателям, сотрудникам и обучающимся организации образования; 2) применять к обучающемуся меры дисциплинарного воздействия за нарушение им учебной дисциплины, условий настоящего Договора, Правил внутреннего распорядка; 3) требовать от обучающегося бережного отношения к имуществу организации образования, соблюдения правил работы с компьютерной и другой техникой. В случае причинения материального ущерба действиями обучающегося требовать возмещения понесенных затрат на его восстановление в порядке, предусмотренном действующим законодательством Республики Казахстан; 4) осуществлять поощрение и вознаграждение обучающегося за успехи в учебной, научной и творческой деятельности; 5) предусмотреть в исключительных случаях индивидуальные льготы за обучение, связанные с порядком оплаты; 6) расторгнуть Договор при самовольном прекращении обучения обучающимся, а также при отчислении или предоставлении ему академического отпуска. 4. Обучающийся обязуется: 1) овладевать знаниями, умениями и практическими навыками в полном объеме государственных общеобязательных стандартов образования, посещать учебные и практические занятия; 2) в случае пропуска занятий по уважительным причинам, сам или через родственников проинформировать организацию образования; 3) при нахождении обучающегося на амбулаторном или стационарном лечении, уведомить организацию образования с последующим предъявлением подтверждающих документов; 4) соблюдать и исполнять приказы и распоряжения руководителя организации образования, Устав, Правила внутреннего распорядка и условия настоящего Договора; 5) бережно относиться к имуществу организации образования и рационально использовать его, участвовать в создании нормальных условий для обучения и проживания в общежитии; 6) соблюдать правила воинского учета; 7) уважительно и корректно относиться к преподавателям, сотрудникам и обучающимся организации образования; 8) отработать в организациях образования и медицинских организациях, расположенных в сельской местности, не менее трех лет после окончания высшего учебного заведения.* 5. Обучающийся имеет право на: 1) перевод с одной формы обучения на другую, с одной организации образования в другую, с одной специальности на другую, а также перевода с платного на обучение по государственному образовательному заказу в установленном уполномоченным органом в области образования порядке, на основании приказа руководителя организации образования; 2) предварительную оплату расходов за весь период обучения, при этом сумма договора является неизменной до окончания срока обучения; 3) поэтапную оплату расходов за обучение, при этом размер оплаты может быть изменен, но не более одного раза в год по соглашению сторон в случае увеличения расходов на оплату труда и индекса инфляции; 4) получение дополнительных сверх государственного стандарта образовательных услуг за дополнительную оплату; 5) свободный доступ и пользование фондом учебной, учебно-методической литературы на базе библиотеки и читальных залов; 6) участие в органах студенческого самоуправления; 7) обучение по индивидуальным учебным планам и ускоренным программам по решению организации образования, с закреплением вышеназванных возможностей дополнительным соглашением к настоящему Договору; 8) восстановление в организации образования в установленном уполномоченным органом в области образования порядке.   3. РАЗМЕР И ПОРЯДОК ОПЛАТЫ ОБРАЗОВАТЕЛЬНЫХ УСЛУГ   6. Валютой оплаты за предоставляемые образовательные услуги в рамках соответствующего государственного стандарта устанавливается тенге. 7. В случае изменения суммы оплаты за обучение составляется дополнение к настоящему Договору. Увеличение стоимости обучения не может превышать роста расходов на оплату труда и индекса инфляции в отношении к общему объему расходов на обучение. 8. Форма оплаты - перечисление соответствующих платежей на расчетный счет организации образования. 9. Обучающиеся, поступившие переводом из других учебных заведений, производят оплату за обучение после издания приказа руководителя организации образования о допуске к занятиям. 10. Договорные обязательства по оплате за обучение сохраняются до даты издания приказа об отчислении обучающегося.   4. ОТВЕТСТВЕННОСТЬ СТОРОН   11. В случае неоплаты за обучение, обучающиеся не допускается к соответствующей сессии и отчисляется из организации образования. Образовавшийся долг за обучение взыскивается в установленном законодательством порядке Республики Казахстан. 12. За неисполнение, либо ненадлежащее исполнение своих обязанностей, предусмотренных настоящим Договором, стороны несут ответственность, установленную законами Республики Казахстан. 13. За неисполнение подпункта 8) пункта 4 настоящего Типового договора оказания образовательных услуг, обучающийся обязан возместить расходы республиканского бюджета, связанные с его обучением, за исключением смерти обучающегося, подтверждаемая свидетельством о смерти.   5. ПОРЯДОК РАЗРЕШЕНИЯ СПОРОВ   14. Разногласия и споры, возникающие в процессе выполнения настоящего Договора, разрешаются непосредственно сторонами в целях выработки взаимоприемлемых решений. 15. Вопросы, не разрешенные сторонами путем переговоров, выработки взаимоприемлемых решений, разрешаются в соответствии с действующим законодательством Республики Казахстан.     6. СРОК ДЕЙСТВИЯ, ПОРЯДОК ИЗМЕНЕНИЯ УСЛОВИЙ ДОГОВОРА И ЕГО РАСТОРЖЕНИЕ   16. Настоящий договор вступает в силу со дня его подписания сторонами и действует до полного его исполнения. При заключении нового договора, действуют условия, установленные на момент заключения нового договора. 17. Условия настоящего Договора могут быть изменены и дополнены по взаимному письменному соглашению сторон. 18. Моментом прекращения договорных отношений между сторонами является издание соответствующего приказа руководителем организации образования. 19. Настоящий Договор заключается в трех экземплярах, а при участии Заказчика в четырех экземплярах на государственном или русском языках имеющих одинаковую юридическую силу и передается по одному экземпляру обучающемуся и Заказчику, а два экземпляра оставляются в организации образования. 20. Юридические адреса и банковские реквизиты Сторон:   Наименование организации образования ______________________________________________________ Местонахождение организации образования ___________________________________________________ РНН организации образования _______________________________________________________________ Расчетный счет организации образования______________________________________________________   Подпись руководителя или иного уполномоченного лица _____________________________________М.П.   Ф.И.О. обучающегося _______________________________________________________________________ Адрес обучающегося:________________________________________________________________________ Подпись обучающегося:______________________________________________________________________ Наименование или Ф.И.О. Заказчика __________________________________________________________   Место нахождение или адрес Заказчика:________________________________________________________ РНН Заказчика:_____________________________________________________________________________ Расчетный счет (при наличии) Заказчика: ______________________________________________________ Подпись Заказчика: _________________________________________________________________________ М.П. (для юридического лица) __________________________________ * Данный подпункт касается граждан из числа аульной (сельской) молодежи, поступивших в пределах квоты приема, на обучение по педагогическим и медицинским специальностям. </vt:lpstr>
      <vt:lpstr>Типовые правила  деятельности Попечительского совета и порядок его избрания</vt:lpstr>
      <vt:lpstr>- отражает свод правил по заполнению аттестатов, бланков вкладышей дипломов, свидетельств и приложений производится учебным заведением каллиграфическим почерком (черной тушью либо шариковой ручкой черного цвета) или с помощью печатающих устройств</vt:lpstr>
      <vt:lpstr>Постановления</vt:lpstr>
      <vt:lpstr>Постановление Правительства Республики Казахстан от 6 марта 2012 года № 290 Об утверждении Правил разработки государственных общеобязательных стандартов образования</vt:lpstr>
      <vt:lpstr>Программы Республики Казахстан  (в сфере образования)</vt:lpstr>
      <vt:lpstr>УТВЕРЖДЕНА  Указом Президента  Республики Казахстан  от 7 декабря 2010 года № 1118</vt:lpstr>
      <vt:lpstr>Спасибо за внимание 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7  нормативно-правовая база менеджмента образовательного учреждения</dc:title>
  <dc:creator>пк</dc:creator>
  <cp:lastModifiedBy>пк</cp:lastModifiedBy>
  <cp:revision>99</cp:revision>
  <dcterms:created xsi:type="dcterms:W3CDTF">2012-11-02T16:24:37Z</dcterms:created>
  <dcterms:modified xsi:type="dcterms:W3CDTF">2012-11-20T09:36:42Z</dcterms:modified>
</cp:coreProperties>
</file>