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22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6" r:id="rId10"/>
    <p:sldId id="267" r:id="rId11"/>
    <p:sldId id="264" r:id="rId12"/>
    <p:sldId id="265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624" autoAdjust="0"/>
  </p:normalViewPr>
  <p:slideViewPr>
    <p:cSldViewPr>
      <p:cViewPr varScale="1">
        <p:scale>
          <a:sx n="75" d="100"/>
          <a:sy n="75" d="100"/>
        </p:scale>
        <p:origin x="-1080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5" d="100"/>
          <a:sy n="55" d="100"/>
        </p:scale>
        <p:origin x="-2904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B419D7B-E0EE-4B6B-B576-984BE3182E71}" type="datetimeFigureOut">
              <a:rPr lang="ru-RU" smtClean="0"/>
              <a:t>30.10.2012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85A0E89-5126-488D-BF9F-7BB718A093E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374562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30.10.2012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30.10.2012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30.10.2012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30.10.2012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30.10.2012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30.10.2012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30.10.2012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30.10.2012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30.10.2012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30.10.2012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30.10.2012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30.10.2012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7200" dirty="0" smtClean="0"/>
              <a:t>Управление воспитательной работой КГУ</a:t>
            </a:r>
            <a:endParaRPr lang="ru-RU" sz="72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28596" y="4214818"/>
            <a:ext cx="850110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/>
              <a:t>Активную деятельность в университете ведут студенческие общественные организации, общественные объединения: Студия «</a:t>
            </a:r>
            <a:r>
              <a:rPr lang="ru-RU" sz="1600" dirty="0" err="1" smtClean="0"/>
              <a:t>Өнер</a:t>
            </a:r>
            <a:r>
              <a:rPr lang="ru-RU" sz="1600" dirty="0" smtClean="0"/>
              <a:t>», Студенческое самоуправление, Альянс студентов </a:t>
            </a:r>
            <a:r>
              <a:rPr lang="ru-RU" sz="1600" dirty="0" err="1" smtClean="0"/>
              <a:t>Костанайского</a:t>
            </a:r>
            <a:r>
              <a:rPr lang="ru-RU" sz="1600" dirty="0" smtClean="0"/>
              <a:t> государственного университета им. </a:t>
            </a:r>
            <a:r>
              <a:rPr lang="ru-RU" sz="1600" dirty="0" err="1" smtClean="0"/>
              <a:t>А.Байтурсынова</a:t>
            </a:r>
            <a:r>
              <a:rPr lang="ru-RU" sz="1600" dirty="0" smtClean="0"/>
              <a:t>, </a:t>
            </a:r>
            <a:r>
              <a:rPr lang="ru-RU" sz="1600" dirty="0" err="1" smtClean="0"/>
              <a:t>Дебатный</a:t>
            </a:r>
            <a:r>
              <a:rPr lang="ru-RU" sz="1600" dirty="0" smtClean="0"/>
              <a:t> клуб «</a:t>
            </a:r>
            <a:r>
              <a:rPr lang="ru-RU" sz="1600" dirty="0" err="1" smtClean="0"/>
              <a:t>Ахмет</a:t>
            </a:r>
            <a:r>
              <a:rPr lang="ru-RU" sz="1600" dirty="0" smtClean="0"/>
              <a:t> </a:t>
            </a:r>
            <a:r>
              <a:rPr lang="ru-RU" sz="1600" dirty="0" err="1" smtClean="0"/>
              <a:t>ұрпақтары</a:t>
            </a:r>
            <a:r>
              <a:rPr lang="ru-RU" sz="1600" dirty="0" smtClean="0"/>
              <a:t>» </a:t>
            </a:r>
            <a:r>
              <a:rPr lang="ru-RU" sz="1600" dirty="0" err="1" smtClean="0"/>
              <a:t>Костанайского</a:t>
            </a:r>
            <a:r>
              <a:rPr lang="ru-RU" sz="1600" dirty="0" smtClean="0"/>
              <a:t> государственного университета им. </a:t>
            </a:r>
            <a:r>
              <a:rPr lang="ru-RU" sz="1600" dirty="0" err="1" smtClean="0"/>
              <a:t>А.Байтурсынова</a:t>
            </a:r>
            <a:r>
              <a:rPr lang="ru-RU" sz="1600" dirty="0" smtClean="0"/>
              <a:t>, Информационно-пропагандистская группа «</a:t>
            </a:r>
            <a:r>
              <a:rPr lang="ru-RU" sz="1600" dirty="0" err="1" smtClean="0"/>
              <a:t>Жас</a:t>
            </a:r>
            <a:r>
              <a:rPr lang="ru-RU" sz="1600" dirty="0" smtClean="0"/>
              <a:t> </a:t>
            </a:r>
            <a:r>
              <a:rPr lang="ru-RU" sz="1600" dirty="0" err="1" smtClean="0"/>
              <a:t>саясаткер</a:t>
            </a:r>
            <a:r>
              <a:rPr lang="ru-RU" sz="1600" dirty="0" smtClean="0"/>
              <a:t>, Совет научно-исследовательской работы студентов, Молодежное крыло «</a:t>
            </a:r>
            <a:r>
              <a:rPr lang="ru-RU" sz="1600" dirty="0" err="1" smtClean="0"/>
              <a:t>Жас</a:t>
            </a:r>
            <a:r>
              <a:rPr lang="ru-RU" sz="1600" dirty="0" smtClean="0"/>
              <a:t> </a:t>
            </a:r>
            <a:r>
              <a:rPr lang="ru-RU" sz="1600" dirty="0" err="1" smtClean="0"/>
              <a:t>Отан</a:t>
            </a:r>
            <a:r>
              <a:rPr lang="ru-RU" sz="1600" dirty="0" smtClean="0"/>
              <a:t>» при Народной Демократической партии «</a:t>
            </a:r>
            <a:r>
              <a:rPr lang="ru-RU" sz="1600" dirty="0" err="1" smtClean="0"/>
              <a:t>Нур</a:t>
            </a:r>
            <a:r>
              <a:rPr lang="ru-RU" sz="1600" dirty="0" smtClean="0"/>
              <a:t> </a:t>
            </a:r>
            <a:r>
              <a:rPr lang="ru-RU" sz="1600" dirty="0" err="1" smtClean="0"/>
              <a:t>Отан</a:t>
            </a:r>
            <a:r>
              <a:rPr lang="ru-RU" sz="1600" dirty="0" smtClean="0"/>
              <a:t>», Молодежные трудовые отряды «</a:t>
            </a:r>
            <a:r>
              <a:rPr lang="ru-RU" sz="1600" dirty="0" err="1" smtClean="0"/>
              <a:t>Жасыл</a:t>
            </a:r>
            <a:r>
              <a:rPr lang="ru-RU" sz="1600" dirty="0" smtClean="0"/>
              <a:t> ел», Студенческие строительные отряды, Студенческий профсоюзный комитет, Общественное объединение «Юные лидеры </a:t>
            </a:r>
            <a:r>
              <a:rPr lang="ru-RU" sz="1600" dirty="0" err="1" smtClean="0"/>
              <a:t>Костаная</a:t>
            </a:r>
            <a:r>
              <a:rPr lang="ru-RU" sz="1600" dirty="0" smtClean="0"/>
              <a:t>», КВН, Студенческая ассамблея народа Казахстана.</a:t>
            </a:r>
            <a:endParaRPr lang="ru-RU" sz="1600" dirty="0"/>
          </a:p>
        </p:txBody>
      </p:sp>
      <p:pic>
        <p:nvPicPr>
          <p:cNvPr id="11266" name="Picture 2" descr="E:\11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571480"/>
            <a:ext cx="8358246" cy="36576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857752" y="500042"/>
            <a:ext cx="3786182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Отдел Комитета по делам молодежи университета - Студенческий совет общежития полностью занимается вопросами организации управленческой, </a:t>
            </a:r>
            <a:r>
              <a:rPr lang="ru-RU" dirty="0" err="1" smtClean="0"/>
              <a:t>культурно-досуговой</a:t>
            </a:r>
            <a:r>
              <a:rPr lang="ru-RU" dirty="0" smtClean="0"/>
              <a:t> деятельности молодежи общежития. Кроме того, с января 2010 года 3 должности – дворник, техперсонал и кастелянша переданы студентам. Студенческий совет уполномочен принимать меры дисциплинарного взыскания и поощрения, решает вопросы заселения и следит за соблюдением Правил внутреннего распорядка общежития.</a:t>
            </a:r>
            <a:endParaRPr lang="ru-RU" dirty="0"/>
          </a:p>
        </p:txBody>
      </p:sp>
      <p:pic>
        <p:nvPicPr>
          <p:cNvPr id="8194" name="Picture 2" descr="E:\11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4357688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500694" y="500042"/>
            <a:ext cx="3143240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2 раза в год Комитет по делам молодежи организует диалоговые площадки для студентов и администрации университета в лице ректора, проректора по экономике и социальным вопросам, инженера по технике безопасности, начальника службы безопасности и бухгалтера по обсуждению и решению актуальных проблем проживания или внесения предложений по совершенствованию условий проживания.</a:t>
            </a:r>
            <a:endParaRPr lang="ru-RU" dirty="0"/>
          </a:p>
        </p:txBody>
      </p:sp>
      <p:pic>
        <p:nvPicPr>
          <p:cNvPr id="9218" name="Picture 2" descr="E:\11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500042"/>
            <a:ext cx="5000625" cy="578647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ChangeArrowheads="1"/>
          </p:cNvSpPr>
          <p:nvPr/>
        </p:nvSpPr>
        <p:spPr bwMode="auto">
          <a:xfrm>
            <a:off x="3000364" y="500042"/>
            <a:ext cx="4643470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3619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cs typeface="Arial" pitchFamily="34" charset="0"/>
              </a:rPr>
              <a:t>.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286248" y="357166"/>
            <a:ext cx="4500594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361950"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16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В условиях интенсивного поступательного развития казахстанского общества трудно переоценить роль </a:t>
            </a:r>
            <a:r>
              <a:rPr lang="ru-RU" sz="1600" b="1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студенческого самоуправления</a:t>
            </a:r>
            <a:r>
              <a:rPr lang="ru-RU" sz="16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 в формировании активной жизненной позиции будущего специалиста. По этой причине основной формой организации воспитательной процесса в </a:t>
            </a:r>
            <a:r>
              <a:rPr lang="ru-RU" sz="1600" dirty="0" err="1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Костанайском</a:t>
            </a:r>
            <a:r>
              <a:rPr lang="ru-RU" sz="16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государственном университете имени Ахмета </a:t>
            </a:r>
            <a:r>
              <a:rPr lang="ru-RU" sz="1600" dirty="0" err="1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Байтурсынова</a:t>
            </a:r>
            <a:r>
              <a:rPr lang="ru-RU" sz="16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служит студенческое самоуправление. Основная миссия которого – это вовлечение студентов в управление качеством образования.</a:t>
            </a:r>
          </a:p>
          <a:p>
            <a:pPr lvl="0" indent="36195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6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Кроме того, студенческое самоуправление подразумевает участие студентов в принятии решений, касающихся различных сторон жизни университета и является одним из важнейших демократических начал в системе университетского образования, поскольку подчас студентам бывает легче обнаружить и выявить скрытые либо не принимаемые в расчет недостатки, чем администрации и профессорско-преподавательскому составу.</a:t>
            </a:r>
            <a:endParaRPr lang="ru-RU" sz="1600" dirty="0"/>
          </a:p>
        </p:txBody>
      </p:sp>
      <p:pic>
        <p:nvPicPr>
          <p:cNvPr id="12291" name="Picture 3" descr="E:\x_0b395d5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428605"/>
            <a:ext cx="4000526" cy="592935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714876" y="428604"/>
            <a:ext cx="4000496" cy="6186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Наиболее приоритетными мероприятиями являются </a:t>
            </a:r>
            <a:r>
              <a:rPr lang="ru-RU" dirty="0" err="1" smtClean="0"/>
              <a:t>культурно-досуговые</a:t>
            </a:r>
            <a:r>
              <a:rPr lang="ru-RU" dirty="0" smtClean="0"/>
              <a:t>. Однако не остаются в стороне и организация научных, творческих и спортивных конкурсов, решение социально-бытовых проблем, корпоративный менеджмент. Студенческим</a:t>
            </a:r>
          </a:p>
          <a:p>
            <a:r>
              <a:rPr lang="ru-RU" dirty="0" smtClean="0"/>
              <a:t> советом общежития осуществляется административный контроль за общественным порядком в общежитии. Представители студенческого актива выполняют работу дворников, плотников, уборщиков и все это стало возможным благодаря поддержке со стороны администрации университета.</a:t>
            </a:r>
            <a:endParaRPr lang="ru-RU" dirty="0"/>
          </a:p>
        </p:txBody>
      </p:sp>
      <p:pic>
        <p:nvPicPr>
          <p:cNvPr id="26626" name="Picture 2" descr="E:\Busines_Klip_art2__concert_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428604"/>
            <a:ext cx="4286280" cy="592935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214810" y="0"/>
            <a:ext cx="4929190" cy="72019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346075" fontAlgn="base">
              <a:spcBef>
                <a:spcPct val="0"/>
              </a:spcBef>
              <a:spcAft>
                <a:spcPct val="0"/>
              </a:spcAft>
            </a:pPr>
            <a:r>
              <a:rPr lang="ru-RU" sz="14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Описание деятельности Управления воспитательной работы и  связей с общественностью </a:t>
            </a:r>
            <a:endParaRPr lang="ru-RU" sz="1400" dirty="0" smtClean="0">
              <a:latin typeface="Arial" pitchFamily="34" charset="0"/>
              <a:cs typeface="Arial" pitchFamily="34" charset="0"/>
            </a:endParaRPr>
          </a:p>
          <a:p>
            <a:pPr lvl="0" indent="346075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4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7.1 Совершенствование системы воспитательной работы путем обобщения и распространения положительного опыта работы факультетов и кафедр по организации воспитательной работы и проведению студенческих мероприятий, а также путем разработки и составления различных методических материалов, направленных на совершенствование воспитательной работы.</a:t>
            </a:r>
            <a:endParaRPr lang="ru-RU" sz="1400" dirty="0" smtClean="0">
              <a:latin typeface="Arial" pitchFamily="34" charset="0"/>
              <a:cs typeface="Arial" pitchFamily="34" charset="0"/>
            </a:endParaRPr>
          </a:p>
          <a:p>
            <a:pPr lvl="0" indent="346075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4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7.2 Основные задачи и функции:</a:t>
            </a:r>
            <a:endParaRPr lang="ru-RU" sz="1400" dirty="0" smtClean="0">
              <a:latin typeface="Arial" pitchFamily="34" charset="0"/>
              <a:cs typeface="Arial" pitchFamily="34" charset="0"/>
            </a:endParaRPr>
          </a:p>
          <a:p>
            <a:pPr lvl="0" indent="346075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4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- создание условий для плодотворного развития и активизации студенческой молодежи в реализации государственной молодежной политики развития Казахстана;</a:t>
            </a:r>
            <a:endParaRPr lang="ru-RU" sz="1400" dirty="0" smtClean="0">
              <a:latin typeface="Arial" pitchFamily="34" charset="0"/>
              <a:cs typeface="Arial" pitchFamily="34" charset="0"/>
            </a:endParaRPr>
          </a:p>
          <a:p>
            <a:pPr lvl="0" indent="346075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4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- формирование в сознании молодежи казахстанского патриотизма, системы идеалов, норм и ценностей;</a:t>
            </a:r>
            <a:endParaRPr lang="ru-RU" sz="1400" dirty="0" smtClean="0">
              <a:latin typeface="Arial" pitchFamily="34" charset="0"/>
              <a:cs typeface="Arial" pitchFamily="34" charset="0"/>
            </a:endParaRPr>
          </a:p>
          <a:p>
            <a:pPr lvl="0" indent="346075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4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- пропаганда в среде студенческой молодежи идей народного единства граждан Казахстана;</a:t>
            </a:r>
            <a:endParaRPr lang="ru-RU" sz="1400" dirty="0" smtClean="0">
              <a:latin typeface="Arial" pitchFamily="34" charset="0"/>
              <a:cs typeface="Arial" pitchFamily="34" charset="0"/>
            </a:endParaRPr>
          </a:p>
          <a:p>
            <a:pPr lvl="0" indent="346075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4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- представление и защита социальных и культурных интересов студентов КГУ им. А. </a:t>
            </a:r>
            <a:r>
              <a:rPr lang="ru-RU" sz="1400" dirty="0" err="1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Байтурсынова</a:t>
            </a:r>
            <a:r>
              <a:rPr lang="ru-RU" sz="14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;</a:t>
            </a:r>
            <a:endParaRPr lang="ru-RU" sz="1400" dirty="0" smtClean="0">
              <a:latin typeface="Arial" pitchFamily="34" charset="0"/>
              <a:cs typeface="Arial" pitchFamily="34" charset="0"/>
            </a:endParaRPr>
          </a:p>
          <a:p>
            <a:pPr lvl="0" indent="346075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4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- пропаганда здорового образа жизни среди молодежи;</a:t>
            </a:r>
            <a:endParaRPr lang="ru-RU" sz="1400" dirty="0" smtClean="0">
              <a:latin typeface="Arial" pitchFamily="34" charset="0"/>
              <a:cs typeface="Arial" pitchFamily="34" charset="0"/>
            </a:endParaRPr>
          </a:p>
          <a:p>
            <a:pPr lvl="0" indent="346075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4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- сотрудничество с республиканскими и международными молодежными организациями;</a:t>
            </a:r>
            <a:endParaRPr lang="ru-RU" sz="1400" dirty="0" smtClean="0">
              <a:latin typeface="Arial" pitchFamily="34" charset="0"/>
              <a:cs typeface="Arial" pitchFamily="34" charset="0"/>
            </a:endParaRPr>
          </a:p>
          <a:p>
            <a:r>
              <a:rPr lang="ru-RU" sz="14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- разработка, утверждение концепций, планов и других мероприятий по воспитательному процессу и контроль за их выполнением;(</a:t>
            </a:r>
            <a:r>
              <a:rPr lang="ru-RU" sz="1400" b="1" dirty="0" smtClean="0"/>
              <a:t>ПОЛОЖЕНИЕ УПРАВЛЕНИЕ ВОСПИТАТЕЛЬНОЙ РАБОТЫ И СВЯЗЕЙ С ОБЩЕСТВЕННОСТЬЮ)</a:t>
            </a:r>
            <a:endParaRPr lang="ru-RU" sz="1400" dirty="0" smtClean="0"/>
          </a:p>
          <a:p>
            <a:pPr lvl="0" indent="346075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1400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7672" name="AutoShape 24"/>
          <p:cNvSpPr>
            <a:spLocks noChangeArrowheads="1"/>
          </p:cNvSpPr>
          <p:nvPr/>
        </p:nvSpPr>
        <p:spPr bwMode="auto">
          <a:xfrm>
            <a:off x="1142976" y="714356"/>
            <a:ext cx="1944688" cy="339725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0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РЕКТОР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7671" name="AutoShape 23"/>
          <p:cNvSpPr>
            <a:spLocks noChangeArrowheads="1"/>
          </p:cNvSpPr>
          <p:nvPr/>
        </p:nvSpPr>
        <p:spPr bwMode="auto">
          <a:xfrm>
            <a:off x="1142976" y="1357298"/>
            <a:ext cx="1944687" cy="339725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0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ПЕРВЫЙ ПРОРЕКТОР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7668" name="AutoShape 20"/>
          <p:cNvSpPr>
            <a:spLocks noChangeArrowheads="1"/>
          </p:cNvSpPr>
          <p:nvPr/>
        </p:nvSpPr>
        <p:spPr bwMode="auto">
          <a:xfrm>
            <a:off x="785786" y="1928802"/>
            <a:ext cx="2955925" cy="4572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ПРОРЕКТОР ПО ЭКОНОМИКЕ И СОЦИАЛЬНЫМ ВОПРОСАМ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7666" name="AutoShape 18"/>
          <p:cNvSpPr>
            <a:spLocks noChangeArrowheads="1"/>
          </p:cNvSpPr>
          <p:nvPr/>
        </p:nvSpPr>
        <p:spPr bwMode="auto">
          <a:xfrm>
            <a:off x="714348" y="2643182"/>
            <a:ext cx="2955925" cy="4826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Управление воспитательной работы и связей с общественностью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7670" name="AutoShape 22"/>
          <p:cNvSpPr>
            <a:spLocks noChangeShapeType="1"/>
          </p:cNvSpPr>
          <p:nvPr/>
        </p:nvSpPr>
        <p:spPr bwMode="auto">
          <a:xfrm>
            <a:off x="2143108" y="1071546"/>
            <a:ext cx="0" cy="252413"/>
          </a:xfrm>
          <a:prstGeom prst="straightConnector1">
            <a:avLst/>
          </a:prstGeom>
          <a:noFill/>
          <a:ln w="31750">
            <a:solidFill>
              <a:srgbClr val="000000"/>
            </a:solidFill>
            <a:round/>
            <a:headEnd/>
            <a:tailEnd type="triangle" w="med" len="med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7665" name="AutoShape 17"/>
          <p:cNvSpPr>
            <a:spLocks noChangeArrowheads="1"/>
          </p:cNvSpPr>
          <p:nvPr/>
        </p:nvSpPr>
        <p:spPr bwMode="auto">
          <a:xfrm>
            <a:off x="0" y="3286124"/>
            <a:ext cx="1462088" cy="42545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0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Студия «</a:t>
            </a:r>
            <a:r>
              <a:rPr kumimoji="0" lang="kk-KZ" sz="10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Өнер»</a:t>
            </a:r>
            <a:endParaRPr kumimoji="0" lang="kk-K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7664" name="AutoShape 16"/>
          <p:cNvSpPr>
            <a:spLocks noChangeArrowheads="1"/>
          </p:cNvSpPr>
          <p:nvPr/>
        </p:nvSpPr>
        <p:spPr bwMode="auto">
          <a:xfrm>
            <a:off x="2714612" y="3286124"/>
            <a:ext cx="1447800" cy="434975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0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Медиа-Центр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7663" name="AutoShape 15"/>
          <p:cNvSpPr>
            <a:spLocks noChangeArrowheads="1"/>
          </p:cNvSpPr>
          <p:nvPr/>
        </p:nvSpPr>
        <p:spPr bwMode="auto">
          <a:xfrm>
            <a:off x="0" y="3929066"/>
            <a:ext cx="1476375" cy="4572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Музей                             А. </a:t>
            </a:r>
            <a:r>
              <a:rPr kumimoji="0" lang="ru-RU" sz="10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Байтурсынова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7662" name="AutoShape 14"/>
          <p:cNvSpPr>
            <a:spLocks noChangeArrowheads="1"/>
          </p:cNvSpPr>
          <p:nvPr/>
        </p:nvSpPr>
        <p:spPr bwMode="auto">
          <a:xfrm>
            <a:off x="2714612" y="3929066"/>
            <a:ext cx="1438275" cy="4572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0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Музей                         КГУ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7661" name="AutoShape 13"/>
          <p:cNvSpPr>
            <a:spLocks noChangeArrowheads="1"/>
          </p:cNvSpPr>
          <p:nvPr/>
        </p:nvSpPr>
        <p:spPr bwMode="auto">
          <a:xfrm>
            <a:off x="357158" y="4929198"/>
            <a:ext cx="1714500" cy="630238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Молодежные</a:t>
            </a:r>
            <a:r>
              <a:rPr kumimoji="0" lang="en-US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     </a:t>
            </a:r>
            <a:r>
              <a:rPr kumimoji="0" lang="en-US" sz="10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общественные</a:t>
            </a:r>
            <a:r>
              <a:rPr kumimoji="0" lang="en-US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0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организации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7660" name="AutoShape 12"/>
          <p:cNvSpPr>
            <a:spLocks noChangeArrowheads="1"/>
          </p:cNvSpPr>
          <p:nvPr/>
        </p:nvSpPr>
        <p:spPr bwMode="auto">
          <a:xfrm>
            <a:off x="2214546" y="4857760"/>
            <a:ext cx="1714500" cy="401638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Комитет по делам молодежи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7659" name="AutoShape 11"/>
          <p:cNvSpPr>
            <a:spLocks noChangeShapeType="1"/>
          </p:cNvSpPr>
          <p:nvPr/>
        </p:nvSpPr>
        <p:spPr bwMode="auto">
          <a:xfrm>
            <a:off x="2143108" y="3143248"/>
            <a:ext cx="6350" cy="1476375"/>
          </a:xfrm>
          <a:prstGeom prst="straightConnector1">
            <a:avLst/>
          </a:prstGeom>
          <a:noFill/>
          <a:ln w="31750">
            <a:solidFill>
              <a:srgbClr val="000000"/>
            </a:solidFill>
            <a:round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7658" name="AutoShape 10"/>
          <p:cNvSpPr>
            <a:spLocks noChangeShapeType="1"/>
          </p:cNvSpPr>
          <p:nvPr/>
        </p:nvSpPr>
        <p:spPr bwMode="auto">
          <a:xfrm flipH="1">
            <a:off x="1571604" y="3500438"/>
            <a:ext cx="587375" cy="0"/>
          </a:xfrm>
          <a:prstGeom prst="straightConnector1">
            <a:avLst/>
          </a:prstGeom>
          <a:noFill/>
          <a:ln w="31750">
            <a:solidFill>
              <a:srgbClr val="000000"/>
            </a:solidFill>
            <a:round/>
            <a:headEnd/>
            <a:tailEnd type="triangle" w="med" len="med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7657" name="AutoShape 9"/>
          <p:cNvSpPr>
            <a:spLocks noChangeShapeType="1"/>
          </p:cNvSpPr>
          <p:nvPr/>
        </p:nvSpPr>
        <p:spPr bwMode="auto">
          <a:xfrm>
            <a:off x="2143108" y="3500438"/>
            <a:ext cx="615950" cy="0"/>
          </a:xfrm>
          <a:prstGeom prst="straightConnector1">
            <a:avLst/>
          </a:prstGeom>
          <a:noFill/>
          <a:ln w="31750">
            <a:solidFill>
              <a:srgbClr val="000000"/>
            </a:solidFill>
            <a:round/>
            <a:headEnd/>
            <a:tailEnd type="triangle" w="med" len="med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7656" name="AutoShape 8"/>
          <p:cNvSpPr>
            <a:spLocks noChangeShapeType="1"/>
          </p:cNvSpPr>
          <p:nvPr/>
        </p:nvSpPr>
        <p:spPr bwMode="auto">
          <a:xfrm flipH="1">
            <a:off x="1571604" y="4143380"/>
            <a:ext cx="587375" cy="0"/>
          </a:xfrm>
          <a:prstGeom prst="straightConnector1">
            <a:avLst/>
          </a:prstGeom>
          <a:noFill/>
          <a:ln w="31750">
            <a:solidFill>
              <a:srgbClr val="000000"/>
            </a:solidFill>
            <a:round/>
            <a:headEnd/>
            <a:tailEnd type="triangle" w="med" len="med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7655" name="AutoShape 7"/>
          <p:cNvSpPr>
            <a:spLocks noChangeShapeType="1"/>
          </p:cNvSpPr>
          <p:nvPr/>
        </p:nvSpPr>
        <p:spPr bwMode="auto">
          <a:xfrm>
            <a:off x="2143108" y="4143380"/>
            <a:ext cx="615950" cy="0"/>
          </a:xfrm>
          <a:prstGeom prst="straightConnector1">
            <a:avLst/>
          </a:prstGeom>
          <a:noFill/>
          <a:ln w="31750">
            <a:solidFill>
              <a:srgbClr val="000000"/>
            </a:solidFill>
            <a:round/>
            <a:headEnd/>
            <a:tailEnd type="triangle" w="med" len="med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7654" name="AutoShape 6"/>
          <p:cNvSpPr>
            <a:spLocks noChangeShapeType="1"/>
          </p:cNvSpPr>
          <p:nvPr/>
        </p:nvSpPr>
        <p:spPr bwMode="auto">
          <a:xfrm flipH="1">
            <a:off x="642910" y="4643446"/>
            <a:ext cx="2955925" cy="0"/>
          </a:xfrm>
          <a:prstGeom prst="straightConnector1">
            <a:avLst/>
          </a:prstGeom>
          <a:noFill/>
          <a:ln w="31750">
            <a:solidFill>
              <a:srgbClr val="000000"/>
            </a:solidFill>
            <a:round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7669" name="AutoShape 21"/>
          <p:cNvSpPr>
            <a:spLocks noChangeShapeType="1"/>
          </p:cNvSpPr>
          <p:nvPr/>
        </p:nvSpPr>
        <p:spPr bwMode="auto">
          <a:xfrm>
            <a:off x="2143108" y="2428868"/>
            <a:ext cx="0" cy="252413"/>
          </a:xfrm>
          <a:prstGeom prst="straightConnector1">
            <a:avLst/>
          </a:prstGeom>
          <a:noFill/>
          <a:ln w="31750">
            <a:solidFill>
              <a:srgbClr val="000000"/>
            </a:solidFill>
            <a:round/>
            <a:headEnd/>
            <a:tailEnd type="triangle" w="med" len="med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7667" name="AutoShape 19"/>
          <p:cNvSpPr>
            <a:spLocks noChangeShapeType="1"/>
          </p:cNvSpPr>
          <p:nvPr/>
        </p:nvSpPr>
        <p:spPr bwMode="auto">
          <a:xfrm>
            <a:off x="2143108" y="1714488"/>
            <a:ext cx="0" cy="252412"/>
          </a:xfrm>
          <a:prstGeom prst="straightConnector1">
            <a:avLst/>
          </a:prstGeom>
          <a:noFill/>
          <a:ln w="31750">
            <a:solidFill>
              <a:srgbClr val="000000"/>
            </a:solidFill>
            <a:round/>
            <a:headEnd/>
            <a:tailEnd type="triangle" w="med" len="med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7653" name="AutoShape 5"/>
          <p:cNvSpPr>
            <a:spLocks noChangeShapeType="1"/>
          </p:cNvSpPr>
          <p:nvPr/>
        </p:nvSpPr>
        <p:spPr bwMode="auto">
          <a:xfrm>
            <a:off x="3571868" y="4643446"/>
            <a:ext cx="0" cy="252413"/>
          </a:xfrm>
          <a:prstGeom prst="straightConnector1">
            <a:avLst/>
          </a:prstGeom>
          <a:noFill/>
          <a:ln w="31750">
            <a:solidFill>
              <a:srgbClr val="000000"/>
            </a:solidFill>
            <a:round/>
            <a:headEnd/>
            <a:tailEnd type="triangle" w="med" len="med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7652" name="AutoShape 4"/>
          <p:cNvSpPr>
            <a:spLocks noChangeShapeType="1"/>
          </p:cNvSpPr>
          <p:nvPr/>
        </p:nvSpPr>
        <p:spPr bwMode="auto">
          <a:xfrm>
            <a:off x="642910" y="4643446"/>
            <a:ext cx="0" cy="252413"/>
          </a:xfrm>
          <a:prstGeom prst="straightConnector1">
            <a:avLst/>
          </a:prstGeom>
          <a:noFill/>
          <a:ln w="31750">
            <a:solidFill>
              <a:srgbClr val="000000"/>
            </a:solidFill>
            <a:round/>
            <a:headEnd/>
            <a:tailEnd type="triangle" w="med" len="med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7651" name="AutoShape 3"/>
          <p:cNvSpPr>
            <a:spLocks noChangeArrowheads="1"/>
          </p:cNvSpPr>
          <p:nvPr/>
        </p:nvSpPr>
        <p:spPr bwMode="auto">
          <a:xfrm>
            <a:off x="2214546" y="5572140"/>
            <a:ext cx="1714500" cy="515938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Студенческое самоуправление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7650" name="AutoShape 2"/>
          <p:cNvSpPr>
            <a:spLocks noChangeShapeType="1"/>
          </p:cNvSpPr>
          <p:nvPr/>
        </p:nvSpPr>
        <p:spPr bwMode="auto">
          <a:xfrm>
            <a:off x="3071802" y="5286388"/>
            <a:ext cx="0" cy="288925"/>
          </a:xfrm>
          <a:prstGeom prst="straightConnector1">
            <a:avLst/>
          </a:prstGeom>
          <a:noFill/>
          <a:ln w="31750">
            <a:solidFill>
              <a:srgbClr val="000000"/>
            </a:solidFill>
            <a:round/>
            <a:headEnd/>
            <a:tailEnd type="triangle" w="med" len="med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7673" name="Rectangle 25"/>
          <p:cNvSpPr>
            <a:spLocks noChangeArrowheads="1"/>
          </p:cNvSpPr>
          <p:nvPr/>
        </p:nvSpPr>
        <p:spPr bwMode="auto">
          <a:xfrm>
            <a:off x="642910" y="0"/>
            <a:ext cx="3071834" cy="877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Организационная структура Управления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воспитательной работы и связей с общественностью</a:t>
            </a: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7678" name="Rectangle 30"/>
          <p:cNvSpPr>
            <a:spLocks noChangeArrowheads="1"/>
          </p:cNvSpPr>
          <p:nvPr/>
        </p:nvSpPr>
        <p:spPr bwMode="auto">
          <a:xfrm>
            <a:off x="0" y="914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330575" algn="l"/>
              </a:tabLst>
            </a:pPr>
            <a:endParaRPr kumimoji="0" lang="ru-RU" sz="12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330575" algn="l"/>
              </a:tabLst>
            </a:pPr>
            <a:r>
              <a:rPr kumimoji="0" lang="ru-RU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    </a:t>
            </a:r>
            <a:endParaRPr kumimoji="0" lang="ru-RU" sz="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330575" algn="l"/>
              </a:tabLst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7679" name="Rectangle 31"/>
          <p:cNvSpPr>
            <a:spLocks noChangeArrowheads="1"/>
          </p:cNvSpPr>
          <p:nvPr/>
        </p:nvSpPr>
        <p:spPr bwMode="auto">
          <a:xfrm>
            <a:off x="0" y="914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330575" algn="l"/>
              </a:tabLst>
            </a:pPr>
            <a: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/>
            </a:r>
            <a:b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</a:b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330575" algn="l"/>
              </a:tabLst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7681" name="Rectangle 33"/>
          <p:cNvSpPr>
            <a:spLocks noChangeArrowheads="1"/>
          </p:cNvSpPr>
          <p:nvPr/>
        </p:nvSpPr>
        <p:spPr bwMode="auto">
          <a:xfrm>
            <a:off x="0" y="914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330575" algn="l"/>
              </a:tabLst>
            </a:pPr>
            <a:endParaRPr kumimoji="0" lang="ru-RU" sz="12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330575" algn="l"/>
              </a:tabLst>
            </a:pPr>
            <a:r>
              <a:rPr kumimoji="0" lang="ru-RU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    </a:t>
            </a:r>
            <a:endParaRPr kumimoji="0" lang="ru-RU" sz="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330575" algn="l"/>
              </a:tabLst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9144000" cy="68172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449263" algn="just" fontAlgn="base">
              <a:spcBef>
                <a:spcPct val="0"/>
              </a:spcBef>
              <a:spcAft>
                <a:spcPct val="0"/>
              </a:spcAft>
              <a:tabLst>
                <a:tab pos="571500" algn="l"/>
              </a:tabLst>
            </a:pPr>
            <a:r>
              <a:rPr lang="ru-RU" sz="11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4.2 Должностные обязанности</a:t>
            </a:r>
            <a:endParaRPr lang="ru-RU" sz="1100" dirty="0" smtClean="0">
              <a:latin typeface="Times New Roman" pitchFamily="18" charset="0"/>
              <a:cs typeface="Times New Roman" pitchFamily="18" charset="0"/>
            </a:endParaRPr>
          </a:p>
          <a:p>
            <a:pPr lvl="0" indent="449263" algn="just" eaLnBrk="0" fontAlgn="base" hangingPunct="0">
              <a:spcBef>
                <a:spcPct val="0"/>
              </a:spcBef>
              <a:spcAft>
                <a:spcPct val="0"/>
              </a:spcAft>
              <a:tabLst>
                <a:tab pos="571500" algn="l"/>
              </a:tabLst>
            </a:pPr>
            <a:r>
              <a:rPr lang="ru-RU" sz="11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Руководитель Управления воспитательной работы и связей с общественностью обязан:</a:t>
            </a:r>
            <a:endParaRPr lang="ru-RU" sz="1100" dirty="0" smtClean="0">
              <a:latin typeface="Times New Roman" pitchFamily="18" charset="0"/>
              <a:cs typeface="Times New Roman" pitchFamily="18" charset="0"/>
            </a:endParaRPr>
          </a:p>
          <a:p>
            <a:pPr lvl="0" indent="449263" algn="just" eaLnBrk="0" fontAlgn="base" hangingPunct="0">
              <a:spcBef>
                <a:spcPct val="0"/>
              </a:spcBef>
              <a:spcAft>
                <a:spcPct val="0"/>
              </a:spcAft>
              <a:tabLst>
                <a:tab pos="571500" algn="l"/>
              </a:tabLst>
            </a:pPr>
            <a:r>
              <a:rPr lang="ru-RU" sz="11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4.2.1 Осуществлять руководство и контроль за организацией воспитательной работы в масштабах университета и внедрением системы и методов воспитания для повышения  качества образовательно-воспитательных услуг по подготовке специалистов высшего и среднего профессионального образования путем создания необходимых для этого условий, направленных на формирование процессов развития профессионального становления личности;</a:t>
            </a:r>
            <a:endParaRPr lang="ru-RU" sz="1100" dirty="0" smtClean="0">
              <a:latin typeface="Times New Roman" pitchFamily="18" charset="0"/>
              <a:cs typeface="Times New Roman" pitchFamily="18" charset="0"/>
            </a:endParaRPr>
          </a:p>
          <a:p>
            <a:pPr lvl="0" indent="449263" algn="just" eaLnBrk="0" fontAlgn="base" hangingPunct="0">
              <a:spcBef>
                <a:spcPct val="0"/>
              </a:spcBef>
              <a:spcAft>
                <a:spcPct val="0"/>
              </a:spcAft>
              <a:tabLst>
                <a:tab pos="571500" algn="l"/>
              </a:tabLst>
            </a:pPr>
            <a:r>
              <a:rPr lang="ru-RU" sz="11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-формировать у студентов умение самостоятельно и компетентно принимать и реализовывать решения;</a:t>
            </a:r>
            <a:endParaRPr lang="ru-RU" sz="1100" dirty="0" smtClean="0">
              <a:latin typeface="Times New Roman" pitchFamily="18" charset="0"/>
              <a:cs typeface="Times New Roman" pitchFamily="18" charset="0"/>
            </a:endParaRPr>
          </a:p>
          <a:p>
            <a:pPr lvl="0" indent="449263" algn="just" eaLnBrk="0" fontAlgn="base" hangingPunct="0">
              <a:spcBef>
                <a:spcPct val="0"/>
              </a:spcBef>
              <a:spcAft>
                <a:spcPct val="0"/>
              </a:spcAft>
              <a:tabLst>
                <a:tab pos="571500" algn="l"/>
              </a:tabLst>
            </a:pPr>
            <a:r>
              <a:rPr lang="ru-RU" sz="11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-стимулировать студентов к здоровому образу жизни, участию в   общеуниверситетских мероприятиях;</a:t>
            </a:r>
            <a:endParaRPr lang="ru-RU" sz="1100" dirty="0" smtClean="0">
              <a:latin typeface="Times New Roman" pitchFamily="18" charset="0"/>
              <a:cs typeface="Times New Roman" pitchFamily="18" charset="0"/>
            </a:endParaRPr>
          </a:p>
          <a:p>
            <a:pPr lvl="0" indent="449263" algn="just" eaLnBrk="0" fontAlgn="base" hangingPunct="0">
              <a:spcBef>
                <a:spcPct val="0"/>
              </a:spcBef>
              <a:spcAft>
                <a:spcPct val="0"/>
              </a:spcAft>
              <a:tabLst>
                <a:tab pos="571500" algn="l"/>
              </a:tabLst>
            </a:pPr>
            <a:r>
              <a:rPr lang="ru-RU" sz="11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-проводить совместно с сотрудниками структурных подразделений мероприятия, способствующие расширению кругозора студентов формированию ценностного отношения к избранной специальности, воспитания казахстанского патриотизма, уважения к государственным символам, почитания народных традиций и нетерпимости к любым антиконституционным и антиобщественным проявлениям молодежи;</a:t>
            </a:r>
            <a:endParaRPr lang="ru-RU" sz="1100" dirty="0" smtClean="0">
              <a:latin typeface="Times New Roman" pitchFamily="18" charset="0"/>
              <a:cs typeface="Times New Roman" pitchFamily="18" charset="0"/>
            </a:endParaRPr>
          </a:p>
          <a:p>
            <a:pPr lvl="0" indent="449263" algn="just" eaLnBrk="0" fontAlgn="base" hangingPunct="0">
              <a:spcBef>
                <a:spcPct val="0"/>
              </a:spcBef>
              <a:spcAft>
                <a:spcPct val="0"/>
              </a:spcAft>
              <a:tabLst>
                <a:tab pos="571500" algn="l"/>
              </a:tabLst>
            </a:pPr>
            <a:r>
              <a:rPr lang="ru-RU" sz="11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-проводить </a:t>
            </a:r>
            <a:r>
              <a:rPr lang="ru-RU" sz="1100" dirty="0" err="1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профорентационную</a:t>
            </a:r>
            <a:r>
              <a:rPr lang="ru-RU" sz="11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работу среди учащихся общеобразовательных школ, колледжей, лицеев и т.д.</a:t>
            </a:r>
            <a:endParaRPr lang="ru-RU" sz="1100" dirty="0" smtClean="0">
              <a:latin typeface="Times New Roman" pitchFamily="18" charset="0"/>
              <a:cs typeface="Times New Roman" pitchFamily="18" charset="0"/>
            </a:endParaRPr>
          </a:p>
          <a:p>
            <a:pPr lvl="0" indent="449263" algn="just" eaLnBrk="0" fontAlgn="base" hangingPunct="0">
              <a:spcBef>
                <a:spcPct val="0"/>
              </a:spcBef>
              <a:spcAft>
                <a:spcPct val="0"/>
              </a:spcAft>
              <a:tabLst>
                <a:tab pos="571500" algn="l"/>
              </a:tabLst>
            </a:pPr>
            <a:r>
              <a:rPr lang="ru-RU" sz="11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4.2.2 Осуществлять комплекс мероприятий по воспитанию, образованию, развитию и социальной защите личности, правовому воспитанию студенческой молодежи.</a:t>
            </a:r>
            <a:endParaRPr lang="ru-RU" sz="1100" dirty="0" smtClean="0">
              <a:latin typeface="Times New Roman" pitchFamily="18" charset="0"/>
              <a:cs typeface="Times New Roman" pitchFamily="18" charset="0"/>
            </a:endParaRPr>
          </a:p>
          <a:p>
            <a:pPr lvl="0" indent="449263" algn="just" eaLnBrk="0" fontAlgn="base" hangingPunct="0">
              <a:spcBef>
                <a:spcPct val="0"/>
              </a:spcBef>
              <a:spcAft>
                <a:spcPct val="0"/>
              </a:spcAft>
              <a:tabLst>
                <a:tab pos="571500" algn="l"/>
              </a:tabLst>
            </a:pPr>
            <a:r>
              <a:rPr lang="ru-RU" sz="11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4.2.3 Организовывать изучение психолого-педагогических особенностей личностей студентов и их микросреды, условий жизни.</a:t>
            </a:r>
            <a:endParaRPr lang="ru-RU" sz="1100" dirty="0" smtClean="0">
              <a:latin typeface="Times New Roman" pitchFamily="18" charset="0"/>
              <a:cs typeface="Times New Roman" pitchFamily="18" charset="0"/>
            </a:endParaRPr>
          </a:p>
          <a:p>
            <a:pPr lvl="0" indent="449263" algn="just" eaLnBrk="0" fontAlgn="base" hangingPunct="0">
              <a:spcBef>
                <a:spcPct val="0"/>
              </a:spcBef>
              <a:spcAft>
                <a:spcPct val="0"/>
              </a:spcAft>
              <a:tabLst>
                <a:tab pos="571500" algn="l"/>
              </a:tabLst>
            </a:pPr>
            <a:r>
              <a:rPr lang="ru-RU" sz="11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4.2.4 Выявлять интересы и потребности, трудности и проблемы,     конфликтные ситуации, отклонения в  поведении студентов.</a:t>
            </a:r>
            <a:endParaRPr lang="ru-RU" sz="1100" dirty="0" smtClean="0">
              <a:latin typeface="Times New Roman" pitchFamily="18" charset="0"/>
              <a:cs typeface="Times New Roman" pitchFamily="18" charset="0"/>
            </a:endParaRPr>
          </a:p>
          <a:p>
            <a:pPr lvl="0" indent="449263" algn="just" eaLnBrk="0" fontAlgn="base" hangingPunct="0">
              <a:spcBef>
                <a:spcPct val="0"/>
              </a:spcBef>
              <a:spcAft>
                <a:spcPct val="0"/>
              </a:spcAft>
              <a:tabLst>
                <a:tab pos="571500" algn="l"/>
              </a:tabLst>
            </a:pPr>
            <a:r>
              <a:rPr lang="ru-RU" sz="11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4.2.5 Способствовать установлению гуманных, нравственно здоровых отношений в  социальной среде.</a:t>
            </a:r>
            <a:endParaRPr lang="ru-RU" sz="1100" dirty="0" smtClean="0">
              <a:latin typeface="Times New Roman" pitchFamily="18" charset="0"/>
              <a:cs typeface="Times New Roman" pitchFamily="18" charset="0"/>
            </a:endParaRPr>
          </a:p>
          <a:p>
            <a:pPr lvl="0" indent="449263" algn="just" eaLnBrk="0" fontAlgn="base" hangingPunct="0">
              <a:spcBef>
                <a:spcPct val="0"/>
              </a:spcBef>
              <a:spcAft>
                <a:spcPct val="0"/>
              </a:spcAft>
              <a:tabLst>
                <a:tab pos="571500" algn="l"/>
              </a:tabLst>
            </a:pPr>
            <a:r>
              <a:rPr lang="ru-RU" sz="11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4.2.6 Осуществлять общую координацию деятельности студенческих общественных организаций.	</a:t>
            </a:r>
            <a:endParaRPr lang="ru-RU" sz="1100" dirty="0" smtClean="0">
              <a:latin typeface="Times New Roman" pitchFamily="18" charset="0"/>
              <a:cs typeface="Times New Roman" pitchFamily="18" charset="0"/>
            </a:endParaRPr>
          </a:p>
          <a:p>
            <a:pPr lvl="0" indent="449263" algn="just" eaLnBrk="0" fontAlgn="base" hangingPunct="0">
              <a:spcBef>
                <a:spcPct val="0"/>
              </a:spcBef>
              <a:spcAft>
                <a:spcPct val="0"/>
              </a:spcAft>
              <a:tabLst>
                <a:tab pos="571500" algn="l"/>
              </a:tabLst>
            </a:pPr>
            <a:r>
              <a:rPr lang="ru-RU" sz="11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4.2.7 Координировать работу университета по художественному оформлению учебных корпусов и общежитий.</a:t>
            </a:r>
            <a:endParaRPr lang="ru-RU" sz="1100" dirty="0" smtClean="0">
              <a:latin typeface="Times New Roman" pitchFamily="18" charset="0"/>
              <a:cs typeface="Times New Roman" pitchFamily="18" charset="0"/>
            </a:endParaRPr>
          </a:p>
          <a:p>
            <a:pPr lvl="0" indent="449263" algn="just" eaLnBrk="0" fontAlgn="base" hangingPunct="0">
              <a:spcBef>
                <a:spcPct val="0"/>
              </a:spcBef>
              <a:spcAft>
                <a:spcPct val="0"/>
              </a:spcAft>
              <a:tabLst>
                <a:tab pos="571500" algn="l"/>
              </a:tabLst>
            </a:pPr>
            <a:r>
              <a:rPr lang="ru-RU" sz="11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4.2.8 Руководить и координировать работу директоров институтов, (деканов факультетов) по воспитательной работе и связей с общественностью.</a:t>
            </a:r>
            <a:endParaRPr lang="ru-RU" sz="1100" dirty="0" smtClean="0">
              <a:latin typeface="Times New Roman" pitchFamily="18" charset="0"/>
              <a:cs typeface="Times New Roman" pitchFamily="18" charset="0"/>
            </a:endParaRPr>
          </a:p>
          <a:p>
            <a:pPr lvl="0" indent="449263" algn="just" eaLnBrk="0" fontAlgn="base" hangingPunct="0">
              <a:spcBef>
                <a:spcPct val="0"/>
              </a:spcBef>
              <a:spcAft>
                <a:spcPct val="0"/>
              </a:spcAft>
              <a:tabLst>
                <a:tab pos="571500" algn="l"/>
              </a:tabLst>
            </a:pPr>
            <a:r>
              <a:rPr lang="ru-RU" sz="11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4.2.9 Организовать совместно с </a:t>
            </a:r>
            <a:r>
              <a:rPr lang="ru-RU" sz="1100" dirty="0" err="1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акиматами</a:t>
            </a:r>
            <a:r>
              <a:rPr lang="ru-RU" sz="11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департаментами, управлениями и с общественными организациями общеуниверситетские мероприятия: встречи с руководителями области и города, представителями общественных объединений.</a:t>
            </a:r>
            <a:endParaRPr lang="ru-RU" sz="11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1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4.2.10 Оказывать помощь в проведении национальных и государственных праздников РК, смотров художественной самодеятельности, конкурсов КВН, посвящений первокурсников в студенты, круглых столов, конференций, фестивалей,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спортивных мероприятий и т.д.</a:t>
            </a:r>
          </a:p>
          <a:p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4.2.11 Устанавливать связи с государственными и общественными организациями, учреждениями, и предприятиями по вопросам постановки, организации и проведения мероприятий со студентами.</a:t>
            </a:r>
          </a:p>
          <a:p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4.2.12 Планировать и информировать студентов, ППС и  сотрудников о мероприятиях в университете.</a:t>
            </a:r>
          </a:p>
          <a:p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4.2.13 Организовывать и осуществлять контроль за расселением студентов в общежитии, проведением воспитательной работы с ними по соблюдению правил внутреннего  распорядка.</a:t>
            </a:r>
          </a:p>
          <a:p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4.2.14 Курировать работу студии «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Өнер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».</a:t>
            </a:r>
          </a:p>
          <a:p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4.2.15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 Осуществлять методическое руководство редакциями газет и журналов, выпускаемых КГУ им. А. Байтурсынова.</a:t>
            </a:r>
            <a:endParaRPr lang="ru-RU" sz="11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4.2.16 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Контролировать соблюдение положений в структурных подразделениях, правил проживания и поведения в  студенческом общежитии.</a:t>
            </a:r>
            <a:endParaRPr lang="ru-RU" sz="11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4.2.17 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Координировать подготовку материалов для заседаний ректората и Ученого совета университета по вопросам воспитательной работы и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связям с общественностью 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и осуществлять контроль за исполнением их решений.</a:t>
            </a:r>
            <a:endParaRPr lang="ru-RU" sz="11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4.2.18 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Осуществлять общее руководство по составлению годового отчета и другой документации по воспитательной работе и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связям с общественностью 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университета.</a:t>
            </a:r>
            <a:endParaRPr lang="ru-RU" sz="11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4.2.19 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Вести прием студентов, их родителей, преподавателей,  сотрудников университета и других посетителей в специльно отведенные часы.</a:t>
            </a:r>
            <a:endParaRPr lang="ru-RU" sz="1100" dirty="0" smtClean="0">
              <a:latin typeface="Times New Roman" pitchFamily="18" charset="0"/>
              <a:cs typeface="Times New Roman" pitchFamily="18" charset="0"/>
            </a:endParaRPr>
          </a:p>
          <a:p>
            <a:pPr lvl="0" indent="449263" algn="just" eaLnBrk="0" fontAlgn="base" hangingPunct="0">
              <a:spcBef>
                <a:spcPct val="0"/>
              </a:spcBef>
              <a:spcAft>
                <a:spcPct val="0"/>
              </a:spcAft>
              <a:tabLst>
                <a:tab pos="571500" algn="l"/>
              </a:tabLst>
            </a:pPr>
            <a:endParaRPr lang="ru-RU" sz="8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/>
          <p:cNvSpPr>
            <a:spLocks noChangeArrowheads="1"/>
          </p:cNvSpPr>
          <p:nvPr/>
        </p:nvSpPr>
        <p:spPr bwMode="auto">
          <a:xfrm>
            <a:off x="0" y="0"/>
            <a:ext cx="9144000" cy="60016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indent="344488" fontAlgn="base">
              <a:spcBef>
                <a:spcPct val="0"/>
              </a:spcBef>
              <a:spcAft>
                <a:spcPct val="0"/>
              </a:spcAft>
            </a:pPr>
            <a:r>
              <a:rPr lang="ru-RU" sz="16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6 Общие положения</a:t>
            </a: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 lvl="0" indent="344488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6.1</a:t>
            </a:r>
            <a:r>
              <a:rPr lang="ru-RU" sz="1600" dirty="0" smtClean="0">
                <a:solidFill>
                  <a:srgbClr val="FFFFFF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r>
              <a:rPr lang="ru-RU" sz="1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КДМ является структурным подразделением управления воспитательной работы и связей с общественностью в сфере реализации государственной молодежной политики и воспитательной работы.</a:t>
            </a: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 lvl="0" indent="344488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6.2</a:t>
            </a:r>
            <a:r>
              <a:rPr lang="ru-RU" sz="1600" dirty="0" smtClean="0">
                <a:solidFill>
                  <a:srgbClr val="FFFFFF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r>
              <a:rPr lang="ru-RU" sz="1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КДМ реорганизуется и ликвидируется по приказу ректора на основании представления руководителя управления воспитательной работы и связей с общественностью.</a:t>
            </a: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 lvl="0" indent="344488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6.3</a:t>
            </a:r>
            <a:r>
              <a:rPr lang="ru-RU" sz="1600" dirty="0" smtClean="0">
                <a:solidFill>
                  <a:srgbClr val="FFFFFF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r>
              <a:rPr lang="ru-RU" sz="1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КДМ подчиняется ректору университета, первому проректору, проректору по экономике и социальным вопросам, руководителю управления воспитательной работы и связей с общественностью.</a:t>
            </a: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 lvl="0" indent="344488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6.4</a:t>
            </a:r>
            <a:r>
              <a:rPr lang="ru-RU" sz="1600" dirty="0" smtClean="0">
                <a:solidFill>
                  <a:srgbClr val="FFFFFF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r>
              <a:rPr lang="ru-RU" sz="1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КДМ возглавляет председатель, который назначается и освобождается от должности приказом ректора университета по представлению руководителя управления воспитательной работы и связей с общественностью.</a:t>
            </a: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 lvl="0" indent="344488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6.5</a:t>
            </a:r>
            <a:r>
              <a:rPr lang="ru-RU" sz="1600" dirty="0" smtClean="0">
                <a:solidFill>
                  <a:srgbClr val="FFFFFF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r>
              <a:rPr lang="ru-RU" sz="1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Замещение председателя КДМ (на период отсутствия) приказом ректора возлагается на одного из сотрудников управления воспитательной работы и связей с общественностью по представлению руководителя данного управления.</a:t>
            </a: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 lvl="0" indent="344488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6.6.Для осуществления своей деятельности в составе комитета по делам молодежи функционируют следующие управления: учебно-аналитическое, информационное, трудоустройства, организационное. Кроме того, при комитете по делам молодежи функционирует студенческий совет общежития и институт студенческого деканата факультета.</a:t>
            </a: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 lvl="0" indent="344488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6.7</a:t>
            </a:r>
            <a:r>
              <a:rPr lang="ru-RU" sz="1600" dirty="0" smtClean="0">
                <a:solidFill>
                  <a:srgbClr val="FFFFFF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r>
              <a:rPr lang="ru-RU" sz="1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При студенческом деканате факультета функционирует институт </a:t>
            </a:r>
            <a:r>
              <a:rPr lang="ru-RU" sz="1600" dirty="0" err="1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Старостата</a:t>
            </a:r>
            <a:r>
              <a:rPr lang="ru-RU" sz="1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Каждое из управлений имеет отделы при студенческих деканатах факультетов.</a:t>
            </a: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 lvl="0" indent="344488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6.8</a:t>
            </a:r>
            <a:r>
              <a:rPr lang="ru-RU" sz="1600" dirty="0" smtClean="0">
                <a:solidFill>
                  <a:srgbClr val="FFFFFF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r>
              <a:rPr lang="ru-RU" sz="1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Все студенческие должности КДМ, за исключением должности председателя КДМ, являются общественными.</a:t>
            </a:r>
          </a:p>
          <a:p>
            <a:pPr lvl="0" indent="344488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6.9</a:t>
            </a:r>
            <a:r>
              <a:rPr lang="ru-RU" sz="1600" dirty="0" smtClean="0">
                <a:solidFill>
                  <a:srgbClr val="FFFFFF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r>
              <a:rPr lang="ru-RU" sz="1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Организационная структура КДМ представлена в Приложениях А и Б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42" name="AutoShape 34"/>
          <p:cNvSpPr>
            <a:spLocks noChangeArrowheads="1"/>
          </p:cNvSpPr>
          <p:nvPr/>
        </p:nvSpPr>
        <p:spPr bwMode="auto">
          <a:xfrm>
            <a:off x="2428860" y="1"/>
            <a:ext cx="1071570" cy="285728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РЕКТОР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3041" name="AutoShape 33"/>
          <p:cNvSpPr>
            <a:spLocks noChangeArrowheads="1"/>
          </p:cNvSpPr>
          <p:nvPr/>
        </p:nvSpPr>
        <p:spPr bwMode="auto">
          <a:xfrm>
            <a:off x="2000232" y="428604"/>
            <a:ext cx="1714512" cy="285751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05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ПЕРВЫЙ ПРОРЕКТОР</a:t>
            </a:r>
            <a:endParaRPr kumimoji="0" lang="ru-RU" sz="105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3040" name="AutoShape 32"/>
          <p:cNvSpPr>
            <a:spLocks noChangeArrowheads="1"/>
          </p:cNvSpPr>
          <p:nvPr/>
        </p:nvSpPr>
        <p:spPr bwMode="auto">
          <a:xfrm>
            <a:off x="1428729" y="857232"/>
            <a:ext cx="2500329" cy="35719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ПРОРЕКТОР ПО ЭКОНОМИКЕ И СОЦИАЛЬНЫМ ВОПРОСАМ</a:t>
            </a:r>
            <a:endParaRPr kumimoji="0" lang="ru-RU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3039" name="AutoShape 31"/>
          <p:cNvSpPr>
            <a:spLocks noChangeArrowheads="1"/>
          </p:cNvSpPr>
          <p:nvPr/>
        </p:nvSpPr>
        <p:spPr bwMode="auto">
          <a:xfrm>
            <a:off x="785787" y="1357298"/>
            <a:ext cx="4071965" cy="428628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РУКОВОДИТЕЛЬ УПРАВЛЕНИЯ ВОСПИТАТЕЛЬНОЙ РАБОТЫ И СВЯЗЕЙ С ОБЩЕСТВЕННОСТЬЮ</a:t>
            </a:r>
            <a:endParaRPr kumimoji="0" lang="ru-RU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3038" name="AutoShape 30"/>
          <p:cNvSpPr>
            <a:spLocks noChangeShapeType="1"/>
          </p:cNvSpPr>
          <p:nvPr/>
        </p:nvSpPr>
        <p:spPr bwMode="auto">
          <a:xfrm>
            <a:off x="2928926" y="285728"/>
            <a:ext cx="0" cy="179388"/>
          </a:xfrm>
          <a:prstGeom prst="straightConnector1">
            <a:avLst/>
          </a:prstGeom>
          <a:noFill/>
          <a:ln w="31750">
            <a:solidFill>
              <a:srgbClr val="000000"/>
            </a:solidFill>
            <a:round/>
            <a:headEnd/>
            <a:tailEnd type="triangle" w="med" len="med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3037" name="AutoShape 29"/>
          <p:cNvSpPr>
            <a:spLocks noChangeArrowheads="1"/>
          </p:cNvSpPr>
          <p:nvPr/>
        </p:nvSpPr>
        <p:spPr bwMode="auto">
          <a:xfrm>
            <a:off x="428596" y="3357562"/>
            <a:ext cx="631825" cy="1220804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Учебно-аналитическое управление</a:t>
            </a:r>
            <a:endParaRPr kumimoji="0" lang="ru-RU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3036" name="AutoShape 28"/>
          <p:cNvSpPr>
            <a:spLocks noChangeArrowheads="1"/>
          </p:cNvSpPr>
          <p:nvPr/>
        </p:nvSpPr>
        <p:spPr bwMode="auto">
          <a:xfrm>
            <a:off x="2143108" y="3357562"/>
            <a:ext cx="631825" cy="1222392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Управление трудоустройства</a:t>
            </a:r>
            <a:endParaRPr kumimoji="0" lang="ru-RU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3035" name="AutoShape 27"/>
          <p:cNvSpPr>
            <a:spLocks noChangeShapeType="1"/>
          </p:cNvSpPr>
          <p:nvPr/>
        </p:nvSpPr>
        <p:spPr bwMode="auto">
          <a:xfrm>
            <a:off x="2928926" y="714356"/>
            <a:ext cx="0" cy="144463"/>
          </a:xfrm>
          <a:prstGeom prst="straightConnector1">
            <a:avLst/>
          </a:prstGeom>
          <a:noFill/>
          <a:ln w="31750">
            <a:solidFill>
              <a:srgbClr val="000000"/>
            </a:solidFill>
            <a:round/>
            <a:headEnd/>
            <a:tailEnd type="triangle" w="med" len="med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3034" name="AutoShape 26"/>
          <p:cNvSpPr>
            <a:spLocks noChangeShapeType="1"/>
          </p:cNvSpPr>
          <p:nvPr/>
        </p:nvSpPr>
        <p:spPr bwMode="auto">
          <a:xfrm>
            <a:off x="2928926" y="1214422"/>
            <a:ext cx="0" cy="144463"/>
          </a:xfrm>
          <a:prstGeom prst="straightConnector1">
            <a:avLst/>
          </a:prstGeom>
          <a:noFill/>
          <a:ln w="31750">
            <a:solidFill>
              <a:srgbClr val="000000"/>
            </a:solidFill>
            <a:round/>
            <a:headEnd/>
            <a:tailEnd type="triangle" w="med" len="med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3033" name="AutoShape 25"/>
          <p:cNvSpPr>
            <a:spLocks noChangeShapeType="1"/>
          </p:cNvSpPr>
          <p:nvPr/>
        </p:nvSpPr>
        <p:spPr bwMode="auto">
          <a:xfrm>
            <a:off x="2857488" y="1785926"/>
            <a:ext cx="0" cy="179388"/>
          </a:xfrm>
          <a:prstGeom prst="straightConnector1">
            <a:avLst/>
          </a:prstGeom>
          <a:noFill/>
          <a:ln w="31750">
            <a:solidFill>
              <a:srgbClr val="000000"/>
            </a:solidFill>
            <a:round/>
            <a:headEnd/>
            <a:tailEnd type="triangle" w="med" len="med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3032" name="AutoShape 24"/>
          <p:cNvSpPr>
            <a:spLocks noChangeArrowheads="1"/>
          </p:cNvSpPr>
          <p:nvPr/>
        </p:nvSpPr>
        <p:spPr bwMode="auto">
          <a:xfrm>
            <a:off x="1285852" y="3357562"/>
            <a:ext cx="633413" cy="1220804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Информационное управление</a:t>
            </a:r>
            <a:endParaRPr kumimoji="0" lang="ru-RU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3031" name="AutoShape 23"/>
          <p:cNvSpPr>
            <a:spLocks noChangeArrowheads="1"/>
          </p:cNvSpPr>
          <p:nvPr/>
        </p:nvSpPr>
        <p:spPr bwMode="auto">
          <a:xfrm>
            <a:off x="3643306" y="3357562"/>
            <a:ext cx="644525" cy="1220804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Организационное управление</a:t>
            </a:r>
            <a:endParaRPr kumimoji="0" lang="ru-RU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3030" name="AutoShape 22"/>
          <p:cNvSpPr>
            <a:spLocks noChangeArrowheads="1"/>
          </p:cNvSpPr>
          <p:nvPr/>
        </p:nvSpPr>
        <p:spPr bwMode="auto">
          <a:xfrm>
            <a:off x="4643438" y="3357562"/>
            <a:ext cx="657225" cy="1220804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Студенческий совет общежития</a:t>
            </a:r>
            <a:endParaRPr kumimoji="0" lang="ru-RU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3013" name="AutoShape 5"/>
          <p:cNvSpPr>
            <a:spLocks noChangeArrowheads="1"/>
          </p:cNvSpPr>
          <p:nvPr/>
        </p:nvSpPr>
        <p:spPr bwMode="auto">
          <a:xfrm>
            <a:off x="1357290" y="4857760"/>
            <a:ext cx="3121025" cy="396875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Студенческий деканат факультета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3012" name="AutoShape 4"/>
          <p:cNvSpPr>
            <a:spLocks noChangeArrowheads="1"/>
          </p:cNvSpPr>
          <p:nvPr/>
        </p:nvSpPr>
        <p:spPr bwMode="auto">
          <a:xfrm>
            <a:off x="1357290" y="5500702"/>
            <a:ext cx="3121025" cy="360363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Студенческие курсы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3011" name="AutoShape 3"/>
          <p:cNvSpPr>
            <a:spLocks noChangeArrowheads="1"/>
          </p:cNvSpPr>
          <p:nvPr/>
        </p:nvSpPr>
        <p:spPr bwMode="auto">
          <a:xfrm>
            <a:off x="1285852" y="6072206"/>
            <a:ext cx="3121025" cy="360363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Студенческие группы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3029" name="AutoShape 21"/>
          <p:cNvSpPr>
            <a:spLocks noChangeShapeType="1"/>
          </p:cNvSpPr>
          <p:nvPr/>
        </p:nvSpPr>
        <p:spPr bwMode="auto">
          <a:xfrm flipH="1">
            <a:off x="714348" y="3143248"/>
            <a:ext cx="4211638" cy="0"/>
          </a:xfrm>
          <a:prstGeom prst="straightConnector1">
            <a:avLst/>
          </a:prstGeom>
          <a:noFill/>
          <a:ln w="31750">
            <a:solidFill>
              <a:srgbClr val="000000"/>
            </a:solidFill>
            <a:round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3028" name="AutoShape 20"/>
          <p:cNvSpPr>
            <a:spLocks noChangeArrowheads="1"/>
          </p:cNvSpPr>
          <p:nvPr/>
        </p:nvSpPr>
        <p:spPr bwMode="auto">
          <a:xfrm>
            <a:off x="1857357" y="2500306"/>
            <a:ext cx="2071701" cy="500066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Председатель</a:t>
            </a:r>
            <a:endParaRPr kumimoji="0" lang="ru-RU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комитета по делам молодежи</a:t>
            </a:r>
            <a:endParaRPr kumimoji="0" lang="ru-RU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3027" name="AutoShape 19"/>
          <p:cNvSpPr>
            <a:spLocks noChangeShapeType="1"/>
          </p:cNvSpPr>
          <p:nvPr/>
        </p:nvSpPr>
        <p:spPr bwMode="auto">
          <a:xfrm>
            <a:off x="714348" y="3143248"/>
            <a:ext cx="0" cy="252413"/>
          </a:xfrm>
          <a:prstGeom prst="straightConnector1">
            <a:avLst/>
          </a:prstGeom>
          <a:noFill/>
          <a:ln w="31750">
            <a:solidFill>
              <a:srgbClr val="000000"/>
            </a:solidFill>
            <a:round/>
            <a:headEnd/>
            <a:tailEnd type="triangle" w="med" len="med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3026" name="AutoShape 18"/>
          <p:cNvSpPr>
            <a:spLocks noChangeShapeType="1"/>
          </p:cNvSpPr>
          <p:nvPr/>
        </p:nvSpPr>
        <p:spPr bwMode="auto">
          <a:xfrm>
            <a:off x="1571604" y="3143248"/>
            <a:ext cx="0" cy="252413"/>
          </a:xfrm>
          <a:prstGeom prst="straightConnector1">
            <a:avLst/>
          </a:prstGeom>
          <a:noFill/>
          <a:ln w="31750">
            <a:solidFill>
              <a:srgbClr val="000000"/>
            </a:solidFill>
            <a:round/>
            <a:headEnd/>
            <a:tailEnd type="triangle" w="med" len="med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3025" name="AutoShape 17"/>
          <p:cNvSpPr>
            <a:spLocks noChangeShapeType="1"/>
          </p:cNvSpPr>
          <p:nvPr/>
        </p:nvSpPr>
        <p:spPr bwMode="auto">
          <a:xfrm>
            <a:off x="2428860" y="3143248"/>
            <a:ext cx="0" cy="252413"/>
          </a:xfrm>
          <a:prstGeom prst="straightConnector1">
            <a:avLst/>
          </a:prstGeom>
          <a:noFill/>
          <a:ln w="31750">
            <a:solidFill>
              <a:srgbClr val="000000"/>
            </a:solidFill>
            <a:round/>
            <a:headEnd/>
            <a:tailEnd type="triangle" w="med" len="med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3024" name="AutoShape 16"/>
          <p:cNvSpPr>
            <a:spLocks noChangeShapeType="1"/>
          </p:cNvSpPr>
          <p:nvPr/>
        </p:nvSpPr>
        <p:spPr bwMode="auto">
          <a:xfrm>
            <a:off x="3929058" y="3143248"/>
            <a:ext cx="0" cy="252413"/>
          </a:xfrm>
          <a:prstGeom prst="straightConnector1">
            <a:avLst/>
          </a:prstGeom>
          <a:noFill/>
          <a:ln w="31750">
            <a:solidFill>
              <a:srgbClr val="000000"/>
            </a:solidFill>
            <a:round/>
            <a:headEnd/>
            <a:tailEnd type="triangle" w="med" len="med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3023" name="AutoShape 15"/>
          <p:cNvSpPr>
            <a:spLocks noChangeShapeType="1"/>
          </p:cNvSpPr>
          <p:nvPr/>
        </p:nvSpPr>
        <p:spPr bwMode="auto">
          <a:xfrm>
            <a:off x="4929190" y="3143248"/>
            <a:ext cx="0" cy="252413"/>
          </a:xfrm>
          <a:prstGeom prst="straightConnector1">
            <a:avLst/>
          </a:prstGeom>
          <a:noFill/>
          <a:ln w="31750">
            <a:solidFill>
              <a:srgbClr val="000000"/>
            </a:solidFill>
            <a:round/>
            <a:headEnd/>
            <a:tailEnd type="triangle" w="med" len="med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3022" name="AutoShape 14"/>
          <p:cNvSpPr>
            <a:spLocks noChangeShapeType="1"/>
          </p:cNvSpPr>
          <p:nvPr/>
        </p:nvSpPr>
        <p:spPr bwMode="auto">
          <a:xfrm>
            <a:off x="2857488" y="2285992"/>
            <a:ext cx="0" cy="215900"/>
          </a:xfrm>
          <a:prstGeom prst="straightConnector1">
            <a:avLst/>
          </a:prstGeom>
          <a:noFill/>
          <a:ln w="31750">
            <a:solidFill>
              <a:srgbClr val="000000"/>
            </a:solidFill>
            <a:round/>
            <a:headEnd/>
            <a:tailEnd type="triangle" w="med" len="med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3021" name="AutoShape 13"/>
          <p:cNvSpPr>
            <a:spLocks noChangeShapeType="1"/>
          </p:cNvSpPr>
          <p:nvPr/>
        </p:nvSpPr>
        <p:spPr bwMode="auto">
          <a:xfrm>
            <a:off x="2928926" y="3000372"/>
            <a:ext cx="45719" cy="1857388"/>
          </a:xfrm>
          <a:prstGeom prst="straightConnector1">
            <a:avLst/>
          </a:prstGeom>
          <a:noFill/>
          <a:ln w="31750">
            <a:solidFill>
              <a:srgbClr val="000000"/>
            </a:solidFill>
            <a:round/>
            <a:headEnd/>
            <a:tailEnd type="stealth" w="med" len="med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3010" name="AutoShape 2"/>
          <p:cNvSpPr>
            <a:spLocks noChangeShapeType="1"/>
          </p:cNvSpPr>
          <p:nvPr/>
        </p:nvSpPr>
        <p:spPr bwMode="auto">
          <a:xfrm>
            <a:off x="2928926" y="5286388"/>
            <a:ext cx="0" cy="176213"/>
          </a:xfrm>
          <a:prstGeom prst="straightConnector1">
            <a:avLst/>
          </a:prstGeom>
          <a:noFill/>
          <a:ln w="31750">
            <a:solidFill>
              <a:srgbClr val="000000"/>
            </a:solidFill>
            <a:round/>
            <a:headEnd/>
            <a:tailEnd type="triangle" w="med" len="med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3009" name="AutoShape 1"/>
          <p:cNvSpPr>
            <a:spLocks noChangeShapeType="1"/>
          </p:cNvSpPr>
          <p:nvPr/>
        </p:nvSpPr>
        <p:spPr bwMode="auto">
          <a:xfrm>
            <a:off x="2857488" y="5857892"/>
            <a:ext cx="0" cy="176212"/>
          </a:xfrm>
          <a:prstGeom prst="straightConnector1">
            <a:avLst/>
          </a:prstGeom>
          <a:noFill/>
          <a:ln w="31750">
            <a:solidFill>
              <a:srgbClr val="000000"/>
            </a:solidFill>
            <a:round/>
            <a:headEnd/>
            <a:tailEnd type="triangle" w="med" len="med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3020" name="AutoShape 12"/>
          <p:cNvSpPr>
            <a:spLocks noChangeShapeType="1"/>
          </p:cNvSpPr>
          <p:nvPr/>
        </p:nvSpPr>
        <p:spPr bwMode="auto">
          <a:xfrm flipH="1">
            <a:off x="785786" y="4714884"/>
            <a:ext cx="4175125" cy="0"/>
          </a:xfrm>
          <a:prstGeom prst="straightConnector1">
            <a:avLst/>
          </a:prstGeom>
          <a:noFill/>
          <a:ln w="31750">
            <a:solidFill>
              <a:srgbClr val="000000"/>
            </a:solidFill>
            <a:round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3019" name="AutoShape 11"/>
          <p:cNvSpPr>
            <a:spLocks noChangeShapeType="1"/>
          </p:cNvSpPr>
          <p:nvPr/>
        </p:nvSpPr>
        <p:spPr bwMode="auto">
          <a:xfrm>
            <a:off x="785786" y="4572008"/>
            <a:ext cx="0" cy="144463"/>
          </a:xfrm>
          <a:prstGeom prst="straightConnector1">
            <a:avLst/>
          </a:prstGeom>
          <a:noFill/>
          <a:ln w="31750">
            <a:solidFill>
              <a:srgbClr val="000000"/>
            </a:solidFill>
            <a:round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3018" name="AutoShape 10"/>
          <p:cNvSpPr>
            <a:spLocks noChangeShapeType="1"/>
          </p:cNvSpPr>
          <p:nvPr/>
        </p:nvSpPr>
        <p:spPr bwMode="auto">
          <a:xfrm>
            <a:off x="1571604" y="4572008"/>
            <a:ext cx="0" cy="144463"/>
          </a:xfrm>
          <a:prstGeom prst="straightConnector1">
            <a:avLst/>
          </a:prstGeom>
          <a:noFill/>
          <a:ln w="31750">
            <a:solidFill>
              <a:srgbClr val="000000"/>
            </a:solidFill>
            <a:round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3017" name="AutoShape 9"/>
          <p:cNvSpPr>
            <a:spLocks noChangeShapeType="1"/>
          </p:cNvSpPr>
          <p:nvPr/>
        </p:nvSpPr>
        <p:spPr bwMode="auto">
          <a:xfrm>
            <a:off x="4000496" y="4572008"/>
            <a:ext cx="0" cy="144463"/>
          </a:xfrm>
          <a:prstGeom prst="straightConnector1">
            <a:avLst/>
          </a:prstGeom>
          <a:noFill/>
          <a:ln w="31750">
            <a:solidFill>
              <a:srgbClr val="000000"/>
            </a:solidFill>
            <a:round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3016" name="AutoShape 8"/>
          <p:cNvSpPr>
            <a:spLocks noChangeShapeType="1"/>
          </p:cNvSpPr>
          <p:nvPr/>
        </p:nvSpPr>
        <p:spPr bwMode="auto">
          <a:xfrm>
            <a:off x="2428860" y="4572008"/>
            <a:ext cx="0" cy="144463"/>
          </a:xfrm>
          <a:prstGeom prst="straightConnector1">
            <a:avLst/>
          </a:prstGeom>
          <a:noFill/>
          <a:ln w="31750">
            <a:solidFill>
              <a:srgbClr val="000000"/>
            </a:solidFill>
            <a:round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3015" name="AutoShape 7"/>
          <p:cNvSpPr>
            <a:spLocks noChangeShapeType="1"/>
          </p:cNvSpPr>
          <p:nvPr/>
        </p:nvSpPr>
        <p:spPr bwMode="auto">
          <a:xfrm>
            <a:off x="4929190" y="4572008"/>
            <a:ext cx="0" cy="144463"/>
          </a:xfrm>
          <a:prstGeom prst="straightConnector1">
            <a:avLst/>
          </a:prstGeom>
          <a:noFill/>
          <a:ln w="31750">
            <a:solidFill>
              <a:srgbClr val="000000"/>
            </a:solidFill>
            <a:round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3014" name="AutoShape 6"/>
          <p:cNvSpPr>
            <a:spLocks noChangeArrowheads="1"/>
          </p:cNvSpPr>
          <p:nvPr/>
        </p:nvSpPr>
        <p:spPr bwMode="auto">
          <a:xfrm>
            <a:off x="1928795" y="1928802"/>
            <a:ext cx="2000263" cy="357189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КОМИТЕТ</a:t>
            </a:r>
            <a:endParaRPr kumimoji="0" lang="ru-RU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ПО ДЕЛАМ МОЛОДЕЖИ</a:t>
            </a:r>
            <a:endParaRPr kumimoji="0" lang="ru-RU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3044" name="Rectangle 36"/>
          <p:cNvSpPr>
            <a:spLocks noChangeArrowheads="1"/>
          </p:cNvSpPr>
          <p:nvPr/>
        </p:nvSpPr>
        <p:spPr bwMode="auto">
          <a:xfrm>
            <a:off x="5500694" y="0"/>
            <a:ext cx="3643306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Приложение А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Организационная структура комитета по делам молодежи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58" name="AutoShape 26"/>
          <p:cNvSpPr>
            <a:spLocks noChangeArrowheads="1"/>
          </p:cNvSpPr>
          <p:nvPr/>
        </p:nvSpPr>
        <p:spPr bwMode="auto">
          <a:xfrm>
            <a:off x="2643174" y="714356"/>
            <a:ext cx="2289175" cy="53975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Председатель</a:t>
            </a: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комитета по делам молодежи</a:t>
            </a: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4034" name="AutoShape 2"/>
          <p:cNvSpPr>
            <a:spLocks noChangeArrowheads="1"/>
          </p:cNvSpPr>
          <p:nvPr/>
        </p:nvSpPr>
        <p:spPr bwMode="auto">
          <a:xfrm>
            <a:off x="2643174" y="1571612"/>
            <a:ext cx="2289175" cy="53975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Студенческий декан факультета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4057" name="AutoShape 25"/>
          <p:cNvSpPr>
            <a:spLocks noChangeShapeType="1"/>
          </p:cNvSpPr>
          <p:nvPr/>
        </p:nvSpPr>
        <p:spPr bwMode="auto">
          <a:xfrm>
            <a:off x="3714744" y="1285860"/>
            <a:ext cx="0" cy="252413"/>
          </a:xfrm>
          <a:prstGeom prst="straightConnector1">
            <a:avLst/>
          </a:prstGeom>
          <a:noFill/>
          <a:ln w="31750">
            <a:solidFill>
              <a:srgbClr val="000000"/>
            </a:solidFill>
            <a:round/>
            <a:headEnd/>
            <a:tailEnd type="triangle" w="med" len="med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4036" name="AutoShape 4"/>
          <p:cNvSpPr>
            <a:spLocks noChangeArrowheads="1"/>
          </p:cNvSpPr>
          <p:nvPr/>
        </p:nvSpPr>
        <p:spPr bwMode="auto">
          <a:xfrm>
            <a:off x="1142976" y="3429000"/>
            <a:ext cx="631825" cy="210185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Учебно-аналитический отдел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4047" name="AutoShape 15"/>
          <p:cNvSpPr>
            <a:spLocks noChangeArrowheads="1"/>
          </p:cNvSpPr>
          <p:nvPr/>
        </p:nvSpPr>
        <p:spPr bwMode="auto">
          <a:xfrm>
            <a:off x="2643174" y="3429000"/>
            <a:ext cx="631825" cy="210185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Отдел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трудоустройства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4037" name="AutoShape 5"/>
          <p:cNvSpPr>
            <a:spLocks noChangeArrowheads="1"/>
          </p:cNvSpPr>
          <p:nvPr/>
        </p:nvSpPr>
        <p:spPr bwMode="auto">
          <a:xfrm>
            <a:off x="1857356" y="3429000"/>
            <a:ext cx="619125" cy="210185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Информационный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отдел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4048" name="AutoShape 16"/>
          <p:cNvSpPr>
            <a:spLocks noChangeArrowheads="1"/>
          </p:cNvSpPr>
          <p:nvPr/>
        </p:nvSpPr>
        <p:spPr bwMode="auto">
          <a:xfrm>
            <a:off x="3786182" y="3429000"/>
            <a:ext cx="644525" cy="210185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Организационный отдел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4051" name="AutoShape 19"/>
          <p:cNvSpPr>
            <a:spLocks noChangeArrowheads="1"/>
          </p:cNvSpPr>
          <p:nvPr/>
        </p:nvSpPr>
        <p:spPr bwMode="auto">
          <a:xfrm>
            <a:off x="5214942" y="3429000"/>
            <a:ext cx="657225" cy="210185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Старостат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4049" name="AutoShape 17"/>
          <p:cNvSpPr>
            <a:spLocks noChangeShapeType="1"/>
          </p:cNvSpPr>
          <p:nvPr/>
        </p:nvSpPr>
        <p:spPr bwMode="auto">
          <a:xfrm flipH="1">
            <a:off x="1428728" y="3214686"/>
            <a:ext cx="4248150" cy="0"/>
          </a:xfrm>
          <a:prstGeom prst="straightConnector1">
            <a:avLst/>
          </a:prstGeom>
          <a:noFill/>
          <a:ln w="31750">
            <a:solidFill>
              <a:srgbClr val="000000"/>
            </a:solidFill>
            <a:round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4039" name="AutoShape 7"/>
          <p:cNvSpPr>
            <a:spLocks noChangeShapeType="1"/>
          </p:cNvSpPr>
          <p:nvPr/>
        </p:nvSpPr>
        <p:spPr bwMode="auto">
          <a:xfrm>
            <a:off x="1428728" y="3214686"/>
            <a:ext cx="0" cy="252413"/>
          </a:xfrm>
          <a:prstGeom prst="straightConnector1">
            <a:avLst/>
          </a:prstGeom>
          <a:noFill/>
          <a:ln w="31750">
            <a:solidFill>
              <a:srgbClr val="000000"/>
            </a:solidFill>
            <a:round/>
            <a:headEnd/>
            <a:tailEnd type="triangle" w="med" len="med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4054" name="AutoShape 22"/>
          <p:cNvSpPr>
            <a:spLocks noChangeShapeType="1"/>
          </p:cNvSpPr>
          <p:nvPr/>
        </p:nvSpPr>
        <p:spPr bwMode="auto">
          <a:xfrm>
            <a:off x="2143108" y="3214686"/>
            <a:ext cx="0" cy="252413"/>
          </a:xfrm>
          <a:prstGeom prst="straightConnector1">
            <a:avLst/>
          </a:prstGeom>
          <a:noFill/>
          <a:ln w="31750">
            <a:solidFill>
              <a:srgbClr val="000000"/>
            </a:solidFill>
            <a:round/>
            <a:headEnd/>
            <a:tailEnd type="triangle" w="med" len="med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4033" name="AutoShape 1"/>
          <p:cNvSpPr>
            <a:spLocks noChangeShapeType="1"/>
          </p:cNvSpPr>
          <p:nvPr/>
        </p:nvSpPr>
        <p:spPr bwMode="auto">
          <a:xfrm>
            <a:off x="2928926" y="3214686"/>
            <a:ext cx="0" cy="252413"/>
          </a:xfrm>
          <a:prstGeom prst="straightConnector1">
            <a:avLst/>
          </a:prstGeom>
          <a:noFill/>
          <a:ln w="31750">
            <a:solidFill>
              <a:srgbClr val="000000"/>
            </a:solidFill>
            <a:round/>
            <a:headEnd/>
            <a:tailEnd type="triangle" w="med" len="med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4035" name="AutoShape 3"/>
          <p:cNvSpPr>
            <a:spLocks noChangeShapeType="1"/>
          </p:cNvSpPr>
          <p:nvPr/>
        </p:nvSpPr>
        <p:spPr bwMode="auto">
          <a:xfrm>
            <a:off x="4071934" y="3214686"/>
            <a:ext cx="0" cy="252413"/>
          </a:xfrm>
          <a:prstGeom prst="straightConnector1">
            <a:avLst/>
          </a:prstGeom>
          <a:noFill/>
          <a:ln w="31750">
            <a:solidFill>
              <a:srgbClr val="000000"/>
            </a:solidFill>
            <a:round/>
            <a:headEnd/>
            <a:tailEnd type="triangle" w="med" len="med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4050" name="AutoShape 18"/>
          <p:cNvSpPr>
            <a:spLocks noChangeShapeType="1"/>
          </p:cNvSpPr>
          <p:nvPr/>
        </p:nvSpPr>
        <p:spPr bwMode="auto">
          <a:xfrm>
            <a:off x="5643570" y="3214686"/>
            <a:ext cx="0" cy="252413"/>
          </a:xfrm>
          <a:prstGeom prst="straightConnector1">
            <a:avLst/>
          </a:prstGeom>
          <a:noFill/>
          <a:ln w="31750">
            <a:solidFill>
              <a:srgbClr val="000000"/>
            </a:solidFill>
            <a:round/>
            <a:headEnd/>
            <a:tailEnd type="triangle" w="med" len="med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4053" name="AutoShape 21"/>
          <p:cNvSpPr>
            <a:spLocks noChangeShapeType="1"/>
          </p:cNvSpPr>
          <p:nvPr/>
        </p:nvSpPr>
        <p:spPr bwMode="auto">
          <a:xfrm>
            <a:off x="3500430" y="2857496"/>
            <a:ext cx="0" cy="2952750"/>
          </a:xfrm>
          <a:prstGeom prst="straightConnector1">
            <a:avLst/>
          </a:prstGeom>
          <a:noFill/>
          <a:ln w="31750">
            <a:solidFill>
              <a:srgbClr val="000000"/>
            </a:solidFill>
            <a:round/>
            <a:headEnd/>
            <a:tailEnd type="stealth" w="med" len="med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4042" name="AutoShape 10"/>
          <p:cNvSpPr>
            <a:spLocks noChangeArrowheads="1"/>
          </p:cNvSpPr>
          <p:nvPr/>
        </p:nvSpPr>
        <p:spPr bwMode="auto">
          <a:xfrm>
            <a:off x="1928794" y="5786454"/>
            <a:ext cx="3121025" cy="360363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Студенческие курсы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4040" name="AutoShape 8"/>
          <p:cNvSpPr>
            <a:spLocks noChangeArrowheads="1"/>
          </p:cNvSpPr>
          <p:nvPr/>
        </p:nvSpPr>
        <p:spPr bwMode="auto">
          <a:xfrm>
            <a:off x="1785918" y="6286520"/>
            <a:ext cx="3121025" cy="360363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Студенческие группы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4041" name="AutoShape 9"/>
          <p:cNvSpPr>
            <a:spLocks noChangeShapeType="1"/>
          </p:cNvSpPr>
          <p:nvPr/>
        </p:nvSpPr>
        <p:spPr bwMode="auto">
          <a:xfrm>
            <a:off x="3428992" y="6143644"/>
            <a:ext cx="0" cy="176213"/>
          </a:xfrm>
          <a:prstGeom prst="straightConnector1">
            <a:avLst/>
          </a:prstGeom>
          <a:noFill/>
          <a:ln w="31750">
            <a:solidFill>
              <a:srgbClr val="000000"/>
            </a:solidFill>
            <a:round/>
            <a:headEnd/>
            <a:tailEnd type="triangle" w="med" len="med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4052" name="AutoShape 20"/>
          <p:cNvSpPr>
            <a:spLocks noChangeShapeType="1"/>
          </p:cNvSpPr>
          <p:nvPr/>
        </p:nvSpPr>
        <p:spPr bwMode="auto">
          <a:xfrm flipH="1">
            <a:off x="1357290" y="5643578"/>
            <a:ext cx="4248150" cy="0"/>
          </a:xfrm>
          <a:prstGeom prst="straightConnector1">
            <a:avLst/>
          </a:prstGeom>
          <a:noFill/>
          <a:ln w="31750">
            <a:solidFill>
              <a:srgbClr val="000000"/>
            </a:solidFill>
            <a:round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4043" name="AutoShape 11"/>
          <p:cNvSpPr>
            <a:spLocks noChangeShapeType="1"/>
          </p:cNvSpPr>
          <p:nvPr/>
        </p:nvSpPr>
        <p:spPr bwMode="auto">
          <a:xfrm>
            <a:off x="1357290" y="5500702"/>
            <a:ext cx="0" cy="144462"/>
          </a:xfrm>
          <a:prstGeom prst="straightConnector1">
            <a:avLst/>
          </a:prstGeom>
          <a:noFill/>
          <a:ln w="31750">
            <a:solidFill>
              <a:srgbClr val="000000"/>
            </a:solidFill>
            <a:round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4044" name="AutoShape 12"/>
          <p:cNvSpPr>
            <a:spLocks noChangeShapeType="1"/>
          </p:cNvSpPr>
          <p:nvPr/>
        </p:nvSpPr>
        <p:spPr bwMode="auto">
          <a:xfrm>
            <a:off x="2071670" y="5500702"/>
            <a:ext cx="0" cy="144463"/>
          </a:xfrm>
          <a:prstGeom prst="straightConnector1">
            <a:avLst/>
          </a:prstGeom>
          <a:noFill/>
          <a:ln w="31750">
            <a:solidFill>
              <a:srgbClr val="000000"/>
            </a:solidFill>
            <a:round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4045" name="AutoShape 13"/>
          <p:cNvSpPr>
            <a:spLocks noChangeShapeType="1"/>
          </p:cNvSpPr>
          <p:nvPr/>
        </p:nvSpPr>
        <p:spPr bwMode="auto">
          <a:xfrm>
            <a:off x="2857488" y="5500702"/>
            <a:ext cx="0" cy="144463"/>
          </a:xfrm>
          <a:prstGeom prst="straightConnector1">
            <a:avLst/>
          </a:prstGeom>
          <a:noFill/>
          <a:ln w="31750">
            <a:solidFill>
              <a:srgbClr val="000000"/>
            </a:solidFill>
            <a:round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4046" name="AutoShape 14"/>
          <p:cNvSpPr>
            <a:spLocks noChangeShapeType="1"/>
          </p:cNvSpPr>
          <p:nvPr/>
        </p:nvSpPr>
        <p:spPr bwMode="auto">
          <a:xfrm>
            <a:off x="4071934" y="5500702"/>
            <a:ext cx="0" cy="144463"/>
          </a:xfrm>
          <a:prstGeom prst="straightConnector1">
            <a:avLst/>
          </a:prstGeom>
          <a:noFill/>
          <a:ln w="31750">
            <a:solidFill>
              <a:srgbClr val="000000"/>
            </a:solidFill>
            <a:round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4038" name="AutoShape 6"/>
          <p:cNvSpPr>
            <a:spLocks noChangeShapeType="1"/>
          </p:cNvSpPr>
          <p:nvPr/>
        </p:nvSpPr>
        <p:spPr bwMode="auto">
          <a:xfrm>
            <a:off x="5572132" y="5500702"/>
            <a:ext cx="0" cy="144463"/>
          </a:xfrm>
          <a:prstGeom prst="straightConnector1">
            <a:avLst/>
          </a:prstGeom>
          <a:noFill/>
          <a:ln w="31750">
            <a:solidFill>
              <a:srgbClr val="000000"/>
            </a:solidFill>
            <a:round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4056" name="AutoShape 24"/>
          <p:cNvSpPr>
            <a:spLocks noChangeArrowheads="1"/>
          </p:cNvSpPr>
          <p:nvPr/>
        </p:nvSpPr>
        <p:spPr bwMode="auto">
          <a:xfrm>
            <a:off x="2428860" y="2357430"/>
            <a:ext cx="2289175" cy="53975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Студенческий деканат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4055" name="AutoShape 23"/>
          <p:cNvSpPr>
            <a:spLocks noChangeShapeType="1"/>
          </p:cNvSpPr>
          <p:nvPr/>
        </p:nvSpPr>
        <p:spPr bwMode="auto">
          <a:xfrm>
            <a:off x="3714744" y="2143116"/>
            <a:ext cx="0" cy="252412"/>
          </a:xfrm>
          <a:prstGeom prst="straightConnector1">
            <a:avLst/>
          </a:prstGeom>
          <a:noFill/>
          <a:ln w="31750">
            <a:solidFill>
              <a:srgbClr val="000000"/>
            </a:solidFill>
            <a:round/>
            <a:headEnd/>
            <a:tailEnd type="triangle" w="med" len="med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4059" name="Rectangle 27"/>
          <p:cNvSpPr>
            <a:spLocks noChangeArrowheads="1"/>
          </p:cNvSpPr>
          <p:nvPr/>
        </p:nvSpPr>
        <p:spPr bwMode="auto">
          <a:xfrm>
            <a:off x="0" y="0"/>
            <a:ext cx="5572132" cy="8002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3556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Приложение Б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355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Организационная структура студенческого деканата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355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4071" name="Rectangle 39"/>
          <p:cNvSpPr>
            <a:spLocks noChangeArrowheads="1"/>
          </p:cNvSpPr>
          <p:nvPr/>
        </p:nvSpPr>
        <p:spPr bwMode="auto">
          <a:xfrm>
            <a:off x="0" y="914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135563" algn="l"/>
              </a:tabLst>
            </a:pPr>
            <a:endParaRPr kumimoji="0" lang="ru-RU" sz="12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135563" algn="l"/>
              </a:tabLst>
            </a:pPr>
            <a:r>
              <a:rPr kumimoji="0" lang="ru-RU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	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E:\organizacionnaya_struktura_upravleniya_universitetom_utv._resheniem_uchenogo_soveta_31_avgusta_2012_god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14282" y="0"/>
            <a:ext cx="8929718" cy="69545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342900" fontAlgn="base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4.2 Должностные обязанности</a:t>
            </a:r>
            <a:endParaRPr lang="ru-RU" sz="1000" dirty="0" smtClean="0">
              <a:latin typeface="Arial" pitchFamily="34" charset="0"/>
              <a:cs typeface="Arial" pitchFamily="34" charset="0"/>
            </a:endParaRPr>
          </a:p>
          <a:p>
            <a:pPr lvl="0" indent="3429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Для выполнения возложенных на него функций председатель комитета по делам молодежи обязан:</a:t>
            </a:r>
            <a:endParaRPr lang="ru-RU" sz="1000" dirty="0" smtClean="0">
              <a:latin typeface="Arial" pitchFamily="34" charset="0"/>
              <a:cs typeface="Arial" pitchFamily="34" charset="0"/>
            </a:endParaRPr>
          </a:p>
          <a:p>
            <a:pPr lvl="0" indent="3429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4.2.1</a:t>
            </a:r>
            <a:r>
              <a:rPr lang="ru-RU" dirty="0" smtClean="0">
                <a:solidFill>
                  <a:srgbClr val="FFFFFF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.</a:t>
            </a:r>
            <a:r>
              <a:rPr lang="ru-RU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осуществлять непосредственное руководство деятельностью студенческого самоуправления на основе действующих законов, нормативных правовых актов, устава и коллективного договора, в рамках своих полномочий;</a:t>
            </a:r>
            <a:endParaRPr lang="ru-RU" sz="1000" dirty="0" smtClean="0">
              <a:latin typeface="Arial" pitchFamily="34" charset="0"/>
              <a:cs typeface="Arial" pitchFamily="34" charset="0"/>
            </a:endParaRPr>
          </a:p>
          <a:p>
            <a:pPr lvl="0" indent="3429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4.2.2</a:t>
            </a:r>
            <a:r>
              <a:rPr lang="ru-RU" dirty="0" smtClean="0">
                <a:solidFill>
                  <a:srgbClr val="FFFFFF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.</a:t>
            </a:r>
            <a:r>
              <a:rPr lang="ru-RU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руководить работой дисциплинарной комиссии общежития;</a:t>
            </a:r>
            <a:endParaRPr lang="ru-RU" sz="1000" dirty="0" smtClean="0">
              <a:latin typeface="Arial" pitchFamily="34" charset="0"/>
              <a:cs typeface="Arial" pitchFamily="34" charset="0"/>
            </a:endParaRPr>
          </a:p>
          <a:p>
            <a:pPr lvl="0" indent="3429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4.2.3</a:t>
            </a:r>
            <a:r>
              <a:rPr lang="ru-RU" dirty="0" smtClean="0">
                <a:solidFill>
                  <a:srgbClr val="FFFFFF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.</a:t>
            </a:r>
            <a:r>
              <a:rPr lang="ru-RU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представлять интересы студенческой молодежи университета во взаимоотношениях с другими организациями, вузами, вышестоящими органами;</a:t>
            </a:r>
            <a:endParaRPr lang="ru-RU" sz="1000" dirty="0" smtClean="0">
              <a:latin typeface="Arial" pitchFamily="34" charset="0"/>
              <a:cs typeface="Arial" pitchFamily="34" charset="0"/>
            </a:endParaRPr>
          </a:p>
          <a:p>
            <a:pPr lvl="0" indent="3429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4.2.4</a:t>
            </a:r>
            <a:r>
              <a:rPr lang="ru-RU" dirty="0" smtClean="0">
                <a:solidFill>
                  <a:srgbClr val="FFFFFF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.</a:t>
            </a:r>
            <a:r>
              <a:rPr lang="ru-RU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разрабатывать и осуществлять проведение мероприятий по повышению уровня лидерских качеств студенческой молодежи, мероприятий по профилактике правонарушений;</a:t>
            </a:r>
            <a:endParaRPr lang="ru-RU" sz="1000" dirty="0" smtClean="0">
              <a:latin typeface="Arial" pitchFamily="34" charset="0"/>
              <a:cs typeface="Arial" pitchFamily="34" charset="0"/>
            </a:endParaRPr>
          </a:p>
          <a:p>
            <a:pPr lvl="0" indent="3429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4.2.5</a:t>
            </a:r>
            <a:r>
              <a:rPr lang="ru-RU" dirty="0" smtClean="0">
                <a:solidFill>
                  <a:srgbClr val="FFFFFF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.</a:t>
            </a:r>
            <a:r>
              <a:rPr lang="ru-RU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организовывать работу жилищной комиссии по заселению студентов в студенческое общежитие;</a:t>
            </a:r>
            <a:endParaRPr lang="ru-RU" sz="1000" dirty="0" smtClean="0">
              <a:latin typeface="Arial" pitchFamily="34" charset="0"/>
              <a:cs typeface="Arial" pitchFamily="34" charset="0"/>
            </a:endParaRPr>
          </a:p>
          <a:p>
            <a:pPr lvl="0" indent="3429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4.2.6 проводить </a:t>
            </a:r>
            <a:r>
              <a:rPr lang="ru-RU" dirty="0" err="1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профориентационную</a:t>
            </a:r>
            <a:r>
              <a:rPr lang="ru-RU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 работу среди учащихся общеобразовательных школ, колледжей, лицеев и т.д.;</a:t>
            </a:r>
            <a:endParaRPr lang="ru-RU" sz="1000" dirty="0" smtClean="0">
              <a:latin typeface="Arial" pitchFamily="34" charset="0"/>
              <a:cs typeface="Arial" pitchFamily="34" charset="0"/>
            </a:endParaRPr>
          </a:p>
          <a:p>
            <a:pPr lvl="0" indent="3429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4.2.7</a:t>
            </a:r>
            <a:r>
              <a:rPr lang="ru-RU" dirty="0" smtClean="0">
                <a:solidFill>
                  <a:srgbClr val="FFFFFF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.</a:t>
            </a:r>
            <a:r>
              <a:rPr lang="ru-RU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устанавливать связи с государственными и общественными организациями, учреждениями, и предприятиями по вопросам постановки, организации и проведения мероприятий со студентами;</a:t>
            </a:r>
            <a:endParaRPr lang="ru-RU" sz="1000" dirty="0" smtClean="0">
              <a:latin typeface="Arial" pitchFamily="34" charset="0"/>
              <a:cs typeface="Arial" pitchFamily="34" charset="0"/>
            </a:endParaRPr>
          </a:p>
          <a:p>
            <a:pPr lvl="0" indent="3429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4.2.8</a:t>
            </a:r>
            <a:r>
              <a:rPr lang="ru-RU" dirty="0" smtClean="0">
                <a:solidFill>
                  <a:srgbClr val="FFFFFF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.</a:t>
            </a:r>
            <a:r>
              <a:rPr lang="ru-RU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подготавливать ежегодный отчет о результатах деятельности комитета по делам молодежи;</a:t>
            </a:r>
          </a:p>
          <a:p>
            <a:pPr lvl="0" indent="3429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4.2.9 развивать и внедрять систему менеджмента качества в соответствии со стандартами ИСО-9001, поддерживать в рабочем состоянии, а так же постоянно повышать ее результативность.</a:t>
            </a:r>
            <a:r>
              <a:rPr lang="ru-RU" sz="1000" dirty="0" smtClean="0">
                <a:latin typeface="Arial" pitchFamily="34" charset="0"/>
                <a:cs typeface="Arial" pitchFamily="34" charset="0"/>
              </a:rPr>
              <a:t> </a:t>
            </a:r>
            <a:endParaRPr lang="ru-RU" sz="2400" dirty="0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E:\Rector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5786" y="431581"/>
            <a:ext cx="7500990" cy="593828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E:\perviy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57422" y="103886"/>
            <a:ext cx="4357718" cy="661126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E:\Prorector NRiVC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28662" y="107133"/>
            <a:ext cx="7143800" cy="664373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E:\Prorector URiNTO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00100" y="60698"/>
            <a:ext cx="7143800" cy="66544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E:\1324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85852" y="122553"/>
            <a:ext cx="6715172" cy="661289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E:\Prorector EiSV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1538" y="0"/>
            <a:ext cx="6929486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071934" y="571480"/>
            <a:ext cx="4572000" cy="563231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/>
              <a:t>Организационная структура управления воспитательной работой включает в себя все структурные подразделения, деятельность которых направлена на воспитание студенческой молодежи. Поэтому при формировании  административной структуры опирались на сочетание анализа факторов, влияющих на содержание воспитательной работы, с требованиями, сочетающими ее принципы. При формировании организационной структуры по воспитательной работе в университете руководствовались принципами, заложенными в законодательстве о государственной молодежной политике.</a:t>
            </a:r>
            <a:endParaRPr lang="ru-RU" dirty="0"/>
          </a:p>
        </p:txBody>
      </p:sp>
      <p:pic>
        <p:nvPicPr>
          <p:cNvPr id="10242" name="Picture 2" descr="E:\IMG_8883_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571480"/>
            <a:ext cx="3613762" cy="571504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120</TotalTime>
  <Words>1147</Words>
  <Application>Microsoft Office PowerPoint</Application>
  <PresentationFormat>Экран (4:3)</PresentationFormat>
  <Paragraphs>119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Тема Office</vt:lpstr>
      <vt:lpstr>Управление воспитательной работой КГУ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Студенческий совет</dc:title>
  <dc:creator>Фариза</dc:creator>
  <cp:lastModifiedBy>пк</cp:lastModifiedBy>
  <cp:revision>24</cp:revision>
  <dcterms:created xsi:type="dcterms:W3CDTF">2012-10-18T09:18:19Z</dcterms:created>
  <dcterms:modified xsi:type="dcterms:W3CDTF">2012-10-30T11:26:29Z</dcterms:modified>
</cp:coreProperties>
</file>