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23"/>
  </p:handoutMasterIdLst>
  <p:sldIdLst>
    <p:sldId id="256" r:id="rId2"/>
    <p:sldId id="297" r:id="rId3"/>
    <p:sldId id="258" r:id="rId4"/>
    <p:sldId id="259" r:id="rId5"/>
    <p:sldId id="263" r:id="rId6"/>
    <p:sldId id="269" r:id="rId7"/>
    <p:sldId id="267" r:id="rId8"/>
    <p:sldId id="261" r:id="rId9"/>
    <p:sldId id="260" r:id="rId10"/>
    <p:sldId id="265" r:id="rId11"/>
    <p:sldId id="266" r:id="rId12"/>
    <p:sldId id="270" r:id="rId13"/>
    <p:sldId id="271" r:id="rId14"/>
    <p:sldId id="272" r:id="rId15"/>
    <p:sldId id="273" r:id="rId16"/>
    <p:sldId id="257" r:id="rId17"/>
    <p:sldId id="296" r:id="rId18"/>
    <p:sldId id="274" r:id="rId19"/>
    <p:sldId id="275" r:id="rId20"/>
    <p:sldId id="276" r:id="rId21"/>
    <p:sldId id="278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CFD0"/>
    <a:srgbClr val="D499F9"/>
    <a:srgbClr val="C0A3FB"/>
    <a:srgbClr val="F7CEFE"/>
    <a:srgbClr val="FFFFFF"/>
    <a:srgbClr val="770ABA"/>
    <a:srgbClr val="80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ECDBE6-AC4C-45E5-B3B4-6996D82C3B96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D2C3C5-86E7-4384-839F-7161BF0B04F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363CA-BDC5-4BDA-8FBC-E654822BF53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C6073-7018-4E83-B74B-51E0B6DD3B9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4A8339-8CB2-4F03-9086-A41214A81F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F0A280-815A-4205-974A-CFFA8012819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D629A7-DE72-4695-ACA1-448D3774A2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CC4E8-EC57-4D47-BD51-E732D453A2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E29E3-8812-452A-A302-E56F0B2ACE2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35C96-5F9A-4FF7-BCB0-B25747ED7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2499B5-3C5E-4400-9F9E-1B3220E9EF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B9CF3B-8132-410E-8387-18EBF2858B0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2FF344E-2E37-45F6-9C04-6CD537B600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9EF29E6-1BE0-4A10-884B-93A09522F10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/>
              <a:t>Социология – </a:t>
            </a:r>
            <a:br>
              <a:rPr lang="ru-RU" b="1"/>
            </a:br>
            <a:r>
              <a:rPr lang="ru-RU" b="1"/>
              <a:t>наука об обществе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ln w="38100">
            <a:solidFill>
              <a:srgbClr val="000066"/>
            </a:solidFill>
          </a:ln>
        </p:spPr>
        <p:txBody>
          <a:bodyPr>
            <a:normAutofit fontScale="90000"/>
          </a:bodyPr>
          <a:lstStyle/>
          <a:p>
            <a:r>
              <a:rPr lang="ru-RU" sz="4000" b="1">
                <a:solidFill>
                  <a:srgbClr val="800000"/>
                </a:solidFill>
              </a:rPr>
              <a:t>Система </a:t>
            </a:r>
            <a:br>
              <a:rPr lang="ru-RU" sz="4000" b="1">
                <a:solidFill>
                  <a:srgbClr val="800000"/>
                </a:solidFill>
              </a:rPr>
            </a:br>
            <a:r>
              <a:rPr lang="ru-RU" sz="4000" b="1">
                <a:solidFill>
                  <a:srgbClr val="800000"/>
                </a:solidFill>
              </a:rPr>
              <a:t>социологического знания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ln w="38100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400" b="1"/>
              <a:t>         </a:t>
            </a:r>
            <a:r>
              <a:rPr lang="ru-RU" sz="2400" b="1">
                <a:solidFill>
                  <a:srgbClr val="800000"/>
                </a:solidFill>
              </a:rPr>
              <a:t>Система - </a:t>
            </a:r>
            <a:r>
              <a:rPr lang="ru-RU" sz="2400">
                <a:solidFill>
                  <a:srgbClr val="800000"/>
                </a:solidFill>
              </a:rPr>
              <a:t>упорядоченная определенным образом совокупность элементов, взаимосвязанных между собой и образующих некоторую целостность.</a:t>
            </a:r>
            <a:endParaRPr lang="ru-RU" sz="2400" b="1">
              <a:solidFill>
                <a:srgbClr val="800000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b="1">
                <a:solidFill>
                  <a:srgbClr val="800000"/>
                </a:solidFill>
              </a:rPr>
              <a:t>           Основные признаки социальных систем:</a:t>
            </a:r>
            <a:endParaRPr lang="ru-RU" sz="2400">
              <a:solidFill>
                <a:srgbClr val="800000"/>
              </a:solidFill>
            </a:endParaRP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800000"/>
                </a:solidFill>
              </a:rPr>
              <a:t>качественная определенность,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800000"/>
                </a:solidFill>
              </a:rPr>
              <a:t>выделенность относительно среды существования,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800000"/>
                </a:solidFill>
              </a:rPr>
              <a:t>гетерогенность (неоднородность состава), т.е. наличие некоторого множества составных частей в целом,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800000"/>
                </a:solidFill>
              </a:rPr>
              <a:t>наличие интегральных свойств, в которых проявляется зависимость частей и целого. </a:t>
            </a: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333375"/>
            <a:ext cx="8075612" cy="1079500"/>
          </a:xfrm>
          <a:ln w="38100">
            <a:solidFill>
              <a:srgbClr val="000066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/>
              <a:t/>
            </a:r>
            <a:br>
              <a:rPr lang="ru-RU" sz="2800" b="1"/>
            </a:br>
            <a:r>
              <a:rPr lang="ru-RU" sz="2800" b="1">
                <a:solidFill>
                  <a:srgbClr val="800000"/>
                </a:solidFill>
              </a:rPr>
              <a:t>Система социологического знания </a:t>
            </a:r>
            <a:br>
              <a:rPr lang="ru-RU" sz="2800" b="1">
                <a:solidFill>
                  <a:srgbClr val="800000"/>
                </a:solidFill>
              </a:rPr>
            </a:br>
            <a:r>
              <a:rPr lang="ru-RU" sz="2800">
                <a:solidFill>
                  <a:srgbClr val="800000"/>
                </a:solidFill>
              </a:rPr>
              <a:t>в качестве элементов включает</a:t>
            </a:r>
            <a:r>
              <a:rPr lang="ru-RU" sz="2800" b="1">
                <a:solidFill>
                  <a:srgbClr val="800000"/>
                </a:solidFill>
              </a:rPr>
              <a:t>:</a:t>
            </a:r>
            <a:br>
              <a:rPr lang="ru-RU" sz="2800" b="1">
                <a:solidFill>
                  <a:srgbClr val="800000"/>
                </a:solidFill>
              </a:rPr>
            </a:br>
            <a:endParaRPr lang="ru-RU" sz="2800" b="1">
              <a:solidFill>
                <a:srgbClr val="80000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ln w="57150">
            <a:solidFill>
              <a:srgbClr val="000066"/>
            </a:solidFill>
          </a:ln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400" b="1" u="sng">
                <a:solidFill>
                  <a:srgbClr val="800000"/>
                </a:solidFill>
              </a:rPr>
              <a:t>социальные факты</a:t>
            </a:r>
            <a:r>
              <a:rPr lang="ru-RU" sz="2400" u="sng">
                <a:solidFill>
                  <a:srgbClr val="800000"/>
                </a:solidFill>
              </a:rPr>
              <a:t>,</a:t>
            </a:r>
            <a:r>
              <a:rPr lang="ru-RU" sz="2400">
                <a:solidFill>
                  <a:srgbClr val="800000"/>
                </a:solidFill>
              </a:rPr>
              <a:t> т.е. обоснованные знания, полученные в результате описания определенных фрагментов реальности.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800000"/>
                </a:solidFill>
              </a:rPr>
              <a:t>      Установлению </a:t>
            </a:r>
            <a:r>
              <a:rPr lang="ru-RU" sz="2400" b="1">
                <a:solidFill>
                  <a:srgbClr val="800000"/>
                </a:solidFill>
              </a:rPr>
              <a:t>социальных фактов</a:t>
            </a:r>
            <a:r>
              <a:rPr lang="ru-RU" sz="2400">
                <a:solidFill>
                  <a:srgbClr val="800000"/>
                </a:solidFill>
              </a:rPr>
              <a:t> служат такие </a:t>
            </a:r>
            <a:r>
              <a:rPr lang="ru-RU" sz="2400" b="1">
                <a:solidFill>
                  <a:srgbClr val="800000"/>
                </a:solidFill>
              </a:rPr>
              <a:t>элементы социологического знания</a:t>
            </a:r>
            <a:r>
              <a:rPr lang="ru-RU" sz="2400">
                <a:solidFill>
                  <a:srgbClr val="800000"/>
                </a:solidFill>
              </a:rPr>
              <a:t> как: </a:t>
            </a:r>
            <a:endParaRPr lang="ru-RU" sz="2400" b="1">
              <a:solidFill>
                <a:srgbClr val="8000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800000"/>
                </a:solidFill>
              </a:rPr>
              <a:t>общие и специальные социологические теории</a:t>
            </a:r>
            <a:r>
              <a:rPr lang="ru-RU" sz="2400">
                <a:solidFill>
                  <a:srgbClr val="800000"/>
                </a:solidFill>
              </a:rPr>
              <a:t> (например теория стратификации, теория культурного релятивизма и т.д.) Задача этих теорий - решить вопрос о возможностях и пределах познания общества в определенных аспектах.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800000"/>
                </a:solidFill>
              </a:rPr>
              <a:t>      Эти теории развиваются в рамках определенных теоретико-методологических направлений: макро или микро социологий, функционализма или символического интеракционизма. </a:t>
            </a:r>
            <a:endParaRPr lang="ru-RU" sz="2400" b="1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908050"/>
            <a:ext cx="8424862" cy="5257800"/>
          </a:xfrm>
          <a:ln w="38100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800000"/>
                </a:solidFill>
              </a:rPr>
              <a:t>отраслевые социологические теории</a:t>
            </a:r>
            <a:r>
              <a:rPr lang="ru-RU" sz="2400">
                <a:solidFill>
                  <a:srgbClr val="800000"/>
                </a:solidFill>
              </a:rPr>
              <a:t>, например экономическая социология, социология семьи, социология города. Их задача - дать описание отдельных сфер жизни общества, обосновать программы конкретных социологических исследований, обеспечить истолкование эмпирических данных. </a:t>
            </a:r>
            <a:endParaRPr lang="ru-RU" sz="2400" b="1">
              <a:solidFill>
                <a:srgbClr val="8000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800000"/>
                </a:solidFill>
              </a:rPr>
              <a:t>методы сбора и анализа данных</a:t>
            </a:r>
            <a:r>
              <a:rPr lang="ru-RU" sz="2400">
                <a:solidFill>
                  <a:srgbClr val="800000"/>
                </a:solidFill>
              </a:rPr>
              <a:t> служат созданию эмпирической базы и первичному обобщению эмпирических данных (массовый опрос, наблюдения, анализ документов, эксперимент). Выбор метода исследования зависит от спецификации объекта и задач исследования, например настроения избирателей можно изучать с помощью опроса избирателей, опроса экспертов или глубинного интервью с типичным избирателем. Соответственно методу избирается метод анализа данных. </a:t>
            </a:r>
          </a:p>
          <a:p>
            <a:pPr>
              <a:lnSpc>
                <a:spcPct val="80000"/>
              </a:lnSpc>
            </a:pPr>
            <a:endParaRPr lang="ru-RU" sz="240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333375"/>
            <a:ext cx="7772400" cy="1136650"/>
          </a:xfrm>
          <a:ln w="38100">
            <a:solidFill>
              <a:srgbClr val="000066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Виды социологического </a:t>
            </a:r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знания    развивается в двух     направлениях</a:t>
            </a:r>
            <a:endParaRPr lang="ru-RU" sz="4000" b="1" dirty="0">
              <a:solidFill>
                <a:schemeClr val="tx1">
                  <a:lumMod val="9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7892" name="Rectangle 4" descr="Пергамент"/>
          <p:cNvSpPr>
            <a:spLocks noGrp="1" noChangeArrowheads="1"/>
          </p:cNvSpPr>
          <p:nvPr>
            <p:ph type="subTitle" idx="1"/>
          </p:nvPr>
        </p:nvSpPr>
        <p:spPr>
          <a:xfrm>
            <a:off x="428596" y="2214554"/>
            <a:ext cx="8280400" cy="4321175"/>
          </a:xfrm>
          <a:blipFill dpi="0" rotWithShape="1">
            <a:blip r:embed="rId2"/>
            <a:srcRect/>
            <a:tile tx="0" ty="0" sx="100000" sy="100000" flip="none" algn="tl"/>
          </a:blipFill>
          <a:ln w="76200" cmpd="tri">
            <a:solidFill>
              <a:srgbClr val="000066"/>
            </a:solidFill>
          </a:ln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2000" dirty="0"/>
              <a:t>     </a:t>
            </a:r>
            <a:r>
              <a:rPr lang="ru-RU" sz="2000" dirty="0">
                <a:solidFill>
                  <a:srgbClr val="800000"/>
                </a:solidFill>
              </a:rPr>
              <a:t>Это направление, называемое еще и </a:t>
            </a:r>
            <a:r>
              <a:rPr lang="ru-RU" sz="2000" dirty="0" err="1">
                <a:solidFill>
                  <a:srgbClr val="800000"/>
                </a:solidFill>
              </a:rPr>
              <a:t>макросоциологией</a:t>
            </a:r>
            <a:r>
              <a:rPr lang="ru-RU" sz="2000" dirty="0">
                <a:solidFill>
                  <a:srgbClr val="800000"/>
                </a:solidFill>
              </a:rPr>
              <a:t>, включает в себя проблемы социально-философского осмысления наиболее общих вопросов развития и функционирования общества и места в нем человеческой личности, гносеологические проблемные вопросы социологии, проблемы построения структур социальных ассоциаций, построения математических моделей социальных общностей и процессов и т.д.</a:t>
            </a:r>
          </a:p>
          <a:p>
            <a:pPr algn="l">
              <a:lnSpc>
                <a:spcPct val="80000"/>
              </a:lnSpc>
            </a:pPr>
            <a:r>
              <a:rPr lang="ru-RU" sz="2000" dirty="0">
                <a:solidFill>
                  <a:srgbClr val="800000"/>
                </a:solidFill>
              </a:rPr>
              <a:t>    Фундаментальные или общесоциологические теории возникли из социальной философии и психологии; они основывались на наблюдениях, умозаключениях и обобщениях различных сторон общественной жизни, которые давали сведения об единых для всех социальных структур законах поведения людей.</a:t>
            </a:r>
          </a:p>
          <a:p>
            <a:pPr algn="l">
              <a:lnSpc>
                <a:spcPct val="80000"/>
              </a:lnSpc>
            </a:pPr>
            <a:r>
              <a:rPr lang="ru-RU" sz="2000" dirty="0">
                <a:solidFill>
                  <a:srgbClr val="800000"/>
                </a:solidFill>
              </a:rPr>
              <a:t>    На фундаментальном уровне осуществляются взаимосвязи социологии с другими науками: философией, историей, политологией и др.</a:t>
            </a:r>
          </a:p>
        </p:txBody>
      </p:sp>
      <p:sp>
        <p:nvSpPr>
          <p:cNvPr id="37895" name="Rectangle 7"/>
          <p:cNvSpPr>
            <a:spLocks noChangeArrowheads="1"/>
          </p:cNvSpPr>
          <p:nvPr/>
        </p:nvSpPr>
        <p:spPr bwMode="auto">
          <a:xfrm>
            <a:off x="3132138" y="1628775"/>
            <a:ext cx="3141662" cy="486287"/>
          </a:xfrm>
          <a:prstGeom prst="rect">
            <a:avLst/>
          </a:prstGeom>
          <a:noFill/>
          <a:ln w="57150" cmpd="thickThin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 sz="3200" b="1" dirty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фундаментальном</a:t>
            </a:r>
            <a:r>
              <a:rPr lang="ru-RU" sz="3200" b="1" dirty="0">
                <a:solidFill>
                  <a:srgbClr val="800000"/>
                </a:solidFill>
                <a:latin typeface="Monotype Corsiva" pitchFamily="66" charset="0"/>
              </a:rPr>
              <a:t> </a:t>
            </a:r>
          </a:p>
        </p:txBody>
      </p:sp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5724525" y="1412875"/>
            <a:ext cx="1841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endParaRPr lang="ru-RU" sz="2400"/>
          </a:p>
        </p:txBody>
      </p:sp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77875"/>
          </a:xfrm>
          <a:ln w="28575">
            <a:solidFill>
              <a:srgbClr val="000066"/>
            </a:solidFill>
          </a:ln>
        </p:spPr>
        <p:txBody>
          <a:bodyPr/>
          <a:lstStyle/>
          <a:p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latin typeface="Monotype Corsiva" pitchFamily="66" charset="0"/>
              </a:rPr>
              <a:t>                         прикладном</a:t>
            </a:r>
            <a:endParaRPr lang="ru-RU" sz="4000" b="1" dirty="0">
              <a:solidFill>
                <a:schemeClr val="tx1">
                  <a:lumMod val="9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4035" name="Rectangle 3" descr="Упаковочная бумага"/>
          <p:cNvSpPr>
            <a:spLocks noGrp="1" noChangeArrowheads="1"/>
          </p:cNvSpPr>
          <p:nvPr>
            <p:ph idx="1"/>
          </p:nvPr>
        </p:nvSpPr>
        <p:spPr>
          <a:xfrm>
            <a:off x="468313" y="1341438"/>
            <a:ext cx="8229600" cy="4929187"/>
          </a:xfrm>
          <a:blipFill dpi="0" rotWithShape="1">
            <a:blip r:embed="rId2"/>
            <a:srcRect/>
            <a:tile tx="0" ty="0" sx="100000" sy="100000" flip="none" algn="tl"/>
          </a:blipFill>
          <a:ln w="76200" cmpd="tri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800000"/>
                </a:solidFill>
              </a:rPr>
              <a:t>    Социология как наука должна основываться на точных, конкретных данных об отдельных социальных фактах, составляющих процесс изменения и структуру общества. 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800000"/>
                </a:solidFill>
              </a:rPr>
              <a:t>     Эти данные собираются исследователями с помощью набора методов эмпирических исследований. </a:t>
            </a:r>
          </a:p>
          <a:p>
            <a:pPr>
              <a:lnSpc>
                <a:spcPct val="90000"/>
              </a:lnSpc>
            </a:pPr>
            <a:r>
              <a:rPr lang="ru-RU" sz="2400" dirty="0">
                <a:solidFill>
                  <a:srgbClr val="800000"/>
                </a:solidFill>
              </a:rPr>
              <a:t>    На эмпирическом уровне социологи собирают многочисленные факты, сведения, мнения членов социальных групп, личностных данных, их последующая обработка, обобщение и формулирование первичных выводов относительно конкретных явлений социальной жизни..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0"/>
            <a:ext cx="7643812" cy="1214422"/>
          </a:xfrm>
          <a:ln w="76200" cmpd="tri">
            <a:solidFill>
              <a:srgbClr val="000066"/>
            </a:solidFill>
          </a:ln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                       Теории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среднего уровня </a:t>
            </a:r>
            <a:br>
              <a:rPr lang="ru-RU" sz="2800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              введено 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в социологическую практику 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>   Р.Мертоном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45059" name="Rectangle 3" descr="Газетная бумага"/>
          <p:cNvSpPr>
            <a:spLocks noGrp="1" noChangeArrowheads="1"/>
          </p:cNvSpPr>
          <p:nvPr>
            <p:ph idx="1"/>
          </p:nvPr>
        </p:nvSpPr>
        <p:spPr>
          <a:xfrm>
            <a:off x="323850" y="1285860"/>
            <a:ext cx="8569325" cy="5311790"/>
          </a:xfrm>
          <a:blipFill dpi="0" rotWithShape="1">
            <a:blip r:embed="rId2"/>
            <a:srcRect/>
            <a:tile tx="0" ty="0" sx="100000" sy="100000" flip="none" algn="tl"/>
          </a:blipFill>
          <a:ln w="76200" cmpd="tri">
            <a:solidFill>
              <a:srgbClr val="000066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dirty="0"/>
              <a:t>          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Это теории, находящиеся в промежуточном пространстве между частными, но тоже необходимыми рабочими гипотезами и систематическими попытками создать единую теорию общества. </a:t>
            </a:r>
          </a:p>
          <a:p>
            <a:pPr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 Такие теории призваны обобщать и структурировать эмпирические данные в пределах отдельных областей социологического знания, таких, как изучение семьи, конфликта, малой группы и т.п. </a:t>
            </a:r>
          </a:p>
          <a:p>
            <a:pPr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 В теориях среднего уровня используются идеи и термины, заимствованные из общесоциологических теорий, но применяются также собственные специфические определения и понятия. </a:t>
            </a:r>
          </a:p>
          <a:p>
            <a:pPr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 Теории среднего уровня можно условно разделить на три группы: теории</a:t>
            </a:r>
          </a:p>
          <a:p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социальных институтов, </a:t>
            </a:r>
          </a:p>
          <a:p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теории социальных общностей, </a:t>
            </a:r>
          </a:p>
          <a:p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теории специализированных социальных процессов. </a:t>
            </a:r>
          </a:p>
          <a:p>
            <a:pPr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  В каждой из выделенных групп содержится большое число теорий среднего уровня, которое увеличивается по мере развития социологии как науки.</a:t>
            </a:r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Уровни социологического знан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ln w="76200">
            <a:solidFill>
              <a:srgbClr val="000066"/>
            </a:solidFill>
          </a:ln>
        </p:spPr>
        <p:txBody>
          <a:bodyPr/>
          <a:lstStyle/>
          <a:p>
            <a:r>
              <a:rPr lang="ru-RU" sz="3600" b="1">
                <a:solidFill>
                  <a:srgbClr val="000066"/>
                </a:solidFill>
                <a:latin typeface="Comic Sans MS" pitchFamily="66" charset="0"/>
              </a:rPr>
              <a:t>Уровни </a:t>
            </a:r>
            <a:br>
              <a:rPr lang="ru-RU" sz="3600" b="1">
                <a:solidFill>
                  <a:srgbClr val="000066"/>
                </a:solidFill>
                <a:latin typeface="Comic Sans MS" pitchFamily="66" charset="0"/>
              </a:rPr>
            </a:br>
            <a:r>
              <a:rPr lang="ru-RU" sz="3600" b="1">
                <a:solidFill>
                  <a:srgbClr val="000066"/>
                </a:solidFill>
                <a:latin typeface="Comic Sans MS" pitchFamily="66" charset="0"/>
              </a:rPr>
              <a:t>социологического знания</a:t>
            </a:r>
          </a:p>
        </p:txBody>
      </p:sp>
      <p:sp>
        <p:nvSpPr>
          <p:cNvPr id="73732" name="Oval 4"/>
          <p:cNvSpPr>
            <a:spLocks noChangeArrowheads="1"/>
          </p:cNvSpPr>
          <p:nvPr/>
        </p:nvSpPr>
        <p:spPr bwMode="auto">
          <a:xfrm>
            <a:off x="611188" y="2276475"/>
            <a:ext cx="3024187" cy="1008063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800000"/>
                </a:solidFill>
                <a:latin typeface="Tahoma" pitchFamily="34" charset="0"/>
              </a:rPr>
              <a:t>Знания об обществе</a:t>
            </a:r>
          </a:p>
        </p:txBody>
      </p:sp>
      <p:sp>
        <p:nvSpPr>
          <p:cNvPr id="73733" name="Oval 5"/>
          <p:cNvSpPr>
            <a:spLocks noChangeArrowheads="1"/>
          </p:cNvSpPr>
          <p:nvPr/>
        </p:nvSpPr>
        <p:spPr bwMode="auto">
          <a:xfrm>
            <a:off x="684213" y="4076700"/>
            <a:ext cx="3384550" cy="1296988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ru-RU" b="1">
                <a:solidFill>
                  <a:srgbClr val="800000"/>
                </a:solidFill>
                <a:latin typeface="Tahoma" pitchFamily="34" charset="0"/>
              </a:rPr>
              <a:t>Знания о социальном</a:t>
            </a:r>
          </a:p>
          <a:p>
            <a:r>
              <a:rPr lang="ru-RU" b="1">
                <a:solidFill>
                  <a:srgbClr val="800000"/>
                </a:solidFill>
                <a:latin typeface="Tahoma" pitchFamily="34" charset="0"/>
              </a:rPr>
              <a:t> составе населения</a:t>
            </a:r>
          </a:p>
        </p:txBody>
      </p:sp>
      <p:sp>
        <p:nvSpPr>
          <p:cNvPr id="73734" name="Oval 6"/>
          <p:cNvSpPr>
            <a:spLocks noChangeArrowheads="1"/>
          </p:cNvSpPr>
          <p:nvPr/>
        </p:nvSpPr>
        <p:spPr bwMode="auto">
          <a:xfrm>
            <a:off x="5076825" y="2205038"/>
            <a:ext cx="3313113" cy="1057275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800000"/>
                </a:solidFill>
              </a:rPr>
              <a:t>Политическая социология</a:t>
            </a:r>
          </a:p>
        </p:txBody>
      </p:sp>
      <p:sp>
        <p:nvSpPr>
          <p:cNvPr id="73735" name="Oval 7"/>
          <p:cNvSpPr>
            <a:spLocks noChangeArrowheads="1"/>
          </p:cNvSpPr>
          <p:nvPr/>
        </p:nvSpPr>
        <p:spPr bwMode="auto">
          <a:xfrm>
            <a:off x="4787900" y="3933825"/>
            <a:ext cx="3455988" cy="1295400"/>
          </a:xfrm>
          <a:prstGeom prst="ellipse">
            <a:avLst/>
          </a:prstGeom>
          <a:solidFill>
            <a:schemeClr val="bg1"/>
          </a:solidFill>
          <a:ln w="762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>
                <a:solidFill>
                  <a:srgbClr val="800000"/>
                </a:solidFill>
              </a:rPr>
              <a:t>Деятельность</a:t>
            </a:r>
          </a:p>
          <a:p>
            <a:pPr algn="ctr"/>
            <a:r>
              <a:rPr lang="ru-RU" b="1">
                <a:solidFill>
                  <a:srgbClr val="800000"/>
                </a:solidFill>
              </a:rPr>
              <a:t>социальных институтов</a:t>
            </a:r>
          </a:p>
        </p:txBody>
      </p:sp>
      <p:sp>
        <p:nvSpPr>
          <p:cNvPr id="73736" name="Line 8"/>
          <p:cNvSpPr>
            <a:spLocks noChangeShapeType="1"/>
          </p:cNvSpPr>
          <p:nvPr/>
        </p:nvSpPr>
        <p:spPr bwMode="auto">
          <a:xfrm flipH="1">
            <a:off x="2124075" y="1484313"/>
            <a:ext cx="935038" cy="720725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37" name="Line 9"/>
          <p:cNvSpPr>
            <a:spLocks noChangeShapeType="1"/>
          </p:cNvSpPr>
          <p:nvPr/>
        </p:nvSpPr>
        <p:spPr bwMode="auto">
          <a:xfrm>
            <a:off x="5580063" y="1412875"/>
            <a:ext cx="1223962" cy="720725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38" name="Line 10"/>
          <p:cNvSpPr>
            <a:spLocks noChangeShapeType="1"/>
          </p:cNvSpPr>
          <p:nvPr/>
        </p:nvSpPr>
        <p:spPr bwMode="auto">
          <a:xfrm flipH="1">
            <a:off x="3348038" y="1484313"/>
            <a:ext cx="719137" cy="2665412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3739" name="Line 11"/>
          <p:cNvSpPr>
            <a:spLocks noChangeShapeType="1"/>
          </p:cNvSpPr>
          <p:nvPr/>
        </p:nvSpPr>
        <p:spPr bwMode="auto">
          <a:xfrm>
            <a:off x="4356100" y="1484313"/>
            <a:ext cx="1152525" cy="2592387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1066800"/>
          </a:xfrm>
        </p:spPr>
        <p:txBody>
          <a:bodyPr/>
          <a:lstStyle/>
          <a:p>
            <a:r>
              <a:rPr lang="ru-RU">
                <a:solidFill>
                  <a:srgbClr val="000066"/>
                </a:solidFill>
                <a:latin typeface="Monotype Corsiva" pitchFamily="66" charset="0"/>
              </a:rPr>
              <a:t>Методы социологии</a:t>
            </a:r>
          </a:p>
        </p:txBody>
      </p:sp>
      <p:sp>
        <p:nvSpPr>
          <p:cNvPr id="48131" name="Rectangle 3" descr="Газетная бумага"/>
          <p:cNvSpPr>
            <a:spLocks noGrp="1" noChangeArrowheads="1"/>
          </p:cNvSpPr>
          <p:nvPr>
            <p:ph idx="1"/>
          </p:nvPr>
        </p:nvSpPr>
        <p:spPr>
          <a:xfrm>
            <a:off x="323850" y="1268413"/>
            <a:ext cx="8302625" cy="2016125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>
              <a:buFontTx/>
              <a:buNone/>
            </a:pPr>
            <a:r>
              <a:rPr lang="ru-RU">
                <a:latin typeface="Comic Sans MS" pitchFamily="66" charset="0"/>
              </a:rPr>
              <a:t>       </a:t>
            </a:r>
            <a:r>
              <a:rPr lang="ru-RU" sz="2800">
                <a:solidFill>
                  <a:srgbClr val="800000"/>
                </a:solidFill>
                <a:latin typeface="Comic Sans MS" pitchFamily="66" charset="0"/>
              </a:rPr>
              <a:t>Метод определяется как способ, совокупность приемов изучения объекта. Его также определяют как технологический принцип изучения предмета.</a:t>
            </a:r>
          </a:p>
          <a:p>
            <a:endParaRPr lang="ru-RU">
              <a:solidFill>
                <a:srgbClr val="800000"/>
              </a:solidFill>
              <a:latin typeface="Comic Sans MS" pitchFamily="66" charset="0"/>
            </a:endParaRPr>
          </a:p>
        </p:txBody>
      </p:sp>
      <p:sp>
        <p:nvSpPr>
          <p:cNvPr id="48132" name="Text Box 4" descr="Упаковочная бумага"/>
          <p:cNvSpPr txBox="1">
            <a:spLocks noChangeArrowheads="1"/>
          </p:cNvSpPr>
          <p:nvPr/>
        </p:nvSpPr>
        <p:spPr bwMode="auto">
          <a:xfrm>
            <a:off x="395288" y="3284538"/>
            <a:ext cx="8229600" cy="270986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00"/>
                </a:solidFill>
                <a:latin typeface="Monotype Corsiva" pitchFamily="66" charset="0"/>
              </a:rPr>
              <a:t>Социологии выделяют три группы методов.</a:t>
            </a:r>
          </a:p>
          <a:p>
            <a:r>
              <a:rPr lang="ru-RU" sz="2400" b="1" i="1">
                <a:solidFill>
                  <a:srgbClr val="800000"/>
                </a:solidFill>
                <a:latin typeface="Monotype Corsiva" pitchFamily="66" charset="0"/>
              </a:rPr>
              <a:t>   Первая группа</a:t>
            </a:r>
            <a:r>
              <a:rPr lang="ru-RU" sz="2400" i="1">
                <a:solidFill>
                  <a:srgbClr val="800000"/>
                </a:solidFill>
                <a:latin typeface="Monotype Corsiva" pitchFamily="66" charset="0"/>
              </a:rPr>
              <a:t> </a:t>
            </a:r>
            <a:r>
              <a:rPr lang="ru-RU" sz="2400">
                <a:solidFill>
                  <a:srgbClr val="800000"/>
                </a:solidFill>
                <a:latin typeface="Monotype Corsiva" pitchFamily="66" charset="0"/>
              </a:rPr>
              <a:t>— общенаучные методы (анализ и синтез, восхождение от частного к общему, статистический и т. д.).</a:t>
            </a:r>
          </a:p>
          <a:p>
            <a:r>
              <a:rPr lang="ru-RU" sz="2400" b="1" i="1">
                <a:solidFill>
                  <a:srgbClr val="800000"/>
                </a:solidFill>
                <a:latin typeface="Monotype Corsiva" pitchFamily="66" charset="0"/>
              </a:rPr>
              <a:t>   Вторую группу</a:t>
            </a:r>
            <a:r>
              <a:rPr lang="ru-RU" sz="2400" i="1">
                <a:solidFill>
                  <a:srgbClr val="800000"/>
                </a:solidFill>
                <a:latin typeface="Monotype Corsiva" pitchFamily="66" charset="0"/>
              </a:rPr>
              <a:t> </a:t>
            </a:r>
            <a:r>
              <a:rPr lang="ru-RU" sz="2400">
                <a:solidFill>
                  <a:srgbClr val="800000"/>
                </a:solidFill>
                <a:latin typeface="Monotype Corsiva" pitchFamily="66" charset="0"/>
              </a:rPr>
              <a:t>часто называют общими подходами.</a:t>
            </a:r>
          </a:p>
          <a:p>
            <a:r>
              <a:rPr lang="ru-RU" sz="2400" b="1">
                <a:solidFill>
                  <a:srgbClr val="800000"/>
                </a:solidFill>
                <a:latin typeface="Monotype Corsiva" pitchFamily="66" charset="0"/>
              </a:rPr>
              <a:t>   Третью  группу</a:t>
            </a:r>
            <a:r>
              <a:rPr lang="ru-RU" sz="2400">
                <a:solidFill>
                  <a:srgbClr val="800000"/>
                </a:solidFill>
                <a:latin typeface="Monotype Corsiva" pitchFamily="66" charset="0"/>
              </a:rPr>
              <a:t> составляют методы конкретного социологического исследования.</a:t>
            </a:r>
          </a:p>
          <a:p>
            <a:endParaRPr lang="ru-RU" sz="2400">
              <a:solidFill>
                <a:srgbClr val="8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496300" cy="1354137"/>
          </a:xfrm>
        </p:spPr>
        <p:txBody>
          <a:bodyPr/>
          <a:lstStyle/>
          <a:p>
            <a:pPr algn="ctr"/>
            <a:r>
              <a:rPr lang="ru-RU" sz="2400" b="1" i="1" dirty="0">
                <a:solidFill>
                  <a:schemeClr val="tx1">
                    <a:lumMod val="95000"/>
                  </a:schemeClr>
                </a:solidFill>
              </a:rPr>
              <a:t>Вторую группу</a:t>
            </a:r>
            <a:r>
              <a:rPr lang="ru-RU" sz="2400" i="1" dirty="0">
                <a:solidFill>
                  <a:schemeClr val="tx1">
                    <a:lumMod val="95000"/>
                  </a:schemeClr>
                </a:solidFill>
              </a:rPr>
              <a:t> </a:t>
            </a:r>
            <a:r>
              <a:rPr lang="ru-RU" sz="2400" i="1" dirty="0" smtClean="0">
                <a:solidFill>
                  <a:schemeClr val="tx1">
                    <a:lumMod val="95000"/>
                  </a:schemeClr>
                </a:solidFill>
              </a:rPr>
              <a:t>   </a:t>
            </a: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</a:rPr>
              <a:t>часто 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400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называют  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</a:rPr>
              <a:t>общими подходами.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 </a:t>
            </a:r>
            <a:br>
              <a:rPr lang="ru-RU" sz="2400" dirty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400" b="1" dirty="0">
                <a:solidFill>
                  <a:schemeClr val="tx1">
                    <a:lumMod val="95000"/>
                  </a:schemeClr>
                </a:solidFill>
              </a:rPr>
              <a:t>Н. </a:t>
            </a:r>
            <a:r>
              <a:rPr lang="ru-RU" sz="2400" b="1" dirty="0" err="1">
                <a:solidFill>
                  <a:schemeClr val="tx1">
                    <a:lumMod val="95000"/>
                  </a:schemeClr>
                </a:solidFill>
              </a:rPr>
              <a:t>Смелзер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 выделяет </a:t>
            </a:r>
            <a:r>
              <a:rPr lang="ru-RU" sz="2400" b="1" dirty="0">
                <a:solidFill>
                  <a:schemeClr val="tx1">
                    <a:lumMod val="95000"/>
                  </a:schemeClr>
                </a:solidFill>
              </a:rPr>
              <a:t>пять основных</a:t>
            </a:r>
            <a:r>
              <a:rPr lang="ru-RU" sz="2400" dirty="0">
                <a:solidFill>
                  <a:schemeClr val="tx1">
                    <a:lumMod val="95000"/>
                  </a:schemeClr>
                </a:solidFill>
              </a:rPr>
              <a:t> подходов</a:t>
            </a:r>
            <a:r>
              <a:rPr lang="ru-RU" sz="2800" dirty="0">
                <a:solidFill>
                  <a:schemeClr val="tx1">
                    <a:lumMod val="95000"/>
                  </a:schemeClr>
                </a:solidFill>
              </a:rPr>
              <a:t>.</a:t>
            </a:r>
          </a:p>
        </p:txBody>
      </p:sp>
      <p:sp>
        <p:nvSpPr>
          <p:cNvPr id="49155" name="Rectangle 3" descr="Упаковочная бумага"/>
          <p:cNvSpPr>
            <a:spLocks noGrp="1" noChangeArrowheads="1"/>
          </p:cNvSpPr>
          <p:nvPr>
            <p:ph idx="1"/>
          </p:nvPr>
        </p:nvSpPr>
        <p:spPr>
          <a:xfrm>
            <a:off x="468313" y="1700213"/>
            <a:ext cx="8424862" cy="4986337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 dirty="0">
                <a:latin typeface="Comic Sans MS" pitchFamily="66" charset="0"/>
              </a:rPr>
              <a:t>         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Первый — </a:t>
            </a:r>
            <a:r>
              <a:rPr lang="ru-RU" sz="1800" b="1" dirty="0">
                <a:solidFill>
                  <a:srgbClr val="800000"/>
                </a:solidFill>
                <a:latin typeface="Comic Sans MS" pitchFamily="66" charset="0"/>
              </a:rPr>
              <a:t>демографический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. Используется при изучении деятельности людей, связанной с рождаемостью, смертностью, миграциями.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 Второй — </a:t>
            </a:r>
            <a:r>
              <a:rPr lang="ru-RU" sz="1800" b="1" dirty="0">
                <a:solidFill>
                  <a:srgbClr val="800000"/>
                </a:solidFill>
                <a:latin typeface="Comic Sans MS" pitchFamily="66" charset="0"/>
              </a:rPr>
              <a:t>психологический 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— объясняет поведение людей с точки зрения его значимости для людей как личностей. Используется для изучения социализации личности, </a:t>
            </a:r>
            <a:r>
              <a:rPr lang="ru-RU" sz="1800" dirty="0" err="1">
                <a:solidFill>
                  <a:srgbClr val="800000"/>
                </a:solidFill>
                <a:latin typeface="Comic Sans MS" pitchFamily="66" charset="0"/>
              </a:rPr>
              <a:t>девиантного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и преступного поведения и т. п.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Третий подход — </a:t>
            </a:r>
            <a:r>
              <a:rPr lang="ru-RU" sz="1800" b="1" dirty="0">
                <a:solidFill>
                  <a:srgbClr val="800000"/>
                </a:solidFill>
                <a:latin typeface="Comic Sans MS" pitchFamily="66" charset="0"/>
              </a:rPr>
              <a:t>коллективистский 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— применяется при исследовании групп, организаций, толпы, общественных движений и т. д.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Четвертый — выявляет взаимоотношения — </a:t>
            </a:r>
            <a:r>
              <a:rPr lang="ru-RU" sz="1800" b="1" dirty="0" err="1">
                <a:solidFill>
                  <a:srgbClr val="800000"/>
                </a:solidFill>
                <a:latin typeface="Comic Sans MS" pitchFamily="66" charset="0"/>
              </a:rPr>
              <a:t>интеракционистский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. Он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рассматривает общественную жизнь людей через их взаимодействие друг с другом, обусловленное социальными ролями.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          Пятый — </a:t>
            </a:r>
            <a:r>
              <a:rPr lang="ru-RU" sz="1800" b="1" dirty="0">
                <a:solidFill>
                  <a:srgbClr val="800000"/>
                </a:solidFill>
                <a:latin typeface="Comic Sans MS" pitchFamily="66" charset="0"/>
              </a:rPr>
              <a:t>культурологический </a:t>
            </a:r>
            <a:r>
              <a:rPr lang="ru-RU" sz="1800" dirty="0">
                <a:solidFill>
                  <a:srgbClr val="800000"/>
                </a:solidFill>
                <a:latin typeface="Comic Sans MS" pitchFamily="66" charset="0"/>
              </a:rPr>
              <a:t>— применяется при анализе поведения на основе таких элементов культуры как общественные правила (законы, табу, обычаи, традиции) и общественные ценности (идеи,  определяющие, какие общественные цели являются желательными для каждого члена общества). Так, если ценностью является личное благополучие, его защищают не только законы, но и обычаи, традиции.</a:t>
            </a: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План лекции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Социология как наука. Объект и предмет социологии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Структура и функции социологии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Система социологического знания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Методы социологии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split orient="vert" dir="in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 descr="Букет"/>
          <p:cNvSpPr>
            <a:spLocks noGrp="1" noChangeArrowheads="1"/>
          </p:cNvSpPr>
          <p:nvPr>
            <p:ph idx="1"/>
          </p:nvPr>
        </p:nvSpPr>
        <p:spPr>
          <a:xfrm>
            <a:off x="457200" y="765175"/>
            <a:ext cx="8229600" cy="5360988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/>
              <a:t>    </a:t>
            </a:r>
            <a:r>
              <a:rPr lang="ru-RU" sz="2400">
                <a:solidFill>
                  <a:srgbClr val="800000"/>
                </a:solidFill>
              </a:rPr>
              <a:t>Кроме основных подходов, выделенных 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800000"/>
                </a:solidFill>
              </a:rPr>
              <a:t>    Н.Смелзером, можно также назвать:</a:t>
            </a:r>
          </a:p>
          <a:p>
            <a:pPr marL="0" indent="0">
              <a:lnSpc>
                <a:spcPct val="80000"/>
              </a:lnSpc>
            </a:pPr>
            <a:r>
              <a:rPr lang="ru-RU" sz="2400" b="1">
                <a:solidFill>
                  <a:srgbClr val="800000"/>
                </a:solidFill>
              </a:rPr>
              <a:t>системный</a:t>
            </a:r>
            <a:r>
              <a:rPr lang="ru-RU" sz="2400">
                <a:solidFill>
                  <a:srgbClr val="800000"/>
                </a:solidFill>
              </a:rPr>
              <a:t>, рассматривающий общество, государство, образование как систему — совокупность взаимосвязанных частей;</a:t>
            </a:r>
          </a:p>
          <a:p>
            <a:pPr marL="0" indent="0">
              <a:lnSpc>
                <a:spcPct val="80000"/>
              </a:lnSpc>
            </a:pPr>
            <a:r>
              <a:rPr lang="ru-RU" sz="2400" b="1">
                <a:solidFill>
                  <a:srgbClr val="800000"/>
                </a:solidFill>
              </a:rPr>
              <a:t>сравнительный</a:t>
            </a:r>
            <a:r>
              <a:rPr lang="ru-RU" sz="2400">
                <a:solidFill>
                  <a:srgbClr val="800000"/>
                </a:solidFill>
              </a:rPr>
              <a:t>, изучающий поведение людей, конфликты, модернизацию в разных культурных контекстах;</a:t>
            </a:r>
          </a:p>
          <a:p>
            <a:pPr marL="0" indent="0">
              <a:lnSpc>
                <a:spcPct val="80000"/>
              </a:lnSpc>
            </a:pPr>
            <a:r>
              <a:rPr lang="ru-RU" sz="2400" b="1">
                <a:solidFill>
                  <a:srgbClr val="800000"/>
                </a:solidFill>
              </a:rPr>
              <a:t>функциональный</a:t>
            </a:r>
            <a:r>
              <a:rPr lang="ru-RU" sz="2400">
                <a:solidFill>
                  <a:srgbClr val="800000"/>
                </a:solidFill>
              </a:rPr>
              <a:t>, исследующий общество, его подсистемы на основании анализа функций каждого элемента;</a:t>
            </a:r>
          </a:p>
          <a:p>
            <a:pPr marL="0" indent="0">
              <a:lnSpc>
                <a:spcPct val="80000"/>
              </a:lnSpc>
            </a:pPr>
            <a:r>
              <a:rPr lang="ru-RU" sz="2400" b="1">
                <a:solidFill>
                  <a:srgbClr val="800000"/>
                </a:solidFill>
              </a:rPr>
              <a:t>структурный</a:t>
            </a:r>
            <a:r>
              <a:rPr lang="ru-RU" sz="2400">
                <a:solidFill>
                  <a:srgbClr val="800000"/>
                </a:solidFill>
              </a:rPr>
              <a:t>, изучающий социальные общности с позиций всестороннего исследования их структурных единиц (слоев, групп, личностей), социальных связей между ними и их динамики.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 descr="Букет"/>
          <p:cNvSpPr>
            <a:spLocks noGrp="1" noChangeArrowheads="1"/>
          </p:cNvSpPr>
          <p:nvPr>
            <p:ph idx="1"/>
          </p:nvPr>
        </p:nvSpPr>
        <p:spPr>
          <a:xfrm>
            <a:off x="250825" y="333375"/>
            <a:ext cx="8642350" cy="5792788"/>
          </a:xfrm>
          <a:solidFill>
            <a:srgbClr val="CECFD0"/>
          </a:solidFill>
          <a:ln w="38100" cmpd="dbl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ru-RU" sz="2800" dirty="0"/>
              <a:t>       </a:t>
            </a:r>
            <a:r>
              <a:rPr lang="ru-RU" sz="2800" b="1" dirty="0">
                <a:solidFill>
                  <a:srgbClr val="800000"/>
                </a:solidFill>
              </a:rPr>
              <a:t>Отдельную группу</a:t>
            </a:r>
            <a:r>
              <a:rPr lang="ru-RU" sz="2800" dirty="0">
                <a:solidFill>
                  <a:srgbClr val="800000"/>
                </a:solidFill>
              </a:rPr>
              <a:t> составляют методы конкретного </a:t>
            </a:r>
            <a:r>
              <a:rPr lang="ru-RU" sz="2800" b="1" dirty="0">
                <a:solidFill>
                  <a:srgbClr val="800000"/>
                </a:solidFill>
              </a:rPr>
              <a:t>социологического исследования</a:t>
            </a:r>
            <a:r>
              <a:rPr lang="ru-RU" sz="2800" b="1" dirty="0" smtClean="0">
                <a:solidFill>
                  <a:srgbClr val="800000"/>
                </a:solidFill>
              </a:rPr>
              <a:t>.</a:t>
            </a:r>
            <a:endParaRPr lang="ru-RU" sz="2800" dirty="0" smtClean="0">
              <a:solidFill>
                <a:srgbClr val="800000"/>
              </a:solidFill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rgbClr val="800000"/>
                </a:solidFill>
              </a:rPr>
              <a:t>    </a:t>
            </a:r>
            <a:r>
              <a:rPr lang="ru-RU" sz="2800" dirty="0" smtClean="0">
                <a:solidFill>
                  <a:srgbClr val="800000"/>
                </a:solidFill>
              </a:rPr>
              <a:t>   1.  Наблюдение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rgbClr val="800000"/>
                </a:solidFill>
              </a:rPr>
              <a:t>       2. Опрос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rgbClr val="800000"/>
                </a:solidFill>
              </a:rPr>
              <a:t>       3.  Метод анализа документов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ru-RU" sz="2800" dirty="0" smtClean="0">
                <a:solidFill>
                  <a:srgbClr val="800000"/>
                </a:solidFill>
              </a:rPr>
              <a:t> </a:t>
            </a:r>
            <a:r>
              <a:rPr lang="ru-RU" sz="2800" dirty="0" smtClean="0">
                <a:solidFill>
                  <a:srgbClr val="800000"/>
                </a:solidFill>
              </a:rPr>
              <a:t>       4.  Эксперимент</a:t>
            </a:r>
            <a:endParaRPr lang="ru-RU" sz="2800" dirty="0" smtClean="0">
              <a:solidFill>
                <a:srgbClr val="800000"/>
              </a:solidFill>
            </a:endParaRPr>
          </a:p>
          <a:p>
            <a:pPr marL="514350" indent="-514350">
              <a:lnSpc>
                <a:spcPct val="150000"/>
              </a:lnSpc>
              <a:buNone/>
            </a:pPr>
            <a:endParaRPr lang="ru-RU" sz="28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8362950" cy="4391025"/>
          </a:xfrm>
          <a:gradFill rotWithShape="1">
            <a:gsLst>
              <a:gs pos="0">
                <a:srgbClr val="0947D1"/>
              </a:gs>
              <a:gs pos="50000">
                <a:srgbClr val="0947D1">
                  <a:gamma/>
                  <a:shade val="46275"/>
                  <a:invGamma/>
                </a:srgbClr>
              </a:gs>
              <a:gs pos="100000">
                <a:srgbClr val="0947D1"/>
              </a:gs>
            </a:gsLst>
            <a:lin ang="5400000" scaled="1"/>
          </a:gra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>
                <a:solidFill>
                  <a:srgbClr val="FFFFFF"/>
                </a:solidFill>
              </a:rPr>
              <a:t>Становление социологии как самостоятельной науки связано с глубокими изменениями мировоззренческого характера, которые происходили в Европе конце  </a:t>
            </a:r>
            <a:r>
              <a:rPr lang="en-US" sz="2400" b="1" dirty="0">
                <a:solidFill>
                  <a:srgbClr val="FFFFFF"/>
                </a:solidFill>
              </a:rPr>
              <a:t>XVIII</a:t>
            </a:r>
            <a:r>
              <a:rPr lang="ru-RU" sz="2400" b="1" dirty="0">
                <a:solidFill>
                  <a:srgbClr val="FFFFFF"/>
                </a:solidFill>
              </a:rPr>
              <a:t> века начало </a:t>
            </a:r>
            <a:r>
              <a:rPr lang="en-US" sz="2400" b="1" dirty="0">
                <a:solidFill>
                  <a:srgbClr val="FFFFFF"/>
                </a:solidFill>
              </a:rPr>
              <a:t>XIX</a:t>
            </a:r>
            <a:r>
              <a:rPr lang="ru-RU" sz="2400" b="1" dirty="0">
                <a:solidFill>
                  <a:srgbClr val="FFFFFF"/>
                </a:solidFill>
              </a:rPr>
              <a:t> века. 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rgbClr val="FFFFFF"/>
                </a:solidFill>
              </a:rPr>
              <a:t>Общество мучительно переходило от средневекового сословно- монархического устройства к новым формам организации экономической и политической жизни.</a:t>
            </a:r>
          </a:p>
          <a:p>
            <a:pPr>
              <a:lnSpc>
                <a:spcPct val="80000"/>
              </a:lnSpc>
            </a:pPr>
            <a:r>
              <a:rPr lang="ru-RU" sz="2400" b="1" dirty="0">
                <a:solidFill>
                  <a:srgbClr val="FFFFFF"/>
                </a:solidFill>
              </a:rPr>
              <a:t>Рушились религиозные эталоны истины, добра и красоты. Изменение мировоззрения так или иначе фиксировалось в структуре философского знания.</a:t>
            </a:r>
            <a:r>
              <a:rPr lang="ru-RU" sz="2400" dirty="0"/>
              <a:t> </a:t>
            </a: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042988" y="404813"/>
            <a:ext cx="7200900" cy="1582737"/>
          </a:xfrm>
          <a:prstGeom prst="horizontalScroll">
            <a:avLst>
              <a:gd name="adj" fmla="val 12500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800000"/>
                </a:solidFill>
                <a:latin typeface="Comic Sans MS" pitchFamily="66" charset="0"/>
              </a:rPr>
              <a:t>Причины  возникновения науки социологии</a:t>
            </a:r>
          </a:p>
          <a:p>
            <a:pPr algn="ctr"/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9388" y="928670"/>
            <a:ext cx="4824412" cy="4500593"/>
          </a:xfr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rgbClr val="800000"/>
            </a:solidFill>
          </a:ln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Социологическая мысль уходит своими корнями в древние времена. С возникновением государства человечество пыталась дать общественным отношениям более систематизированное толкование. </a:t>
            </a:r>
            <a:endParaRPr lang="ru-RU" sz="2000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sz="2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Ответом на этот интерес к познанию социального мира послужили работы французского социолога Огюста Конта , который является основоположником социологии как самостоятельной науки об обществе.</a:t>
            </a: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928670"/>
            <a:ext cx="3671888" cy="4500594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  <a:effectLst/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6516688" y="5373688"/>
            <a:ext cx="1581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Огюст Конт</a:t>
            </a:r>
          </a:p>
          <a:p>
            <a:r>
              <a:rPr lang="ru-RU">
                <a:solidFill>
                  <a:srgbClr val="800000"/>
                </a:solidFill>
              </a:rPr>
              <a:t>(1798—1851)</a:t>
            </a:r>
          </a:p>
        </p:txBody>
      </p:sp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323850" y="476250"/>
            <a:ext cx="8351838" cy="5472113"/>
          </a:xfrm>
          <a:prstGeom prst="verticalScroll">
            <a:avLst>
              <a:gd name="adj" fmla="val 12500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403350" y="1341438"/>
            <a:ext cx="6048375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>
                <a:solidFill>
                  <a:srgbClr val="800000"/>
                </a:solidFill>
              </a:rPr>
              <a:t>     </a:t>
            </a:r>
            <a:r>
              <a:rPr lang="ru-RU" sz="2000" b="1" dirty="0">
                <a:solidFill>
                  <a:srgbClr val="FFFF00"/>
                </a:solidFill>
              </a:rPr>
              <a:t>Термин «социология»</a:t>
            </a:r>
            <a:r>
              <a:rPr lang="ru-RU" sz="2000" dirty="0">
                <a:solidFill>
                  <a:srgbClr val="FFFF00"/>
                </a:solidFill>
              </a:rPr>
              <a:t> — наука об обществе (лат. </a:t>
            </a:r>
            <a:r>
              <a:rPr lang="en-US" sz="2000" dirty="0" err="1">
                <a:solidFill>
                  <a:srgbClr val="FFFF00"/>
                </a:solidFill>
              </a:rPr>
              <a:t>societa</a:t>
            </a:r>
            <a:r>
              <a:rPr lang="ru-RU" sz="2000" dirty="0">
                <a:solidFill>
                  <a:srgbClr val="FFFF00"/>
                </a:solidFill>
              </a:rPr>
              <a:t>, общество </a:t>
            </a:r>
            <a:r>
              <a:rPr lang="ru-RU" sz="2000" i="1" dirty="0">
                <a:solidFill>
                  <a:srgbClr val="FFFF00"/>
                </a:solidFill>
              </a:rPr>
              <a:t>+ </a:t>
            </a:r>
            <a:r>
              <a:rPr lang="ru-RU" sz="2000" dirty="0">
                <a:solidFill>
                  <a:srgbClr val="FFFF00"/>
                </a:solidFill>
              </a:rPr>
              <a:t>гр. </a:t>
            </a:r>
            <a:r>
              <a:rPr lang="en-US" sz="2000" dirty="0">
                <a:solidFill>
                  <a:srgbClr val="FFFF00"/>
                </a:solidFill>
              </a:rPr>
              <a:t>logos</a:t>
            </a:r>
            <a:r>
              <a:rPr lang="ru-RU" sz="2000" dirty="0">
                <a:solidFill>
                  <a:srgbClr val="FFFF00"/>
                </a:solidFill>
              </a:rPr>
              <a:t>, слово, учение, понятие). </a:t>
            </a:r>
          </a:p>
          <a:p>
            <a:r>
              <a:rPr lang="ru-RU" sz="2000" dirty="0">
                <a:solidFill>
                  <a:srgbClr val="FFFF00"/>
                </a:solidFill>
              </a:rPr>
              <a:t>     Автор термина "Социология" - </a:t>
            </a:r>
            <a:r>
              <a:rPr lang="ru-RU" sz="2000" b="1" dirty="0">
                <a:solidFill>
                  <a:srgbClr val="FFFF00"/>
                </a:solidFill>
              </a:rPr>
              <a:t>Огюст Конт</a:t>
            </a:r>
            <a:r>
              <a:rPr lang="ru-RU" sz="2000" dirty="0">
                <a:solidFill>
                  <a:srgbClr val="FFFF00"/>
                </a:solidFill>
              </a:rPr>
              <a:t>. Социология должна была быть позитивной, должна опираться на опыт, наблюдение. Идея Конта - уподобить изучение общества изучению природы. </a:t>
            </a:r>
          </a:p>
          <a:p>
            <a:r>
              <a:rPr lang="ru-RU" sz="2000" b="1" dirty="0">
                <a:solidFill>
                  <a:srgbClr val="FFFF00"/>
                </a:solidFill>
              </a:rPr>
              <a:t>      Социология - </a:t>
            </a:r>
            <a:r>
              <a:rPr lang="ru-RU" sz="2000" dirty="0">
                <a:solidFill>
                  <a:srgbClr val="FFFF00"/>
                </a:solidFill>
              </a:rPr>
              <a:t>область научного знания, связанная с изучением социального взаимодействия и его результатов (социальных отношений и институтов, социальных общностей и личностей, а также самого общества, как целостности).  </a:t>
            </a:r>
          </a:p>
        </p:txBody>
      </p:sp>
    </p:spTree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274638"/>
            <a:ext cx="7715250" cy="777875"/>
          </a:xfr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</p:spPr>
        <p:txBody>
          <a:bodyPr>
            <a:normAutofit fontScale="90000"/>
          </a:bodyPr>
          <a:lstStyle/>
          <a:p>
            <a:r>
              <a:rPr lang="ru-RU" b="1">
                <a:solidFill>
                  <a:srgbClr val="800000"/>
                </a:solidFill>
                <a:latin typeface="Monotype Corsiva" pitchFamily="66" charset="0"/>
              </a:rPr>
              <a:t>Социология</a:t>
            </a:r>
            <a:r>
              <a:rPr lang="ru-RU"/>
              <a:t> </a:t>
            </a:r>
          </a:p>
        </p:txBody>
      </p:sp>
      <p:sp>
        <p:nvSpPr>
          <p:cNvPr id="31748" name="Rectangle 4" descr="Букет"/>
          <p:cNvSpPr>
            <a:spLocks noGrp="1" noChangeArrowheads="1"/>
          </p:cNvSpPr>
          <p:nvPr>
            <p:ph sz="half" idx="1"/>
          </p:nvPr>
        </p:nvSpPr>
        <p:spPr>
          <a:xfrm>
            <a:off x="457200" y="2492375"/>
            <a:ext cx="3754438" cy="4176713"/>
          </a:xfrm>
          <a:blipFill dpi="0" rotWithShape="1">
            <a:blip r:embed="rId2"/>
            <a:srcRect/>
            <a:tile tx="0" ty="0" sx="100000" sy="100000" flip="none" algn="tl"/>
          </a:blipFill>
          <a:ln w="76200" cmpd="tri">
            <a:solidFill>
              <a:srgbClr val="800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latin typeface="Franklin Gothic Demi" pitchFamily="34" charset="0"/>
              </a:rPr>
              <a:t>    </a:t>
            </a:r>
            <a:r>
              <a:rPr lang="ru-RU" sz="2000" b="1">
                <a:solidFill>
                  <a:srgbClr val="000066"/>
                </a:solidFill>
                <a:latin typeface="Franklin Gothic Demi" pitchFamily="34" charset="0"/>
              </a:rPr>
              <a:t>В широком смысле слова</a:t>
            </a:r>
            <a:r>
              <a:rPr lang="ru-RU" sz="2400">
                <a:solidFill>
                  <a:srgbClr val="000066"/>
                </a:solidFill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       Наука об обществе.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В обществе рассматривают:</a:t>
            </a:r>
          </a:p>
          <a:p>
            <a:pPr>
              <a:lnSpc>
                <a:spcPct val="8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сферы жизни общества,</a:t>
            </a:r>
          </a:p>
          <a:p>
            <a:pPr>
              <a:lnSpc>
                <a:spcPct val="8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глобальное мировое сообщество,</a:t>
            </a:r>
          </a:p>
          <a:p>
            <a:pPr>
              <a:lnSpc>
                <a:spcPct val="8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национальное общество,</a:t>
            </a:r>
          </a:p>
          <a:p>
            <a:pPr>
              <a:lnSpc>
                <a:spcPct val="8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традиционное общество,</a:t>
            </a:r>
          </a:p>
          <a:p>
            <a:pPr>
              <a:lnSpc>
                <a:spcPct val="80000"/>
              </a:lnSpc>
              <a:buClr>
                <a:srgbClr val="800000"/>
              </a:buClr>
              <a:buFont typeface="Wingdings" pitchFamily="2" charset="2"/>
              <a:buChar char="Ø"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микрособщества  ( группы, </a:t>
            </a:r>
          </a:p>
          <a:p>
            <a:pPr>
              <a:lnSpc>
                <a:spcPct val="80000"/>
              </a:lnSpc>
              <a:buClr>
                <a:srgbClr val="800000"/>
              </a:buClr>
              <a:buFont typeface="Wingdings" pitchFamily="2" charset="2"/>
              <a:buNone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    семья, общественные </a:t>
            </a:r>
          </a:p>
          <a:p>
            <a:pPr>
              <a:lnSpc>
                <a:spcPct val="80000"/>
              </a:lnSpc>
              <a:buClr>
                <a:srgbClr val="800000"/>
              </a:buClr>
              <a:buFont typeface="Wingdings" pitchFamily="2" charset="2"/>
              <a:buNone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    организации и т.д.)</a:t>
            </a:r>
          </a:p>
        </p:txBody>
      </p:sp>
      <p:sp>
        <p:nvSpPr>
          <p:cNvPr id="31749" name="Rectangle 5" descr="Букет"/>
          <p:cNvSpPr>
            <a:spLocks noGrp="1" noChangeArrowheads="1"/>
          </p:cNvSpPr>
          <p:nvPr>
            <p:ph sz="half" idx="2"/>
          </p:nvPr>
        </p:nvSpPr>
        <p:spPr>
          <a:xfrm>
            <a:off x="4643438" y="2492375"/>
            <a:ext cx="4038600" cy="4176713"/>
          </a:xfrm>
          <a:blipFill dpi="0" rotWithShape="1">
            <a:blip r:embed="rId2"/>
            <a:srcRect/>
            <a:tile tx="0" ty="0" sx="100000" sy="100000" flip="none" algn="tl"/>
          </a:blipFill>
          <a:ln w="76200" cmpd="tri">
            <a:solidFill>
              <a:srgbClr val="800000"/>
            </a:solidFill>
          </a:ln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 b="1">
                <a:latin typeface="Franklin Gothic Demi" pitchFamily="34" charset="0"/>
              </a:rPr>
              <a:t>         </a:t>
            </a:r>
            <a:r>
              <a:rPr lang="ru-RU" sz="2000" b="1">
                <a:solidFill>
                  <a:srgbClr val="000066"/>
                </a:solidFill>
                <a:latin typeface="Franklin Gothic Demi" pitchFamily="34" charset="0"/>
              </a:rPr>
              <a:t>В узком смысле слова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         Личность в социальном взаимодействии, социальная жизнь людей</a:t>
            </a:r>
            <a:r>
              <a:rPr lang="ru-RU" sz="2400">
                <a:solidFill>
                  <a:srgbClr val="000066"/>
                </a:solidFill>
              </a:rPr>
              <a:t>.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Любое исследование общества начинается с анализа личности</a:t>
            </a:r>
            <a:r>
              <a:rPr lang="ru-RU" sz="2400">
                <a:solidFill>
                  <a:srgbClr val="000066"/>
                </a:solidFill>
              </a:rPr>
              <a:t>, </a:t>
            </a: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ее роль в исторической практики, ее социальные отношения, место в социальной структуре</a:t>
            </a:r>
            <a:r>
              <a:rPr lang="ru-RU" sz="2400">
                <a:solidFill>
                  <a:srgbClr val="000066"/>
                </a:solidFill>
              </a:rPr>
              <a:t>  </a:t>
            </a:r>
            <a:r>
              <a:rPr lang="ru-RU" sz="2400">
                <a:solidFill>
                  <a:srgbClr val="000066"/>
                </a:solidFill>
                <a:latin typeface="Monotype Corsiva" pitchFamily="66" charset="0"/>
              </a:rPr>
              <a:t>общества, социальные потребности, ценностные ориентации.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187450" y="1125538"/>
            <a:ext cx="7272338" cy="13208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rgbClr val="80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533400"/>
            <a:r>
              <a:rPr lang="ru-RU" sz="2000" b="1">
                <a:solidFill>
                  <a:srgbClr val="800000"/>
                </a:solidFill>
                <a:latin typeface="Comic Sans MS" pitchFamily="66" charset="0"/>
              </a:rPr>
              <a:t>Изучает общество и общественные отношения, </a:t>
            </a:r>
          </a:p>
          <a:p>
            <a:pPr marL="533400"/>
            <a:r>
              <a:rPr lang="ru-RU" sz="2000" b="1">
                <a:solidFill>
                  <a:srgbClr val="800000"/>
                </a:solidFill>
                <a:latin typeface="Comic Sans MS" pitchFamily="66" charset="0"/>
              </a:rPr>
              <a:t>статус личности, социальные группы и социальные организации через знания, оценки конкретного индивида.</a:t>
            </a:r>
            <a:r>
              <a:rPr lang="ru-RU" sz="2000">
                <a:solidFill>
                  <a:srgbClr val="800000"/>
                </a:solidFill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051050" y="188913"/>
            <a:ext cx="6202363" cy="1228725"/>
          </a:xfrm>
          <a:ln w="28575">
            <a:solidFill>
              <a:srgbClr val="000066"/>
            </a:solidFill>
          </a:ln>
        </p:spPr>
        <p:txBody>
          <a:bodyPr>
            <a:normAutofit fontScale="90000"/>
          </a:bodyPr>
          <a:lstStyle/>
          <a:p>
            <a:r>
              <a:rPr lang="ru-RU" sz="3200" b="1">
                <a:solidFill>
                  <a:srgbClr val="000066"/>
                </a:solidFill>
                <a:latin typeface="Comic Sans MS" pitchFamily="66" charset="0"/>
              </a:rPr>
              <a:t>Понятие социального</a:t>
            </a:r>
            <a:r>
              <a:rPr lang="ru-RU" sz="2800">
                <a:solidFill>
                  <a:srgbClr val="000066"/>
                </a:solidFill>
              </a:rPr>
              <a:t/>
            </a:r>
            <a:br>
              <a:rPr lang="ru-RU" sz="2800">
                <a:solidFill>
                  <a:srgbClr val="000066"/>
                </a:solidFill>
              </a:rPr>
            </a:br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Предметом социологии </a:t>
            </a:r>
            <a:br>
              <a:rPr lang="ru-RU" sz="2400">
                <a:solidFill>
                  <a:srgbClr val="000066"/>
                </a:solidFill>
                <a:latin typeface="Comic Sans MS" pitchFamily="66" charset="0"/>
              </a:rPr>
            </a:br>
            <a:r>
              <a:rPr lang="ru-RU" sz="2400">
                <a:solidFill>
                  <a:srgbClr val="000066"/>
                </a:solidFill>
                <a:latin typeface="Comic Sans MS" pitchFamily="66" charset="0"/>
              </a:rPr>
              <a:t>определяется понятие «социальное</a:t>
            </a:r>
            <a:r>
              <a:rPr lang="ru-RU" sz="2800"/>
              <a:t>»</a:t>
            </a:r>
          </a:p>
        </p:txBody>
      </p:sp>
      <p:sp>
        <p:nvSpPr>
          <p:cNvPr id="29699" name="Rectangle 3" descr="Голубая тисненая бумага"/>
          <p:cNvSpPr>
            <a:spLocks noGrp="1" noChangeArrowheads="1"/>
          </p:cNvSpPr>
          <p:nvPr>
            <p:ph idx="1"/>
          </p:nvPr>
        </p:nvSpPr>
        <p:spPr>
          <a:xfrm>
            <a:off x="1476375" y="1600200"/>
            <a:ext cx="7416800" cy="4997450"/>
          </a:xfrm>
          <a:blipFill dpi="0" rotWithShape="1">
            <a:blip r:embed="rId2"/>
            <a:srcRect/>
            <a:tile tx="0" ty="0" sx="100000" sy="100000" flip="none" algn="tl"/>
          </a:blipFill>
        </p:spPr>
        <p:txBody>
          <a:bodyPr/>
          <a:lstStyle/>
          <a:p>
            <a:pPr algn="ctr">
              <a:buFontTx/>
              <a:buNone/>
            </a:pPr>
            <a:r>
              <a:rPr lang="ru-RU" sz="2400" b="1" u="sng">
                <a:solidFill>
                  <a:srgbClr val="800000"/>
                </a:solidFill>
              </a:rPr>
              <a:t>Качество «социального»</a:t>
            </a:r>
          </a:p>
          <a:p>
            <a:r>
              <a:rPr lang="ru-RU" sz="1800">
                <a:solidFill>
                  <a:srgbClr val="800000"/>
                </a:solidFill>
              </a:rPr>
              <a:t>Возникает из потребности людей  необходимости жить, добывать пищу, защищаться от врагов, объединяться для совместных усилий.</a:t>
            </a:r>
          </a:p>
          <a:p>
            <a:r>
              <a:rPr lang="ru-RU" sz="1800">
                <a:solidFill>
                  <a:srgbClr val="800000"/>
                </a:solidFill>
              </a:rPr>
              <a:t>Люди объединяются в общности, где появляются качества личности, социальные интересы, нормы поведения.</a:t>
            </a:r>
          </a:p>
          <a:p>
            <a:r>
              <a:rPr lang="ru-RU" sz="1800">
                <a:solidFill>
                  <a:srgbClr val="800000"/>
                </a:solidFill>
              </a:rPr>
              <a:t>Отражение содержания и характер взаимодействия между субъектами как результат определения социальных ролей.</a:t>
            </a:r>
          </a:p>
          <a:p>
            <a:r>
              <a:rPr lang="ru-RU" sz="1800">
                <a:solidFill>
                  <a:srgbClr val="800000"/>
                </a:solidFill>
              </a:rPr>
              <a:t>Результат взаимодействия может быть выражен в культуре, духовной деятельности, оценка, Ориентация , поведение людей.</a:t>
            </a:r>
          </a:p>
          <a:p>
            <a:r>
              <a:rPr lang="ru-RU" sz="1800">
                <a:solidFill>
                  <a:srgbClr val="800000"/>
                </a:solidFill>
              </a:rPr>
              <a:t>Может быть духовные и материальные ценности общества, групп, личности.</a:t>
            </a:r>
          </a:p>
          <a:p>
            <a:r>
              <a:rPr lang="ru-RU" sz="1800">
                <a:solidFill>
                  <a:srgbClr val="800000"/>
                </a:solidFill>
              </a:rPr>
              <a:t>Социальное как внутреннее свойство присуще индивидам, общностям, формирование в процессе социализации и интеграции человека с обществом. 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 rot="16200000">
            <a:off x="-1699436" y="3594888"/>
            <a:ext cx="5000661" cy="954107"/>
          </a:xfrm>
          <a:prstGeom prst="rect">
            <a:avLst/>
          </a:prstGeom>
          <a:gradFill rotWithShape="1">
            <a:gsLst>
              <a:gs pos="0">
                <a:srgbClr val="B9CAE5">
                  <a:gamma/>
                  <a:shade val="46275"/>
                  <a:invGamma/>
                </a:srgbClr>
              </a:gs>
              <a:gs pos="50000">
                <a:srgbClr val="B9CAE5"/>
              </a:gs>
              <a:gs pos="100000">
                <a:srgbClr val="B9CAE5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800000"/>
                </a:solidFill>
                <a:latin typeface="Franklin Gothic Demi" pitchFamily="34" charset="0"/>
              </a:rPr>
              <a:t>Характеристика «социального</a:t>
            </a:r>
            <a:r>
              <a:rPr lang="ru-RU" sz="2800" dirty="0">
                <a:latin typeface="Franklin Gothic Demi" pitchFamily="34" charset="0"/>
              </a:rPr>
              <a:t>»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Объект и предмет социологии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4724400"/>
          </a:xfrm>
          <a:solidFill>
            <a:srgbClr val="FFFFFF"/>
          </a:solidFill>
          <a:ln/>
        </p:spPr>
      </p:pic>
      <p:sp>
        <p:nvSpPr>
          <p:cNvPr id="7174" name="Text Box 6" descr="Букет"/>
          <p:cNvSpPr txBox="1">
            <a:spLocks noChangeArrowheads="1"/>
          </p:cNvSpPr>
          <p:nvPr/>
        </p:nvSpPr>
        <p:spPr bwMode="auto">
          <a:xfrm>
            <a:off x="395288" y="4724400"/>
            <a:ext cx="8459787" cy="2014538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Предмет науки (предметная область) -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те стороны, связи, отношения объекта, которые изучаются данной наукой. </a:t>
            </a:r>
          </a:p>
          <a:p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Предмет социологии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– результат длительного исторического развития, логическое описание объекта, формирование человеческой жизнедеятельности или социальный организаций.</a:t>
            </a:r>
          </a:p>
          <a:p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Объект науки -</a:t>
            </a:r>
            <a:r>
              <a:rPr lang="ru-RU" dirty="0">
                <a:solidFill>
                  <a:schemeClr val="bg1">
                    <a:lumMod val="95000"/>
                    <a:lumOff val="5000"/>
                  </a:schemeClr>
                </a:solidFill>
              </a:rPr>
              <a:t> то, на что направлено изучение, некая часть внешней реальности, выбранная для изучения (для социологии - общество). </a:t>
            </a:r>
            <a:r>
              <a:rPr lang="ru-RU" b="1" dirty="0">
                <a:solidFill>
                  <a:schemeClr val="bg1">
                    <a:lumMod val="95000"/>
                    <a:lumOff val="5000"/>
                  </a:schemeClr>
                </a:solidFill>
              </a:rPr>
              <a:t>   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Функции социологии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3860800"/>
          </a:xfrm>
          <a:noFill/>
          <a:ln/>
        </p:spPr>
      </p:pic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323850" y="4005263"/>
            <a:ext cx="2016125" cy="1008062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latin typeface="Arial Unicode MS" pitchFamily="34" charset="-128"/>
              </a:rPr>
              <a:t>практическая</a:t>
            </a: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3348038" y="4292600"/>
            <a:ext cx="2016125" cy="1008063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эмпирическая</a:t>
            </a: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6588125" y="4076700"/>
            <a:ext cx="2376488" cy="108108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мировоззренческая</a:t>
            </a: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4716463" y="5516563"/>
            <a:ext cx="1943100" cy="914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прикладная</a:t>
            </a: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1619250" y="5516563"/>
            <a:ext cx="2232025" cy="914400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/>
              <a:t>фундаментальная</a:t>
            </a: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 flipH="1">
            <a:off x="1116013" y="1052513"/>
            <a:ext cx="2376487" cy="29527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 flipH="1">
            <a:off x="4356100" y="981075"/>
            <a:ext cx="71438" cy="3240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59" name="Line 15"/>
          <p:cNvSpPr>
            <a:spLocks noChangeShapeType="1"/>
          </p:cNvSpPr>
          <p:nvPr/>
        </p:nvSpPr>
        <p:spPr bwMode="auto">
          <a:xfrm>
            <a:off x="5364163" y="908050"/>
            <a:ext cx="2449512" cy="31686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 flipH="1">
            <a:off x="2987675" y="5157788"/>
            <a:ext cx="576263" cy="3587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5148263" y="5157788"/>
            <a:ext cx="503237" cy="2873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703</TotalTime>
  <Words>1421</Words>
  <Application>Microsoft Office PowerPoint</Application>
  <PresentationFormat>Экран (4:3)</PresentationFormat>
  <Paragraphs>114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Социология –  наука об обществе</vt:lpstr>
      <vt:lpstr>               План лекции</vt:lpstr>
      <vt:lpstr>Слайд 3</vt:lpstr>
      <vt:lpstr>Слайд 4</vt:lpstr>
      <vt:lpstr>Слайд 5</vt:lpstr>
      <vt:lpstr>Социология </vt:lpstr>
      <vt:lpstr>Понятие социального Предметом социологии  определяется понятие «социальное»</vt:lpstr>
      <vt:lpstr>Слайд 8</vt:lpstr>
      <vt:lpstr>Слайд 9</vt:lpstr>
      <vt:lpstr>Система  социологического знания</vt:lpstr>
      <vt:lpstr> Система социологического знания  в качестве элементов включает: </vt:lpstr>
      <vt:lpstr>Слайд 12</vt:lpstr>
      <vt:lpstr>Виды социологического знания    развивается в двух     направлениях</vt:lpstr>
      <vt:lpstr>                         прикладном</vt:lpstr>
      <vt:lpstr>                       Теории среднего уровня                введено в социологическую практику    Р.Мертоном.</vt:lpstr>
      <vt:lpstr>Слайд 16</vt:lpstr>
      <vt:lpstr>Уровни  социологического знания</vt:lpstr>
      <vt:lpstr>Методы социологии</vt:lpstr>
      <vt:lpstr>Вторую группу    часто  называют  общими подходами.  Н. Смелзер выделяет пять основных подходов.</vt:lpstr>
      <vt:lpstr>Слайд 20</vt:lpstr>
      <vt:lpstr>Слайд 21</vt:lpstr>
    </vt:vector>
  </TitlesOfParts>
  <Company>Russia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Предмет  социологии:</dc:title>
  <dc:creator>Владелец</dc:creator>
  <cp:lastModifiedBy>Дом</cp:lastModifiedBy>
  <cp:revision>41</cp:revision>
  <dcterms:created xsi:type="dcterms:W3CDTF">2008-01-07T17:11:20Z</dcterms:created>
  <dcterms:modified xsi:type="dcterms:W3CDTF">2012-06-20T17:25:17Z</dcterms:modified>
</cp:coreProperties>
</file>