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50" r:id="rId1"/>
  </p:sldMasterIdLst>
  <p:notesMasterIdLst>
    <p:notesMasterId r:id="rId23"/>
  </p:notesMasterIdLst>
  <p:sldIdLst>
    <p:sldId id="256" r:id="rId2"/>
    <p:sldId id="258" r:id="rId3"/>
    <p:sldId id="259" r:id="rId4"/>
    <p:sldId id="262" r:id="rId5"/>
    <p:sldId id="260" r:id="rId6"/>
    <p:sldId id="261" r:id="rId7"/>
    <p:sldId id="263" r:id="rId8"/>
    <p:sldId id="269" r:id="rId9"/>
    <p:sldId id="266" r:id="rId10"/>
    <p:sldId id="264" r:id="rId11"/>
    <p:sldId id="270" r:id="rId12"/>
    <p:sldId id="271" r:id="rId13"/>
    <p:sldId id="267" r:id="rId14"/>
    <p:sldId id="272" r:id="rId15"/>
    <p:sldId id="273" r:id="rId16"/>
    <p:sldId id="274" r:id="rId17"/>
    <p:sldId id="280" r:id="rId18"/>
    <p:sldId id="285" r:id="rId19"/>
    <p:sldId id="286" r:id="rId20"/>
    <p:sldId id="289" r:id="rId21"/>
    <p:sldId id="287" r:id="rId22"/>
  </p:sldIdLst>
  <p:sldSz cx="9144000" cy="6858000" type="screen4x3"/>
  <p:notesSz cx="6858000" cy="9144000"/>
  <p:defaultTextStyle>
    <a:defPPr>
      <a:defRPr lang="pl-PL"/>
    </a:defPPr>
    <a:lvl1pPr algn="l" rtl="0" fontAlgn="base">
      <a:spcBef>
        <a:spcPct val="0"/>
      </a:spcBef>
      <a:spcAft>
        <a:spcPct val="0"/>
      </a:spcAft>
      <a:defRPr sz="2800" i="1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i="1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i="1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i="1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i="1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800" i="1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800" i="1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800" i="1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800" i="1"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webPr allowPng="1" relyOnVml="1" encoding="utf-8"/>
  <p:clrMru>
    <a:srgbClr val="663300"/>
    <a:srgbClr val="996633"/>
    <a:srgbClr val="ECE7DC"/>
    <a:srgbClr val="777777"/>
    <a:srgbClr val="C6FBFE"/>
    <a:srgbClr val="0EE4AC"/>
    <a:srgbClr val="96DEAE"/>
    <a:srgbClr val="FF0000"/>
    <a:srgbClr val="E1CEA7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2994" autoAdjust="0"/>
    <p:restoredTop sz="94627" autoAdjust="0"/>
  </p:normalViewPr>
  <p:slideViewPr>
    <p:cSldViewPr>
      <p:cViewPr varScale="1">
        <p:scale>
          <a:sx n="86" d="100"/>
          <a:sy n="86" d="100"/>
        </p:scale>
        <p:origin x="-1206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i="0">
                <a:effectLst/>
              </a:defRPr>
            </a:lvl1pPr>
          </a:lstStyle>
          <a:p>
            <a:endParaRPr lang="ru-RU"/>
          </a:p>
        </p:txBody>
      </p:sp>
      <p:sp>
        <p:nvSpPr>
          <p:cNvPr id="11878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i="0">
                <a:effectLst/>
              </a:defRPr>
            </a:lvl1pPr>
          </a:lstStyle>
          <a:p>
            <a:endParaRPr lang="ru-RU"/>
          </a:p>
        </p:txBody>
      </p:sp>
      <p:sp>
        <p:nvSpPr>
          <p:cNvPr id="118788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1878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1879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i="0">
                <a:effectLst/>
              </a:defRPr>
            </a:lvl1pPr>
          </a:lstStyle>
          <a:p>
            <a:endParaRPr lang="ru-RU"/>
          </a:p>
        </p:txBody>
      </p:sp>
      <p:sp>
        <p:nvSpPr>
          <p:cNvPr id="11879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i="0">
                <a:effectLst/>
              </a:defRPr>
            </a:lvl1pPr>
          </a:lstStyle>
          <a:p>
            <a:fld id="{5A50752D-1CCD-46C0-BFCB-3B3C3BA01D8A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81C4E8-BC18-44A0-B267-D8AAC8BE095B}" type="slidenum">
              <a:rPr lang="ru-RU" smtClean="0"/>
              <a:pPr/>
              <a:t>18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9282306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81C4E8-BC18-44A0-B267-D8AAC8BE095B}" type="slidenum">
              <a:rPr lang="ru-RU" smtClean="0"/>
              <a:pPr/>
              <a:t>19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41176898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81C4E8-BC18-44A0-B267-D8AAC8BE095B}" type="slidenum">
              <a:rPr lang="ru-RU" smtClean="0"/>
              <a:pPr/>
              <a:t>21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2862506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6" name="Rectangle 4"/>
          <p:cNvSpPr>
            <a:spLocks noGrp="1" noChangeArrowheads="1"/>
          </p:cNvSpPr>
          <p:nvPr>
            <p:ph type="ctrTitle"/>
          </p:nvPr>
        </p:nvSpPr>
        <p:spPr>
          <a:xfrm>
            <a:off x="1752600" y="990600"/>
            <a:ext cx="6400800" cy="2514600"/>
          </a:xfrm>
          <a:solidFill>
            <a:schemeClr val="bg1"/>
          </a:solidFill>
          <a:ln w="76200" cmpd="tri">
            <a:solidFill>
              <a:schemeClr val="folHlink"/>
            </a:solidFill>
          </a:ln>
        </p:spPr>
        <p:txBody>
          <a:bodyPr/>
          <a:lstStyle>
            <a:lvl1pPr algn="ctr"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2355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1752600" y="3886200"/>
            <a:ext cx="6400800" cy="1752600"/>
          </a:xfrm>
          <a:ln w="6350"/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23558" name="Rectangle 6"/>
          <p:cNvSpPr>
            <a:spLocks noGrp="1" noChangeArrowheads="1"/>
          </p:cNvSpPr>
          <p:nvPr>
            <p:ph type="dt" sz="half" idx="2"/>
          </p:nvPr>
        </p:nvSpPr>
        <p:spPr>
          <a:xfrm>
            <a:off x="914400" y="64008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23559" name="Rectangle 7"/>
          <p:cNvSpPr>
            <a:spLocks noGrp="1" noChangeArrowheads="1"/>
          </p:cNvSpPr>
          <p:nvPr>
            <p:ph type="ftr" sz="quarter" idx="3"/>
          </p:nvPr>
        </p:nvSpPr>
        <p:spPr>
          <a:xfrm>
            <a:off x="3505200" y="64008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23560" name="Rectangle 8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3F9BC2F5-8F60-450D-8C67-4EB4427869B1}" type="slidenum">
              <a:rPr lang="ru-RU"/>
              <a:pPr/>
              <a:t>‹#›</a:t>
            </a:fld>
            <a:endParaRPr lang="ru-RU"/>
          </a:p>
        </p:txBody>
      </p:sp>
      <p:grpSp>
        <p:nvGrpSpPr>
          <p:cNvPr id="23564" name="Group 12"/>
          <p:cNvGrpSpPr>
            <a:grpSpLocks/>
          </p:cNvGrpSpPr>
          <p:nvPr/>
        </p:nvGrpSpPr>
        <p:grpSpPr bwMode="auto">
          <a:xfrm>
            <a:off x="0" y="0"/>
            <a:ext cx="6362700" cy="6858000"/>
            <a:chOff x="0" y="0"/>
            <a:chExt cx="4008" cy="4320"/>
          </a:xfrm>
        </p:grpSpPr>
        <p:pic>
          <p:nvPicPr>
            <p:cNvPr id="23554" name="Picture 2" descr="Expbanna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invGray">
            <a:xfrm>
              <a:off x="0" y="0"/>
              <a:ext cx="432" cy="4320"/>
            </a:xfrm>
            <a:prstGeom prst="rect">
              <a:avLst/>
            </a:prstGeom>
            <a:noFill/>
          </p:spPr>
        </p:pic>
        <p:pic>
          <p:nvPicPr>
            <p:cNvPr id="23561" name="Picture 9" descr="EXPHORSA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2208" y="3600"/>
              <a:ext cx="1800" cy="60"/>
            </a:xfrm>
            <a:prstGeom prst="rect">
              <a:avLst/>
            </a:prstGeom>
            <a:noFill/>
          </p:spPr>
        </p:pic>
      </p:grp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B861FAB-1281-4B22-88B5-F60BF7C0896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96100" y="381000"/>
            <a:ext cx="1943100" cy="5486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066800" y="381000"/>
            <a:ext cx="5676900" cy="5486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5F06979-9A92-4A16-BAE3-AFA8B0CDDD5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1905000" y="838200"/>
            <a:ext cx="6324600" cy="51054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17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AA07AA-D6AA-4EAE-BE95-93CD1B0D815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4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9"/>
          <p:cNvSpPr>
            <a:spLocks noGrp="1" noChangeArrowheads="1"/>
          </p:cNvSpPr>
          <p:nvPr>
            <p:ph type="dt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2FB2AE-7089-42E3-9014-45B970A40D0B}" type="datetime1">
              <a:rPr lang="ru-RU"/>
              <a:pPr>
                <a:defRPr/>
              </a:pPr>
              <a:t>20.06.2012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5481C0-6BE3-4E01-BBAE-F6DAB12F26E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12ED434-DD81-482F-A16F-1EDE6A71C5D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066800" y="17526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029200" y="17526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956E792-3D55-4C5C-8A1A-F7793EEB343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FB233A-ACC0-4792-8BF9-B37F5E4E6B6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7833F69-F6D0-4684-A10D-B80B9DFE4BE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360C177-6DBC-427D-89DC-476DF5D9063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3796EE5-2B7C-44A0-998E-A1EAFA5A453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D458C6C-99CA-4114-A05D-0B913E0325B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538" name="Group 10"/>
          <p:cNvGrpSpPr>
            <a:grpSpLocks/>
          </p:cNvGrpSpPr>
          <p:nvPr/>
        </p:nvGrpSpPr>
        <p:grpSpPr bwMode="auto">
          <a:xfrm>
            <a:off x="0" y="0"/>
            <a:ext cx="8915400" cy="6858000"/>
            <a:chOff x="0" y="0"/>
            <a:chExt cx="5616" cy="4320"/>
          </a:xfrm>
        </p:grpSpPr>
        <p:pic>
          <p:nvPicPr>
            <p:cNvPr id="22530" name="Picture 2" descr="Expbanna"/>
            <p:cNvPicPr>
              <a:picLocks noChangeAspect="1" noChangeArrowheads="1"/>
            </p:cNvPicPr>
            <p:nvPr/>
          </p:nvPicPr>
          <p:blipFill>
            <a:blip r:embed="rId15"/>
            <a:srcRect/>
            <a:stretch>
              <a:fillRect/>
            </a:stretch>
          </p:blipFill>
          <p:spPr bwMode="invGray">
            <a:xfrm>
              <a:off x="0" y="0"/>
              <a:ext cx="432" cy="4320"/>
            </a:xfrm>
            <a:prstGeom prst="rect">
              <a:avLst/>
            </a:prstGeom>
            <a:noFill/>
          </p:spPr>
        </p:pic>
        <p:sp>
          <p:nvSpPr>
            <p:cNvPr id="22531" name="Rectangle 3"/>
            <p:cNvSpPr>
              <a:spLocks noChangeArrowheads="1"/>
            </p:cNvSpPr>
            <p:nvPr/>
          </p:nvSpPr>
          <p:spPr bwMode="grayWhite">
            <a:xfrm>
              <a:off x="576" y="144"/>
              <a:ext cx="5040" cy="3888"/>
            </a:xfrm>
            <a:prstGeom prst="rect">
              <a:avLst/>
            </a:prstGeom>
            <a:solidFill>
              <a:schemeClr val="bg1"/>
            </a:solidFill>
            <a:ln w="76200" cmpd="tri">
              <a:solidFill>
                <a:schemeClr val="folHlink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22532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1066800" y="3810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2533" name="Rectangle 5"/>
          <p:cNvSpPr>
            <a:spLocks noGrp="1" noChangeArrowheads="1"/>
          </p:cNvSpPr>
          <p:nvPr>
            <p:ph type="body" idx="1"/>
          </p:nvPr>
        </p:nvSpPr>
        <p:spPr bwMode="auto">
          <a:xfrm>
            <a:off x="1066800" y="17526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22534" name="Rectangle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4008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0" hangingPunct="0">
              <a:defRPr sz="1400" i="0">
                <a:solidFill>
                  <a:schemeClr val="bg2"/>
                </a:solidFill>
                <a:effectLst/>
                <a:latin typeface="Arial" charset="0"/>
              </a:defRPr>
            </a:lvl1pPr>
          </a:lstStyle>
          <a:p>
            <a:endParaRPr lang="ru-RU"/>
          </a:p>
        </p:txBody>
      </p:sp>
      <p:sp>
        <p:nvSpPr>
          <p:cNvPr id="22535" name="Rectangle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29000" y="64008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0" hangingPunct="0">
              <a:defRPr sz="1400" i="0">
                <a:solidFill>
                  <a:schemeClr val="bg2"/>
                </a:solidFill>
                <a:effectLst/>
                <a:latin typeface="Arial" charset="0"/>
              </a:defRPr>
            </a:lvl1pPr>
          </a:lstStyle>
          <a:p>
            <a:endParaRPr lang="ru-RU"/>
          </a:p>
        </p:txBody>
      </p:sp>
      <p:sp>
        <p:nvSpPr>
          <p:cNvPr id="22536" name="Rectangle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4008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0" hangingPunct="0">
              <a:defRPr sz="1400" i="0">
                <a:solidFill>
                  <a:schemeClr val="bg2"/>
                </a:solidFill>
                <a:effectLst/>
                <a:latin typeface="Arial" charset="0"/>
              </a:defRPr>
            </a:lvl1pPr>
          </a:lstStyle>
          <a:p>
            <a:fld id="{337430BA-E649-4920-8CED-E1C4A785F8BF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  <p:sldLayoutId id="2147483662" r:id="rId12"/>
  </p:sldLayoutIdLst>
  <p:txStyles>
    <p:titleStyle>
      <a:lvl1pPr algn="l" rtl="0" fontAlgn="base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Times New Roman" pitchFamily="18" charset="0"/>
        </a:defRPr>
      </a:lvl2pPr>
      <a:lvl3pPr algn="l" rtl="0" fontAlgn="base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Times New Roman" pitchFamily="18" charset="0"/>
        </a:defRPr>
      </a:lvl3pPr>
      <a:lvl4pPr algn="l" rtl="0" fontAlgn="base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Times New Roman" pitchFamily="18" charset="0"/>
        </a:defRPr>
      </a:lvl4pPr>
      <a:lvl5pPr algn="l" rtl="0" fontAlgn="base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Times New Roman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Times New Roman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Times New Roman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Times New Roman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Blip>
          <a:blip r:embed="rId16"/>
        </a:buBlip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7" Type="http://schemas.openxmlformats.org/officeDocument/2006/relationships/image" Target="../media/image18.jpeg"/><Relationship Id="rId2" Type="http://schemas.openxmlformats.org/officeDocument/2006/relationships/image" Target="../media/image11.w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3.wm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wmf"/><Relationship Id="rId2" Type="http://schemas.openxmlformats.org/officeDocument/2006/relationships/image" Target="../media/image11.w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image" Target="../media/image10.w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wmf"/><Relationship Id="rId4" Type="http://schemas.openxmlformats.org/officeDocument/2006/relationships/image" Target="../media/image12.wm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w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20" name="Text Box 12"/>
          <p:cNvSpPr txBox="1">
            <a:spLocks noChangeArrowheads="1"/>
          </p:cNvSpPr>
          <p:nvPr/>
        </p:nvSpPr>
        <p:spPr bwMode="auto">
          <a:xfrm>
            <a:off x="5076825" y="5832475"/>
            <a:ext cx="4067175" cy="3139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ru-RU" sz="1800" b="1" dirty="0">
                <a:effectLst/>
              </a:rPr>
              <a:t> </a:t>
            </a:r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 rot="10800000">
            <a:off x="1866565" y="-1564474"/>
            <a:ext cx="6106762" cy="835441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3021" name="Rectangle 13"/>
          <p:cNvSpPr>
            <a:spLocks noGrp="1" noChangeArrowheads="1"/>
          </p:cNvSpPr>
          <p:nvPr>
            <p:ph type="subTitle" idx="1"/>
          </p:nvPr>
        </p:nvSpPr>
        <p:spPr>
          <a:xfrm>
            <a:off x="1692275" y="642918"/>
            <a:ext cx="6400800" cy="2143139"/>
          </a:xfrm>
        </p:spPr>
        <p:txBody>
          <a:bodyPr/>
          <a:lstStyle/>
          <a:p>
            <a:r>
              <a:rPr lang="ru-RU" sz="4000" dirty="0" smtClean="0"/>
              <a:t>Общество как социальная система</a:t>
            </a:r>
            <a:endParaRPr lang="ru-RU" sz="4000" dirty="0"/>
          </a:p>
        </p:txBody>
      </p:sp>
      <p:pic>
        <p:nvPicPr>
          <p:cNvPr id="43022" name="Picture 14" descr="teamwork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51050" y="1916113"/>
            <a:ext cx="5329238" cy="37512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51" name="Rectangle 23"/>
          <p:cNvSpPr>
            <a:spLocks noChangeArrowheads="1"/>
          </p:cNvSpPr>
          <p:nvPr/>
        </p:nvSpPr>
        <p:spPr bwMode="auto">
          <a:xfrm>
            <a:off x="971550" y="1412875"/>
            <a:ext cx="7921625" cy="4824413"/>
          </a:xfrm>
          <a:prstGeom prst="rect">
            <a:avLst/>
          </a:prstGeom>
          <a:solidFill>
            <a:srgbClr val="ECE7D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50530" name="Rectangle 2"/>
          <p:cNvSpPr>
            <a:spLocks noGrp="1" noChangeArrowheads="1"/>
          </p:cNvSpPr>
          <p:nvPr>
            <p:ph type="title"/>
          </p:nvPr>
        </p:nvSpPr>
        <p:spPr>
          <a:xfrm>
            <a:off x="900113" y="381000"/>
            <a:ext cx="7993062" cy="1031875"/>
          </a:xfrm>
          <a:solidFill>
            <a:schemeClr val="hlink"/>
          </a:solidFill>
          <a:ln w="57150" cmpd="thickThin">
            <a:solidFill>
              <a:schemeClr val="tx1"/>
            </a:solidFill>
          </a:ln>
        </p:spPr>
        <p:txBody>
          <a:bodyPr/>
          <a:lstStyle/>
          <a:p>
            <a:pPr algn="ctr">
              <a:lnSpc>
                <a:spcPct val="80000"/>
              </a:lnSpc>
            </a:pPr>
            <a:r>
              <a:rPr lang="ru-RU" sz="4000"/>
              <a:t>Общество как совместная жизнедеятельность людей</a:t>
            </a:r>
          </a:p>
        </p:txBody>
      </p:sp>
      <p:pic>
        <p:nvPicPr>
          <p:cNvPr id="150543" name="Picture 15" descr="BD05183_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284663" y="1700213"/>
            <a:ext cx="2016125" cy="1352550"/>
          </a:xfrm>
          <a:noFill/>
          <a:ln/>
        </p:spPr>
      </p:pic>
      <p:sp>
        <p:nvSpPr>
          <p:cNvPr id="150532" name="Rectangle 4"/>
          <p:cNvSpPr>
            <a:spLocks noChangeArrowheads="1"/>
          </p:cNvSpPr>
          <p:nvPr/>
        </p:nvSpPr>
        <p:spPr bwMode="auto">
          <a:xfrm rot="16200000">
            <a:off x="637382" y="2035969"/>
            <a:ext cx="1871662" cy="9144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 b="1" i="0">
                <a:effectLst>
                  <a:outerShdw blurRad="38100" dist="38100" dir="2700000" algn="tl">
                    <a:srgbClr val="FFFFFF"/>
                  </a:outerShdw>
                </a:effectLst>
              </a:rPr>
              <a:t>ЧЕЛОВЕК</a:t>
            </a:r>
          </a:p>
          <a:p>
            <a:pPr algn="ctr"/>
            <a:r>
              <a:rPr lang="ru-RU" sz="2200" b="1" i="0">
                <a:effectLst>
                  <a:outerShdw blurRad="38100" dist="38100" dir="2700000" algn="tl">
                    <a:srgbClr val="FFFFFF"/>
                  </a:outerShdw>
                </a:effectLst>
              </a:rPr>
              <a:t>(ОБЩЕСТВО)</a:t>
            </a:r>
          </a:p>
        </p:txBody>
      </p:sp>
      <p:sp>
        <p:nvSpPr>
          <p:cNvPr id="150537" name="Text Box 9"/>
          <p:cNvSpPr txBox="1">
            <a:spLocks noChangeArrowheads="1"/>
          </p:cNvSpPr>
          <p:nvPr/>
        </p:nvSpPr>
        <p:spPr bwMode="auto">
          <a:xfrm>
            <a:off x="900113" y="5589588"/>
            <a:ext cx="7993062" cy="946150"/>
          </a:xfrm>
          <a:prstGeom prst="rect">
            <a:avLst/>
          </a:prstGeom>
          <a:solidFill>
            <a:schemeClr val="tx2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b="1" i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Чем отличается деятельность людей от поведения других живых существ?</a:t>
            </a:r>
          </a:p>
        </p:txBody>
      </p:sp>
      <p:sp>
        <p:nvSpPr>
          <p:cNvPr id="150539" name="Rectangle 11"/>
          <p:cNvSpPr>
            <a:spLocks noChangeArrowheads="1"/>
          </p:cNvSpPr>
          <p:nvPr/>
        </p:nvSpPr>
        <p:spPr bwMode="auto">
          <a:xfrm rot="16200000">
            <a:off x="528638" y="4087813"/>
            <a:ext cx="2089150" cy="9144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 b="1" i="0">
                <a:effectLst>
                  <a:outerShdw blurRad="38100" dist="38100" dir="2700000" algn="tl">
                    <a:srgbClr val="FFFFFF"/>
                  </a:outerShdw>
                </a:effectLst>
              </a:rPr>
              <a:t>ЖИВОТНЫЕ</a:t>
            </a:r>
          </a:p>
        </p:txBody>
      </p:sp>
      <p:pic>
        <p:nvPicPr>
          <p:cNvPr id="150542" name="Picture 14" descr="lyudy-i-mamonty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71775" y="1628775"/>
            <a:ext cx="1136650" cy="1524000"/>
          </a:xfrm>
          <a:prstGeom prst="rect">
            <a:avLst/>
          </a:prstGeom>
          <a:noFill/>
        </p:spPr>
      </p:pic>
      <p:pic>
        <p:nvPicPr>
          <p:cNvPr id="150544" name="Picture 16" descr="BS01210_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732588" y="1700213"/>
            <a:ext cx="1511300" cy="1490662"/>
          </a:xfrm>
          <a:prstGeom prst="rect">
            <a:avLst/>
          </a:prstGeom>
          <a:noFill/>
        </p:spPr>
      </p:pic>
      <p:pic>
        <p:nvPicPr>
          <p:cNvPr id="150547" name="Picture 19" descr="3249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771775" y="3860800"/>
            <a:ext cx="1306513" cy="1447800"/>
          </a:xfrm>
          <a:prstGeom prst="rect">
            <a:avLst/>
          </a:prstGeom>
          <a:noFill/>
        </p:spPr>
      </p:pic>
      <p:pic>
        <p:nvPicPr>
          <p:cNvPr id="150549" name="Picture 21" descr="0_3a8f_8642be17_XL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427538" y="3860800"/>
            <a:ext cx="2016125" cy="1439863"/>
          </a:xfrm>
          <a:prstGeom prst="rect">
            <a:avLst/>
          </a:prstGeom>
          <a:noFill/>
        </p:spPr>
      </p:pic>
      <p:pic>
        <p:nvPicPr>
          <p:cNvPr id="150550" name="Picture 22" descr="229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588125" y="3789363"/>
            <a:ext cx="2060575" cy="16478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746" name="Rectangle 2"/>
          <p:cNvSpPr>
            <a:spLocks noGrp="1" noChangeArrowheads="1"/>
          </p:cNvSpPr>
          <p:nvPr>
            <p:ph type="title"/>
          </p:nvPr>
        </p:nvSpPr>
        <p:spPr>
          <a:xfrm>
            <a:off x="900113" y="381000"/>
            <a:ext cx="7993062" cy="1031875"/>
          </a:xfrm>
          <a:solidFill>
            <a:schemeClr val="hlink"/>
          </a:solidFill>
          <a:ln w="57150" cmpd="thickThin">
            <a:solidFill>
              <a:schemeClr val="tx1"/>
            </a:solidFill>
          </a:ln>
        </p:spPr>
        <p:txBody>
          <a:bodyPr/>
          <a:lstStyle/>
          <a:p>
            <a:pPr algn="ctr">
              <a:lnSpc>
                <a:spcPct val="80000"/>
              </a:lnSpc>
            </a:pPr>
            <a:r>
              <a:rPr lang="ru-RU" sz="4000"/>
              <a:t>Общество как совместная жизнедеятельность людей</a:t>
            </a:r>
          </a:p>
        </p:txBody>
      </p:sp>
      <p:sp>
        <p:nvSpPr>
          <p:cNvPr id="159747" name="Rectangle 3"/>
          <p:cNvSpPr>
            <a:spLocks noGrp="1" noChangeArrowheads="1"/>
          </p:cNvSpPr>
          <p:nvPr>
            <p:ph idx="1"/>
          </p:nvPr>
        </p:nvSpPr>
        <p:spPr>
          <a:xfrm>
            <a:off x="1116013" y="1557338"/>
            <a:ext cx="7559675" cy="4310062"/>
          </a:xfrm>
          <a:solidFill>
            <a:srgbClr val="ECE7DC"/>
          </a:solidFill>
        </p:spPr>
        <p:txBody>
          <a:bodyPr/>
          <a:lstStyle/>
          <a:p>
            <a:endParaRPr lang="ru-RU"/>
          </a:p>
        </p:txBody>
      </p:sp>
      <p:sp>
        <p:nvSpPr>
          <p:cNvPr id="159748" name="Rectangle 4"/>
          <p:cNvSpPr>
            <a:spLocks noChangeArrowheads="1"/>
          </p:cNvSpPr>
          <p:nvPr/>
        </p:nvSpPr>
        <p:spPr bwMode="auto">
          <a:xfrm>
            <a:off x="5292725" y="1484313"/>
            <a:ext cx="3240088" cy="79216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lnSpc>
                <a:spcPct val="80000"/>
              </a:lnSpc>
            </a:pPr>
            <a:r>
              <a:rPr lang="ru-RU" b="1" i="0">
                <a:effectLst>
                  <a:outerShdw blurRad="38100" dist="38100" dir="2700000" algn="tl">
                    <a:srgbClr val="FFFFFF"/>
                  </a:outerShdw>
                </a:effectLst>
              </a:rPr>
              <a:t>ЧЕЛОВЕК</a:t>
            </a:r>
          </a:p>
          <a:p>
            <a:pPr algn="ctr">
              <a:lnSpc>
                <a:spcPct val="80000"/>
              </a:lnSpc>
            </a:pPr>
            <a:r>
              <a:rPr lang="ru-RU" b="1" i="0">
                <a:effectLst>
                  <a:outerShdw blurRad="38100" dist="38100" dir="2700000" algn="tl">
                    <a:srgbClr val="FFFFFF"/>
                  </a:outerShdw>
                </a:effectLst>
              </a:rPr>
              <a:t>(ОБЩЕСТВО)</a:t>
            </a:r>
          </a:p>
        </p:txBody>
      </p:sp>
      <p:sp>
        <p:nvSpPr>
          <p:cNvPr id="159749" name="Text Box 5"/>
          <p:cNvSpPr txBox="1">
            <a:spLocks noChangeArrowheads="1"/>
          </p:cNvSpPr>
          <p:nvPr/>
        </p:nvSpPr>
        <p:spPr bwMode="auto">
          <a:xfrm>
            <a:off x="4859338" y="2420938"/>
            <a:ext cx="4033837" cy="2779712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lnSpc>
                <a:spcPct val="80000"/>
              </a:lnSpc>
              <a:spcBef>
                <a:spcPct val="50000"/>
              </a:spcBef>
              <a:buFontTx/>
              <a:buChar char="•"/>
            </a:pPr>
            <a:r>
              <a:rPr lang="ru-RU" sz="2400" b="1" i="0">
                <a:effectLst>
                  <a:outerShdw blurRad="38100" dist="38100" dir="2700000" algn="tl">
                    <a:srgbClr val="FFFFFF"/>
                  </a:outerShdw>
                </a:effectLst>
              </a:rPr>
              <a:t> Не только приспособление, но и преобразование природной и социальной среды.</a:t>
            </a:r>
            <a:r>
              <a:rPr lang="ru-RU">
                <a:effectLst>
                  <a:outerShdw blurRad="38100" dist="38100" dir="2700000" algn="tl">
                    <a:srgbClr val="FFFFFF"/>
                  </a:outerShdw>
                </a:effectLst>
              </a:rPr>
              <a:t> </a:t>
            </a:r>
          </a:p>
          <a:p>
            <a:pPr algn="ctr">
              <a:lnSpc>
                <a:spcPct val="70000"/>
              </a:lnSpc>
              <a:spcBef>
                <a:spcPct val="50000"/>
              </a:spcBef>
              <a:buFontTx/>
              <a:buChar char="•"/>
            </a:pPr>
            <a:r>
              <a:rPr lang="ru-RU" sz="2400" b="1">
                <a:effectLst>
                  <a:outerShdw blurRad="38100" dist="38100" dir="2700000" algn="tl">
                    <a:srgbClr val="FFFFFF"/>
                  </a:outerShdw>
                </a:effectLst>
              </a:rPr>
              <a:t> </a:t>
            </a:r>
            <a:r>
              <a:rPr lang="ru-RU" sz="2400" b="1" i="0">
                <a:effectLst>
                  <a:outerShdw blurRad="38100" dist="38100" dir="2700000" algn="tl">
                    <a:srgbClr val="FFFFFF"/>
                  </a:outerShdw>
                </a:effectLst>
              </a:rPr>
              <a:t>Не только целесообразность, но и целепологание. Способность выходит за рамки опыта.</a:t>
            </a:r>
            <a:r>
              <a:rPr lang="ru-RU" sz="2400" b="1">
                <a:effectLst>
                  <a:outerShdw blurRad="38100" dist="38100" dir="2700000" algn="tl">
                    <a:srgbClr val="FFFFFF"/>
                  </a:outerShdw>
                </a:effectLst>
              </a:rPr>
              <a:t> </a:t>
            </a:r>
          </a:p>
        </p:txBody>
      </p:sp>
      <p:sp>
        <p:nvSpPr>
          <p:cNvPr id="159750" name="Rectangle 6"/>
          <p:cNvSpPr>
            <a:spLocks noChangeArrowheads="1"/>
          </p:cNvSpPr>
          <p:nvPr/>
        </p:nvSpPr>
        <p:spPr bwMode="auto">
          <a:xfrm>
            <a:off x="971550" y="1557338"/>
            <a:ext cx="3600450" cy="6477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b="1" i="0">
                <a:effectLst>
                  <a:outerShdw blurRad="38100" dist="38100" dir="2700000" algn="tl">
                    <a:srgbClr val="FFFFFF"/>
                  </a:outerShdw>
                </a:effectLst>
              </a:rPr>
              <a:t>ЖИВОТНЫЕ</a:t>
            </a:r>
          </a:p>
        </p:txBody>
      </p:sp>
      <p:sp>
        <p:nvSpPr>
          <p:cNvPr id="159751" name="Text Box 7"/>
          <p:cNvSpPr txBox="1">
            <a:spLocks noChangeArrowheads="1"/>
          </p:cNvSpPr>
          <p:nvPr/>
        </p:nvSpPr>
        <p:spPr bwMode="auto">
          <a:xfrm>
            <a:off x="900113" y="2420938"/>
            <a:ext cx="3816350" cy="26924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Tx/>
              <a:buChar char="•"/>
            </a:pPr>
            <a:r>
              <a:rPr lang="ru-RU" sz="2400" b="1" i="0">
                <a:effectLst>
                  <a:outerShdw blurRad="38100" dist="38100" dir="2700000" algn="tl">
                    <a:srgbClr val="FFFFFF"/>
                  </a:outerShdw>
                </a:effectLst>
              </a:rPr>
              <a:t> Приспособление к существующим природным условиям</a:t>
            </a:r>
            <a:r>
              <a:rPr lang="ru-RU" b="1">
                <a:effectLst>
                  <a:outerShdw blurRad="38100" dist="38100" dir="2700000" algn="tl">
                    <a:srgbClr val="FFFFFF"/>
                  </a:outerShdw>
                </a:effectLst>
              </a:rPr>
              <a:t>.</a:t>
            </a:r>
          </a:p>
          <a:p>
            <a:pPr algn="ctr">
              <a:spcBef>
                <a:spcPct val="50000"/>
              </a:spcBef>
              <a:buFontTx/>
              <a:buChar char="•"/>
            </a:pPr>
            <a:r>
              <a:rPr lang="ru-RU">
                <a:effectLst>
                  <a:outerShdw blurRad="38100" dist="38100" dir="2700000" algn="tl">
                    <a:srgbClr val="FFFFFF"/>
                  </a:outerShdw>
                </a:effectLst>
              </a:rPr>
              <a:t> </a:t>
            </a:r>
            <a:r>
              <a:rPr lang="ru-RU" sz="2400" b="1" i="0">
                <a:effectLst>
                  <a:outerShdw blurRad="38100" dist="38100" dir="2700000" algn="tl">
                    <a:srgbClr val="FFFFFF"/>
                  </a:outerShdw>
                </a:effectLst>
              </a:rPr>
              <a:t>Целесообразность поведения, направляемое инстинктом.</a:t>
            </a:r>
            <a:r>
              <a:rPr lang="ru-RU">
                <a:effectLst>
                  <a:outerShdw blurRad="38100" dist="38100" dir="2700000" algn="tl">
                    <a:srgbClr val="FFFFFF"/>
                  </a:outerShdw>
                </a:effectLst>
              </a:rPr>
              <a:t> </a:t>
            </a:r>
          </a:p>
        </p:txBody>
      </p:sp>
      <p:sp>
        <p:nvSpPr>
          <p:cNvPr id="159752" name="Text Box 8"/>
          <p:cNvSpPr txBox="1">
            <a:spLocks noChangeArrowheads="1"/>
          </p:cNvSpPr>
          <p:nvPr/>
        </p:nvSpPr>
        <p:spPr bwMode="auto">
          <a:xfrm>
            <a:off x="971550" y="5445125"/>
            <a:ext cx="7921625" cy="946150"/>
          </a:xfrm>
          <a:prstGeom prst="rect">
            <a:avLst/>
          </a:prstGeom>
          <a:solidFill>
            <a:schemeClr val="tx2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Отличия деятельности человека от </a:t>
            </a:r>
          </a:p>
          <a:p>
            <a:pPr algn="ctr"/>
            <a:r>
              <a:rPr lang="ru-RU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поведения других живых существ.</a:t>
            </a:r>
          </a:p>
        </p:txBody>
      </p:sp>
      <p:sp>
        <p:nvSpPr>
          <p:cNvPr id="159753" name="AutoShape 9"/>
          <p:cNvSpPr>
            <a:spLocks noChangeArrowheads="1"/>
          </p:cNvSpPr>
          <p:nvPr/>
        </p:nvSpPr>
        <p:spPr bwMode="auto">
          <a:xfrm>
            <a:off x="7885113" y="5013325"/>
            <a:ext cx="504825" cy="431800"/>
          </a:xfrm>
          <a:prstGeom prst="upArrow">
            <a:avLst>
              <a:gd name="adj1" fmla="val 50000"/>
              <a:gd name="adj2" fmla="val 25000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59754" name="AutoShape 10"/>
          <p:cNvSpPr>
            <a:spLocks noChangeArrowheads="1"/>
          </p:cNvSpPr>
          <p:nvPr/>
        </p:nvSpPr>
        <p:spPr bwMode="auto">
          <a:xfrm>
            <a:off x="1258888" y="5013325"/>
            <a:ext cx="504825" cy="431800"/>
          </a:xfrm>
          <a:prstGeom prst="upArrow">
            <a:avLst>
              <a:gd name="adj1" fmla="val 50000"/>
              <a:gd name="adj2" fmla="val 25000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92" name="Rectangle 24"/>
          <p:cNvSpPr>
            <a:spLocks noChangeArrowheads="1"/>
          </p:cNvSpPr>
          <p:nvPr/>
        </p:nvSpPr>
        <p:spPr bwMode="auto">
          <a:xfrm>
            <a:off x="971550" y="1484313"/>
            <a:ext cx="7921625" cy="4824412"/>
          </a:xfrm>
          <a:prstGeom prst="rect">
            <a:avLst/>
          </a:prstGeom>
          <a:solidFill>
            <a:srgbClr val="ECE7D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60770" name="Rectangle 2"/>
          <p:cNvSpPr>
            <a:spLocks noGrp="1" noChangeArrowheads="1"/>
          </p:cNvSpPr>
          <p:nvPr>
            <p:ph type="title"/>
          </p:nvPr>
        </p:nvSpPr>
        <p:spPr>
          <a:xfrm>
            <a:off x="900113" y="381000"/>
            <a:ext cx="7993062" cy="1031875"/>
          </a:xfrm>
          <a:solidFill>
            <a:schemeClr val="hlink"/>
          </a:solidFill>
          <a:ln w="57150" cmpd="thickThin">
            <a:solidFill>
              <a:schemeClr val="tx1"/>
            </a:solidFill>
          </a:ln>
        </p:spPr>
        <p:txBody>
          <a:bodyPr/>
          <a:lstStyle/>
          <a:p>
            <a:pPr algn="ctr">
              <a:lnSpc>
                <a:spcPct val="80000"/>
              </a:lnSpc>
            </a:pPr>
            <a:r>
              <a:rPr lang="ru-RU" sz="4000"/>
              <a:t>Общество как совместная жизнедеятельность людей</a:t>
            </a:r>
          </a:p>
        </p:txBody>
      </p:sp>
      <p:pic>
        <p:nvPicPr>
          <p:cNvPr id="160775" name="Picture 7" descr="BD05183_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555875" y="2133600"/>
            <a:ext cx="2016125" cy="1352550"/>
          </a:xfrm>
          <a:noFill/>
          <a:ln/>
        </p:spPr>
      </p:pic>
      <p:sp>
        <p:nvSpPr>
          <p:cNvPr id="160771" name="Rectangle 3"/>
          <p:cNvSpPr>
            <a:spLocks noChangeArrowheads="1"/>
          </p:cNvSpPr>
          <p:nvPr/>
        </p:nvSpPr>
        <p:spPr bwMode="auto">
          <a:xfrm rot="16200000">
            <a:off x="972344" y="2061369"/>
            <a:ext cx="1871662" cy="8636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 b="1" i="0">
                <a:effectLst>
                  <a:outerShdw blurRad="38100" dist="38100" dir="2700000" algn="tl">
                    <a:srgbClr val="FFFFFF"/>
                  </a:outerShdw>
                </a:effectLst>
              </a:rPr>
              <a:t>ЧЕЛОВЕК</a:t>
            </a:r>
          </a:p>
          <a:p>
            <a:pPr algn="ctr"/>
            <a:r>
              <a:rPr lang="ru-RU" sz="2200" b="1" i="0">
                <a:effectLst>
                  <a:outerShdw blurRad="38100" dist="38100" dir="2700000" algn="tl">
                    <a:srgbClr val="FFFFFF"/>
                  </a:outerShdw>
                </a:effectLst>
              </a:rPr>
              <a:t>(ОБЩЕСТВО)</a:t>
            </a:r>
          </a:p>
        </p:txBody>
      </p:sp>
      <p:sp>
        <p:nvSpPr>
          <p:cNvPr id="160772" name="Text Box 4"/>
          <p:cNvSpPr txBox="1">
            <a:spLocks noChangeArrowheads="1"/>
          </p:cNvSpPr>
          <p:nvPr/>
        </p:nvSpPr>
        <p:spPr bwMode="auto">
          <a:xfrm>
            <a:off x="971550" y="5661025"/>
            <a:ext cx="7921625" cy="946150"/>
          </a:xfrm>
          <a:prstGeom prst="rect">
            <a:avLst/>
          </a:prstGeom>
          <a:solidFill>
            <a:schemeClr val="tx2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Отличия деятельности человека от </a:t>
            </a:r>
          </a:p>
          <a:p>
            <a:pPr algn="ctr"/>
            <a:r>
              <a:rPr lang="ru-RU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поведения других живых существ.</a:t>
            </a:r>
          </a:p>
        </p:txBody>
      </p:sp>
      <p:sp>
        <p:nvSpPr>
          <p:cNvPr id="160773" name="Rectangle 5"/>
          <p:cNvSpPr>
            <a:spLocks noChangeArrowheads="1"/>
          </p:cNvSpPr>
          <p:nvPr/>
        </p:nvSpPr>
        <p:spPr bwMode="auto">
          <a:xfrm rot="16200000">
            <a:off x="889000" y="4160838"/>
            <a:ext cx="2089150" cy="9144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 b="1" i="0">
                <a:effectLst>
                  <a:outerShdw blurRad="38100" dist="38100" dir="2700000" algn="tl">
                    <a:srgbClr val="FFFFFF"/>
                  </a:outerShdw>
                </a:effectLst>
              </a:rPr>
              <a:t>ЖИВОТНЫЕ</a:t>
            </a:r>
          </a:p>
        </p:txBody>
      </p:sp>
      <p:pic>
        <p:nvPicPr>
          <p:cNvPr id="160777" name="Picture 9" descr="BD05175_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24525" y="1916113"/>
            <a:ext cx="1871663" cy="1706562"/>
          </a:xfrm>
          <a:prstGeom prst="rect">
            <a:avLst/>
          </a:prstGeom>
          <a:noFill/>
        </p:spPr>
      </p:pic>
      <p:pic>
        <p:nvPicPr>
          <p:cNvPr id="160781" name="Picture 13" descr="229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484438" y="3789363"/>
            <a:ext cx="2060575" cy="1647825"/>
          </a:xfrm>
          <a:prstGeom prst="rect">
            <a:avLst/>
          </a:prstGeom>
          <a:noFill/>
        </p:spPr>
      </p:pic>
      <p:sp>
        <p:nvSpPr>
          <p:cNvPr id="160782" name="Text Box 14"/>
          <p:cNvSpPr txBox="1">
            <a:spLocks noChangeArrowheads="1"/>
          </p:cNvSpPr>
          <p:nvPr/>
        </p:nvSpPr>
        <p:spPr bwMode="auto">
          <a:xfrm>
            <a:off x="2411413" y="1628775"/>
            <a:ext cx="2303462" cy="528638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>
                <a:effectLst>
                  <a:outerShdw blurRad="38100" dist="38100" dir="2700000" algn="tl">
                    <a:srgbClr val="FFFFFF"/>
                  </a:outerShdw>
                </a:effectLst>
              </a:rPr>
              <a:t>В 1010 году</a:t>
            </a:r>
          </a:p>
        </p:txBody>
      </p:sp>
      <p:pic>
        <p:nvPicPr>
          <p:cNvPr id="160783" name="Picture 15" descr="229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651500" y="3789363"/>
            <a:ext cx="2060575" cy="1647825"/>
          </a:xfrm>
          <a:prstGeom prst="rect">
            <a:avLst/>
          </a:prstGeom>
          <a:noFill/>
        </p:spPr>
      </p:pic>
      <p:sp>
        <p:nvSpPr>
          <p:cNvPr id="160785" name="Text Box 17"/>
          <p:cNvSpPr txBox="1">
            <a:spLocks noChangeArrowheads="1"/>
          </p:cNvSpPr>
          <p:nvPr/>
        </p:nvSpPr>
        <p:spPr bwMode="auto">
          <a:xfrm>
            <a:off x="2411413" y="1628775"/>
            <a:ext cx="2303462" cy="528638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>
                <a:effectLst>
                  <a:outerShdw blurRad="38100" dist="38100" dir="2700000" algn="tl">
                    <a:srgbClr val="FFFFFF"/>
                  </a:outerShdw>
                </a:effectLst>
              </a:rPr>
              <a:t>В 1010 году</a:t>
            </a:r>
          </a:p>
        </p:txBody>
      </p:sp>
      <p:sp>
        <p:nvSpPr>
          <p:cNvPr id="160786" name="Text Box 18"/>
          <p:cNvSpPr txBox="1">
            <a:spLocks noChangeArrowheads="1"/>
          </p:cNvSpPr>
          <p:nvPr/>
        </p:nvSpPr>
        <p:spPr bwMode="auto">
          <a:xfrm>
            <a:off x="5364163" y="1628775"/>
            <a:ext cx="2303462" cy="528638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>
                <a:effectLst>
                  <a:outerShdw blurRad="38100" dist="38100" dir="2700000" algn="tl">
                    <a:srgbClr val="FFFFFF"/>
                  </a:outerShdw>
                </a:effectLst>
              </a:rPr>
              <a:t>В 2010 году</a:t>
            </a:r>
          </a:p>
        </p:txBody>
      </p:sp>
      <p:sp>
        <p:nvSpPr>
          <p:cNvPr id="160789" name="Text Box 21"/>
          <p:cNvSpPr txBox="1">
            <a:spLocks noChangeArrowheads="1"/>
          </p:cNvSpPr>
          <p:nvPr/>
        </p:nvSpPr>
        <p:spPr bwMode="auto">
          <a:xfrm>
            <a:off x="987425" y="5146675"/>
            <a:ext cx="10636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160790" name="Text Box 22"/>
          <p:cNvSpPr txBox="1">
            <a:spLocks noChangeArrowheads="1"/>
          </p:cNvSpPr>
          <p:nvPr/>
        </p:nvSpPr>
        <p:spPr bwMode="auto">
          <a:xfrm rot="16200000">
            <a:off x="-888206" y="3632994"/>
            <a:ext cx="3816350" cy="528638"/>
          </a:xfrm>
          <a:prstGeom prst="rect">
            <a:avLst/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>
                <a:effectLst>
                  <a:outerShdw blurRad="38100" dist="38100" dir="2700000" algn="tl">
                    <a:srgbClr val="FFFFFF"/>
                  </a:outerShdw>
                </a:effectLst>
              </a:rPr>
              <a:t>ЦЕЛЕПОЛОГАНИЕ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078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701" name="Rectangle 29"/>
          <p:cNvSpPr>
            <a:spLocks noChangeArrowheads="1"/>
          </p:cNvSpPr>
          <p:nvPr/>
        </p:nvSpPr>
        <p:spPr bwMode="auto">
          <a:xfrm>
            <a:off x="971550" y="1268413"/>
            <a:ext cx="7921625" cy="5040312"/>
          </a:xfrm>
          <a:prstGeom prst="rect">
            <a:avLst/>
          </a:prstGeom>
          <a:solidFill>
            <a:srgbClr val="ECE7D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56674" name="Rectangle 2"/>
          <p:cNvSpPr>
            <a:spLocks noGrp="1" noChangeArrowheads="1"/>
          </p:cNvSpPr>
          <p:nvPr>
            <p:ph type="title"/>
          </p:nvPr>
        </p:nvSpPr>
        <p:spPr>
          <a:xfrm>
            <a:off x="1042988" y="260350"/>
            <a:ext cx="7772400" cy="936625"/>
          </a:xfrm>
          <a:solidFill>
            <a:schemeClr val="hlink"/>
          </a:solidFill>
          <a:ln w="57150" cmpd="thickThin">
            <a:solidFill>
              <a:schemeClr val="tx1"/>
            </a:solidFill>
          </a:ln>
        </p:spPr>
        <p:txBody>
          <a:bodyPr/>
          <a:lstStyle/>
          <a:p>
            <a:pPr algn="ctr">
              <a:lnSpc>
                <a:spcPct val="80000"/>
              </a:lnSpc>
            </a:pPr>
            <a:r>
              <a:rPr lang="ru-RU" sz="4000"/>
              <a:t>Общество как совместная жизнедеятельность людей</a:t>
            </a:r>
          </a:p>
        </p:txBody>
      </p:sp>
      <p:sp>
        <p:nvSpPr>
          <p:cNvPr id="156694" name="Rectangle 22"/>
          <p:cNvSpPr>
            <a:spLocks noGrp="1" noChangeArrowheads="1"/>
          </p:cNvSpPr>
          <p:nvPr>
            <p:ph sz="half" idx="1"/>
          </p:nvPr>
        </p:nvSpPr>
        <p:spPr>
          <a:xfrm>
            <a:off x="971550" y="3789363"/>
            <a:ext cx="7921625" cy="1582737"/>
          </a:xfrm>
          <a:solidFill>
            <a:srgbClr val="E1CEA7"/>
          </a:solidFill>
        </p:spPr>
        <p:txBody>
          <a:bodyPr/>
          <a:lstStyle/>
          <a:p>
            <a:pPr>
              <a:lnSpc>
                <a:spcPct val="80000"/>
              </a:lnSpc>
            </a:pPr>
            <a:r>
              <a:rPr lang="ru-RU"/>
              <a:t>Жизнь человека обеспечивается взаимодействием с другими людьми.</a:t>
            </a:r>
          </a:p>
          <a:p>
            <a:pPr>
              <a:lnSpc>
                <a:spcPct val="80000"/>
              </a:lnSpc>
            </a:pPr>
            <a:r>
              <a:rPr lang="ru-RU"/>
              <a:t>Ребенок становится человеком только в среде людей.</a:t>
            </a:r>
          </a:p>
          <a:p>
            <a:pPr>
              <a:lnSpc>
                <a:spcPct val="80000"/>
              </a:lnSpc>
              <a:buFontTx/>
              <a:buNone/>
            </a:pPr>
            <a:endParaRPr lang="ru-RU"/>
          </a:p>
        </p:txBody>
      </p:sp>
      <p:sp>
        <p:nvSpPr>
          <p:cNvPr id="156687" name="Text Box 15"/>
          <p:cNvSpPr txBox="1">
            <a:spLocks noChangeArrowheads="1"/>
          </p:cNvSpPr>
          <p:nvPr/>
        </p:nvSpPr>
        <p:spPr bwMode="auto">
          <a:xfrm>
            <a:off x="900113" y="5445125"/>
            <a:ext cx="7993062" cy="946150"/>
          </a:xfrm>
          <a:prstGeom prst="rect">
            <a:avLst/>
          </a:prstGeom>
          <a:solidFill>
            <a:schemeClr val="tx2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Важным условием жизни человека является </a:t>
            </a:r>
          </a:p>
          <a:p>
            <a:pPr algn="ctr"/>
            <a:r>
              <a:rPr lang="ru-RU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КОЛЛЕКТИВНОСТЬ!</a:t>
            </a:r>
          </a:p>
        </p:txBody>
      </p:sp>
      <p:pic>
        <p:nvPicPr>
          <p:cNvPr id="156696" name="Picture 24" descr="5ee8aae1405a"/>
          <p:cNvPicPr>
            <a:picLocks noChangeAspect="1" noChangeArrowheads="1"/>
          </p:cNvPicPr>
          <p:nvPr/>
        </p:nvPicPr>
        <p:blipFill>
          <a:blip r:embed="rId2"/>
          <a:srcRect l="22719" t="20070" r="11334" b="5902"/>
          <a:stretch>
            <a:fillRect/>
          </a:stretch>
        </p:blipFill>
        <p:spPr bwMode="auto">
          <a:xfrm>
            <a:off x="1476375" y="1268413"/>
            <a:ext cx="1509713" cy="2447925"/>
          </a:xfrm>
          <a:prstGeom prst="rect">
            <a:avLst/>
          </a:prstGeom>
          <a:noFill/>
        </p:spPr>
      </p:pic>
      <p:pic>
        <p:nvPicPr>
          <p:cNvPr id="156697" name="Picture 25" descr="322381"/>
          <p:cNvPicPr>
            <a:picLocks noChangeAspect="1" noChangeArrowheads="1"/>
          </p:cNvPicPr>
          <p:nvPr/>
        </p:nvPicPr>
        <p:blipFill>
          <a:blip r:embed="rId3"/>
          <a:srcRect t="8646"/>
          <a:stretch>
            <a:fillRect/>
          </a:stretch>
        </p:blipFill>
        <p:spPr bwMode="auto">
          <a:xfrm>
            <a:off x="6443663" y="1268413"/>
            <a:ext cx="1643062" cy="2401887"/>
          </a:xfrm>
          <a:prstGeom prst="rect">
            <a:avLst/>
          </a:prstGeom>
          <a:noFill/>
        </p:spPr>
      </p:pic>
      <p:sp>
        <p:nvSpPr>
          <p:cNvPr id="156698" name="Text Box 26"/>
          <p:cNvSpPr txBox="1">
            <a:spLocks noChangeArrowheads="1"/>
          </p:cNvSpPr>
          <p:nvPr/>
        </p:nvSpPr>
        <p:spPr bwMode="auto">
          <a:xfrm>
            <a:off x="3348038" y="1341438"/>
            <a:ext cx="2736850" cy="2236787"/>
          </a:xfrm>
          <a:prstGeom prst="rect">
            <a:avLst/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 i="0">
                <a:effectLst>
                  <a:outerShdw blurRad="38100" dist="38100" dir="2700000" algn="tl">
                    <a:srgbClr val="FFFFFF"/>
                  </a:outerShdw>
                </a:effectLst>
              </a:rPr>
              <a:t>Кто из этих литературных героев полноценный человек?</a:t>
            </a:r>
          </a:p>
        </p:txBody>
      </p:sp>
      <p:sp>
        <p:nvSpPr>
          <p:cNvPr id="156699" name="AutoShape 27"/>
          <p:cNvSpPr>
            <a:spLocks noChangeArrowheads="1"/>
          </p:cNvSpPr>
          <p:nvPr/>
        </p:nvSpPr>
        <p:spPr bwMode="auto">
          <a:xfrm>
            <a:off x="6084888" y="2349500"/>
            <a:ext cx="358775" cy="215900"/>
          </a:xfrm>
          <a:prstGeom prst="rightArrow">
            <a:avLst>
              <a:gd name="adj1" fmla="val 50000"/>
              <a:gd name="adj2" fmla="val 41544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56700" name="AutoShape 28"/>
          <p:cNvSpPr>
            <a:spLocks noChangeArrowheads="1"/>
          </p:cNvSpPr>
          <p:nvPr/>
        </p:nvSpPr>
        <p:spPr bwMode="auto">
          <a:xfrm rot="10800000">
            <a:off x="2987675" y="2349500"/>
            <a:ext cx="358775" cy="215900"/>
          </a:xfrm>
          <a:prstGeom prst="rightArrow">
            <a:avLst>
              <a:gd name="adj1" fmla="val 50000"/>
              <a:gd name="adj2" fmla="val 41544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8" name="Rectangle 2"/>
          <p:cNvSpPr>
            <a:spLocks noGrp="1" noChangeArrowheads="1"/>
          </p:cNvSpPr>
          <p:nvPr>
            <p:ph type="title"/>
          </p:nvPr>
        </p:nvSpPr>
        <p:spPr>
          <a:xfrm>
            <a:off x="1042988" y="260350"/>
            <a:ext cx="7772400" cy="936625"/>
          </a:xfrm>
          <a:solidFill>
            <a:schemeClr val="hlink"/>
          </a:solidFill>
          <a:ln w="57150" cmpd="thickThin">
            <a:solidFill>
              <a:schemeClr val="tx1"/>
            </a:solidFill>
          </a:ln>
        </p:spPr>
        <p:txBody>
          <a:bodyPr/>
          <a:lstStyle/>
          <a:p>
            <a:pPr algn="ctr">
              <a:lnSpc>
                <a:spcPct val="80000"/>
              </a:lnSpc>
            </a:pPr>
            <a:r>
              <a:rPr lang="ru-RU" sz="4000"/>
              <a:t>Общество как совместная жизнедеятельность людей</a:t>
            </a:r>
          </a:p>
        </p:txBody>
      </p:sp>
      <p:sp>
        <p:nvSpPr>
          <p:cNvPr id="162819" name="Rectangle 3"/>
          <p:cNvSpPr>
            <a:spLocks noGrp="1" noChangeArrowheads="1"/>
          </p:cNvSpPr>
          <p:nvPr>
            <p:ph sz="half" idx="1"/>
          </p:nvPr>
        </p:nvSpPr>
        <p:spPr>
          <a:xfrm>
            <a:off x="971550" y="1268413"/>
            <a:ext cx="7848600" cy="4321175"/>
          </a:xfrm>
          <a:solidFill>
            <a:srgbClr val="E1CEA7"/>
          </a:solidFill>
        </p:spPr>
        <p:txBody>
          <a:bodyPr/>
          <a:lstStyle/>
          <a:p>
            <a:pPr>
              <a:lnSpc>
                <a:spcPct val="80000"/>
              </a:lnSpc>
            </a:pPr>
            <a:r>
              <a:rPr lang="ru-RU" sz="2400"/>
              <a:t>Общество – это коллектив коллективов (семья, трудовой коллектив, одноклассники, спортивная команда).</a:t>
            </a:r>
          </a:p>
          <a:p>
            <a:pPr>
              <a:lnSpc>
                <a:spcPct val="98000"/>
              </a:lnSpc>
              <a:spcBef>
                <a:spcPts val="600"/>
              </a:spcBef>
            </a:pPr>
            <a:r>
              <a:rPr lang="ru-RU" sz="2400"/>
              <a:t>Определенная совокупность людей, имеющих общие социальные признаки, например социальная группа, профессия, национальность, религиозная принадлежность, называется </a:t>
            </a:r>
            <a:r>
              <a:rPr lang="ru-RU" sz="2400" b="1" i="1"/>
              <a:t>общностью</a:t>
            </a:r>
            <a:r>
              <a:rPr lang="ru-RU" sz="2400" u="sng"/>
              <a:t>  </a:t>
            </a:r>
          </a:p>
          <a:p>
            <a:pPr>
              <a:lnSpc>
                <a:spcPct val="88000"/>
              </a:lnSpc>
              <a:buFontTx/>
              <a:buNone/>
            </a:pPr>
            <a:endParaRPr lang="ru-RU" sz="2400" u="sng"/>
          </a:p>
          <a:p>
            <a:pPr>
              <a:lnSpc>
                <a:spcPct val="80000"/>
              </a:lnSpc>
              <a:buFontTx/>
              <a:buNone/>
            </a:pPr>
            <a:endParaRPr lang="ru-RU"/>
          </a:p>
        </p:txBody>
      </p:sp>
      <p:sp>
        <p:nvSpPr>
          <p:cNvPr id="162820" name="Text Box 4"/>
          <p:cNvSpPr txBox="1">
            <a:spLocks noChangeArrowheads="1"/>
          </p:cNvSpPr>
          <p:nvPr/>
        </p:nvSpPr>
        <p:spPr bwMode="auto">
          <a:xfrm>
            <a:off x="900113" y="4221163"/>
            <a:ext cx="7993062" cy="2397125"/>
          </a:xfrm>
          <a:prstGeom prst="rect">
            <a:avLst/>
          </a:prstGeom>
          <a:solidFill>
            <a:schemeClr val="tx2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457200" indent="-457200" algn="ctr">
              <a:lnSpc>
                <a:spcPct val="90000"/>
              </a:lnSpc>
            </a:pPr>
            <a:r>
              <a:rPr lang="ru-RU" i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Многообразные связи между социальными группами, нациями, а также внутри их в процессе их экономической, социальной, политической, культурной и др. деятельности, называются ОБЩЕСТВЕННЫМИ ОТНОШЕНИЯМИ!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42" name="Rectangle 2"/>
          <p:cNvSpPr>
            <a:spLocks noGrp="1" noChangeArrowheads="1"/>
          </p:cNvSpPr>
          <p:nvPr>
            <p:ph type="title"/>
          </p:nvPr>
        </p:nvSpPr>
        <p:spPr>
          <a:xfrm>
            <a:off x="928662" y="260350"/>
            <a:ext cx="7886726" cy="936625"/>
          </a:xfrm>
          <a:solidFill>
            <a:schemeClr val="hlink"/>
          </a:solidFill>
          <a:ln w="57150" cmpd="thickThin">
            <a:solidFill>
              <a:schemeClr val="tx1"/>
            </a:solidFill>
          </a:ln>
        </p:spPr>
        <p:txBody>
          <a:bodyPr/>
          <a:lstStyle/>
          <a:p>
            <a:pPr algn="ctr">
              <a:lnSpc>
                <a:spcPct val="80000"/>
              </a:lnSpc>
            </a:pPr>
            <a:r>
              <a:rPr lang="ru-RU" sz="4000"/>
              <a:t>Общество как совместная жизнедеятельность людей</a:t>
            </a:r>
          </a:p>
        </p:txBody>
      </p:sp>
      <p:sp>
        <p:nvSpPr>
          <p:cNvPr id="163843" name="Rectangle 3"/>
          <p:cNvSpPr>
            <a:spLocks noGrp="1" noChangeArrowheads="1"/>
          </p:cNvSpPr>
          <p:nvPr>
            <p:ph sz="half" idx="1"/>
          </p:nvPr>
        </p:nvSpPr>
        <p:spPr>
          <a:xfrm>
            <a:off x="900113" y="1268413"/>
            <a:ext cx="7921625" cy="4032250"/>
          </a:xfrm>
          <a:solidFill>
            <a:srgbClr val="E1CEA7"/>
          </a:solidFill>
        </p:spPr>
        <p:txBody>
          <a:bodyPr/>
          <a:lstStyle/>
          <a:p>
            <a:pPr algn="ctr">
              <a:lnSpc>
                <a:spcPct val="80000"/>
              </a:lnSpc>
              <a:buFontTx/>
              <a:buNone/>
            </a:pPr>
            <a:r>
              <a:rPr lang="ru-RU" b="1"/>
              <a:t>Можно ли назвать общественными отношениями?</a:t>
            </a:r>
          </a:p>
          <a:p>
            <a:pPr>
              <a:lnSpc>
                <a:spcPct val="80000"/>
              </a:lnSpc>
              <a:buFontTx/>
              <a:buNone/>
            </a:pPr>
            <a:endParaRPr lang="ru-RU" b="1"/>
          </a:p>
        </p:txBody>
      </p:sp>
      <p:sp>
        <p:nvSpPr>
          <p:cNvPr id="163844" name="Text Box 4"/>
          <p:cNvSpPr txBox="1">
            <a:spLocks noChangeArrowheads="1"/>
          </p:cNvSpPr>
          <p:nvPr/>
        </p:nvSpPr>
        <p:spPr bwMode="auto">
          <a:xfrm>
            <a:off x="900113" y="5445125"/>
            <a:ext cx="7993062" cy="946150"/>
          </a:xfrm>
          <a:prstGeom prst="rect">
            <a:avLst/>
          </a:prstGeom>
          <a:solidFill>
            <a:schemeClr val="tx2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>
                <a:effectLst>
                  <a:outerShdw blurRad="38100" dist="38100" dir="2700000" algn="tl">
                    <a:srgbClr val="FFFFFF"/>
                  </a:outerShdw>
                </a:effectLst>
              </a:rPr>
              <a:t> </a:t>
            </a:r>
            <a:r>
              <a:rPr lang="ru-RU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О</a:t>
            </a:r>
            <a:r>
              <a:rPr lang="ru-RU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бщественные отношения имеют надличностный, надшдивидуалъный характер!</a:t>
            </a:r>
          </a:p>
        </p:txBody>
      </p:sp>
      <p:pic>
        <p:nvPicPr>
          <p:cNvPr id="163850" name="Picture 10" descr="BD13659_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16013" y="3068638"/>
            <a:ext cx="3203575" cy="218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53" name="Line 13"/>
          <p:cNvSpPr>
            <a:spLocks noChangeShapeType="1"/>
          </p:cNvSpPr>
          <p:nvPr/>
        </p:nvSpPr>
        <p:spPr bwMode="auto">
          <a:xfrm flipH="1">
            <a:off x="3419475" y="2060575"/>
            <a:ext cx="1584325" cy="7921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63854" name="Line 14"/>
          <p:cNvSpPr>
            <a:spLocks noChangeShapeType="1"/>
          </p:cNvSpPr>
          <p:nvPr/>
        </p:nvSpPr>
        <p:spPr bwMode="auto">
          <a:xfrm>
            <a:off x="5003800" y="2060575"/>
            <a:ext cx="1439863" cy="7921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pic>
        <p:nvPicPr>
          <p:cNvPr id="163855" name="Picture 15" descr="1266063349_1252574452_sobesedovani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51500" y="3011488"/>
            <a:ext cx="2808288" cy="21764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8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4867" name="Rectangle 3"/>
          <p:cNvSpPr>
            <a:spLocks noGrp="1" noChangeArrowheads="1"/>
          </p:cNvSpPr>
          <p:nvPr>
            <p:ph idx="1"/>
          </p:nvPr>
        </p:nvSpPr>
        <p:spPr>
          <a:xfrm>
            <a:off x="1042988" y="260350"/>
            <a:ext cx="7772400" cy="5903913"/>
          </a:xfrm>
          <a:solidFill>
            <a:srgbClr val="E1CEA7"/>
          </a:solidFill>
        </p:spPr>
        <p:txBody>
          <a:bodyPr/>
          <a:lstStyle/>
          <a:p>
            <a:pPr>
              <a:lnSpc>
                <a:spcPct val="150000"/>
              </a:lnSpc>
            </a:pPr>
            <a:r>
              <a:rPr lang="ru-RU" b="1" dirty="0"/>
              <a:t>«Общество не состоит из индивидов, а выражает сумму тех связей и отношений, в которых эти индивиды находятся друг к другу». </a:t>
            </a:r>
          </a:p>
          <a:p>
            <a:pPr>
              <a:buFontTx/>
              <a:buNone/>
            </a:pPr>
            <a:r>
              <a:rPr lang="ru-RU" b="1" dirty="0"/>
              <a:t>							К. </a:t>
            </a:r>
            <a:r>
              <a:rPr lang="ru-RU" b="1" dirty="0" smtClean="0"/>
              <a:t>Маркс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64868" name="Text Box 4"/>
          <p:cNvSpPr txBox="1">
            <a:spLocks noChangeArrowheads="1"/>
          </p:cNvSpPr>
          <p:nvPr/>
        </p:nvSpPr>
        <p:spPr bwMode="auto">
          <a:xfrm flipV="1">
            <a:off x="827088" y="5665885"/>
            <a:ext cx="8064500" cy="461665"/>
          </a:xfrm>
          <a:prstGeom prst="rect">
            <a:avLst/>
          </a:prstGeom>
          <a:solidFill>
            <a:schemeClr val="tx2"/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endParaRPr lang="ru-RU" sz="2400" i="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381000"/>
            <a:ext cx="7772400" cy="690546"/>
          </a:xfrm>
        </p:spPr>
        <p:txBody>
          <a:bodyPr/>
          <a:lstStyle/>
          <a:p>
            <a:r>
              <a:rPr lang="ru-RU" sz="2400" b="1" dirty="0" smtClean="0"/>
              <a:t>Общество – это динамическая, саморазвивающаяся, саморегулирующаяся и самовоспроизводящаяся система</a:t>
            </a:r>
            <a:endParaRPr lang="ru-RU" sz="2400" b="1" dirty="0"/>
          </a:p>
        </p:txBody>
      </p:sp>
      <p:pic>
        <p:nvPicPr>
          <p:cNvPr id="5" name="Picture 3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000100" y="1428737"/>
            <a:ext cx="2000264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000364" y="1428736"/>
            <a:ext cx="5838836" cy="4786346"/>
          </a:xfrm>
          <a:solidFill>
            <a:schemeClr val="tx2">
              <a:lumMod val="90000"/>
              <a:lumOff val="10000"/>
            </a:schemeClr>
          </a:solidFill>
        </p:spPr>
        <p:txBody>
          <a:bodyPr/>
          <a:lstStyle/>
          <a:p>
            <a:pPr>
              <a:buNone/>
            </a:pPr>
            <a:r>
              <a:rPr lang="ru-RU" sz="1800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Основателем системного подхода, возникшего в    естествознании, а затем укоренившегося и в общественных науках является Л. Фон </a:t>
            </a:r>
            <a:r>
              <a:rPr lang="ru-RU" sz="1800" dirty="0" err="1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Берталанфи</a:t>
            </a:r>
            <a:endParaRPr lang="ru-RU" sz="1800" dirty="0" smtClean="0">
              <a:solidFill>
                <a:schemeClr val="accent2">
                  <a:lumMod val="20000"/>
                  <a:lumOff val="80000"/>
                </a:schemeClr>
              </a:solidFill>
            </a:endParaRPr>
          </a:p>
          <a:p>
            <a:pPr algn="ctr">
              <a:buNone/>
            </a:pPr>
            <a:r>
              <a:rPr lang="ru-RU" sz="2000" dirty="0" smtClean="0">
                <a:solidFill>
                  <a:schemeClr val="tx2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Признаки системы:</a:t>
            </a:r>
          </a:p>
          <a:p>
            <a:pPr>
              <a:buFontTx/>
              <a:buAutoNum type="arabicPeriod"/>
              <a:defRPr/>
            </a:pPr>
            <a:r>
              <a:rPr lang="ru-RU" sz="1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Система – целое, состоящее из частей (сферы, институты)</a:t>
            </a:r>
          </a:p>
          <a:p>
            <a:pPr>
              <a:buFontTx/>
              <a:buAutoNum type="arabicPeriod"/>
              <a:defRPr/>
            </a:pPr>
            <a:r>
              <a:rPr lang="ru-RU" sz="1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Все элементы системы (сферы общества)  имеют качественную определенность. Выполняют  свои  функции.</a:t>
            </a:r>
          </a:p>
          <a:p>
            <a:pPr>
              <a:buFontTx/>
              <a:buAutoNum type="arabicPeriod"/>
              <a:defRPr/>
            </a:pPr>
            <a:r>
              <a:rPr lang="ru-RU" sz="1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Все элементы развиваются по определенным правилам и законам</a:t>
            </a:r>
          </a:p>
          <a:p>
            <a:pPr>
              <a:buFontTx/>
              <a:buAutoNum type="arabicPeriod"/>
              <a:defRPr/>
            </a:pPr>
            <a:r>
              <a:rPr lang="ru-RU" sz="1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Все элементы (сферы общества) постоянно взаимодействуют друг с другом. Изменения, происходящие в одной сфере, часто вызывают изменения в другой.</a:t>
            </a:r>
          </a:p>
          <a:p>
            <a:pPr>
              <a:buFontTx/>
              <a:buAutoNum type="arabicPeriod"/>
              <a:defRPr/>
            </a:pPr>
            <a:r>
              <a:rPr lang="ru-RU" sz="1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Исчезновение одного элемента приводит к исчезновению всей системы.</a:t>
            </a:r>
          </a:p>
          <a:p>
            <a:pPr>
              <a:buNone/>
            </a:pPr>
            <a:endParaRPr lang="ru-RU" sz="2000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2051720" y="188640"/>
            <a:ext cx="4464496" cy="576064"/>
          </a:xfrm>
          <a:prstGeom prst="round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Социальная структура</a:t>
            </a:r>
            <a:endParaRPr lang="ru-RU" sz="2400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6" name="Прямая со стрелкой 5"/>
          <p:cNvCxnSpPr>
            <a:stCxn id="4" idx="2"/>
          </p:cNvCxnSpPr>
          <p:nvPr/>
        </p:nvCxnSpPr>
        <p:spPr>
          <a:xfrm>
            <a:off x="4283968" y="764704"/>
            <a:ext cx="0" cy="576064"/>
          </a:xfrm>
          <a:prstGeom prst="straightConnector1">
            <a:avLst/>
          </a:prstGeom>
          <a:noFill/>
          <a:ln w="38100">
            <a:solidFill>
              <a:schemeClr val="accent6">
                <a:lumMod val="40000"/>
                <a:lumOff val="60000"/>
              </a:schemeClr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7" name="Скругленный прямоугольник 6"/>
          <p:cNvSpPr/>
          <p:nvPr/>
        </p:nvSpPr>
        <p:spPr>
          <a:xfrm>
            <a:off x="2195736" y="1340768"/>
            <a:ext cx="4176464" cy="576064"/>
          </a:xfrm>
          <a:prstGeom prst="round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Совокупность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51520" y="2244349"/>
            <a:ext cx="4176464" cy="57606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взаимосвязанных</a:t>
            </a:r>
            <a:endParaRPr lang="ru-RU" sz="2800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716016" y="2244349"/>
            <a:ext cx="4176464" cy="57606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взаимодействующих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1324744" y="3226910"/>
            <a:ext cx="2983020" cy="57606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Социальных групп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4646866" y="3226910"/>
            <a:ext cx="3450668" cy="57606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Социальных институтов</a:t>
            </a:r>
          </a:p>
        </p:txBody>
      </p:sp>
      <p:sp>
        <p:nvSpPr>
          <p:cNvPr id="8" name="Нашивка 7"/>
          <p:cNvSpPr/>
          <p:nvPr/>
        </p:nvSpPr>
        <p:spPr>
          <a:xfrm rot="5400000">
            <a:off x="4031050" y="3948556"/>
            <a:ext cx="936104" cy="792088"/>
          </a:xfrm>
          <a:prstGeom prst="chevron">
            <a:avLst/>
          </a:prstGeom>
          <a:ln w="57150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400">
              <a:solidFill>
                <a:schemeClr val="tx1"/>
              </a:solidFill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2242530" y="4820940"/>
            <a:ext cx="5137782" cy="1200347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Составляющих внутреннее строение общества</a:t>
            </a:r>
            <a:endParaRPr lang="ru-RU" sz="2400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3" name="Прямая со стрелкой 2"/>
          <p:cNvCxnSpPr>
            <a:stCxn id="7" idx="2"/>
            <a:endCxn id="9" idx="0"/>
          </p:cNvCxnSpPr>
          <p:nvPr/>
        </p:nvCxnSpPr>
        <p:spPr>
          <a:xfrm flipH="1">
            <a:off x="2339752" y="1916832"/>
            <a:ext cx="1944216" cy="327517"/>
          </a:xfrm>
          <a:prstGeom prst="straightConnector1">
            <a:avLst/>
          </a:prstGeom>
          <a:noFill/>
          <a:ln w="38100">
            <a:solidFill>
              <a:schemeClr val="accent6">
                <a:lumMod val="40000"/>
                <a:lumOff val="60000"/>
              </a:schemeClr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3" name="Прямая со стрелкой 12"/>
          <p:cNvCxnSpPr>
            <a:stCxn id="7" idx="2"/>
            <a:endCxn id="10" idx="0"/>
          </p:cNvCxnSpPr>
          <p:nvPr/>
        </p:nvCxnSpPr>
        <p:spPr>
          <a:xfrm>
            <a:off x="4283968" y="1916832"/>
            <a:ext cx="2520280" cy="327517"/>
          </a:xfrm>
          <a:prstGeom prst="straightConnector1">
            <a:avLst/>
          </a:prstGeom>
          <a:noFill/>
          <a:ln w="38100">
            <a:solidFill>
              <a:schemeClr val="accent6">
                <a:lumMod val="40000"/>
                <a:lumOff val="60000"/>
              </a:schemeClr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9" name="Нашивка 28"/>
          <p:cNvSpPr/>
          <p:nvPr/>
        </p:nvSpPr>
        <p:spPr>
          <a:xfrm rot="5400000">
            <a:off x="4031050" y="2702120"/>
            <a:ext cx="936104" cy="792088"/>
          </a:xfrm>
          <a:prstGeom prst="chevron">
            <a:avLst/>
          </a:prstGeom>
          <a:ln w="57150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4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6904653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9" grpId="0" animBg="1"/>
      <p:bldP spid="10" grpId="0" animBg="1"/>
      <p:bldP spid="11" grpId="0" animBg="1"/>
      <p:bldP spid="12" grpId="0" animBg="1"/>
      <p:bldP spid="8" grpId="0" animBg="1"/>
      <p:bldP spid="15" grpId="0" animBg="1"/>
      <p:bldP spid="2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25349" y="214290"/>
            <a:ext cx="3384376" cy="235745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accent6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Социальная группа - совокупность людей, объединенных общностью интересов, профессии, деятельности и т.п.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635896" y="214290"/>
            <a:ext cx="5328592" cy="2428892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b="1" dirty="0" smtClean="0">
                <a:solidFill>
                  <a:schemeClr val="accent6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Социальный институт (от лат. </a:t>
            </a:r>
            <a:r>
              <a:rPr lang="ru-RU" sz="1800" b="1" dirty="0" err="1" smtClean="0">
                <a:solidFill>
                  <a:schemeClr val="accent6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institutum</a:t>
            </a:r>
            <a:r>
              <a:rPr lang="ru-RU" sz="1800" b="1" dirty="0" smtClean="0">
                <a:solidFill>
                  <a:schemeClr val="accent6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- установление, учреждение)- исторически сложившаяся, устойчивая и закрепленная в нормах морали (нравственности), права система общественных отношений, например, семья, образование, государство, </a:t>
            </a:r>
            <a:r>
              <a:rPr lang="ru-RU" sz="1800" b="1" dirty="0" err="1" smtClean="0">
                <a:solidFill>
                  <a:schemeClr val="accent6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ственность</a:t>
            </a:r>
            <a:r>
              <a:rPr lang="ru-RU" sz="1800" b="1" dirty="0">
                <a:solidFill>
                  <a:schemeClr val="accent6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, наука, экономика, политика, армия и т.д</a:t>
            </a:r>
            <a:r>
              <a:rPr lang="ru-RU" sz="1800" b="1" dirty="0" smtClean="0">
                <a:solidFill>
                  <a:schemeClr val="accent6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.</a:t>
            </a:r>
            <a:endParaRPr lang="ru-RU" sz="1800" b="1" dirty="0">
              <a:solidFill>
                <a:schemeClr val="accent6">
                  <a:lumMod val="5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 l="4066" r="-794" b="12616"/>
          <a:stretch/>
        </p:blipFill>
        <p:spPr bwMode="auto">
          <a:xfrm>
            <a:off x="5580112" y="2680391"/>
            <a:ext cx="2886353" cy="182873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Стрелка вправо 6"/>
          <p:cNvSpPr/>
          <p:nvPr/>
        </p:nvSpPr>
        <p:spPr>
          <a:xfrm>
            <a:off x="3851920" y="3285112"/>
            <a:ext cx="1234014" cy="783121"/>
          </a:xfrm>
          <a:custGeom>
            <a:avLst/>
            <a:gdLst>
              <a:gd name="connsiteX0" fmla="*/ 0 w 1152128"/>
              <a:gd name="connsiteY0" fmla="*/ 180020 h 720080"/>
              <a:gd name="connsiteX1" fmla="*/ 792088 w 1152128"/>
              <a:gd name="connsiteY1" fmla="*/ 180020 h 720080"/>
              <a:gd name="connsiteX2" fmla="*/ 792088 w 1152128"/>
              <a:gd name="connsiteY2" fmla="*/ 0 h 720080"/>
              <a:gd name="connsiteX3" fmla="*/ 1152128 w 1152128"/>
              <a:gd name="connsiteY3" fmla="*/ 360040 h 720080"/>
              <a:gd name="connsiteX4" fmla="*/ 792088 w 1152128"/>
              <a:gd name="connsiteY4" fmla="*/ 720080 h 720080"/>
              <a:gd name="connsiteX5" fmla="*/ 792088 w 1152128"/>
              <a:gd name="connsiteY5" fmla="*/ 540060 h 720080"/>
              <a:gd name="connsiteX6" fmla="*/ 0 w 1152128"/>
              <a:gd name="connsiteY6" fmla="*/ 540060 h 720080"/>
              <a:gd name="connsiteX7" fmla="*/ 0 w 1152128"/>
              <a:gd name="connsiteY7" fmla="*/ 180020 h 720080"/>
              <a:gd name="connsiteX0" fmla="*/ 0 w 1220367"/>
              <a:gd name="connsiteY0" fmla="*/ 0 h 758424"/>
              <a:gd name="connsiteX1" fmla="*/ 860327 w 1220367"/>
              <a:gd name="connsiteY1" fmla="*/ 218364 h 758424"/>
              <a:gd name="connsiteX2" fmla="*/ 860327 w 1220367"/>
              <a:gd name="connsiteY2" fmla="*/ 38344 h 758424"/>
              <a:gd name="connsiteX3" fmla="*/ 1220367 w 1220367"/>
              <a:gd name="connsiteY3" fmla="*/ 398384 h 758424"/>
              <a:gd name="connsiteX4" fmla="*/ 860327 w 1220367"/>
              <a:gd name="connsiteY4" fmla="*/ 758424 h 758424"/>
              <a:gd name="connsiteX5" fmla="*/ 860327 w 1220367"/>
              <a:gd name="connsiteY5" fmla="*/ 578404 h 758424"/>
              <a:gd name="connsiteX6" fmla="*/ 68239 w 1220367"/>
              <a:gd name="connsiteY6" fmla="*/ 578404 h 758424"/>
              <a:gd name="connsiteX7" fmla="*/ 0 w 1220367"/>
              <a:gd name="connsiteY7" fmla="*/ 0 h 758424"/>
              <a:gd name="connsiteX0" fmla="*/ 13647 w 1234014"/>
              <a:gd name="connsiteY0" fmla="*/ 0 h 783121"/>
              <a:gd name="connsiteX1" fmla="*/ 873974 w 1234014"/>
              <a:gd name="connsiteY1" fmla="*/ 218364 h 783121"/>
              <a:gd name="connsiteX2" fmla="*/ 873974 w 1234014"/>
              <a:gd name="connsiteY2" fmla="*/ 38344 h 783121"/>
              <a:gd name="connsiteX3" fmla="*/ 1234014 w 1234014"/>
              <a:gd name="connsiteY3" fmla="*/ 398384 h 783121"/>
              <a:gd name="connsiteX4" fmla="*/ 873974 w 1234014"/>
              <a:gd name="connsiteY4" fmla="*/ 758424 h 783121"/>
              <a:gd name="connsiteX5" fmla="*/ 873974 w 1234014"/>
              <a:gd name="connsiteY5" fmla="*/ 578404 h 783121"/>
              <a:gd name="connsiteX6" fmla="*/ 0 w 1234014"/>
              <a:gd name="connsiteY6" fmla="*/ 783121 h 783121"/>
              <a:gd name="connsiteX7" fmla="*/ 13647 w 1234014"/>
              <a:gd name="connsiteY7" fmla="*/ 0 h 7831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34014" h="783121">
                <a:moveTo>
                  <a:pt x="13647" y="0"/>
                </a:moveTo>
                <a:lnTo>
                  <a:pt x="873974" y="218364"/>
                </a:lnTo>
                <a:lnTo>
                  <a:pt x="873974" y="38344"/>
                </a:lnTo>
                <a:lnTo>
                  <a:pt x="1234014" y="398384"/>
                </a:lnTo>
                <a:lnTo>
                  <a:pt x="873974" y="758424"/>
                </a:lnTo>
                <a:lnTo>
                  <a:pt x="873974" y="578404"/>
                </a:lnTo>
                <a:lnTo>
                  <a:pt x="0" y="783121"/>
                </a:lnTo>
                <a:lnTo>
                  <a:pt x="13647" y="0"/>
                </a:ln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261977" y="2680391"/>
            <a:ext cx="3054883" cy="1935507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Социальный институт</a:t>
            </a:r>
          </a:p>
          <a:p>
            <a:pPr algn="ctr"/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семьи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/>
        </p:blipFill>
        <p:spPr bwMode="auto">
          <a:xfrm>
            <a:off x="5692017" y="4841639"/>
            <a:ext cx="2828857" cy="178366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Скругленный прямоугольник 11"/>
          <p:cNvSpPr/>
          <p:nvPr/>
        </p:nvSpPr>
        <p:spPr>
          <a:xfrm>
            <a:off x="5470239" y="2680390"/>
            <a:ext cx="3106098" cy="1935507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Социальная группа</a:t>
            </a:r>
          </a:p>
          <a:p>
            <a:pPr algn="ctr"/>
            <a:r>
              <a:rPr lang="ru-RU" sz="8800" b="1" dirty="0">
                <a:latin typeface="Times New Roman" pitchFamily="18" charset="0"/>
                <a:cs typeface="Times New Roman" pitchFamily="18" charset="0"/>
              </a:rPr>
              <a:t>?</a:t>
            </a:r>
          </a:p>
        </p:txBody>
      </p:sp>
      <p:sp>
        <p:nvSpPr>
          <p:cNvPr id="13" name="Стрелка вправо 6"/>
          <p:cNvSpPr/>
          <p:nvPr/>
        </p:nvSpPr>
        <p:spPr>
          <a:xfrm>
            <a:off x="3851920" y="5517232"/>
            <a:ext cx="1234014" cy="783121"/>
          </a:xfrm>
          <a:custGeom>
            <a:avLst/>
            <a:gdLst>
              <a:gd name="connsiteX0" fmla="*/ 0 w 1152128"/>
              <a:gd name="connsiteY0" fmla="*/ 180020 h 720080"/>
              <a:gd name="connsiteX1" fmla="*/ 792088 w 1152128"/>
              <a:gd name="connsiteY1" fmla="*/ 180020 h 720080"/>
              <a:gd name="connsiteX2" fmla="*/ 792088 w 1152128"/>
              <a:gd name="connsiteY2" fmla="*/ 0 h 720080"/>
              <a:gd name="connsiteX3" fmla="*/ 1152128 w 1152128"/>
              <a:gd name="connsiteY3" fmla="*/ 360040 h 720080"/>
              <a:gd name="connsiteX4" fmla="*/ 792088 w 1152128"/>
              <a:gd name="connsiteY4" fmla="*/ 720080 h 720080"/>
              <a:gd name="connsiteX5" fmla="*/ 792088 w 1152128"/>
              <a:gd name="connsiteY5" fmla="*/ 540060 h 720080"/>
              <a:gd name="connsiteX6" fmla="*/ 0 w 1152128"/>
              <a:gd name="connsiteY6" fmla="*/ 540060 h 720080"/>
              <a:gd name="connsiteX7" fmla="*/ 0 w 1152128"/>
              <a:gd name="connsiteY7" fmla="*/ 180020 h 720080"/>
              <a:gd name="connsiteX0" fmla="*/ 0 w 1220367"/>
              <a:gd name="connsiteY0" fmla="*/ 0 h 758424"/>
              <a:gd name="connsiteX1" fmla="*/ 860327 w 1220367"/>
              <a:gd name="connsiteY1" fmla="*/ 218364 h 758424"/>
              <a:gd name="connsiteX2" fmla="*/ 860327 w 1220367"/>
              <a:gd name="connsiteY2" fmla="*/ 38344 h 758424"/>
              <a:gd name="connsiteX3" fmla="*/ 1220367 w 1220367"/>
              <a:gd name="connsiteY3" fmla="*/ 398384 h 758424"/>
              <a:gd name="connsiteX4" fmla="*/ 860327 w 1220367"/>
              <a:gd name="connsiteY4" fmla="*/ 758424 h 758424"/>
              <a:gd name="connsiteX5" fmla="*/ 860327 w 1220367"/>
              <a:gd name="connsiteY5" fmla="*/ 578404 h 758424"/>
              <a:gd name="connsiteX6" fmla="*/ 68239 w 1220367"/>
              <a:gd name="connsiteY6" fmla="*/ 578404 h 758424"/>
              <a:gd name="connsiteX7" fmla="*/ 0 w 1220367"/>
              <a:gd name="connsiteY7" fmla="*/ 0 h 758424"/>
              <a:gd name="connsiteX0" fmla="*/ 13647 w 1234014"/>
              <a:gd name="connsiteY0" fmla="*/ 0 h 783121"/>
              <a:gd name="connsiteX1" fmla="*/ 873974 w 1234014"/>
              <a:gd name="connsiteY1" fmla="*/ 218364 h 783121"/>
              <a:gd name="connsiteX2" fmla="*/ 873974 w 1234014"/>
              <a:gd name="connsiteY2" fmla="*/ 38344 h 783121"/>
              <a:gd name="connsiteX3" fmla="*/ 1234014 w 1234014"/>
              <a:gd name="connsiteY3" fmla="*/ 398384 h 783121"/>
              <a:gd name="connsiteX4" fmla="*/ 873974 w 1234014"/>
              <a:gd name="connsiteY4" fmla="*/ 758424 h 783121"/>
              <a:gd name="connsiteX5" fmla="*/ 873974 w 1234014"/>
              <a:gd name="connsiteY5" fmla="*/ 578404 h 783121"/>
              <a:gd name="connsiteX6" fmla="*/ 0 w 1234014"/>
              <a:gd name="connsiteY6" fmla="*/ 783121 h 783121"/>
              <a:gd name="connsiteX7" fmla="*/ 13647 w 1234014"/>
              <a:gd name="connsiteY7" fmla="*/ 0 h 7831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34014" h="783121">
                <a:moveTo>
                  <a:pt x="13647" y="0"/>
                </a:moveTo>
                <a:lnTo>
                  <a:pt x="873974" y="218364"/>
                </a:lnTo>
                <a:lnTo>
                  <a:pt x="873974" y="38344"/>
                </a:lnTo>
                <a:lnTo>
                  <a:pt x="1234014" y="398384"/>
                </a:lnTo>
                <a:lnTo>
                  <a:pt x="873974" y="758424"/>
                </a:lnTo>
                <a:lnTo>
                  <a:pt x="873974" y="578404"/>
                </a:lnTo>
                <a:lnTo>
                  <a:pt x="0" y="783121"/>
                </a:lnTo>
                <a:lnTo>
                  <a:pt x="13647" y="0"/>
                </a:ln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199849" y="4846389"/>
            <a:ext cx="3054883" cy="1783669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Социальный институт</a:t>
            </a:r>
          </a:p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армия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5551513" y="4708957"/>
            <a:ext cx="3109866" cy="1935507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Социальная группа</a:t>
            </a:r>
          </a:p>
          <a:p>
            <a:pPr algn="ctr"/>
            <a:r>
              <a:rPr lang="ru-RU" sz="8800" b="1" dirty="0">
                <a:latin typeface="Times New Roman" pitchFamily="18" charset="0"/>
                <a:cs typeface="Times New Roman" pitchFamily="18" charset="0"/>
              </a:rPr>
              <a:t>?</a:t>
            </a:r>
          </a:p>
        </p:txBody>
      </p:sp>
    </p:spTree>
    <p:extLst>
      <p:ext uri="{BB962C8B-B14F-4D97-AF65-F5344CB8AC3E}">
        <p14:creationId xmlns="" xmlns:p14="http://schemas.microsoft.com/office/powerpoint/2010/main" val="59263270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2" grpId="0" animBg="1"/>
      <p:bldP spid="13" grpId="0" animBg="1"/>
      <p:bldP spid="1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8" name="Rectangle 4"/>
          <p:cNvSpPr>
            <a:spLocks noGrp="1" noChangeArrowheads="1"/>
          </p:cNvSpPr>
          <p:nvPr>
            <p:ph type="ctrTitle"/>
          </p:nvPr>
        </p:nvSpPr>
        <p:spPr>
          <a:xfrm>
            <a:off x="900113" y="260350"/>
            <a:ext cx="7920037" cy="1368425"/>
          </a:xfrm>
          <a:solidFill>
            <a:schemeClr val="hlink"/>
          </a:solidFill>
          <a:ln/>
        </p:spPr>
        <p:txBody>
          <a:bodyPr/>
          <a:lstStyle/>
          <a:p>
            <a:r>
              <a:rPr lang="ru-RU" sz="3200" dirty="0"/>
              <a:t/>
            </a:r>
            <a:br>
              <a:rPr lang="ru-RU" sz="3200" dirty="0"/>
            </a:br>
            <a:r>
              <a:rPr lang="ru-RU" sz="4000" b="1" dirty="0" smtClean="0"/>
              <a:t>План лекции</a:t>
            </a:r>
            <a:endParaRPr lang="ru-RU" sz="4000" b="1" dirty="0"/>
          </a:p>
        </p:txBody>
      </p:sp>
      <p:sp>
        <p:nvSpPr>
          <p:cNvPr id="47109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857224" y="1700213"/>
            <a:ext cx="7929617" cy="3960812"/>
          </a:xfrm>
          <a:solidFill>
            <a:schemeClr val="tx2"/>
          </a:solidFill>
        </p:spPr>
        <p:txBody>
          <a:bodyPr/>
          <a:lstStyle/>
          <a:p>
            <a:pPr marL="609600" indent="-609600" algn="l">
              <a:lnSpc>
                <a:spcPct val="150000"/>
              </a:lnSpc>
            </a:pPr>
            <a:r>
              <a:rPr lang="ru-RU" dirty="0" smtClean="0">
                <a:solidFill>
                  <a:schemeClr val="bg1"/>
                </a:solidFill>
              </a:rPr>
              <a:t>1.   Понятие </a:t>
            </a:r>
            <a:r>
              <a:rPr lang="en-US" dirty="0">
                <a:solidFill>
                  <a:schemeClr val="bg1"/>
                </a:solidFill>
              </a:rPr>
              <a:t>“</a:t>
            </a:r>
            <a:r>
              <a:rPr lang="en-US" dirty="0" err="1">
                <a:solidFill>
                  <a:schemeClr val="bg1"/>
                </a:solidFill>
              </a:rPr>
              <a:t>общество</a:t>
            </a:r>
            <a:r>
              <a:rPr lang="en-US" dirty="0">
                <a:solidFill>
                  <a:schemeClr val="bg1"/>
                </a:solidFill>
              </a:rPr>
              <a:t>”.</a:t>
            </a:r>
            <a:endParaRPr lang="ru-RU" dirty="0">
              <a:solidFill>
                <a:schemeClr val="bg1"/>
              </a:solidFill>
            </a:endParaRPr>
          </a:p>
          <a:p>
            <a:pPr marL="609600" indent="-609600" algn="l">
              <a:lnSpc>
                <a:spcPct val="150000"/>
              </a:lnSpc>
            </a:pPr>
            <a:r>
              <a:rPr lang="ru-RU" dirty="0" smtClean="0">
                <a:solidFill>
                  <a:schemeClr val="bg1"/>
                </a:solidFill>
              </a:rPr>
              <a:t>2.   Социальная структура общества</a:t>
            </a:r>
            <a:endParaRPr lang="ru-RU" dirty="0">
              <a:solidFill>
                <a:schemeClr val="bg1"/>
              </a:solidFill>
            </a:endParaRPr>
          </a:p>
          <a:p>
            <a:pPr marL="609600" indent="-609600" algn="l">
              <a:lnSpc>
                <a:spcPct val="150000"/>
              </a:lnSpc>
            </a:pPr>
            <a:r>
              <a:rPr lang="ru-RU" dirty="0" smtClean="0">
                <a:solidFill>
                  <a:schemeClr val="bg1"/>
                </a:solidFill>
              </a:rPr>
              <a:t>3.   Социальный институт: основные виды и функции</a:t>
            </a: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Дата 4"/>
          <p:cNvSpPr>
            <a:spLocks noGrp="1"/>
          </p:cNvSpPr>
          <p:nvPr>
            <p:ph type="dt" sz="quarter" idx="12"/>
          </p:nvPr>
        </p:nvSpPr>
        <p:spPr/>
        <p:txBody>
          <a:bodyPr/>
          <a:lstStyle/>
          <a:p>
            <a:pPr>
              <a:defRPr/>
            </a:pPr>
            <a:fld id="{612C6044-97B8-4CF9-81C5-99E89F8D1589}" type="datetime1">
              <a:rPr lang="ru-RU"/>
              <a:pPr>
                <a:defRPr/>
              </a:pPr>
              <a:t>20.06.2012</a:t>
            </a:fld>
            <a:endParaRPr lang="ru-RU"/>
          </a:p>
        </p:txBody>
      </p:sp>
      <p:sp>
        <p:nvSpPr>
          <p:cNvPr id="1536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642910" y="500042"/>
            <a:ext cx="7921625" cy="500066"/>
          </a:xfrm>
        </p:spPr>
        <p:txBody>
          <a:bodyPr/>
          <a:lstStyle/>
          <a:p>
            <a:pPr algn="ctr"/>
            <a:r>
              <a:rPr lang="ru-RU" sz="2400" b="1" i="1" dirty="0" smtClean="0"/>
              <a:t>Социальные институты.</a:t>
            </a:r>
          </a:p>
        </p:txBody>
      </p:sp>
      <p:graphicFrame>
        <p:nvGraphicFramePr>
          <p:cNvPr id="27690" name="Group 42"/>
          <p:cNvGraphicFramePr>
            <a:graphicFrameLocks noGrp="1"/>
          </p:cNvGraphicFramePr>
          <p:nvPr>
            <p:ph/>
          </p:nvPr>
        </p:nvGraphicFramePr>
        <p:xfrm>
          <a:off x="642910" y="1214422"/>
          <a:ext cx="8351837" cy="5183188"/>
        </p:xfrm>
        <a:graphic>
          <a:graphicData uri="http://schemas.openxmlformats.org/drawingml/2006/table">
            <a:tbl>
              <a:tblPr/>
              <a:tblGrid>
                <a:gridCol w="2784475"/>
                <a:gridCol w="3119437"/>
                <a:gridCol w="2447925"/>
              </a:tblGrid>
              <a:tr h="86042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C2305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5C2305"/>
                          </a:solidFill>
                          <a:effectLst/>
                          <a:latin typeface="Verdana" pitchFamily="34" charset="0"/>
                        </a:rPr>
                        <a:t>Важнейшие жизненные потребности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C2305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5C2305"/>
                          </a:solidFill>
                          <a:effectLst/>
                          <a:latin typeface="Verdana" pitchFamily="34" charset="0"/>
                        </a:rPr>
                        <a:t>Основные виды деятельности.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C2305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5C2305"/>
                          </a:solidFill>
                          <a:effectLst/>
                          <a:latin typeface="Verdana" pitchFamily="34" charset="0"/>
                        </a:rPr>
                        <a:t>Главные социальные институты.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6201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C2305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5C2305"/>
                          </a:solidFill>
                          <a:effectLst/>
                          <a:latin typeface="Verdana" pitchFamily="34" charset="0"/>
                        </a:rPr>
                        <a:t>Потребность в воспроизводстве рода.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C2305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5C2305"/>
                          </a:solidFill>
                          <a:effectLst/>
                          <a:latin typeface="Verdana" pitchFamily="34" charset="0"/>
                        </a:rPr>
                        <a:t>Семейно-бытовая деятельность.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C2305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F4C0B"/>
                          </a:solidFill>
                          <a:effectLst/>
                          <a:latin typeface="Verdana" pitchFamily="34" charset="0"/>
                        </a:rPr>
                        <a:t>Институт семьи и брака.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7947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C2305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5C2305"/>
                          </a:solidFill>
                          <a:effectLst/>
                          <a:latin typeface="Verdana" pitchFamily="34" charset="0"/>
                        </a:rPr>
                        <a:t>Потребность в безопасности и социальном порядке.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C2305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5C2305"/>
                          </a:solidFill>
                          <a:effectLst/>
                          <a:latin typeface="Verdana" pitchFamily="34" charset="0"/>
                        </a:rPr>
                        <a:t>Политическая ,государственная деятельность.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C2305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F4C0B"/>
                          </a:solidFill>
                          <a:effectLst/>
                          <a:latin typeface="Verdana" pitchFamily="34" charset="0"/>
                        </a:rPr>
                        <a:t>Политические институты,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C2305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F4C0B"/>
                          </a:solidFill>
                          <a:effectLst/>
                          <a:latin typeface="Verdana" pitchFamily="34" charset="0"/>
                        </a:rPr>
                        <a:t>государство.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6042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C2305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5C2305"/>
                          </a:solidFill>
                          <a:effectLst/>
                          <a:latin typeface="Verdana" pitchFamily="34" charset="0"/>
                        </a:rPr>
                        <a:t>Потребность в средствах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C2305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5C2305"/>
                          </a:solidFill>
                          <a:effectLst/>
                          <a:latin typeface="Verdana" pitchFamily="34" charset="0"/>
                        </a:rPr>
                        <a:t>существования.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C2305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5C2305"/>
                          </a:solidFill>
                          <a:effectLst/>
                          <a:latin typeface="Verdana" pitchFamily="34" charset="0"/>
                        </a:rPr>
                        <a:t>Экономическая деятельность.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C2305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F4C0B"/>
                          </a:solidFill>
                          <a:effectLst/>
                          <a:latin typeface="Verdana" pitchFamily="34" charset="0"/>
                        </a:rPr>
                        <a:t>Экономические институты, производство.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6042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C2305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5C2305"/>
                          </a:solidFill>
                          <a:effectLst/>
                          <a:latin typeface="Verdana" pitchFamily="34" charset="0"/>
                        </a:rPr>
                        <a:t>Потребность в получении знаний, социализации детей.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C2305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5C2305"/>
                          </a:solidFill>
                          <a:effectLst/>
                          <a:latin typeface="Verdana" pitchFamily="34" charset="0"/>
                        </a:rPr>
                        <a:t>Научная ,воспитательная образов. деятельность.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C2305"/>
                        </a:buClr>
                        <a:buSzTx/>
                        <a:buFontTx/>
                        <a:buNone/>
                        <a:tabLst/>
                      </a:pPr>
                      <a:endParaRPr kumimoji="1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5C2305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C2305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F4C0B"/>
                          </a:solidFill>
                          <a:effectLst/>
                          <a:latin typeface="Verdana" pitchFamily="34" charset="0"/>
                        </a:rPr>
                        <a:t>Институты науки, образования, культуры.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6042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C2305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5C2305"/>
                          </a:solidFill>
                          <a:effectLst/>
                          <a:latin typeface="Verdana" pitchFamily="34" charset="0"/>
                        </a:rPr>
                        <a:t>Потребность в решении 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C2305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5C2305"/>
                          </a:solidFill>
                          <a:effectLst/>
                          <a:latin typeface="Verdana" pitchFamily="34" charset="0"/>
                        </a:rPr>
                        <a:t>духовных проблем.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C2305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5C2305"/>
                          </a:solidFill>
                          <a:effectLst/>
                          <a:latin typeface="Verdana" pitchFamily="34" charset="0"/>
                        </a:rPr>
                        <a:t>Религиозная деятельность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5C2305"/>
                        </a:buClr>
                        <a:buSzTx/>
                        <a:buFontTx/>
                        <a:buNone/>
                        <a:tabLst/>
                      </a:pPr>
                      <a:r>
                        <a:rPr kumimoji="1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F4C0B"/>
                          </a:solidFill>
                          <a:effectLst/>
                          <a:latin typeface="Verdana" pitchFamily="34" charset="0"/>
                        </a:rPr>
                        <a:t>Институт религии.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339752" y="188640"/>
            <a:ext cx="4824536" cy="576064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Социальные группы</a:t>
            </a: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1547664" y="2164954"/>
            <a:ext cx="2120601" cy="648072"/>
          </a:xfrm>
          <a:prstGeom prst="roundRect">
            <a:avLst/>
          </a:prstGeom>
          <a:solidFill>
            <a:schemeClr val="accent1">
              <a:lumMod val="50000"/>
            </a:schemeClr>
          </a:solidFill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Социально-демографические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143240" y="1214422"/>
            <a:ext cx="2376264" cy="648072"/>
          </a:xfrm>
          <a:prstGeom prst="roundRect">
            <a:avLst/>
          </a:prstGeom>
          <a:solidFill>
            <a:schemeClr val="accent1">
              <a:lumMod val="50000"/>
            </a:schemeClr>
          </a:solidFill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Этносоциальные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860032" y="2209739"/>
            <a:ext cx="2304256" cy="648072"/>
          </a:xfrm>
          <a:prstGeom prst="roundRect">
            <a:avLst/>
          </a:prstGeom>
          <a:solidFill>
            <a:schemeClr val="accent1">
              <a:lumMod val="50000"/>
            </a:schemeClr>
          </a:solidFill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Социально-профессиональные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04736" y="1242671"/>
            <a:ext cx="1558952" cy="648072"/>
          </a:xfrm>
          <a:prstGeom prst="roundRect">
            <a:avLst/>
          </a:prstGeom>
          <a:solidFill>
            <a:schemeClr val="accent1">
              <a:lumMod val="50000"/>
            </a:schemeClr>
          </a:solidFill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Социально-классовые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6808660" y="1242671"/>
            <a:ext cx="2088232" cy="648072"/>
          </a:xfrm>
          <a:prstGeom prst="roundRect">
            <a:avLst/>
          </a:prstGeom>
          <a:solidFill>
            <a:schemeClr val="accent1">
              <a:lumMod val="50000"/>
            </a:schemeClr>
          </a:solidFill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Социально-территориальные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37074" y="3251417"/>
            <a:ext cx="1467829" cy="1545735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accent1">
                    <a:lumMod val="2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Классы</a:t>
            </a:r>
          </a:p>
          <a:p>
            <a:pPr algn="ctr"/>
            <a:r>
              <a:rPr lang="ru-RU" sz="1600" b="1" dirty="0" smtClean="0">
                <a:solidFill>
                  <a:schemeClr val="accent1">
                    <a:lumMod val="2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Сословия</a:t>
            </a:r>
          </a:p>
          <a:p>
            <a:pPr algn="ctr"/>
            <a:r>
              <a:rPr lang="ru-RU" sz="1600" b="1" dirty="0" smtClean="0">
                <a:solidFill>
                  <a:schemeClr val="accent1">
                    <a:lumMod val="2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Касты</a:t>
            </a:r>
            <a:endParaRPr lang="ru-RU" sz="1600" b="1" dirty="0">
              <a:solidFill>
                <a:schemeClr val="accent1">
                  <a:lumMod val="2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1779873" y="3251417"/>
            <a:ext cx="1656184" cy="1545735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accent1">
                    <a:lumMod val="2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Мужчины</a:t>
            </a:r>
          </a:p>
          <a:p>
            <a:pPr algn="ctr"/>
            <a:r>
              <a:rPr lang="ru-RU" sz="1600" b="1" dirty="0">
                <a:solidFill>
                  <a:schemeClr val="accent1">
                    <a:lumMod val="2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Женщины</a:t>
            </a:r>
          </a:p>
          <a:p>
            <a:pPr algn="ctr"/>
            <a:r>
              <a:rPr lang="ru-RU" sz="1600" b="1" dirty="0">
                <a:solidFill>
                  <a:schemeClr val="accent1">
                    <a:lumMod val="2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Подростки</a:t>
            </a:r>
          </a:p>
          <a:p>
            <a:pPr algn="ctr"/>
            <a:r>
              <a:rPr lang="ru-RU" sz="1600" b="1" dirty="0">
                <a:solidFill>
                  <a:schemeClr val="accent1">
                    <a:lumMod val="2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Дети</a:t>
            </a:r>
          </a:p>
          <a:p>
            <a:pPr algn="ctr"/>
            <a:r>
              <a:rPr lang="ru-RU" sz="1600" b="1" dirty="0">
                <a:solidFill>
                  <a:schemeClr val="accent1">
                    <a:lumMod val="2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Пенсионеры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3599892" y="3271853"/>
            <a:ext cx="1440160" cy="1545735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accent1">
                    <a:lumMod val="2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Нации</a:t>
            </a:r>
          </a:p>
          <a:p>
            <a:pPr algn="ctr"/>
            <a:r>
              <a:rPr lang="ru-RU" sz="1600" b="1" dirty="0">
                <a:solidFill>
                  <a:schemeClr val="accent1">
                    <a:lumMod val="2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Народности</a:t>
            </a:r>
          </a:p>
          <a:p>
            <a:pPr algn="ctr"/>
            <a:r>
              <a:rPr lang="ru-RU" sz="1600" b="1" dirty="0">
                <a:solidFill>
                  <a:schemeClr val="accent1">
                    <a:lumMod val="2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Племена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5208754" y="3251417"/>
            <a:ext cx="1599906" cy="1545735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accent1">
                    <a:lumMod val="2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Группы, связанные родом занятий, условиями труда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6965288" y="3251417"/>
            <a:ext cx="1774976" cy="1545735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accent1">
                    <a:lumMod val="2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Жители города</a:t>
            </a:r>
          </a:p>
          <a:p>
            <a:pPr algn="ctr"/>
            <a:r>
              <a:rPr lang="ru-RU" sz="1600" b="1" dirty="0">
                <a:solidFill>
                  <a:schemeClr val="accent1">
                    <a:lumMod val="2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Поселка, </a:t>
            </a:r>
          </a:p>
          <a:p>
            <a:pPr algn="ctr"/>
            <a:r>
              <a:rPr lang="ru-RU" sz="1600" b="1" dirty="0">
                <a:solidFill>
                  <a:schemeClr val="accent1">
                    <a:lumMod val="2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села, </a:t>
            </a:r>
          </a:p>
          <a:p>
            <a:pPr algn="ctr"/>
            <a:r>
              <a:rPr lang="ru-RU" sz="1600" b="1" dirty="0">
                <a:solidFill>
                  <a:schemeClr val="accent1">
                    <a:lumMod val="2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деревни</a:t>
            </a:r>
          </a:p>
        </p:txBody>
      </p:sp>
      <p:cxnSp>
        <p:nvCxnSpPr>
          <p:cNvPr id="14" name="Прямая соединительная линия 13"/>
          <p:cNvCxnSpPr>
            <a:stCxn id="7" idx="2"/>
            <a:endCxn id="9" idx="0"/>
          </p:cNvCxnSpPr>
          <p:nvPr/>
        </p:nvCxnSpPr>
        <p:spPr>
          <a:xfrm flipH="1">
            <a:off x="970989" y="1890743"/>
            <a:ext cx="13223" cy="1360674"/>
          </a:xfrm>
          <a:prstGeom prst="line">
            <a:avLst/>
          </a:prstGeom>
          <a:noFill/>
          <a:ln w="38100">
            <a:solidFill>
              <a:schemeClr val="accent6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7" name="Прямая соединительная линия 16"/>
          <p:cNvCxnSpPr>
            <a:stCxn id="3" idx="2"/>
            <a:endCxn id="10" idx="0"/>
          </p:cNvCxnSpPr>
          <p:nvPr/>
        </p:nvCxnSpPr>
        <p:spPr>
          <a:xfrm>
            <a:off x="2607965" y="2813026"/>
            <a:ext cx="0" cy="438391"/>
          </a:xfrm>
          <a:prstGeom prst="line">
            <a:avLst/>
          </a:prstGeom>
          <a:noFill/>
          <a:ln w="38100">
            <a:solidFill>
              <a:schemeClr val="accent6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1" name="Прямая соединительная линия 20"/>
          <p:cNvCxnSpPr>
            <a:stCxn id="5" idx="2"/>
            <a:endCxn id="11" idx="0"/>
          </p:cNvCxnSpPr>
          <p:nvPr/>
        </p:nvCxnSpPr>
        <p:spPr>
          <a:xfrm rot="5400000">
            <a:off x="3620993" y="2561473"/>
            <a:ext cx="1409359" cy="11400"/>
          </a:xfrm>
          <a:prstGeom prst="line">
            <a:avLst/>
          </a:prstGeom>
          <a:noFill/>
          <a:ln w="38100">
            <a:solidFill>
              <a:schemeClr val="accent6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7" name="Прямая соединительная линия 26"/>
          <p:cNvCxnSpPr>
            <a:stCxn id="6" idx="2"/>
            <a:endCxn id="12" idx="0"/>
          </p:cNvCxnSpPr>
          <p:nvPr/>
        </p:nvCxnSpPr>
        <p:spPr>
          <a:xfrm flipH="1">
            <a:off x="6008707" y="2857811"/>
            <a:ext cx="3453" cy="393606"/>
          </a:xfrm>
          <a:prstGeom prst="line">
            <a:avLst/>
          </a:prstGeom>
          <a:noFill/>
          <a:ln w="38100">
            <a:solidFill>
              <a:schemeClr val="accent6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0" name="Прямая соединительная линия 29"/>
          <p:cNvCxnSpPr>
            <a:stCxn id="8" idx="2"/>
            <a:endCxn id="13" idx="0"/>
          </p:cNvCxnSpPr>
          <p:nvPr/>
        </p:nvCxnSpPr>
        <p:spPr>
          <a:xfrm>
            <a:off x="7852776" y="1890743"/>
            <a:ext cx="0" cy="1360674"/>
          </a:xfrm>
          <a:prstGeom prst="line">
            <a:avLst/>
          </a:prstGeom>
          <a:noFill/>
          <a:ln w="38100">
            <a:solidFill>
              <a:schemeClr val="accent6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2071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7073" y="5013176"/>
            <a:ext cx="1467829" cy="146782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73" name="Picture 5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51720" y="5013176"/>
            <a:ext cx="1887080" cy="146782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74" name="Picture 6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/>
        </p:blipFill>
        <p:spPr bwMode="auto">
          <a:xfrm>
            <a:off x="4427984" y="5013176"/>
            <a:ext cx="1729095" cy="149671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75" name="Picture 7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58125" y="5013176"/>
            <a:ext cx="2146126" cy="150228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56949177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"/>
                            </p:stCondLst>
                            <p:childTnLst>
                              <p:par>
                                <p:cTn id="7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10" name="Rectangle 2"/>
          <p:cNvSpPr>
            <a:spLocks noGrp="1" noChangeArrowheads="1"/>
          </p:cNvSpPr>
          <p:nvPr>
            <p:ph type="title"/>
          </p:nvPr>
        </p:nvSpPr>
        <p:spPr>
          <a:xfrm>
            <a:off x="900113" y="381000"/>
            <a:ext cx="7993062" cy="1143000"/>
          </a:xfrm>
          <a:solidFill>
            <a:schemeClr val="hlink"/>
          </a:solidFill>
          <a:ln w="57150" cmpd="thickThin">
            <a:solidFill>
              <a:schemeClr val="tx1"/>
            </a:solidFill>
          </a:ln>
        </p:spPr>
        <p:txBody>
          <a:bodyPr/>
          <a:lstStyle/>
          <a:p>
            <a:pPr algn="ctr"/>
            <a:r>
              <a:rPr lang="ru-RU"/>
              <a:t>Что такое общество?</a:t>
            </a:r>
          </a:p>
        </p:txBody>
      </p:sp>
      <p:sp>
        <p:nvSpPr>
          <p:cNvPr id="145411" name="Rectangle 3"/>
          <p:cNvSpPr>
            <a:spLocks noGrp="1" noChangeArrowheads="1"/>
          </p:cNvSpPr>
          <p:nvPr>
            <p:ph idx="1"/>
          </p:nvPr>
        </p:nvSpPr>
        <p:spPr>
          <a:xfrm>
            <a:off x="1116013" y="1557338"/>
            <a:ext cx="7559675" cy="4310062"/>
          </a:xfrm>
          <a:solidFill>
            <a:srgbClr val="ECE7DC"/>
          </a:solidFill>
        </p:spPr>
        <p:txBody>
          <a:bodyPr/>
          <a:lstStyle/>
          <a:p>
            <a:endParaRPr lang="ru-RU" dirty="0"/>
          </a:p>
        </p:txBody>
      </p:sp>
      <p:sp>
        <p:nvSpPr>
          <p:cNvPr id="145412" name="Rectangle 4"/>
          <p:cNvSpPr>
            <a:spLocks noChangeArrowheads="1"/>
          </p:cNvSpPr>
          <p:nvPr/>
        </p:nvSpPr>
        <p:spPr bwMode="auto">
          <a:xfrm>
            <a:off x="1142976" y="1571613"/>
            <a:ext cx="7500990" cy="1071569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3600" b="1" i="0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ОБЩЕСТВО</a:t>
            </a:r>
          </a:p>
        </p:txBody>
      </p:sp>
      <p:sp>
        <p:nvSpPr>
          <p:cNvPr id="145414" name="Text Box 6"/>
          <p:cNvSpPr txBox="1">
            <a:spLocks noChangeArrowheads="1"/>
          </p:cNvSpPr>
          <p:nvPr/>
        </p:nvSpPr>
        <p:spPr bwMode="auto">
          <a:xfrm>
            <a:off x="1116013" y="5445125"/>
            <a:ext cx="7559675" cy="955675"/>
          </a:xfrm>
          <a:prstGeom prst="rect">
            <a:avLst/>
          </a:prstGeom>
          <a:solidFill>
            <a:schemeClr val="tx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 i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Круг людей</a:t>
            </a:r>
            <a:r>
              <a:rPr lang="ru-RU" i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, </a:t>
            </a:r>
            <a:r>
              <a:rPr lang="ru-RU" b="1" i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объединенных общностью целей, интересов, происхождения</a:t>
            </a:r>
            <a:r>
              <a:rPr lang="ru-RU" i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.</a:t>
            </a:r>
          </a:p>
        </p:txBody>
      </p:sp>
      <p:pic>
        <p:nvPicPr>
          <p:cNvPr id="145415" name="Picture 7" descr="7237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59113" y="2565400"/>
            <a:ext cx="3673475" cy="28289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54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Rectangle 2"/>
          <p:cNvSpPr>
            <a:spLocks noGrp="1" noChangeArrowheads="1"/>
          </p:cNvSpPr>
          <p:nvPr>
            <p:ph type="title"/>
          </p:nvPr>
        </p:nvSpPr>
        <p:spPr>
          <a:xfrm>
            <a:off x="900113" y="381000"/>
            <a:ext cx="7993062" cy="1143000"/>
          </a:xfrm>
          <a:solidFill>
            <a:schemeClr val="hlink"/>
          </a:solidFill>
          <a:ln w="57150" cmpd="thickThin">
            <a:solidFill>
              <a:schemeClr val="tx1"/>
            </a:solidFill>
          </a:ln>
        </p:spPr>
        <p:txBody>
          <a:bodyPr/>
          <a:lstStyle/>
          <a:p>
            <a:pPr algn="ctr"/>
            <a:r>
              <a:rPr lang="ru-RU"/>
              <a:t>Что такое общество?</a:t>
            </a:r>
          </a:p>
        </p:txBody>
      </p:sp>
      <p:sp>
        <p:nvSpPr>
          <p:cNvPr id="148483" name="Rectangle 3"/>
          <p:cNvSpPr>
            <a:spLocks noGrp="1" noChangeArrowheads="1"/>
          </p:cNvSpPr>
          <p:nvPr>
            <p:ph idx="1"/>
          </p:nvPr>
        </p:nvSpPr>
        <p:spPr>
          <a:xfrm>
            <a:off x="1116013" y="1557338"/>
            <a:ext cx="7559675" cy="4310062"/>
          </a:xfrm>
          <a:solidFill>
            <a:srgbClr val="ECE7DC"/>
          </a:solidFill>
        </p:spPr>
        <p:txBody>
          <a:bodyPr/>
          <a:lstStyle/>
          <a:p>
            <a:endParaRPr lang="ru-RU"/>
          </a:p>
        </p:txBody>
      </p:sp>
      <p:sp>
        <p:nvSpPr>
          <p:cNvPr id="148484" name="Rectangle 4"/>
          <p:cNvSpPr>
            <a:spLocks noChangeArrowheads="1"/>
          </p:cNvSpPr>
          <p:nvPr/>
        </p:nvSpPr>
        <p:spPr bwMode="auto">
          <a:xfrm>
            <a:off x="928662" y="1628775"/>
            <a:ext cx="7929617" cy="9144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3600" b="1" i="0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ОБЩЕСТВО</a:t>
            </a:r>
          </a:p>
        </p:txBody>
      </p:sp>
      <p:sp>
        <p:nvSpPr>
          <p:cNvPr id="148485" name="Text Box 5"/>
          <p:cNvSpPr txBox="1">
            <a:spLocks noChangeArrowheads="1"/>
          </p:cNvSpPr>
          <p:nvPr/>
        </p:nvSpPr>
        <p:spPr bwMode="auto">
          <a:xfrm>
            <a:off x="1116013" y="5229225"/>
            <a:ext cx="7559675" cy="1169988"/>
          </a:xfrm>
          <a:prstGeom prst="rect">
            <a:avLst/>
          </a:prstGeom>
          <a:solidFill>
            <a:schemeClr val="tx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i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Страна, государство</a:t>
            </a:r>
            <a:r>
              <a:rPr lang="en-US" i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, р</a:t>
            </a:r>
            <a:r>
              <a:rPr lang="ru-RU" i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е</a:t>
            </a:r>
            <a:r>
              <a:rPr lang="en-US" i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гион</a:t>
            </a:r>
            <a:r>
              <a:rPr lang="ru-RU" i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.</a:t>
            </a:r>
          </a:p>
          <a:p>
            <a:pPr algn="ctr">
              <a:spcBef>
                <a:spcPct val="50000"/>
              </a:spcBef>
            </a:pPr>
            <a:endParaRPr lang="ru-RU" i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pic>
        <p:nvPicPr>
          <p:cNvPr id="148489" name="Picture 9" descr="album_pic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16013" y="2852738"/>
            <a:ext cx="2447925" cy="1957387"/>
          </a:xfrm>
          <a:prstGeom prst="rect">
            <a:avLst/>
          </a:prstGeom>
          <a:noFill/>
        </p:spPr>
      </p:pic>
      <p:pic>
        <p:nvPicPr>
          <p:cNvPr id="148490" name="Picture 10" descr="04_252"/>
          <p:cNvPicPr>
            <a:picLocks noChangeAspect="1" noChangeArrowheads="1"/>
          </p:cNvPicPr>
          <p:nvPr/>
        </p:nvPicPr>
        <p:blipFill>
          <a:blip r:embed="rId3"/>
          <a:srcRect l="19554" r="21790" b="24854"/>
          <a:stretch>
            <a:fillRect/>
          </a:stretch>
        </p:blipFill>
        <p:spPr bwMode="auto">
          <a:xfrm>
            <a:off x="3779838" y="2708275"/>
            <a:ext cx="2232025" cy="2144713"/>
          </a:xfrm>
          <a:prstGeom prst="rect">
            <a:avLst/>
          </a:prstGeom>
          <a:noFill/>
        </p:spPr>
      </p:pic>
      <p:pic>
        <p:nvPicPr>
          <p:cNvPr id="148492" name="Picture 12" descr="18807"/>
          <p:cNvPicPr>
            <a:picLocks noChangeAspect="1" noChangeArrowheads="1"/>
          </p:cNvPicPr>
          <p:nvPr/>
        </p:nvPicPr>
        <p:blipFill>
          <a:blip r:embed="rId4"/>
          <a:srcRect r="23541" b="21608"/>
          <a:stretch>
            <a:fillRect/>
          </a:stretch>
        </p:blipFill>
        <p:spPr bwMode="auto">
          <a:xfrm>
            <a:off x="6156325" y="2781300"/>
            <a:ext cx="2663825" cy="20494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4" name="Rectangle 2"/>
          <p:cNvSpPr>
            <a:spLocks noGrp="1" noChangeArrowheads="1"/>
          </p:cNvSpPr>
          <p:nvPr>
            <p:ph type="title"/>
          </p:nvPr>
        </p:nvSpPr>
        <p:spPr>
          <a:xfrm>
            <a:off x="900113" y="381000"/>
            <a:ext cx="7993062" cy="1143000"/>
          </a:xfrm>
          <a:solidFill>
            <a:schemeClr val="hlink"/>
          </a:solidFill>
          <a:ln w="57150" cmpd="thickThin">
            <a:solidFill>
              <a:schemeClr val="tx1"/>
            </a:solidFill>
          </a:ln>
        </p:spPr>
        <p:txBody>
          <a:bodyPr/>
          <a:lstStyle/>
          <a:p>
            <a:pPr algn="ctr"/>
            <a:r>
              <a:rPr lang="ru-RU"/>
              <a:t>Что такое общество?</a:t>
            </a:r>
          </a:p>
        </p:txBody>
      </p:sp>
      <p:sp>
        <p:nvSpPr>
          <p:cNvPr id="146435" name="Rectangle 3"/>
          <p:cNvSpPr>
            <a:spLocks noGrp="1" noChangeArrowheads="1"/>
          </p:cNvSpPr>
          <p:nvPr>
            <p:ph idx="1"/>
          </p:nvPr>
        </p:nvSpPr>
        <p:spPr>
          <a:xfrm>
            <a:off x="1116013" y="1557338"/>
            <a:ext cx="7559675" cy="4310062"/>
          </a:xfrm>
          <a:solidFill>
            <a:srgbClr val="ECE7DC"/>
          </a:solidFill>
        </p:spPr>
        <p:txBody>
          <a:bodyPr/>
          <a:lstStyle/>
          <a:p>
            <a:endParaRPr lang="ru-RU" dirty="0"/>
          </a:p>
        </p:txBody>
      </p:sp>
      <p:sp>
        <p:nvSpPr>
          <p:cNvPr id="146436" name="Rectangle 4"/>
          <p:cNvSpPr>
            <a:spLocks noChangeArrowheads="1"/>
          </p:cNvSpPr>
          <p:nvPr/>
        </p:nvSpPr>
        <p:spPr bwMode="auto">
          <a:xfrm>
            <a:off x="928663" y="1628775"/>
            <a:ext cx="7715304" cy="9144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3600" b="1" i="0">
                <a:effectLst>
                  <a:outerShdw blurRad="38100" dist="38100" dir="2700000" algn="tl">
                    <a:srgbClr val="FFFFFF"/>
                  </a:outerShdw>
                </a:effectLst>
              </a:rPr>
              <a:t>ОБЩЕСТВО</a:t>
            </a:r>
          </a:p>
        </p:txBody>
      </p:sp>
      <p:sp>
        <p:nvSpPr>
          <p:cNvPr id="146437" name="Text Box 5"/>
          <p:cNvSpPr txBox="1">
            <a:spLocks noChangeArrowheads="1"/>
          </p:cNvSpPr>
          <p:nvPr/>
        </p:nvSpPr>
        <p:spPr bwMode="auto">
          <a:xfrm>
            <a:off x="1116013" y="5229225"/>
            <a:ext cx="7559675" cy="1169988"/>
          </a:xfrm>
          <a:prstGeom prst="rect">
            <a:avLst/>
          </a:prstGeom>
          <a:solidFill>
            <a:schemeClr val="tx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i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Исторический этап в развитии человечества.</a:t>
            </a:r>
          </a:p>
          <a:p>
            <a:pPr algn="ctr">
              <a:spcBef>
                <a:spcPct val="50000"/>
              </a:spcBef>
            </a:pPr>
            <a:endParaRPr lang="ru-RU" i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pic>
        <p:nvPicPr>
          <p:cNvPr id="146443" name="Picture 11" descr="PE01713_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71550" y="3573463"/>
            <a:ext cx="1835150" cy="1477962"/>
          </a:xfrm>
          <a:prstGeom prst="rect">
            <a:avLst/>
          </a:prstGeom>
          <a:noFill/>
        </p:spPr>
      </p:pic>
      <p:pic>
        <p:nvPicPr>
          <p:cNvPr id="146444" name="Picture 12" descr="BD05183_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87675" y="3429000"/>
            <a:ext cx="2160588" cy="1449388"/>
          </a:xfrm>
          <a:prstGeom prst="rect">
            <a:avLst/>
          </a:prstGeom>
          <a:noFill/>
        </p:spPr>
      </p:pic>
      <p:pic>
        <p:nvPicPr>
          <p:cNvPr id="146445" name="Picture 13" descr="BD05161_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08625" y="3429000"/>
            <a:ext cx="1439863" cy="1393825"/>
          </a:xfrm>
          <a:prstGeom prst="rect">
            <a:avLst/>
          </a:prstGeom>
          <a:noFill/>
        </p:spPr>
      </p:pic>
      <p:pic>
        <p:nvPicPr>
          <p:cNvPr id="146446" name="Picture 14" descr="BS01210_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308850" y="3429000"/>
            <a:ext cx="1511300" cy="1490663"/>
          </a:xfrm>
          <a:prstGeom prst="rect">
            <a:avLst/>
          </a:prstGeom>
          <a:noFill/>
        </p:spPr>
      </p:pic>
      <p:sp>
        <p:nvSpPr>
          <p:cNvPr id="146447" name="AutoShape 15"/>
          <p:cNvSpPr>
            <a:spLocks noChangeArrowheads="1"/>
          </p:cNvSpPr>
          <p:nvPr/>
        </p:nvSpPr>
        <p:spPr bwMode="auto">
          <a:xfrm>
            <a:off x="2771775" y="4076700"/>
            <a:ext cx="360363" cy="288925"/>
          </a:xfrm>
          <a:prstGeom prst="rightArrow">
            <a:avLst>
              <a:gd name="adj1" fmla="val 50000"/>
              <a:gd name="adj2" fmla="val 31181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46448" name="AutoShape 16"/>
          <p:cNvSpPr>
            <a:spLocks noChangeArrowheads="1"/>
          </p:cNvSpPr>
          <p:nvPr/>
        </p:nvSpPr>
        <p:spPr bwMode="auto">
          <a:xfrm>
            <a:off x="5148263" y="4076700"/>
            <a:ext cx="360362" cy="288925"/>
          </a:xfrm>
          <a:prstGeom prst="rightArrow">
            <a:avLst>
              <a:gd name="adj1" fmla="val 50000"/>
              <a:gd name="adj2" fmla="val 31181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46449" name="AutoShape 17"/>
          <p:cNvSpPr>
            <a:spLocks noChangeArrowheads="1"/>
          </p:cNvSpPr>
          <p:nvPr/>
        </p:nvSpPr>
        <p:spPr bwMode="auto">
          <a:xfrm>
            <a:off x="7019925" y="4076700"/>
            <a:ext cx="360363" cy="288925"/>
          </a:xfrm>
          <a:prstGeom prst="rightArrow">
            <a:avLst>
              <a:gd name="adj1" fmla="val 50000"/>
              <a:gd name="adj2" fmla="val 31181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8" name="Rectangle 2"/>
          <p:cNvSpPr>
            <a:spLocks noGrp="1" noChangeArrowheads="1"/>
          </p:cNvSpPr>
          <p:nvPr>
            <p:ph type="title"/>
          </p:nvPr>
        </p:nvSpPr>
        <p:spPr>
          <a:xfrm>
            <a:off x="900113" y="381000"/>
            <a:ext cx="7993062" cy="1143000"/>
          </a:xfrm>
          <a:solidFill>
            <a:schemeClr val="hlink"/>
          </a:solidFill>
          <a:ln w="57150" cmpd="thickThin">
            <a:solidFill>
              <a:schemeClr val="tx1"/>
            </a:solidFill>
          </a:ln>
        </p:spPr>
        <p:txBody>
          <a:bodyPr/>
          <a:lstStyle/>
          <a:p>
            <a:pPr algn="ctr"/>
            <a:r>
              <a:rPr lang="ru-RU"/>
              <a:t>Что такое общество?</a:t>
            </a:r>
          </a:p>
        </p:txBody>
      </p:sp>
      <p:sp>
        <p:nvSpPr>
          <p:cNvPr id="147459" name="Rectangle 3"/>
          <p:cNvSpPr>
            <a:spLocks noGrp="1" noChangeArrowheads="1"/>
          </p:cNvSpPr>
          <p:nvPr>
            <p:ph idx="1"/>
          </p:nvPr>
        </p:nvSpPr>
        <p:spPr>
          <a:xfrm>
            <a:off x="1116013" y="1557338"/>
            <a:ext cx="7559675" cy="4310062"/>
          </a:xfrm>
          <a:solidFill>
            <a:srgbClr val="ECE7DC"/>
          </a:solidFill>
        </p:spPr>
        <p:txBody>
          <a:bodyPr/>
          <a:lstStyle/>
          <a:p>
            <a:endParaRPr lang="ru-RU" dirty="0"/>
          </a:p>
        </p:txBody>
      </p:sp>
      <p:sp>
        <p:nvSpPr>
          <p:cNvPr id="147460" name="Rectangle 4"/>
          <p:cNvSpPr>
            <a:spLocks noChangeArrowheads="1"/>
          </p:cNvSpPr>
          <p:nvPr/>
        </p:nvSpPr>
        <p:spPr bwMode="auto">
          <a:xfrm>
            <a:off x="928662" y="1628775"/>
            <a:ext cx="8001055" cy="9144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3600" b="1" i="0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ОБЩЕСТВО</a:t>
            </a:r>
          </a:p>
        </p:txBody>
      </p:sp>
      <p:sp>
        <p:nvSpPr>
          <p:cNvPr id="147461" name="Text Box 5"/>
          <p:cNvSpPr txBox="1">
            <a:spLocks noChangeArrowheads="1"/>
          </p:cNvSpPr>
          <p:nvPr/>
        </p:nvSpPr>
        <p:spPr bwMode="auto">
          <a:xfrm>
            <a:off x="1116013" y="5445125"/>
            <a:ext cx="7559675" cy="941388"/>
          </a:xfrm>
          <a:prstGeom prst="rect">
            <a:avLst/>
          </a:prstGeom>
          <a:solidFill>
            <a:schemeClr val="tx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i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Человечество в целом.</a:t>
            </a:r>
            <a:r>
              <a:rPr lang="ru-RU" sz="1800">
                <a:effectLst>
                  <a:outerShdw blurRad="38100" dist="38100" dir="2700000" algn="tl">
                    <a:srgbClr val="FFFFFF"/>
                  </a:outerShdw>
                </a:effectLst>
              </a:rPr>
              <a:t> </a:t>
            </a:r>
          </a:p>
          <a:p>
            <a:pPr algn="ctr">
              <a:spcBef>
                <a:spcPct val="50000"/>
              </a:spcBef>
            </a:pPr>
            <a:endParaRPr lang="ru-RU" sz="1800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pic>
        <p:nvPicPr>
          <p:cNvPr id="147463" name="Picture 7" descr="BD19932_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48038" y="2781300"/>
            <a:ext cx="2867025" cy="26273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6" name="Rectangle 2"/>
          <p:cNvSpPr>
            <a:spLocks noGrp="1" noChangeArrowheads="1"/>
          </p:cNvSpPr>
          <p:nvPr>
            <p:ph type="title"/>
          </p:nvPr>
        </p:nvSpPr>
        <p:spPr>
          <a:xfrm>
            <a:off x="900113" y="381000"/>
            <a:ext cx="7993062" cy="1143000"/>
          </a:xfrm>
          <a:solidFill>
            <a:schemeClr val="hlink"/>
          </a:solidFill>
          <a:ln w="57150" cmpd="thickThin">
            <a:solidFill>
              <a:schemeClr val="tx1"/>
            </a:solidFill>
          </a:ln>
        </p:spPr>
        <p:txBody>
          <a:bodyPr/>
          <a:lstStyle/>
          <a:p>
            <a:pPr algn="ctr"/>
            <a:r>
              <a:rPr lang="ru-RU"/>
              <a:t>Что такое общество?</a:t>
            </a:r>
          </a:p>
        </p:txBody>
      </p:sp>
      <p:sp>
        <p:nvSpPr>
          <p:cNvPr id="149507" name="Rectangle 3"/>
          <p:cNvSpPr>
            <a:spLocks noGrp="1" noChangeArrowheads="1"/>
          </p:cNvSpPr>
          <p:nvPr>
            <p:ph idx="1"/>
          </p:nvPr>
        </p:nvSpPr>
        <p:spPr>
          <a:xfrm>
            <a:off x="1116013" y="1557338"/>
            <a:ext cx="7559675" cy="4310062"/>
          </a:xfrm>
          <a:solidFill>
            <a:srgbClr val="ECE7DC"/>
          </a:solidFill>
        </p:spPr>
        <p:txBody>
          <a:bodyPr/>
          <a:lstStyle/>
          <a:p>
            <a:endParaRPr lang="ru-RU"/>
          </a:p>
        </p:txBody>
      </p:sp>
      <p:sp>
        <p:nvSpPr>
          <p:cNvPr id="149508" name="Rectangle 4"/>
          <p:cNvSpPr>
            <a:spLocks noChangeArrowheads="1"/>
          </p:cNvSpPr>
          <p:nvPr/>
        </p:nvSpPr>
        <p:spPr bwMode="auto">
          <a:xfrm>
            <a:off x="1142976" y="1628775"/>
            <a:ext cx="7572427" cy="9144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3600" b="1" i="0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ОБЩЕСТВО</a:t>
            </a:r>
          </a:p>
        </p:txBody>
      </p:sp>
      <p:sp>
        <p:nvSpPr>
          <p:cNvPr id="149509" name="Text Box 5"/>
          <p:cNvSpPr txBox="1">
            <a:spLocks noChangeArrowheads="1"/>
          </p:cNvSpPr>
          <p:nvPr/>
        </p:nvSpPr>
        <p:spPr bwMode="auto">
          <a:xfrm>
            <a:off x="971550" y="4868863"/>
            <a:ext cx="7921625" cy="1597025"/>
          </a:xfrm>
          <a:prstGeom prst="rect">
            <a:avLst/>
          </a:prstGeom>
          <a:solidFill>
            <a:schemeClr val="tx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Все эти понятия раскрывают узкие, частные смыслы понятия “общество”.</a:t>
            </a:r>
          </a:p>
          <a:p>
            <a:pPr algn="ctr">
              <a:spcBef>
                <a:spcPct val="50000"/>
              </a:spcBef>
            </a:pPr>
            <a:r>
              <a:rPr lang="ru-RU" b="1" u="sng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Так что же такое «ОБЩЕСТВО»?</a:t>
            </a:r>
          </a:p>
        </p:txBody>
      </p:sp>
      <p:sp>
        <p:nvSpPr>
          <p:cNvPr id="149517" name="Rectangle 13"/>
          <p:cNvSpPr>
            <a:spLocks noChangeArrowheads="1"/>
          </p:cNvSpPr>
          <p:nvPr/>
        </p:nvSpPr>
        <p:spPr bwMode="auto">
          <a:xfrm>
            <a:off x="827088" y="2708275"/>
            <a:ext cx="1871662" cy="20875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 sz="1800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149518" name="Rectangle 14"/>
          <p:cNvSpPr>
            <a:spLocks noChangeArrowheads="1"/>
          </p:cNvSpPr>
          <p:nvPr/>
        </p:nvSpPr>
        <p:spPr bwMode="auto">
          <a:xfrm>
            <a:off x="2771775" y="2708275"/>
            <a:ext cx="2303463" cy="20875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 sz="2400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149519" name="Rectangle 15"/>
          <p:cNvSpPr>
            <a:spLocks noChangeArrowheads="1"/>
          </p:cNvSpPr>
          <p:nvPr/>
        </p:nvSpPr>
        <p:spPr bwMode="auto">
          <a:xfrm>
            <a:off x="5148263" y="2708275"/>
            <a:ext cx="1800225" cy="20875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 sz="1800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149520" name="Rectangle 16"/>
          <p:cNvSpPr>
            <a:spLocks noChangeArrowheads="1"/>
          </p:cNvSpPr>
          <p:nvPr/>
        </p:nvSpPr>
        <p:spPr bwMode="auto">
          <a:xfrm>
            <a:off x="7019925" y="2708275"/>
            <a:ext cx="1944688" cy="20875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 sz="1800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149522" name="Text Box 18"/>
          <p:cNvSpPr txBox="1">
            <a:spLocks noChangeArrowheads="1"/>
          </p:cNvSpPr>
          <p:nvPr/>
        </p:nvSpPr>
        <p:spPr bwMode="auto">
          <a:xfrm>
            <a:off x="684213" y="2708275"/>
            <a:ext cx="2087562" cy="143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sz="2200" b="1">
                <a:effectLst>
                  <a:outerShdw blurRad="38100" dist="38100" dir="2700000" algn="tl">
                    <a:srgbClr val="FFFFFF"/>
                  </a:outerShdw>
                </a:effectLst>
              </a:rPr>
              <a:t>Исторический этап в развитии человечества.</a:t>
            </a:r>
          </a:p>
        </p:txBody>
      </p:sp>
      <p:sp>
        <p:nvSpPr>
          <p:cNvPr id="149525" name="Text Box 21"/>
          <p:cNvSpPr txBox="1">
            <a:spLocks noChangeArrowheads="1"/>
          </p:cNvSpPr>
          <p:nvPr/>
        </p:nvSpPr>
        <p:spPr bwMode="auto">
          <a:xfrm>
            <a:off x="2771775" y="2708275"/>
            <a:ext cx="2305050" cy="210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sz="2200" b="1">
                <a:effectLst>
                  <a:outerShdw blurRad="38100" dist="38100" dir="2700000" algn="tl">
                    <a:srgbClr val="FFFFFF"/>
                  </a:outerShdw>
                </a:effectLst>
              </a:rPr>
              <a:t>Круг людей, объединившихся для общения, совместной деятельности, взаимопомощи .</a:t>
            </a:r>
          </a:p>
        </p:txBody>
      </p:sp>
      <p:sp>
        <p:nvSpPr>
          <p:cNvPr id="149527" name="Text Box 23"/>
          <p:cNvSpPr txBox="1">
            <a:spLocks noChangeArrowheads="1"/>
          </p:cNvSpPr>
          <p:nvPr/>
        </p:nvSpPr>
        <p:spPr bwMode="auto">
          <a:xfrm>
            <a:off x="5076825" y="2781300"/>
            <a:ext cx="1944688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sz="2400" b="1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Страна государство</a:t>
            </a:r>
            <a:r>
              <a:rPr lang="en-US" sz="2400" b="1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, </a:t>
            </a:r>
            <a:r>
              <a:rPr lang="en-US" sz="2400" b="1" dirty="0" err="1">
                <a:effectLst>
                  <a:outerShdw blurRad="38100" dist="38100" dir="2700000" algn="tl">
                    <a:srgbClr val="FFFFFF"/>
                  </a:outerShdw>
                </a:effectLst>
              </a:rPr>
              <a:t>регион</a:t>
            </a:r>
            <a:r>
              <a:rPr lang="ru-RU" sz="2400" b="1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.</a:t>
            </a:r>
          </a:p>
        </p:txBody>
      </p:sp>
      <p:sp>
        <p:nvSpPr>
          <p:cNvPr id="149529" name="Text Box 25"/>
          <p:cNvSpPr txBox="1">
            <a:spLocks noChangeArrowheads="1"/>
          </p:cNvSpPr>
          <p:nvPr/>
        </p:nvSpPr>
        <p:spPr bwMode="auto">
          <a:xfrm>
            <a:off x="6948488" y="2781300"/>
            <a:ext cx="1979612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sz="2200" b="1">
                <a:effectLst>
                  <a:outerShdw blurRad="38100" dist="38100" dir="2700000" algn="tl">
                    <a:srgbClr val="FFFFFF"/>
                  </a:outerShdw>
                </a:effectLst>
              </a:rPr>
              <a:t>Человечество в целом.</a:t>
            </a:r>
          </a:p>
        </p:txBody>
      </p:sp>
      <p:sp>
        <p:nvSpPr>
          <p:cNvPr id="149530" name="Line 26"/>
          <p:cNvSpPr>
            <a:spLocks noChangeShapeType="1"/>
          </p:cNvSpPr>
          <p:nvPr/>
        </p:nvSpPr>
        <p:spPr bwMode="auto">
          <a:xfrm flipH="1">
            <a:off x="2051050" y="2565400"/>
            <a:ext cx="2808288" cy="714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49531" name="Line 27"/>
          <p:cNvSpPr>
            <a:spLocks noChangeShapeType="1"/>
          </p:cNvSpPr>
          <p:nvPr/>
        </p:nvSpPr>
        <p:spPr bwMode="auto">
          <a:xfrm>
            <a:off x="4859338" y="2565400"/>
            <a:ext cx="2881312" cy="714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49532" name="Line 28"/>
          <p:cNvSpPr>
            <a:spLocks noChangeShapeType="1"/>
          </p:cNvSpPr>
          <p:nvPr/>
        </p:nvSpPr>
        <p:spPr bwMode="auto">
          <a:xfrm flipH="1">
            <a:off x="4356100" y="2565400"/>
            <a:ext cx="503238" cy="1428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49533" name="Line 29"/>
          <p:cNvSpPr>
            <a:spLocks noChangeShapeType="1"/>
          </p:cNvSpPr>
          <p:nvPr/>
        </p:nvSpPr>
        <p:spPr bwMode="auto">
          <a:xfrm>
            <a:off x="4859338" y="2565400"/>
            <a:ext cx="433387" cy="1428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722" name="Rectangle 2"/>
          <p:cNvSpPr>
            <a:spLocks noGrp="1" noChangeArrowheads="1"/>
          </p:cNvSpPr>
          <p:nvPr>
            <p:ph type="title"/>
          </p:nvPr>
        </p:nvSpPr>
        <p:spPr>
          <a:xfrm>
            <a:off x="900113" y="381000"/>
            <a:ext cx="7993062" cy="1143000"/>
          </a:xfrm>
          <a:solidFill>
            <a:schemeClr val="hlink"/>
          </a:solidFill>
          <a:ln w="57150" cmpd="thickThin">
            <a:solidFill>
              <a:schemeClr val="tx1"/>
            </a:solidFill>
          </a:ln>
        </p:spPr>
        <p:txBody>
          <a:bodyPr/>
          <a:lstStyle/>
          <a:p>
            <a:pPr algn="ctr"/>
            <a:r>
              <a:rPr lang="ru-RU" sz="4000"/>
              <a:t>Что такое общество?</a:t>
            </a:r>
          </a:p>
        </p:txBody>
      </p:sp>
      <p:sp>
        <p:nvSpPr>
          <p:cNvPr id="158723" name="Rectangle 3"/>
          <p:cNvSpPr>
            <a:spLocks noGrp="1" noChangeArrowheads="1"/>
          </p:cNvSpPr>
          <p:nvPr>
            <p:ph idx="1"/>
          </p:nvPr>
        </p:nvSpPr>
        <p:spPr>
          <a:xfrm>
            <a:off x="1116013" y="1557338"/>
            <a:ext cx="7559675" cy="4310062"/>
          </a:xfrm>
          <a:solidFill>
            <a:srgbClr val="ECE7DC"/>
          </a:solidFill>
        </p:spPr>
        <p:txBody>
          <a:bodyPr/>
          <a:lstStyle/>
          <a:p>
            <a:endParaRPr lang="ru-RU" dirty="0"/>
          </a:p>
        </p:txBody>
      </p:sp>
      <p:sp>
        <p:nvSpPr>
          <p:cNvPr id="158724" name="Rectangle 4"/>
          <p:cNvSpPr>
            <a:spLocks noChangeArrowheads="1"/>
          </p:cNvSpPr>
          <p:nvPr/>
        </p:nvSpPr>
        <p:spPr bwMode="auto">
          <a:xfrm>
            <a:off x="928662" y="1628775"/>
            <a:ext cx="8001055" cy="9144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3600" b="1" i="0">
                <a:effectLst>
                  <a:outerShdw blurRad="38100" dist="38100" dir="2700000" algn="tl">
                    <a:srgbClr val="FFFFFF"/>
                  </a:outerShdw>
                </a:effectLst>
              </a:rPr>
              <a:t>ОБЩЕСТВО</a:t>
            </a:r>
          </a:p>
        </p:txBody>
      </p:sp>
      <p:sp>
        <p:nvSpPr>
          <p:cNvPr id="158725" name="Text Box 5"/>
          <p:cNvSpPr txBox="1">
            <a:spLocks noChangeArrowheads="1"/>
          </p:cNvSpPr>
          <p:nvPr/>
        </p:nvSpPr>
        <p:spPr bwMode="auto">
          <a:xfrm>
            <a:off x="900113" y="4149725"/>
            <a:ext cx="7921625" cy="2227263"/>
          </a:xfrm>
          <a:prstGeom prst="rect">
            <a:avLst/>
          </a:prstGeom>
          <a:solidFill>
            <a:schemeClr val="tx2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b="1" i="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- это обособившаяся от природы, но тесно с ней связанная часть материального мира, которая включает в себя способы взаимодействия людей и формы их объединения.</a:t>
            </a:r>
          </a:p>
          <a:p>
            <a:endParaRPr lang="ru-RU" b="1" i="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158726" name="AutoShape 6"/>
          <p:cNvSpPr>
            <a:spLocks noChangeArrowheads="1"/>
          </p:cNvSpPr>
          <p:nvPr/>
        </p:nvSpPr>
        <p:spPr bwMode="auto">
          <a:xfrm>
            <a:off x="4500563" y="2924175"/>
            <a:ext cx="503237" cy="720725"/>
          </a:xfrm>
          <a:prstGeom prst="downArrow">
            <a:avLst>
              <a:gd name="adj1" fmla="val 50000"/>
              <a:gd name="adj2" fmla="val 35804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8" name="Rectangle 2"/>
          <p:cNvSpPr>
            <a:spLocks noGrp="1" noChangeArrowheads="1"/>
          </p:cNvSpPr>
          <p:nvPr>
            <p:ph type="title"/>
          </p:nvPr>
        </p:nvSpPr>
        <p:spPr>
          <a:xfrm>
            <a:off x="900113" y="404813"/>
            <a:ext cx="7993062" cy="1143000"/>
          </a:xfrm>
          <a:solidFill>
            <a:schemeClr val="hlink"/>
          </a:solidFill>
          <a:ln w="57150" cmpd="thickThin">
            <a:solidFill>
              <a:schemeClr val="tx1"/>
            </a:solidFill>
          </a:ln>
        </p:spPr>
        <p:txBody>
          <a:bodyPr/>
          <a:lstStyle/>
          <a:p>
            <a:pPr algn="ctr">
              <a:lnSpc>
                <a:spcPct val="80000"/>
              </a:lnSpc>
            </a:pPr>
            <a:r>
              <a:rPr lang="ru-RU" sz="4000"/>
              <a:t>Общество как совместная жизнедеятельность людей</a:t>
            </a:r>
          </a:p>
        </p:txBody>
      </p:sp>
      <p:sp>
        <p:nvSpPr>
          <p:cNvPr id="152579" name="Rectangle 3"/>
          <p:cNvSpPr>
            <a:spLocks noGrp="1" noChangeArrowheads="1"/>
          </p:cNvSpPr>
          <p:nvPr>
            <p:ph idx="1"/>
          </p:nvPr>
        </p:nvSpPr>
        <p:spPr>
          <a:xfrm>
            <a:off x="1116013" y="1557338"/>
            <a:ext cx="7559675" cy="4310062"/>
          </a:xfrm>
          <a:solidFill>
            <a:srgbClr val="ECE7DC"/>
          </a:solidFill>
        </p:spPr>
        <p:txBody>
          <a:bodyPr/>
          <a:lstStyle/>
          <a:p>
            <a:endParaRPr lang="ru-RU"/>
          </a:p>
        </p:txBody>
      </p:sp>
      <p:sp>
        <p:nvSpPr>
          <p:cNvPr id="152580" name="Rectangle 4"/>
          <p:cNvSpPr>
            <a:spLocks noChangeArrowheads="1"/>
          </p:cNvSpPr>
          <p:nvPr/>
        </p:nvSpPr>
        <p:spPr bwMode="auto">
          <a:xfrm>
            <a:off x="928662" y="1628775"/>
            <a:ext cx="7929617" cy="9144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3600" b="1" i="0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ОБЩЕСТВО</a:t>
            </a:r>
          </a:p>
        </p:txBody>
      </p:sp>
      <p:sp>
        <p:nvSpPr>
          <p:cNvPr id="152581" name="Text Box 5"/>
          <p:cNvSpPr txBox="1">
            <a:spLocks noChangeArrowheads="1"/>
          </p:cNvSpPr>
          <p:nvPr/>
        </p:nvSpPr>
        <p:spPr bwMode="auto">
          <a:xfrm>
            <a:off x="900113" y="5157788"/>
            <a:ext cx="7993062" cy="1169987"/>
          </a:xfrm>
          <a:prstGeom prst="rect">
            <a:avLst/>
          </a:prstGeom>
          <a:solidFill>
            <a:schemeClr val="tx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 i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Первоосновой взаимодействия людей является </a:t>
            </a:r>
          </a:p>
          <a:p>
            <a:pPr algn="ctr">
              <a:spcBef>
                <a:spcPct val="50000"/>
              </a:spcBef>
            </a:pPr>
            <a:r>
              <a:rPr lang="ru-RU" b="1" i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ДЕЯТЕЛЬНОСТЬ</a:t>
            </a:r>
          </a:p>
        </p:txBody>
      </p:sp>
      <p:sp>
        <p:nvSpPr>
          <p:cNvPr id="152585" name="Text Box 9"/>
          <p:cNvSpPr txBox="1">
            <a:spLocks noChangeArrowheads="1"/>
          </p:cNvSpPr>
          <p:nvPr/>
        </p:nvSpPr>
        <p:spPr bwMode="auto">
          <a:xfrm>
            <a:off x="1116013" y="2997200"/>
            <a:ext cx="7559675" cy="138271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 i="0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Совокупность индивидов, которая включает в себя способы взаимодействия людей и формы их объединения.</a:t>
            </a:r>
          </a:p>
        </p:txBody>
      </p:sp>
      <p:sp>
        <p:nvSpPr>
          <p:cNvPr id="152586" name="AutoShape 10"/>
          <p:cNvSpPr>
            <a:spLocks noChangeArrowheads="1"/>
          </p:cNvSpPr>
          <p:nvPr/>
        </p:nvSpPr>
        <p:spPr bwMode="auto">
          <a:xfrm>
            <a:off x="4572000" y="2636838"/>
            <a:ext cx="431800" cy="287337"/>
          </a:xfrm>
          <a:prstGeom prst="downArrow">
            <a:avLst>
              <a:gd name="adj1" fmla="val 50000"/>
              <a:gd name="adj2" fmla="val 25000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52587" name="AutoShape 11"/>
          <p:cNvSpPr>
            <a:spLocks noChangeArrowheads="1"/>
          </p:cNvSpPr>
          <p:nvPr/>
        </p:nvSpPr>
        <p:spPr bwMode="auto">
          <a:xfrm>
            <a:off x="4643438" y="4508500"/>
            <a:ext cx="431800" cy="287338"/>
          </a:xfrm>
          <a:prstGeom prst="downArrow">
            <a:avLst>
              <a:gd name="adj1" fmla="val 50000"/>
              <a:gd name="adj2" fmla="val 25000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01069017">
  <a:themeElements>
    <a:clrScheme name="01069017 2">
      <a:dk1>
        <a:srgbClr val="000000"/>
      </a:dk1>
      <a:lt1>
        <a:srgbClr val="FFFFFF"/>
      </a:lt1>
      <a:dk2>
        <a:srgbClr val="482400"/>
      </a:dk2>
      <a:lt2>
        <a:srgbClr val="808080"/>
      </a:lt2>
      <a:accent1>
        <a:srgbClr val="DFD6C3"/>
      </a:accent1>
      <a:accent2>
        <a:srgbClr val="D69B80"/>
      </a:accent2>
      <a:accent3>
        <a:srgbClr val="FFFFFF"/>
      </a:accent3>
      <a:accent4>
        <a:srgbClr val="000000"/>
      </a:accent4>
      <a:accent5>
        <a:srgbClr val="ECE8DE"/>
      </a:accent5>
      <a:accent6>
        <a:srgbClr val="C28C73"/>
      </a:accent6>
      <a:hlink>
        <a:srgbClr val="CAA966"/>
      </a:hlink>
      <a:folHlink>
        <a:srgbClr val="969696"/>
      </a:folHlink>
    </a:clrScheme>
    <a:fontScheme name="01069017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pl-PL" sz="2800" b="0" i="1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pl-PL" sz="2800" b="0" i="1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</a:defRPr>
        </a:defPPr>
      </a:lstStyle>
    </a:lnDef>
  </a:objectDefaults>
  <a:extraClrSchemeLst>
    <a:extraClrScheme>
      <a:clrScheme name="01069017 1">
        <a:dk1>
          <a:srgbClr val="000000"/>
        </a:dk1>
        <a:lt1>
          <a:srgbClr val="A7947B"/>
        </a:lt1>
        <a:dk2>
          <a:srgbClr val="FFFFFF"/>
        </a:dk2>
        <a:lt2>
          <a:srgbClr val="808080"/>
        </a:lt2>
        <a:accent1>
          <a:srgbClr val="DFD6C3"/>
        </a:accent1>
        <a:accent2>
          <a:srgbClr val="D69B80"/>
        </a:accent2>
        <a:accent3>
          <a:srgbClr val="D0C8BF"/>
        </a:accent3>
        <a:accent4>
          <a:srgbClr val="000000"/>
        </a:accent4>
        <a:accent5>
          <a:srgbClr val="ECE8DE"/>
        </a:accent5>
        <a:accent6>
          <a:srgbClr val="C28C73"/>
        </a:accent6>
        <a:hlink>
          <a:srgbClr val="CAA966"/>
        </a:hlink>
        <a:folHlink>
          <a:srgbClr val="FF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1069017 2">
        <a:dk1>
          <a:srgbClr val="000000"/>
        </a:dk1>
        <a:lt1>
          <a:srgbClr val="FFFFFF"/>
        </a:lt1>
        <a:dk2>
          <a:srgbClr val="482400"/>
        </a:dk2>
        <a:lt2>
          <a:srgbClr val="808080"/>
        </a:lt2>
        <a:accent1>
          <a:srgbClr val="DFD6C3"/>
        </a:accent1>
        <a:accent2>
          <a:srgbClr val="D69B80"/>
        </a:accent2>
        <a:accent3>
          <a:srgbClr val="FFFFFF"/>
        </a:accent3>
        <a:accent4>
          <a:srgbClr val="000000"/>
        </a:accent4>
        <a:accent5>
          <a:srgbClr val="ECE8DE"/>
        </a:accent5>
        <a:accent6>
          <a:srgbClr val="C28C73"/>
        </a:accent6>
        <a:hlink>
          <a:srgbClr val="CAA966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1069017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EAEAEA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F3F3F3"/>
        </a:accent5>
        <a:accent6>
          <a:srgbClr val="737373"/>
        </a:accent6>
        <a:hlink>
          <a:srgbClr val="4D4D4D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1069017 4">
        <a:dk1>
          <a:srgbClr val="000000"/>
        </a:dk1>
        <a:lt1>
          <a:srgbClr val="9D7643"/>
        </a:lt1>
        <a:dk2>
          <a:srgbClr val="FFFFFF"/>
        </a:dk2>
        <a:lt2>
          <a:srgbClr val="554025"/>
        </a:lt2>
        <a:accent1>
          <a:srgbClr val="CAA966"/>
        </a:accent1>
        <a:accent2>
          <a:srgbClr val="C25422"/>
        </a:accent2>
        <a:accent3>
          <a:srgbClr val="CCBDB0"/>
        </a:accent3>
        <a:accent4>
          <a:srgbClr val="000000"/>
        </a:accent4>
        <a:accent5>
          <a:srgbClr val="E1D1B8"/>
        </a:accent5>
        <a:accent6>
          <a:srgbClr val="B04B1E"/>
        </a:accent6>
        <a:hlink>
          <a:srgbClr val="8488AC"/>
        </a:hlink>
        <a:folHlink>
          <a:srgbClr val="FFFF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2643</TotalTime>
  <Words>767</Words>
  <Application>Microsoft Office PowerPoint</Application>
  <PresentationFormat>Экран (4:3)</PresentationFormat>
  <Paragraphs>147</Paragraphs>
  <Slides>21</Slides>
  <Notes>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4" baseType="lpstr">
      <vt:lpstr>Times New Roman</vt:lpstr>
      <vt:lpstr>Arial</vt:lpstr>
      <vt:lpstr>01069017</vt:lpstr>
      <vt:lpstr>Слайд 1</vt:lpstr>
      <vt:lpstr> План лекции</vt:lpstr>
      <vt:lpstr>Что такое общество?</vt:lpstr>
      <vt:lpstr>Что такое общество?</vt:lpstr>
      <vt:lpstr>Что такое общество?</vt:lpstr>
      <vt:lpstr>Что такое общество?</vt:lpstr>
      <vt:lpstr>Что такое общество?</vt:lpstr>
      <vt:lpstr>Что такое общество?</vt:lpstr>
      <vt:lpstr>Общество как совместная жизнедеятельность людей</vt:lpstr>
      <vt:lpstr>Общество как совместная жизнедеятельность людей</vt:lpstr>
      <vt:lpstr>Общество как совместная жизнедеятельность людей</vt:lpstr>
      <vt:lpstr>Общество как совместная жизнедеятельность людей</vt:lpstr>
      <vt:lpstr>Общество как совместная жизнедеятельность людей</vt:lpstr>
      <vt:lpstr>Общество как совместная жизнедеятельность людей</vt:lpstr>
      <vt:lpstr>Общество как совместная жизнедеятельность людей</vt:lpstr>
      <vt:lpstr>Слайд 16</vt:lpstr>
      <vt:lpstr>Общество – это динамическая, саморазвивающаяся, саморегулирующаяся и самовоспроизводящаяся система</vt:lpstr>
      <vt:lpstr>Слайд 18</vt:lpstr>
      <vt:lpstr>Слайд 19</vt:lpstr>
      <vt:lpstr>Социальные институты.</vt:lpstr>
      <vt:lpstr>Слайд 21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Дом</cp:lastModifiedBy>
  <cp:revision>80</cp:revision>
  <dcterms:created xsi:type="dcterms:W3CDTF">2009-09-30T11:08:39Z</dcterms:created>
  <dcterms:modified xsi:type="dcterms:W3CDTF">2012-06-20T16:34:55Z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TC010690171049</vt:lpwstr>
  </property>
</Properties>
</file>