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9" r:id="rId3"/>
    <p:sldId id="261" r:id="rId4"/>
    <p:sldId id="265" r:id="rId5"/>
    <p:sldId id="281" r:id="rId6"/>
    <p:sldId id="266" r:id="rId7"/>
    <p:sldId id="267" r:id="rId8"/>
    <p:sldId id="294" r:id="rId9"/>
    <p:sldId id="293" r:id="rId10"/>
    <p:sldId id="296" r:id="rId11"/>
    <p:sldId id="268" r:id="rId12"/>
    <p:sldId id="269" r:id="rId13"/>
    <p:sldId id="270" r:id="rId14"/>
    <p:sldId id="271" r:id="rId15"/>
    <p:sldId id="277" r:id="rId16"/>
    <p:sldId id="285" r:id="rId17"/>
    <p:sldId id="287" r:id="rId18"/>
    <p:sldId id="288" r:id="rId19"/>
    <p:sldId id="289" r:id="rId20"/>
    <p:sldId id="290" r:id="rId21"/>
    <p:sldId id="291" r:id="rId22"/>
    <p:sldId id="278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6C3787-20D5-4EAC-AE96-CF065B204F99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42E9AD-D40C-432A-A34F-F4891F0052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80D4FC-6DE9-4679-9296-2EDD52AFF048}" type="datetimeFigureOut">
              <a:rPr lang="ru-RU" smtClean="0"/>
              <a:pPr/>
              <a:t>21.06.2012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6853F-2707-45FC-A07B-72E3879A3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1C4E8-BC18-44A0-B267-D8AAC8BE095B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3472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21.06.2012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[WallpapersMania.nnm.ru]_vol82-0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5784" y="0"/>
            <a:ext cx="9144000" cy="6858000"/>
          </a:xfrm>
          <a:prstGeom prst="rect">
            <a:avLst/>
          </a:prstGeom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-214346" y="500042"/>
            <a:ext cx="66437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Palatino Linotype" pitchFamily="18" charset="0"/>
              </a:rPr>
              <a:t>C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Palatino Linotype" pitchFamily="18" charset="0"/>
              </a:rPr>
              <a:t>ОЦИОЛОГИЯ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Palatino Linotype" pitchFamily="18" charset="0"/>
              </a:rPr>
              <a:t>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latin typeface="Palatino Linotype" pitchFamily="18" charset="0"/>
              </a:rPr>
              <a:t>ЛИЧНОСТИ </a:t>
            </a: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Palatino Linotype" pitchFamily="18" charset="0"/>
              </a:rPr>
              <a:t>            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11560" y="210129"/>
            <a:ext cx="3347864" cy="936104"/>
          </a:xfrm>
          <a:prstGeom prst="roundRect">
            <a:avLst/>
          </a:prstGeom>
          <a:solidFill>
            <a:srgbClr val="FFC0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Социальный статус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>
            <a:stCxn id="3" idx="2"/>
          </p:cNvCxnSpPr>
          <p:nvPr/>
        </p:nvCxnSpPr>
        <p:spPr>
          <a:xfrm>
            <a:off x="2285492" y="1146233"/>
            <a:ext cx="0" cy="730078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4" name="Равно 13"/>
          <p:cNvSpPr/>
          <p:nvPr/>
        </p:nvSpPr>
        <p:spPr>
          <a:xfrm>
            <a:off x="4067944" y="444155"/>
            <a:ext cx="1152128" cy="468052"/>
          </a:xfrm>
          <a:prstGeom prst="mathEqual">
            <a:avLst/>
          </a:prstGeom>
          <a:solidFill>
            <a:srgbClr val="FFFF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b="1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64088" y="210129"/>
            <a:ext cx="3347864" cy="936104"/>
          </a:xfrm>
          <a:prstGeom prst="roundRect">
            <a:avLst/>
          </a:prstGeom>
          <a:solidFill>
            <a:srgbClr val="FFC000"/>
          </a:solidFill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Социальное положение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>
            <a:stCxn id="15" idx="2"/>
          </p:cNvCxnSpPr>
          <p:nvPr/>
        </p:nvCxnSpPr>
        <p:spPr>
          <a:xfrm>
            <a:off x="7038020" y="1146233"/>
            <a:ext cx="0" cy="730078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Скругленный прямоугольник 19"/>
          <p:cNvSpPr/>
          <p:nvPr/>
        </p:nvSpPr>
        <p:spPr>
          <a:xfrm>
            <a:off x="1547664" y="1876311"/>
            <a:ext cx="6353471" cy="61658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Обобщенная характеристика, охватывающая: 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51520" y="2996952"/>
            <a:ext cx="1656184" cy="57606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профессию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083903" y="2996952"/>
            <a:ext cx="2376264" cy="57606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Экономическое положение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644008" y="2996952"/>
            <a:ext cx="1944216" cy="57606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Политические возможности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6732240" y="3010177"/>
            <a:ext cx="2213011" cy="576064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Демографические свойства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V="1">
            <a:off x="1079612" y="2780928"/>
            <a:ext cx="6759134" cy="7219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2" name="Прямая соединительная линия 31"/>
          <p:cNvCxnSpPr>
            <a:endCxn id="23" idx="0"/>
          </p:cNvCxnSpPr>
          <p:nvPr/>
        </p:nvCxnSpPr>
        <p:spPr>
          <a:xfrm>
            <a:off x="1079612" y="2780929"/>
            <a:ext cx="0" cy="216023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Прямая соединительная линия 34"/>
          <p:cNvCxnSpPr>
            <a:endCxn id="24" idx="0"/>
          </p:cNvCxnSpPr>
          <p:nvPr/>
        </p:nvCxnSpPr>
        <p:spPr>
          <a:xfrm flipH="1">
            <a:off x="3272035" y="2780928"/>
            <a:ext cx="1" cy="216024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Прямая соединительная линия 39"/>
          <p:cNvCxnSpPr>
            <a:endCxn id="25" idx="0"/>
          </p:cNvCxnSpPr>
          <p:nvPr/>
        </p:nvCxnSpPr>
        <p:spPr>
          <a:xfrm>
            <a:off x="5616116" y="2780929"/>
            <a:ext cx="0" cy="216023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Прямая соединительная линия 42"/>
          <p:cNvCxnSpPr>
            <a:endCxn id="26" idx="0"/>
          </p:cNvCxnSpPr>
          <p:nvPr/>
        </p:nvCxnSpPr>
        <p:spPr>
          <a:xfrm>
            <a:off x="7838746" y="2780929"/>
            <a:ext cx="0" cy="229248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Скругленный прямоугольник 47"/>
          <p:cNvSpPr/>
          <p:nvPr/>
        </p:nvSpPr>
        <p:spPr>
          <a:xfrm>
            <a:off x="251520" y="3684050"/>
            <a:ext cx="1656184" cy="576064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2060103" y="3684050"/>
            <a:ext cx="2400063" cy="576064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служащий, средний доход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644008" y="3697275"/>
            <a:ext cx="1944216" cy="576064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беспартийный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6732239" y="3672837"/>
            <a:ext cx="2213011" cy="576064"/>
          </a:xfrm>
          <a:prstGeom prst="roundRect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мужчина в возрасте 30 лет</a:t>
            </a:r>
          </a:p>
        </p:txBody>
      </p:sp>
      <p:cxnSp>
        <p:nvCxnSpPr>
          <p:cNvPr id="52" name="Прямая соединительная линия 51"/>
          <p:cNvCxnSpPr>
            <a:stCxn id="20" idx="2"/>
          </p:cNvCxnSpPr>
          <p:nvPr/>
        </p:nvCxnSpPr>
        <p:spPr>
          <a:xfrm>
            <a:off x="4724400" y="2492897"/>
            <a:ext cx="0" cy="291640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5" name="Скругленный прямоугольник 54"/>
          <p:cNvSpPr/>
          <p:nvPr/>
        </p:nvSpPr>
        <p:spPr>
          <a:xfrm>
            <a:off x="214282" y="4500570"/>
            <a:ext cx="8693730" cy="61658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Статус - это место человека в социальной структуре общества.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9705" y="5229201"/>
            <a:ext cx="1119898" cy="136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083903" y="5250344"/>
            <a:ext cx="2043175" cy="13547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558713" y="5265332"/>
            <a:ext cx="1776028" cy="13320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714951" y="5258079"/>
            <a:ext cx="1153193" cy="1353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40986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48" grpId="0" animBg="1"/>
      <p:bldP spid="49" grpId="0" animBg="1"/>
      <p:bldP spid="50" grpId="0" animBg="1"/>
      <p:bldP spid="51" grpId="0" animBg="1"/>
      <p:bldP spid="5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СОЦИАЛЬНОЕ  ПОВЕДЕНИЕ И СОЦИАЛИЗАЦИЯ ЛИЧНОСТИ</a:t>
            </a:r>
            <a:endParaRPr lang="ru-RU" sz="2800" b="1" dirty="0"/>
          </a:p>
        </p:txBody>
      </p:sp>
      <p:sp>
        <p:nvSpPr>
          <p:cNvPr id="3" name="Овал 2"/>
          <p:cNvSpPr/>
          <p:nvPr/>
        </p:nvSpPr>
        <p:spPr>
          <a:xfrm>
            <a:off x="357158" y="2143116"/>
            <a:ext cx="2857520" cy="335758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ПОВЕДЕНИЕ ЧЕЛОВЕКА В ОБЩЕСТВЕ  ОПРЕДЕЛЯЕТСЯ ПОНЯТИЕМ: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СОЦИАЛЬНОЕ ДЕЙСТВИЕ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 flipV="1">
            <a:off x="3286116" y="3770756"/>
            <a:ext cx="978408" cy="44406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72066" y="1500174"/>
            <a:ext cx="3643338" cy="1571636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АНАЛИЗ ТИПОВ СОЦИАЛЬНОГО ПОВЕДЕНИЯ  ПОКАЗЫВАЕТ, ЧТО В ИХ ОСНОВЕ – </a:t>
            </a:r>
            <a:r>
              <a:rPr lang="ru-RU" b="1" dirty="0" smtClean="0">
                <a:solidFill>
                  <a:srgbClr val="FF0000"/>
                </a:solidFill>
              </a:rPr>
              <a:t>ПРИНЯТЫЕ В ОБЩЕСТВЕ  ОБРАЗЦЫ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6715140" y="3214686"/>
            <a:ext cx="484632" cy="7143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2066" y="4214818"/>
            <a:ext cx="3714776" cy="857256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НРАВЫ- ОСОБО ОБЕРЕГАЕМЫЕ И ПОЧИТАЕМЫЕ В ОБЩЕСТВЕ  </a:t>
            </a:r>
            <a:r>
              <a:rPr lang="ru-RU" b="1" dirty="0" smtClean="0">
                <a:solidFill>
                  <a:srgbClr val="FF0000"/>
                </a:solidFill>
              </a:rPr>
              <a:t>ОБРАЗЦЫ ПОВЕДЕНИЯ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43504" y="5429264"/>
            <a:ext cx="3643338" cy="1143008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ОБЫЧА Й  ВЫСТУПАЕТ В СЛЕДОВАНИИ  ПРЕДПИСАНИЙ-  ЭТО СРЕДСТВО СОЦИАЛИЗАЦИИ ЧЕЛОВЕКА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СОЦИАЛЬНОЕ  ПОВЕДЕНИЕ И СОЦИАЛИЗАЦИЯ ЛИЧНОСТИ</a:t>
            </a:r>
            <a:endParaRPr lang="ru-RU" sz="28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42844" y="1928802"/>
            <a:ext cx="2643206" cy="278608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СОЦИАЛИЗАЦИЯ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000364" y="2928934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1285860"/>
            <a:ext cx="4786346" cy="535785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ПРОЦЕСС ОСВОЕНИЯ ЗНАНИЙ И НАВЫКОВ, СПОСОБОВ ПОВЕДЕНИЯ, НЕОБХОЛИМЫХ ЧЕЛОВЕКУ – НАЗЫВАЕТСЯ </a:t>
            </a:r>
            <a:r>
              <a:rPr lang="ru-RU" b="1" dirty="0" smtClean="0">
                <a:solidFill>
                  <a:srgbClr val="FF0000"/>
                </a:solidFill>
              </a:rPr>
              <a:t>СОЦИАЛИЗАЦИЕЙ.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В СОЦ. ПСИХОЛОГИИ  СОЦИАЛИЗАЦИЯ ПОНИМАЕТСЯ КАК ПРОЦЕСС  СОЦИАЛЬНОГО НАУЧЕНИЯ,  ДЛЯ  КОТОРОГО  НЕОБХОДИМО ОДОБРЕНИЕ ГРУППЫ.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СТАДИИ СОЦИАЛИЗАЦИИ: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1.РАННЕЕ ДЕТСТВО-  </a:t>
            </a:r>
            <a:r>
              <a:rPr lang="ru-RU" b="1" dirty="0" smtClean="0">
                <a:solidFill>
                  <a:sysClr val="windowText" lastClr="000000"/>
                </a:solidFill>
              </a:rPr>
              <a:t>ПРЕОБЛАДАНИЕ ВНЕШНИХ УСЛОВИЙ РЕГУЛИРОВАНИЯ  СОЦИАЛЬНЫМ  ПОВЕДЕНИЕМ.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2.НА </a:t>
            </a:r>
            <a:r>
              <a:rPr lang="ru-RU" b="1" dirty="0" smtClean="0">
                <a:solidFill>
                  <a:srgbClr val="FF0000"/>
                </a:solidFill>
              </a:rPr>
              <a:t>ВТОРОЙ СТАДИИ </a:t>
            </a:r>
            <a:r>
              <a:rPr lang="ru-RU" b="1" dirty="0" smtClean="0">
                <a:solidFill>
                  <a:sysClr val="windowText" lastClr="000000"/>
                </a:solidFill>
              </a:rPr>
              <a:t>– ВНУТРЕННИЙ КОНТРОЛЬ. 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СОЦИАЛИЗАЦИЯ  ИНДИВИДА В  ТРЕХ СФЕРАХ: </a:t>
            </a:r>
            <a:r>
              <a:rPr lang="ru-RU" b="1" dirty="0" smtClean="0">
                <a:solidFill>
                  <a:srgbClr val="FF0000"/>
                </a:solidFill>
              </a:rPr>
              <a:t>ДЕЯТЕЛЬНОСТИ, ОБЩЕНИЯ  И САМОСОЗНАНИЯ, ГДЕ ФОРМИРУЕТСЯ  «Я»</a:t>
            </a:r>
          </a:p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САМОСОЗНАНИЕ  И  САМОРЕАЛИЗАЦИЯ.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428736"/>
            <a:ext cx="87154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КРОМЕ ВНЕШНИХ УСЛОВИЙ  ПОВЕДЕНИЯ ЧЕЛОВЕКА В ОБЩЕСТВЕ, РЕАЛИЗАЦИИ ЕГО СОЦИАЛЬНЫХ СВЯЗЕЙ  ВАЖНЫМ ЯВЛЯЕТСЯ  </a:t>
            </a:r>
            <a:r>
              <a:rPr lang="en-US" sz="2000" b="1" dirty="0" smtClean="0"/>
              <a:t>    </a:t>
            </a:r>
            <a:r>
              <a:rPr lang="ru-RU" sz="2000" b="1" dirty="0" smtClean="0">
                <a:solidFill>
                  <a:srgbClr val="FF0000"/>
                </a:solidFill>
              </a:rPr>
              <a:t>САМОСОЗНАНИЕ  И САМОРЕАЛИЗАЦИЯ  ЛИЧНОСТИ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2857496"/>
            <a:ext cx="2786082" cy="228601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САМОСОЗНАНИЕ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3143240" y="3643314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2714620"/>
            <a:ext cx="3929090" cy="392909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ПОД САМОСОЗНАНИЕМ  ПОНИМАЮТ ОПРЕДЕЛЕНИЕ ЧЕЛОВЕКОМ СЕБЯ КАК ЛИЧНОСТИ, СПОСОБНОЙ ПРИНИМАТЬ САМОСТОЯТЕЛЬНЫЕ РЕШЕНИЯ, ВСТУПАТЬ В ОТНОШЕНИЯ  С ДРУГИМИ ЛЮДЬМИ И ПРИРОДОЙ.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 ВАЖНЫЙ ПРИЗНАК:</a:t>
            </a:r>
          </a:p>
          <a:p>
            <a:pPr algn="ctr"/>
            <a:endParaRPr lang="ru-RU" b="1" dirty="0" smtClean="0">
              <a:solidFill>
                <a:sysClr val="windowText" lastClr="000000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-НЕСТИ ОТВЕТСТВЕННОСТЬ ЗА РЕШЕНИЯ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ru-RU" sz="3200" b="1" dirty="0" smtClean="0"/>
              <a:t>САМОРЕАЛИЗАЦИЯ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2500306"/>
            <a:ext cx="3143272" cy="271464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САМОРЕАЛИЗАЦИЯ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643306" y="3571876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1714488"/>
            <a:ext cx="3857652" cy="45720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САМОРЕАЛИЗАЦИЯ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  ЭТО ПРОЦЕСС  НАИБОЛЕЕ ПОЛНОГО  ВЫЯВЛЕНИЯ И ОСУЩЕСТВЛЕНИЯ  ЛИЧНОСТЬЮ  СВОИХ ВОЗМОЖНОСТЕЙ, ДОСТИЖЕНИЯ  НАМЕЧЕННЫХ  ЦЕЛЕЙ В РЕШЕНИИ  ПРОБЛЕМ, ПОЗВОЛЯЮЩИЙ НАИБОЛЕЕ ПОЛНО  РЕАЛИЗОВАТЬ   ПОТЕНЦИАЛ ЛИЧНОСТИ.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А. МАСЛОУ-  ОТНОСИЛ САМОРЕАЛИЗАЦИЮ К  ВЫСШИМ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ПОТРЕБНОСТЯМ ЧЕЛОВЕКА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ФАКТОРЫ  ФОРМИРОВАНИЯ ЛИЧНОСТИ</a:t>
            </a:r>
            <a:endParaRPr lang="ru-RU" sz="32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57158" y="1643050"/>
            <a:ext cx="8572560" cy="1000132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ДЕЯТЕЛЬНОСТЬ-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 ПРЕДОСТАВЛЯЕТ ЧЕЛОВЕКУ  ВОЗМОЖНОСТЬ  ПРОЯВИТЬ  СВОИ  СПОСОБНОСТИ,  ЗАДАТКИ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57158" y="2928934"/>
            <a:ext cx="8501122" cy="1214446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ОБЩЕНИЕ-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 ДИАЛОГ С ДРУГИМИ ЛЮДЬМИ  И ЧЕЛОВЕЧЕСТВОМ, ЧЕРЕЗ УСВОЕНИЕ   НРАВОВ, ОБЫЧАЕВ , СОЦИАЛЬНЫХ НОРМ И ПРАВИЛ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4500570"/>
            <a:ext cx="8501122" cy="1071570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ТВОРЧЕСТВО 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– ВЫБОР ФОРМ И СПОСОБОВ  СОЦИАЛЬНОГО И ИНДИВИДУАЛЬНОГО  ПОВЕДЕНИЯ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5929330"/>
            <a:ext cx="6143668" cy="7858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ВСЕ ЭТИ ФАКТОРЫ  ЧЕЛОВЕК РЕАЛИЗУЕТ В ПРОЦЕССЕ  </a:t>
            </a:r>
            <a:r>
              <a:rPr lang="ru-RU" sz="2000" b="1" dirty="0" smtClean="0">
                <a:solidFill>
                  <a:srgbClr val="FF0000"/>
                </a:solidFill>
              </a:rPr>
              <a:t>СОЦИАЛИЗАЦИИ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  ЧРЕЗ ОСВОЕНИЕ ОСНОВНЫХ  ОБЩЕСТВЕННЫХ  РОЛЕЙ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WordArt 4"/>
          <p:cNvSpPr>
            <a:spLocks noChangeArrowheads="1" noChangeShapeType="1" noTextEdit="1"/>
          </p:cNvSpPr>
          <p:nvPr/>
        </p:nvSpPr>
        <p:spPr bwMode="auto">
          <a:xfrm>
            <a:off x="395288" y="692150"/>
            <a:ext cx="8353425" cy="1295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b="1" kern="10" spc="-180" dirty="0"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Monotype Corsiva"/>
              </a:rPr>
              <a:t>Социальная типология</a:t>
            </a:r>
            <a:r>
              <a:rPr lang="ru-RU" sz="3600" b="1" kern="10" spc="-180" dirty="0"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gradFill rotWithShape="1">
                  <a:gsLst>
                    <a:gs pos="0">
                      <a:srgbClr val="CC00CC"/>
                    </a:gs>
                    <a:gs pos="50000">
                      <a:srgbClr val="FEE7F2"/>
                    </a:gs>
                    <a:gs pos="100000">
                      <a:srgbClr val="CC00CC"/>
                    </a:gs>
                  </a:gsLst>
                  <a:lin ang="0" scaled="1"/>
                </a:gradFill>
                <a:latin typeface="Monotype Corsiva"/>
              </a:rPr>
              <a:t> </a:t>
            </a:r>
            <a:r>
              <a:rPr lang="ru-RU" sz="3600" b="1" kern="10" spc="-180" dirty="0"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solidFill>
                  <a:schemeClr val="accent3">
                    <a:lumMod val="50000"/>
                  </a:schemeClr>
                </a:solidFill>
                <a:latin typeface="Monotype Corsiva"/>
              </a:rPr>
              <a:t>личности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50825" y="1989138"/>
            <a:ext cx="8645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 зависимости от ценностных ориентаций выделяют</a:t>
            </a:r>
            <a:r>
              <a:rPr lang="ru-RU" sz="3200" b="1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:</a:t>
            </a:r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 flipH="1">
            <a:off x="2051050" y="2492375"/>
            <a:ext cx="722313" cy="360363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 flipH="1">
            <a:off x="2987675" y="2781300"/>
            <a:ext cx="722313" cy="71913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 flipH="1">
            <a:off x="4572000" y="2781300"/>
            <a:ext cx="0" cy="115252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5580063" y="2708275"/>
            <a:ext cx="646112" cy="86518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6659563" y="2565400"/>
            <a:ext cx="646112" cy="433388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0" y="2997200"/>
            <a:ext cx="20812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Традиционалистов</a:t>
            </a:r>
          </a:p>
        </p:txBody>
      </p:sp>
      <p:sp>
        <p:nvSpPr>
          <p:cNvPr id="16398" name="Rectangle 14"/>
          <p:cNvSpPr>
            <a:spLocks noChangeArrowheads="1"/>
          </p:cNvSpPr>
          <p:nvPr/>
        </p:nvSpPr>
        <p:spPr bwMode="auto">
          <a:xfrm>
            <a:off x="1619250" y="3571876"/>
            <a:ext cx="14525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Идеалистов</a:t>
            </a:r>
          </a:p>
        </p:txBody>
      </p:sp>
      <p:sp>
        <p:nvSpPr>
          <p:cNvPr id="16400" name="Rectangle 16"/>
          <p:cNvSpPr>
            <a:spLocks noChangeArrowheads="1"/>
          </p:cNvSpPr>
          <p:nvPr/>
        </p:nvSpPr>
        <p:spPr bwMode="auto">
          <a:xfrm>
            <a:off x="3348038" y="3929066"/>
            <a:ext cx="23256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Фрустированный тип</a:t>
            </a:r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5651500" y="3716338"/>
            <a:ext cx="11763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Реалистов</a:t>
            </a:r>
          </a:p>
        </p:txBody>
      </p:sp>
      <p:sp>
        <p:nvSpPr>
          <p:cNvPr id="16403" name="Rectangle 19"/>
          <p:cNvSpPr>
            <a:spLocks noChangeArrowheads="1"/>
          </p:cNvSpPr>
          <p:nvPr/>
        </p:nvSpPr>
        <p:spPr bwMode="auto">
          <a:xfrm>
            <a:off x="7285038" y="2924175"/>
            <a:ext cx="185896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Гедонистические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материалистов</a:t>
            </a: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0" y="3284538"/>
            <a:ext cx="178435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Ориентированы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на ценности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долга, порядка,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Дисциплины.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и др.</a:t>
            </a:r>
          </a:p>
        </p:txBody>
      </p:sp>
      <p:sp>
        <p:nvSpPr>
          <p:cNvPr id="16407" name="Rectangle 23"/>
          <p:cNvSpPr>
            <a:spLocks noChangeArrowheads="1"/>
          </p:cNvSpPr>
          <p:nvPr/>
        </p:nvSpPr>
        <p:spPr bwMode="auto">
          <a:xfrm>
            <a:off x="1619250" y="3933825"/>
            <a:ext cx="180181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Критическое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отношение к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традициям,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независимость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и пренебрежение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авторитетами.</a:t>
            </a:r>
          </a:p>
        </p:txBody>
      </p:sp>
      <p:sp>
        <p:nvSpPr>
          <p:cNvPr id="16409" name="Rectangle 25"/>
          <p:cNvSpPr>
            <a:spLocks noChangeArrowheads="1"/>
          </p:cNvSpPr>
          <p:nvPr/>
        </p:nvSpPr>
        <p:spPr bwMode="auto">
          <a:xfrm>
            <a:off x="3563938" y="4292600"/>
            <a:ext cx="2165350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Низкая самооценка,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угнетение,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подавленное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самочувствие,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ощущение себя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выброшенным из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потока жизни.</a:t>
            </a:r>
          </a:p>
        </p:txBody>
      </p:sp>
      <p:sp>
        <p:nvSpPr>
          <p:cNvPr id="10257" name="Text Box 26"/>
          <p:cNvSpPr txBox="1">
            <a:spLocks noChangeArrowheads="1"/>
          </p:cNvSpPr>
          <p:nvPr/>
        </p:nvSpPr>
        <p:spPr bwMode="auto">
          <a:xfrm>
            <a:off x="5056188" y="6040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6412" name="Rectangle 28"/>
          <p:cNvSpPr>
            <a:spLocks noChangeArrowheads="1"/>
          </p:cNvSpPr>
          <p:nvPr/>
        </p:nvSpPr>
        <p:spPr bwMode="auto">
          <a:xfrm>
            <a:off x="5651500" y="4005263"/>
            <a:ext cx="1774825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Сочетание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стремления к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самореализации,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здоровый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скептицизм с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самоконтролем.</a:t>
            </a:r>
          </a:p>
        </p:txBody>
      </p:sp>
      <p:sp>
        <p:nvSpPr>
          <p:cNvPr id="16415" name="Rectangle 31"/>
          <p:cNvSpPr>
            <a:spLocks noChangeArrowheads="1"/>
          </p:cNvSpPr>
          <p:nvPr/>
        </p:nvSpPr>
        <p:spPr bwMode="auto">
          <a:xfrm>
            <a:off x="7359650" y="3500438"/>
            <a:ext cx="178435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Ориентированы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на получение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удовольствий </a:t>
            </a:r>
          </a:p>
          <a:p>
            <a:pPr>
              <a:defRPr/>
            </a:pPr>
            <a:r>
              <a:rPr lang="ru-RU" sz="2000" b="1" dirty="0">
                <a:latin typeface="Monotype Corsiva" pitchFamily="66" charset="0"/>
              </a:rPr>
              <a:t>«здесь и сейчас».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99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164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1640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4" dur="80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5" dur="80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80"/>
                                        <p:tgtEl>
                                          <p:spTgt spid="164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3" dur="80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4" dur="80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80"/>
                                        <p:tgtEl>
                                          <p:spTgt spid="164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/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/>
      <p:bldP spid="16398" grpId="0"/>
      <p:bldP spid="16400" grpId="0"/>
      <p:bldP spid="16402" grpId="0"/>
      <p:bldP spid="16403" grpId="0"/>
      <p:bldP spid="16404" grpId="0"/>
      <p:bldP spid="16407" grpId="0"/>
      <p:bldP spid="16409" grpId="0"/>
      <p:bldP spid="16412" grpId="0"/>
      <p:bldP spid="164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WordArt 7"/>
          <p:cNvSpPr>
            <a:spLocks noChangeArrowheads="1" noChangeShapeType="1" noTextEdit="1"/>
          </p:cNvSpPr>
          <p:nvPr/>
        </p:nvSpPr>
        <p:spPr bwMode="auto">
          <a:xfrm>
            <a:off x="755650" y="765175"/>
            <a:ext cx="7704138" cy="93662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3600" b="1" kern="10" dirty="0"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solidFill>
                  <a:schemeClr val="bg2">
                    <a:lumMod val="10000"/>
                  </a:schemeClr>
                </a:solidFill>
                <a:latin typeface="Monotype Corsiva"/>
              </a:rPr>
              <a:t>Концепции понимания личности</a:t>
            </a:r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 flipH="1">
            <a:off x="1403350" y="1773238"/>
            <a:ext cx="288925" cy="863600"/>
          </a:xfrm>
          <a:prstGeom prst="line">
            <a:avLst/>
          </a:prstGeom>
          <a:noFill/>
          <a:ln w="8572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 flipH="1">
            <a:off x="3492500" y="1989138"/>
            <a:ext cx="71438" cy="935037"/>
          </a:xfrm>
          <a:prstGeom prst="line">
            <a:avLst/>
          </a:prstGeom>
          <a:noFill/>
          <a:ln w="8572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5508625" y="1989138"/>
            <a:ext cx="215900" cy="1584325"/>
          </a:xfrm>
          <a:prstGeom prst="line">
            <a:avLst/>
          </a:prstGeom>
          <a:noFill/>
          <a:ln w="8572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1276" name="Line 12"/>
          <p:cNvSpPr>
            <a:spLocks noChangeShapeType="1"/>
          </p:cNvSpPr>
          <p:nvPr/>
        </p:nvSpPr>
        <p:spPr bwMode="auto">
          <a:xfrm>
            <a:off x="7380288" y="1844675"/>
            <a:ext cx="792162" cy="2376488"/>
          </a:xfrm>
          <a:prstGeom prst="line">
            <a:avLst/>
          </a:prstGeom>
          <a:noFill/>
          <a:ln w="85725">
            <a:solidFill>
              <a:schemeClr val="tx1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ru-RU" dirty="0"/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107950" y="2622550"/>
            <a:ext cx="27193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Ролевая концепция</a:t>
            </a: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1571604" y="3286124"/>
            <a:ext cx="344330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Концепция личности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З.Фрейда</a:t>
            </a:r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4716463" y="3573463"/>
            <a:ext cx="219233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Поведенческая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концепция</a:t>
            </a:r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6516688" y="4500570"/>
            <a:ext cx="262731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Деятельностный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подход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nimBg="1"/>
      <p:bldP spid="11273" grpId="0" animBg="1"/>
      <p:bldP spid="11274" grpId="0" animBg="1"/>
      <p:bldP spid="11275" grpId="0" animBg="1"/>
      <p:bldP spid="11276" grpId="0" animBg="1"/>
      <p:bldP spid="11277" grpId="0"/>
      <p:bldP spid="11279" grpId="0"/>
      <p:bldP spid="11281" grpId="0"/>
      <p:bldP spid="1128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WordArt 5"/>
          <p:cNvSpPr>
            <a:spLocks noChangeArrowheads="1" noChangeShapeType="1" noTextEdit="1"/>
          </p:cNvSpPr>
          <p:nvPr/>
        </p:nvSpPr>
        <p:spPr bwMode="auto">
          <a:xfrm>
            <a:off x="827088" y="428605"/>
            <a:ext cx="7526337" cy="92869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878"/>
              </a:avLst>
            </a:prstTxWarp>
          </a:bodyPr>
          <a:lstStyle/>
          <a:p>
            <a:pPr algn="ctr"/>
            <a:endParaRPr lang="ru-RU" sz="4400" b="1" kern="10" dirty="0"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solidFill>
                <a:schemeClr val="bg2">
                  <a:lumMod val="10000"/>
                </a:schemeClr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663575" y="20812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116013" y="428605"/>
            <a:ext cx="6935787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РОЛЕВАЯ КОНЦЕПЦИЯ ЛИЧНОСТИ</a:t>
            </a:r>
          </a:p>
          <a:p>
            <a:pPr algn="ctr">
              <a:defRPr/>
            </a:pPr>
            <a:endParaRPr lang="ru-RU" sz="2800" b="1" dirty="0" smtClean="0">
              <a:latin typeface="Monotype Corsiva" pitchFamily="66" charset="0"/>
            </a:endParaRPr>
          </a:p>
          <a:p>
            <a:pPr algn="ctr">
              <a:defRPr/>
            </a:pPr>
            <a:r>
              <a:rPr lang="ru-RU" sz="2800" b="1" dirty="0" smtClean="0">
                <a:latin typeface="Monotype Corsiva" pitchFamily="66" charset="0"/>
              </a:rPr>
              <a:t>Возникла </a:t>
            </a:r>
            <a:r>
              <a:rPr lang="ru-RU" sz="2800" b="1" dirty="0">
                <a:latin typeface="Monotype Corsiva" pitchFamily="66" charset="0"/>
              </a:rPr>
              <a:t>в Америке в 30-х годах </a:t>
            </a:r>
            <a:r>
              <a:rPr lang="en-US" sz="2800" b="1" dirty="0">
                <a:latin typeface="Monotype Corsiva" pitchFamily="66" charset="0"/>
              </a:rPr>
              <a:t>XX </a:t>
            </a:r>
            <a:r>
              <a:rPr lang="ru-RU" sz="2800" b="1" dirty="0">
                <a:latin typeface="Monotype Corsiva" pitchFamily="66" charset="0"/>
              </a:rPr>
              <a:t>в. (ДЖ. </a:t>
            </a:r>
            <a:r>
              <a:rPr lang="ru-RU" sz="2800" b="1" dirty="0" err="1">
                <a:latin typeface="Monotype Corsiva" pitchFamily="66" charset="0"/>
              </a:rPr>
              <a:t>Мид</a:t>
            </a:r>
            <a:r>
              <a:rPr lang="ru-RU" sz="2800" b="1" dirty="0">
                <a:latin typeface="Monotype Corsiva" pitchFamily="66" charset="0"/>
              </a:rPr>
              <a:t>) </a:t>
            </a:r>
          </a:p>
          <a:p>
            <a:pPr algn="ctr">
              <a:defRPr/>
            </a:pPr>
            <a:r>
              <a:rPr lang="ru-RU" sz="2800" b="1" dirty="0">
                <a:latin typeface="Monotype Corsiva" pitchFamily="66" charset="0"/>
              </a:rPr>
              <a:t>и получила широкое распространение</a:t>
            </a: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.</a:t>
            </a:r>
          </a:p>
        </p:txBody>
      </p:sp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6000760" y="2928934"/>
            <a:ext cx="2786082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428597" y="2857496"/>
            <a:ext cx="5643601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Данная концепция рассматривает личность </a:t>
            </a:r>
          </a:p>
          <a:p>
            <a:pPr>
              <a:defRPr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функцию совокупности социальных ролей, </a:t>
            </a:r>
          </a:p>
          <a:p>
            <a:pPr>
              <a:defRPr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которые человек выполняет в обществе </a:t>
            </a:r>
          </a:p>
          <a:p>
            <a:pPr>
              <a:defRPr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соответственно занимаемому статусу. </a:t>
            </a:r>
          </a:p>
          <a:p>
            <a:pPr>
              <a:defRPr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Теория ролей хорошо описывает адаптационную </a:t>
            </a:r>
          </a:p>
          <a:p>
            <a:pPr>
              <a:defRPr/>
            </a:pPr>
            <a:r>
              <a:rPr lang="ru-RU" sz="20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сторону процесса социализации личности.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5" grpId="0"/>
      <p:bldP spid="12295" grpId="1"/>
      <p:bldP spid="1229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WordArt 4"/>
          <p:cNvSpPr>
            <a:spLocks noChangeArrowheads="1" noChangeShapeType="1" noTextEdit="1"/>
          </p:cNvSpPr>
          <p:nvPr/>
        </p:nvSpPr>
        <p:spPr bwMode="auto">
          <a:xfrm>
            <a:off x="428596" y="285728"/>
            <a:ext cx="8280400" cy="124938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67"/>
              </a:avLst>
            </a:prstTxWarp>
          </a:bodyPr>
          <a:lstStyle/>
          <a:p>
            <a:pPr algn="ctr"/>
            <a:endParaRPr lang="ru-RU" sz="4400" b="1" kern="10" spc="880" dirty="0"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solidFill>
                <a:schemeClr val="bg2">
                  <a:lumMod val="25000"/>
                </a:schemeClr>
              </a:solidFill>
              <a:latin typeface="Monotype Corsiva"/>
              <a:ea typeface="Microsoft JhengHei" pitchFamily="34" charset="-12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57158" y="5572140"/>
            <a:ext cx="739298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З. Фрейд рассматривает человека как систему нужд,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а общество – как систему запретов, табу.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042988" y="428604"/>
            <a:ext cx="710091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Концепция личности З.Фрейда</a:t>
            </a:r>
          </a:p>
          <a:p>
            <a:pPr>
              <a:defRPr/>
            </a:pPr>
            <a:r>
              <a:rPr lang="ru-RU" sz="3200" b="1" dirty="0" smtClean="0">
                <a:latin typeface="Monotype Corsiva" pitchFamily="66" charset="0"/>
              </a:rPr>
              <a:t>Его </a:t>
            </a:r>
            <a:r>
              <a:rPr lang="ru-RU" sz="3200" b="1" dirty="0">
                <a:latin typeface="Monotype Corsiva" pitchFamily="66" charset="0"/>
              </a:rPr>
              <a:t>модель личности представляет собой </a:t>
            </a:r>
          </a:p>
          <a:p>
            <a:pPr algn="ctr">
              <a:defRPr/>
            </a:pPr>
            <a:r>
              <a:rPr lang="ru-RU" sz="3200" b="1" dirty="0">
                <a:latin typeface="Monotype Corsiva" pitchFamily="66" charset="0"/>
              </a:rPr>
              <a:t>трёхуровневое образование:</a:t>
            </a:r>
            <a:r>
              <a:rPr lang="ru-RU" sz="3200" dirty="0">
                <a:latin typeface="Monotype Corsiva" pitchFamily="66" charset="0"/>
              </a:rPr>
              <a:t> 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500034" y="2071678"/>
            <a:ext cx="814393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Низший слой (Оно или Ид), представленный   бессознательными импульсами     и «родовыми воспоминаниями»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500034" y="2928934"/>
            <a:ext cx="532625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Средний</a:t>
            </a:r>
            <a:r>
              <a:rPr lang="ru-RU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слой (Я или Эго</a:t>
            </a:r>
            <a:r>
              <a:rPr lang="ru-RU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95289" y="3429000"/>
            <a:ext cx="56054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Верхний слой (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Сверх-Я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Супер-Эго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нормы   общества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воспринятые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человеком</a:t>
            </a:r>
            <a:endParaRPr lang="ru-RU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285720" y="4214818"/>
            <a:ext cx="5786478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Эта модель личности,  постоянно обороняющейся </a:t>
            </a:r>
          </a:p>
          <a:p>
            <a:pPr algn="ctr"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общественного давления и находящейся </a:t>
            </a:r>
          </a:p>
          <a:p>
            <a:pPr algn="ctr">
              <a:defRPr/>
            </a:pP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конфликте с социальным окружением.</a:t>
            </a:r>
          </a:p>
        </p:txBody>
      </p:sp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6357950" y="2500306"/>
            <a:ext cx="230981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0" presetClass="exit" presetSubtype="0" accel="10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/>
      <p:bldP spid="13317" grpId="1"/>
      <p:bldP spid="13318" grpId="0"/>
      <p:bldP spid="13318" grpId="1"/>
      <p:bldP spid="13319" grpId="0"/>
      <p:bldP spid="13319" grpId="1"/>
      <p:bldP spid="13320" grpId="0"/>
      <p:bldP spid="13320" grpId="1"/>
      <p:bldP spid="13321" grpId="0"/>
      <p:bldP spid="13321" grpId="1"/>
      <p:bldP spid="133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357321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        </a:t>
            </a:r>
            <a:r>
              <a:rPr lang="ru-RU" sz="3200" b="1" dirty="0" smtClean="0"/>
              <a:t>ПЛАН ЛЕКЦИИ</a:t>
            </a:r>
            <a:endParaRPr lang="ru-RU" sz="32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643042" y="1714488"/>
            <a:ext cx="6400800" cy="1857388"/>
          </a:xfrm>
        </p:spPr>
        <p:txBody>
          <a:bodyPr>
            <a:normAutofit/>
          </a:bodyPr>
          <a:lstStyle/>
          <a:p>
            <a:pPr marL="457200" indent="-457200" algn="l">
              <a:buAutoNum type="arabicPeriod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Palatino Linotype" pitchFamily="18" charset="0"/>
              </a:rPr>
              <a:t>Личность как социальный феномен.</a:t>
            </a:r>
          </a:p>
          <a:p>
            <a:pPr marL="457200" indent="-457200" algn="l">
              <a:buAutoNum type="arabicPeriod"/>
            </a:pPr>
            <a:r>
              <a:rPr lang="ru-RU" sz="2400" dirty="0" err="1" smtClean="0">
                <a:solidFill>
                  <a:schemeClr val="bg2">
                    <a:lumMod val="10000"/>
                  </a:schemeClr>
                </a:solidFill>
                <a:latin typeface="Palatino Linotype" pitchFamily="18" charset="0"/>
              </a:rPr>
              <a:t>Статусно-ролевая</a:t>
            </a: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Palatino Linotype" pitchFamily="18" charset="0"/>
              </a:rPr>
              <a:t> концепция личности. Механизмы социализации личности.</a:t>
            </a:r>
          </a:p>
          <a:p>
            <a:pPr marL="457200" indent="-457200" algn="l">
              <a:buAutoNum type="arabicPeriod"/>
            </a:pPr>
            <a:r>
              <a:rPr lang="ru-RU" sz="2400" dirty="0" smtClean="0">
                <a:solidFill>
                  <a:schemeClr val="bg2">
                    <a:lumMod val="10000"/>
                  </a:schemeClr>
                </a:solidFill>
                <a:latin typeface="Palatino Linotype" pitchFamily="18" charset="0"/>
              </a:rPr>
              <a:t>Социологические концепции личности.</a:t>
            </a:r>
          </a:p>
        </p:txBody>
      </p:sp>
      <p:pic>
        <p:nvPicPr>
          <p:cNvPr id="4" name="Рисунок 3" descr="Рисунок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26" y="2928934"/>
            <a:ext cx="3247619" cy="3929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428596" y="642918"/>
            <a:ext cx="8351837" cy="9128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4400" b="1" kern="10" dirty="0"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gradFill rotWithShape="1">
                <a:gsLst>
                  <a:gs pos="0">
                    <a:srgbClr val="FFFF66"/>
                  </a:gs>
                  <a:gs pos="100000">
                    <a:srgbClr val="FF00FF"/>
                  </a:gs>
                </a:gsLst>
                <a:lin ang="5400000" scaled="1"/>
              </a:gradFill>
              <a:latin typeface="Monotype Corsiva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571472" y="428604"/>
            <a:ext cx="814393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Palatino Linotype" pitchFamily="18" charset="0"/>
              </a:rPr>
              <a:t>Поведенческая</a:t>
            </a: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latin typeface="Palatino Linotype" pitchFamily="18" charset="0"/>
              </a:rPr>
              <a:t> 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Palatino Linotype" pitchFamily="18" charset="0"/>
              </a:rPr>
              <a:t> концепция</a:t>
            </a: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latin typeface="Palatino Linotype" pitchFamily="18" charset="0"/>
              </a:rPr>
              <a:t>   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Palatino Linotype" pitchFamily="18" charset="0"/>
              </a:rPr>
              <a:t>личности</a:t>
            </a:r>
            <a:endParaRPr lang="en-US" sz="32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Личность </a:t>
            </a: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как </a:t>
            </a: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система </a:t>
            </a:r>
            <a:r>
              <a:rPr lang="en-US" sz="3200" b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реакций  на  различные </a:t>
            </a:r>
            <a:r>
              <a:rPr lang="ru-RU" sz="3200" b="1" dirty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стимулы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> .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85720" y="2071678"/>
            <a:ext cx="857256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Основные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представители:</a:t>
            </a:r>
            <a:endParaRPr lang="en-US" sz="32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Monotype Corsiva" pitchFamily="66" charset="0"/>
            </a:endParaRPr>
          </a:p>
          <a:p>
            <a:pPr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Б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.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Скиннер</a:t>
            </a: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                                                  </a:t>
            </a: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Дж</a:t>
            </a:r>
            <a:r>
              <a:rPr lang="ru-RU" sz="3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.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Хоманс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214686"/>
            <a:ext cx="1928827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3214686"/>
            <a:ext cx="185738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000233" y="3214686"/>
            <a:ext cx="5214974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В соответствии с этой концепцией 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 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поведение 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каждого 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человека 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обусловливается </a:t>
            </a: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и контролируется </a:t>
            </a:r>
          </a:p>
          <a:p>
            <a:pPr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социальной </a:t>
            </a: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средой через языки, </a:t>
            </a:r>
          </a:p>
          <a:p>
            <a:pPr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обычаи</a:t>
            </a: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, социальные институты, </a:t>
            </a:r>
          </a:p>
          <a:p>
            <a:pPr>
              <a:defRPr/>
            </a:pP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    </a:t>
            </a:r>
            <a:r>
              <a:rPr lang="ru-RU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средства </a:t>
            </a:r>
            <a:r>
              <a:rPr lang="ru-RU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массовой информации.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decel="100000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randombar(horizontal)">
                                      <p:cBhvr>
                                        <p:cTn id="4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3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nimBg="1"/>
      <p:bldP spid="14341" grpId="0"/>
      <p:bldP spid="14341" grpId="1"/>
      <p:bldP spid="14342" grpId="0"/>
      <p:bldP spid="14342" grpId="1"/>
      <p:bldP spid="1434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WordArt 4"/>
          <p:cNvSpPr>
            <a:spLocks noChangeArrowheads="1" noChangeShapeType="1" noTextEdit="1"/>
          </p:cNvSpPr>
          <p:nvPr/>
        </p:nvSpPr>
        <p:spPr bwMode="auto">
          <a:xfrm>
            <a:off x="1116013" y="428604"/>
            <a:ext cx="7343775" cy="139225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4400" b="1" kern="10" dirty="0">
              <a:ln w="12700" cap="rnd">
                <a:solidFill>
                  <a:srgbClr val="FFFFFF"/>
                </a:solidFill>
                <a:prstDash val="sysDot"/>
                <a:round/>
                <a:headEnd/>
                <a:tailEnd/>
              </a:ln>
              <a:gradFill rotWithShape="1">
                <a:gsLst>
                  <a:gs pos="0">
                    <a:srgbClr val="FFFF66"/>
                  </a:gs>
                  <a:gs pos="100000">
                    <a:srgbClr val="FF00FF"/>
                  </a:gs>
                </a:gsLst>
                <a:lin ang="540000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Monotype Corsiva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782638" y="357166"/>
            <a:ext cx="7847012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Palatino Linotype" pitchFamily="18" charset="0"/>
              </a:rPr>
              <a:t>Деятельностный подход</a:t>
            </a:r>
          </a:p>
          <a:p>
            <a:pPr algn="ctr">
              <a:defRPr/>
            </a:pPr>
            <a:endParaRPr lang="ru-RU" sz="3200" b="1" dirty="0" smtClean="0">
              <a:solidFill>
                <a:srgbClr val="FFFF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alatino Linotype" pitchFamily="18" charset="0"/>
            </a:endParaRPr>
          </a:p>
          <a:p>
            <a:pPr algn="ctr">
              <a:defRPr/>
            </a:pP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Данный 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подход сложился в рамках 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культурно-исторической школы </a:t>
            </a:r>
            <a:r>
              <a:rPr lang="ru-RU" sz="32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Л.С.Выготского</a:t>
            </a: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Monotype Corsiva" pitchFamily="66" charset="0"/>
              </a:rPr>
              <a:t>.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</p:txBody>
      </p:sp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2">
            <a:lum bright="12000"/>
          </a:blip>
          <a:srcRect/>
          <a:stretch>
            <a:fillRect/>
          </a:stretch>
        </p:blipFill>
        <p:spPr bwMode="auto">
          <a:xfrm>
            <a:off x="6072198" y="3000372"/>
            <a:ext cx="278608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69901" y="2928934"/>
            <a:ext cx="5459421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latin typeface="Monotype Corsiva" pitchFamily="66" charset="0"/>
              </a:rPr>
              <a:t>Понимание человека как деятельного существа, </a:t>
            </a:r>
            <a:r>
              <a:rPr lang="ru-RU" sz="2400" b="1" dirty="0" smtClean="0">
                <a:latin typeface="Monotype Corsiva" pitchFamily="66" charset="0"/>
              </a:rPr>
              <a:t>преследующего </a:t>
            </a:r>
            <a:r>
              <a:rPr lang="ru-RU" sz="2400" b="1" dirty="0">
                <a:latin typeface="Monotype Corsiva" pitchFamily="66" charset="0"/>
              </a:rPr>
              <a:t>свои цели, задачи, </a:t>
            </a:r>
            <a:r>
              <a:rPr lang="ru-RU" sz="2400" b="1" dirty="0" smtClean="0">
                <a:latin typeface="Monotype Corsiva" pitchFamily="66" charset="0"/>
              </a:rPr>
              <a:t>чьё </a:t>
            </a:r>
            <a:r>
              <a:rPr lang="ru-RU" sz="2400" b="1" dirty="0">
                <a:latin typeface="Monotype Corsiva" pitchFamily="66" charset="0"/>
              </a:rPr>
              <a:t>поведение и поступки невозможно объяснить </a:t>
            </a:r>
            <a:r>
              <a:rPr lang="ru-RU" sz="2400" b="1" dirty="0" smtClean="0">
                <a:latin typeface="Monotype Corsiva" pitchFamily="66" charset="0"/>
              </a:rPr>
              <a:t>только </a:t>
            </a:r>
            <a:r>
              <a:rPr lang="ru-RU" sz="2400" b="1" dirty="0">
                <a:latin typeface="Monotype Corsiva" pitchFamily="66" charset="0"/>
              </a:rPr>
              <a:t>с точки зрения рациональности. </a:t>
            </a:r>
          </a:p>
          <a:p>
            <a:pPr algn="ctr">
              <a:defRPr/>
            </a:pPr>
            <a:r>
              <a:rPr lang="en-US" sz="2400" b="1" dirty="0" smtClean="0">
                <a:latin typeface="Monotype Corsiva" pitchFamily="66" charset="0"/>
              </a:rPr>
              <a:t>    </a:t>
            </a:r>
            <a:r>
              <a:rPr lang="ru-RU" sz="2400" b="1" dirty="0" smtClean="0">
                <a:latin typeface="Monotype Corsiva" pitchFamily="66" charset="0"/>
              </a:rPr>
              <a:t>Центральной </a:t>
            </a:r>
            <a:r>
              <a:rPr lang="ru-RU" sz="2400" b="1" dirty="0">
                <a:latin typeface="Monotype Corsiva" pitchFamily="66" charset="0"/>
              </a:rPr>
              <a:t>категорией анализа </a:t>
            </a:r>
            <a:r>
              <a:rPr lang="ru-RU" sz="2400" b="1" dirty="0" smtClean="0">
                <a:latin typeface="Monotype Corsiva" pitchFamily="66" charset="0"/>
              </a:rPr>
              <a:t>является</a:t>
            </a:r>
            <a:r>
              <a:rPr lang="en-US" sz="2400" b="1" dirty="0" smtClean="0">
                <a:latin typeface="Monotype Corsiva" pitchFamily="66" charset="0"/>
              </a:rPr>
              <a:t> </a:t>
            </a:r>
            <a:r>
              <a:rPr lang="ru-RU" sz="2400" b="1" dirty="0" smtClean="0">
                <a:latin typeface="Monotype Corsiva" pitchFamily="66" charset="0"/>
              </a:rPr>
              <a:t>категория </a:t>
            </a:r>
            <a:r>
              <a:rPr lang="en-US" sz="2400" b="1" dirty="0" smtClean="0">
                <a:latin typeface="Monotype Corsiva" pitchFamily="66" charset="0"/>
              </a:rPr>
              <a:t> </a:t>
            </a:r>
            <a:r>
              <a:rPr lang="ru-RU" sz="2400" b="1" dirty="0" smtClean="0">
                <a:latin typeface="Monotype Corsiva" pitchFamily="66" charset="0"/>
              </a:rPr>
              <a:t>«</a:t>
            </a:r>
            <a:r>
              <a:rPr lang="ru-RU" sz="2400" b="1" dirty="0">
                <a:latin typeface="Monotype Corsiva" pitchFamily="66" charset="0"/>
              </a:rPr>
              <a:t>деятельность» </a:t>
            </a:r>
          </a:p>
          <a:p>
            <a:pPr algn="ctr">
              <a:defRPr/>
            </a:pPr>
            <a:r>
              <a:rPr lang="ru-RU" sz="2400" b="1" dirty="0">
                <a:latin typeface="Monotype Corsiva" pitchFamily="66" charset="0"/>
              </a:rPr>
              <a:t>(в структурном и функциональном аспектах).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3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nimBg="1"/>
      <p:bldP spid="15365" grpId="0"/>
      <p:bldP spid="15365" grpId="1"/>
      <p:bldP spid="153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ru-RU" sz="2800" b="1" dirty="0" smtClean="0"/>
              <a:t>ЗАДАНИЕ НА ПРАКТИЧЕСКОЕ ЗАНЯТИЕ: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28662" y="2214554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/>
              <a:t>Чепига О.И. Практикум по социологии. Стр. 25-28.</a:t>
            </a:r>
          </a:p>
        </p:txBody>
      </p:sp>
      <p:pic>
        <p:nvPicPr>
          <p:cNvPr id="4" name="Рисунок 3" descr="Рисунок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3000372"/>
            <a:ext cx="3885715" cy="36524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>ЛИТЕРАТУРА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2690336"/>
            <a:ext cx="8643998" cy="968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lnSpc>
                <a:spcPct val="150000"/>
              </a:lnSpc>
              <a:buAutoNum type="arabicPeriod"/>
            </a:pPr>
            <a:r>
              <a:rPr lang="ru-RU" sz="2000" b="1" dirty="0" smtClean="0">
                <a:latin typeface="Palatino Linotype" pitchFamily="18" charset="0"/>
              </a:rPr>
              <a:t>Кравченко А.И. Социология. Учебник для вузов. М., 2008.</a:t>
            </a:r>
            <a:endParaRPr lang="en-US" sz="2000" b="1" dirty="0" smtClean="0">
              <a:latin typeface="Palatino Linotype" pitchFamily="18" charset="0"/>
            </a:endParaRPr>
          </a:p>
          <a:p>
            <a:pPr marL="342900" indent="-342900" algn="ctr">
              <a:lnSpc>
                <a:spcPct val="150000"/>
              </a:lnSpc>
              <a:buAutoNum type="arabicPeriod"/>
            </a:pPr>
            <a:r>
              <a:rPr lang="ru-RU" sz="2000" b="1" dirty="0" smtClean="0">
                <a:latin typeface="Palatino Linotype" pitchFamily="18" charset="0"/>
              </a:rPr>
              <a:t>Фролов С.С. Основы социологии. Учебное пособие. М., 2008.</a:t>
            </a:r>
            <a:endParaRPr lang="ru-RU" sz="2000" b="1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357166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БИОЛОГИЧЕСКОЕ И СОЦИАЛЬНОЕ  В ЧЕЛОВЕКЕ</a:t>
            </a:r>
            <a:endParaRPr lang="ru-RU" sz="2800" b="1" dirty="0"/>
          </a:p>
        </p:txBody>
      </p:sp>
      <p:sp>
        <p:nvSpPr>
          <p:cNvPr id="5" name="Овал 4"/>
          <p:cNvSpPr/>
          <p:nvPr/>
        </p:nvSpPr>
        <p:spPr>
          <a:xfrm>
            <a:off x="0" y="1428736"/>
            <a:ext cx="2857488" cy="414340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ЧЕЛОВЕК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3000364" y="2500306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572000" y="1071546"/>
            <a:ext cx="4143404" cy="2214578"/>
          </a:xfrm>
          <a:prstGeom prst="round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ЧЕЛОВЕК СТАЛ ЧЕЛОВЕКОМ НЕ ТОЛЬКО ВХОДЕ  БИОЛОГИЧЕСКОЙ  ЭВОЛЮЦИИ, НО И В ПРОЦЕССЕ  ОБЩЕСТВЕННОГО  РАЗВИТИЯ. ВОПРОС О СООТНОШЕНИИ  БИОЛОГИЧ.  И СОЦИАЛЬНОГО ЯВЛЯЕТСЯ  </a:t>
            </a:r>
            <a:r>
              <a:rPr lang="ru-RU" b="1" dirty="0" smtClean="0">
                <a:solidFill>
                  <a:srgbClr val="FF0000"/>
                </a:solidFill>
              </a:rPr>
              <a:t>ВЕЧНЫМ ВОПРОСОМ.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6429388" y="3429000"/>
            <a:ext cx="484632" cy="500066"/>
          </a:xfrm>
          <a:prstGeom prst="down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214678" y="4071942"/>
            <a:ext cx="5715040" cy="10001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ОДНИ  ИССЛЕДОВАТЕЛИ  СЧИТАЮТ  СОЦИАЛЬНОЕ И БИОЛОГИЧ. ПРОТИВОПОЛОЖНОСТЯМИ. ДРУГИЕ  СЧИТАЮТ, ЧТО ПРИРОДНОЕ И СОЦИАЛЬНОЕ  ЕДИНЫ</a:t>
            </a:r>
            <a:r>
              <a:rPr lang="ru-RU" dirty="0" smtClean="0">
                <a:solidFill>
                  <a:sysClr val="windowText" lastClr="000000"/>
                </a:solidFill>
              </a:rPr>
              <a:t>.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5214950"/>
            <a:ext cx="5715040" cy="64294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ПРИ РОЖДЕНИИ ЧЕЛОВЕКА ПРЕОБЛАДАЮТ  БИОЛОГ. И ПРОИСХОДИТ ПРИОБРЕТЕНИЕ  СОЦ.  ЧЕРТ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86116" y="6000768"/>
            <a:ext cx="5643602" cy="857232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ДРУГИЕ  ОТМЕЧАЮТ , ЧТО НАРЯДУ С БИОЛОГ. И СОЦ. НАЧАЛАМИ СУЩЕСТВУЕТ  И ПСИХИЧЕСКОЕ  НАЧАЛО КОТОРОЕ РЕГУЛИРУЕТ  БИОЛ. И СОЦ.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СОВРЕМЕННЫЕ ВЗГЛЯДЫ  НА ПРОБЛЕМУ.</a:t>
            </a:r>
            <a:endParaRPr lang="ru-RU" sz="2800" b="1" dirty="0"/>
          </a:p>
        </p:txBody>
      </p:sp>
      <p:sp>
        <p:nvSpPr>
          <p:cNvPr id="3" name="Овал 2"/>
          <p:cNvSpPr/>
          <p:nvPr/>
        </p:nvSpPr>
        <p:spPr>
          <a:xfrm>
            <a:off x="0" y="1428736"/>
            <a:ext cx="2857488" cy="4143404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ЧЕЛОВЕК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071802" y="3071810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1285860"/>
            <a:ext cx="3929090" cy="5214974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СЕГОДНЯ  НЕ ВЫЗЫВАЕТ СОМНЕНИЯ  ВАЖНАЯ РОЛЬ СОЦИАЛЬНОЙ  СРЕДЫ.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ВМЕСТЕ С ТЕМ ДОСТИЖЕНИЯ НАУКИ  ОТМЕЧАЮТ  ВЛИЯНИЕ  </a:t>
            </a:r>
            <a:r>
              <a:rPr lang="ru-RU" b="1" dirty="0" smtClean="0">
                <a:solidFill>
                  <a:srgbClr val="FF0000"/>
                </a:solidFill>
              </a:rPr>
              <a:t>ГЕНЕТИЧЕСКИХ ФАКТОРОВ </a:t>
            </a:r>
            <a:r>
              <a:rPr lang="ru-RU" b="1" dirty="0" smtClean="0">
                <a:solidFill>
                  <a:sysClr val="windowText" lastClr="000000"/>
                </a:solidFill>
              </a:rPr>
              <a:t>НА ФОРМИРОВАНИЕ  ПСИХИКИ ЧЕЛОВЕКА, ЕГО СПОСОБНОСТЕЙ И НАКЛОННОСТЕЙ-  ГЕН ЛЮБВИ, ГЕН  УДОВОЛЬСТВИЯ.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НО  ПОДЧЕРКНЕМ </a:t>
            </a:r>
            <a:r>
              <a:rPr lang="ru-RU" b="1" dirty="0" smtClean="0">
                <a:solidFill>
                  <a:srgbClr val="FF0000"/>
                </a:solidFill>
              </a:rPr>
              <a:t>-   ЛЮБАЯ ПРИРОДНАЯ ПРЕДРАСПОЛОЖЕННОСТЬ  ЧЕЛОВЕКА РЕАЛИЗУЕТСЯ В СОЦИУМЕ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Личность – это: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1643050"/>
            <a:ext cx="74295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i="1" dirty="0" smtClean="0">
                <a:latin typeface="Monotype Corsiva" pitchFamily="66" charset="0"/>
              </a:rPr>
              <a:t>Выражение социальной сущности и содержания </a:t>
            </a:r>
          </a:p>
          <a:p>
            <a:pPr algn="ctr">
              <a:defRPr/>
            </a:pPr>
            <a:r>
              <a:rPr lang="ru-RU" sz="2800" b="1" i="1" dirty="0" smtClean="0">
                <a:latin typeface="Monotype Corsiva" pitchFamily="66" charset="0"/>
              </a:rPr>
              <a:t>человека как субъекта деятельности и общественных </a:t>
            </a:r>
          </a:p>
          <a:p>
            <a:pPr algn="ctr">
              <a:defRPr/>
            </a:pPr>
            <a:r>
              <a:rPr lang="ru-RU" sz="2800" b="1" i="1" dirty="0" smtClean="0">
                <a:latin typeface="Monotype Corsiva" pitchFamily="66" charset="0"/>
              </a:rPr>
              <a:t>отношений. Личность выступает как носитель общих и </a:t>
            </a:r>
          </a:p>
          <a:p>
            <a:pPr algn="ctr">
              <a:defRPr/>
            </a:pPr>
            <a:r>
              <a:rPr lang="ru-RU" sz="2800" b="1" i="1" dirty="0" smtClean="0">
                <a:latin typeface="Monotype Corsiva" pitchFamily="66" charset="0"/>
              </a:rPr>
              <a:t>специфических социальных свойств человека, характеризующих </a:t>
            </a:r>
          </a:p>
          <a:p>
            <a:pPr algn="ctr">
              <a:defRPr/>
            </a:pPr>
            <a:r>
              <a:rPr lang="ru-RU" sz="2800" b="1" i="1" dirty="0" smtClean="0">
                <a:latin typeface="Monotype Corsiva" pitchFamily="66" charset="0"/>
              </a:rPr>
              <a:t>его национальную и классовую принадлежность, </a:t>
            </a:r>
          </a:p>
          <a:p>
            <a:pPr algn="ctr">
              <a:defRPr/>
            </a:pPr>
            <a:r>
              <a:rPr lang="ru-RU" sz="2800" b="1" i="1" dirty="0" smtClean="0">
                <a:latin typeface="Monotype Corsiva" pitchFamily="66" charset="0"/>
              </a:rPr>
              <a:t>профессию и вид деятельности, мировоззрение и </a:t>
            </a:r>
          </a:p>
          <a:p>
            <a:pPr algn="ctr">
              <a:defRPr/>
            </a:pPr>
            <a:r>
              <a:rPr lang="ru-RU" sz="2800" b="1" i="1" dirty="0" smtClean="0">
                <a:latin typeface="Monotype Corsiva" pitchFamily="66" charset="0"/>
              </a:rPr>
              <a:t>ценностные ориентации, интересы, цели, идеалы. </a:t>
            </a:r>
            <a:endParaRPr lang="ru-RU" sz="2800" b="1" i="1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ЛИЧНОСТЬ</a:t>
            </a:r>
            <a:endParaRPr lang="ru-RU" sz="3200" b="1" dirty="0"/>
          </a:p>
        </p:txBody>
      </p:sp>
      <p:sp>
        <p:nvSpPr>
          <p:cNvPr id="3" name="Овал 2"/>
          <p:cNvSpPr/>
          <p:nvPr/>
        </p:nvSpPr>
        <p:spPr>
          <a:xfrm>
            <a:off x="214282" y="1071546"/>
            <a:ext cx="2714644" cy="5143536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СОЦИАЛЬНЫЕ СВОЙСТВА ЧЕЛОВЕКА  ОПРЕДЕЛЯЮТ  ПОНЯТИЕМ  </a:t>
            </a:r>
            <a:r>
              <a:rPr lang="ru-RU" sz="2000" b="1" dirty="0" smtClean="0">
                <a:solidFill>
                  <a:srgbClr val="FF0000"/>
                </a:solidFill>
              </a:rPr>
              <a:t>ЛИЧНОСТЬ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3143240" y="2714620"/>
            <a:ext cx="978408" cy="484632"/>
          </a:xfrm>
          <a:prstGeom prst="righ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0628" y="1142984"/>
            <a:ext cx="3786214" cy="35004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ЛИЧНОСТЬ – ЭТО ЧЕЛОВЕЧЕСКИЙ  ИНДИВИД  КАК  СУБЪЕКТ ОТНОШЕНИЙ И СОЗНАТЕЛЬНОЙ ДЕЯТЕЛЬНОСТИ.</a:t>
            </a: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ДРУГОЕ ЗНАЧЕНИЕ: </a:t>
            </a:r>
            <a:r>
              <a:rPr lang="ru-RU" sz="2000" b="1" dirty="0" smtClean="0">
                <a:solidFill>
                  <a:srgbClr val="FF0000"/>
                </a:solidFill>
              </a:rPr>
              <a:t>УСТОЙЧИВАЯ  СИСТЕМА СОЦИАЛЬНО ЗНАЧИМЫХ  ЧЕРТ. </a:t>
            </a: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НАУКА-  ДВА ПОДХОДА   К  ПОНИМАНИЮ  ЛИЧНОСТИ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4929198"/>
            <a:ext cx="5500726" cy="642942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ЛИЧНОСТЬ  КАК  СУБЪЕКТ  ПОЗНАНИЯ И ИЗМЕНЕНИЯ МИРА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86116" y="5857892"/>
            <a:ext cx="5500726" cy="785818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ЛИЧНОСТЬ-  ИЗУЧЕНИЕ ЧРЕЗ НАБОР  ФУНКЦИЙ ИЛИ РОЛЕЙ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ЛИЧНОСТЬ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857364"/>
            <a:ext cx="8286808" cy="192882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ПРИ  ПЕРВОМ ПОДХОДЕ ПРИЗНАЮТСЯ  КАЧЕСТВА, КОТОРЫЕ ОПРЕДЕЛЯЮТ ОБРАЗ ЖИЗНИ И САМООЦЕНКУ ИНДИВИДУАЛЬНЫХ ОСОБЕННОСТЕЙ. ЛЮДИ ОЦЕНИВАЮТ ЛИЧНОСТЬ В СООТВЕТСТВИИ С УСТАНОВЛЕННЫМИ НОРМАМИ.   И САМ ЧЕЛОВЕК ОЦЕНИВАЕТ СЕБЯ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4214818"/>
            <a:ext cx="8072494" cy="214314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ЧЕ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ЛОВЕК ПРИ НАБОРЕ РОЛЕВЫХ ХАРАКТЕРИСТИК УЧИТЫВАЕТ ОБЩЕСТВЕННЫЕ УСЛОВИЯ, КОТОРЫЕ МЕНЯЮТСЯ. ЧЕЛОВЕК ПРОЯВЛЕТ СЕБЯ В РАЗЛИЧНЫХ РОЛЯХ, СОВЕРШЕНСТВУЕТСЯ , МЕНЯЕТСЯ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</a:t>
            </a:r>
            <a:r>
              <a:rPr lang="ru-RU" dirty="0" err="1" smtClean="0"/>
              <a:t>оциальный</a:t>
            </a:r>
            <a:r>
              <a:rPr lang="ru-RU" dirty="0" smtClean="0"/>
              <a:t> статус </a:t>
            </a:r>
            <a:r>
              <a:rPr lang="ru-RU" smtClean="0"/>
              <a:t>- </a:t>
            </a:r>
            <a:r>
              <a:rPr lang="ru-RU" sz="2400" smtClean="0"/>
              <a:t>это </a:t>
            </a:r>
            <a:endParaRPr lang="ru-RU" dirty="0"/>
          </a:p>
        </p:txBody>
      </p:sp>
      <p:pic>
        <p:nvPicPr>
          <p:cNvPr id="5" name="Содержимое 4" descr="6920888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86314" y="2500305"/>
            <a:ext cx="4071966" cy="414340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285883"/>
          </a:xfrm>
        </p:spPr>
        <p:txBody>
          <a:bodyPr/>
          <a:lstStyle/>
          <a:p>
            <a:r>
              <a:rPr lang="en-US" dirty="0" smtClean="0"/>
              <a:t>C</a:t>
            </a:r>
            <a:r>
              <a:rPr lang="ru-RU" dirty="0" smtClean="0"/>
              <a:t>оциальная роль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4286280" cy="4786346"/>
          </a:xfrm>
        </p:spPr>
        <p:txBody>
          <a:bodyPr>
            <a:normAutofit/>
          </a:bodyPr>
          <a:lstStyle/>
          <a:p>
            <a:pPr algn="l"/>
            <a:r>
              <a:rPr lang="ru-RU" sz="1800" b="1" dirty="0" smtClean="0">
                <a:solidFill>
                  <a:schemeClr val="bg2">
                    <a:lumMod val="10000"/>
                  </a:schemeClr>
                </a:solidFill>
              </a:rPr>
              <a:t>Социальная роль </a:t>
            </a: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>-  это совокупность требований, предъявляемых обществом к лицам, занимающим определенные социальные позиции. Эти требования (предписания, пожелания и ожидания соответствующего поведения) воплощаются в конкретных социальных нормах</a:t>
            </a:r>
            <a:endParaRPr lang="en-US" sz="18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endParaRPr lang="ru-RU" sz="1800" dirty="0" smtClean="0">
              <a:solidFill>
                <a:schemeClr val="bg2">
                  <a:lumMod val="10000"/>
                </a:schemeClr>
              </a:solidFill>
            </a:endParaRPr>
          </a:p>
          <a:p>
            <a:pPr algn="l"/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</a:rPr>
              <a:t>Примерами социальных ролей  являются профессиональные роли. Усваивая социальные роли , человек усваивает социальные стандарты поведения, учится оценивать себя со стороны и осуществлять самоконтроль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pic>
        <p:nvPicPr>
          <p:cNvPr id="1026" name="Picture 2" descr="C:\Users\Дом\Desktop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736"/>
            <a:ext cx="4214842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</TotalTime>
  <Words>1043</Words>
  <PresentationFormat>Экран (4:3)</PresentationFormat>
  <Paragraphs>169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        ПЛАН ЛЕКЦИИ</vt:lpstr>
      <vt:lpstr> </vt:lpstr>
      <vt:lpstr>СОВРЕМЕННЫЕ ВЗГЛЯДЫ  НА ПРОБЛЕМУ.</vt:lpstr>
      <vt:lpstr>Личность – это:</vt:lpstr>
      <vt:lpstr>ЛИЧНОСТЬ</vt:lpstr>
      <vt:lpstr>ЛИЧНОСТЬ</vt:lpstr>
      <vt:lpstr>Cоциальный статус - это </vt:lpstr>
      <vt:lpstr>Cоциальная роль</vt:lpstr>
      <vt:lpstr>Слайд 10</vt:lpstr>
      <vt:lpstr>СОЦИАЛЬНОЕ  ПОВЕДЕНИЕ И СОЦИАЛИЗАЦИЯ ЛИЧНОСТИ</vt:lpstr>
      <vt:lpstr>СОЦИАЛЬНОЕ  ПОВЕДЕНИЕ И СОЦИАЛИЗАЦИЯ ЛИЧНОСТИ</vt:lpstr>
      <vt:lpstr>САМОСОЗНАНИЕ  И  САМОРЕАЛИЗАЦИЯ.</vt:lpstr>
      <vt:lpstr> САМОРЕАЛИЗАЦИЯ</vt:lpstr>
      <vt:lpstr>ФАКТОРЫ  ФОРМИРОВАНИЯ ЛИЧНОСТИ</vt:lpstr>
      <vt:lpstr>Слайд 16</vt:lpstr>
      <vt:lpstr>Слайд 17</vt:lpstr>
      <vt:lpstr>Слайд 18</vt:lpstr>
      <vt:lpstr>Слайд 19</vt:lpstr>
      <vt:lpstr>Слайд 20</vt:lpstr>
      <vt:lpstr>Слайд 21</vt:lpstr>
      <vt:lpstr>      ЗАДАНИЕ НА ПРАКТИЧЕСКОЕ ЗАНЯТИЕ:</vt:lpstr>
      <vt:lpstr> 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80</cp:revision>
  <dcterms:modified xsi:type="dcterms:W3CDTF">2012-06-21T00:51:03Z</dcterms:modified>
</cp:coreProperties>
</file>