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062" y="-30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3910731-D2E8-42DD-ABE4-1E94181E1C8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B208EBA-3779-4E20-8479-E9FA912BB0C6}" type="datetimeFigureOut">
              <a:rPr lang="ru-RU" smtClean="0"/>
              <a:pPr/>
              <a:t>29.05.2013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3910731-D2E8-42DD-ABE4-1E94181E1C8E}"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B208EBA-3779-4E20-8479-E9FA912BB0C6}" type="datetimeFigureOut">
              <a:rPr lang="ru-RU" smtClean="0"/>
              <a:pPr/>
              <a:t>29.05.2013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3910731-D2E8-42DD-ABE4-1E94181E1C8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ctrTitle"/>
          </p:nvPr>
        </p:nvSpPr>
        <p:spPr bwMode="auto">
          <a:xfrm>
            <a:off x="928662" y="1142985"/>
            <a:ext cx="777240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Times New Roman" pitchFamily="18" charset="0"/>
              </a:rPr>
              <a:t>1.  Let us speak on the main notions connected with democracy.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400" b="1" i="0" u="none" strike="noStrike" cap="none" normalizeH="0" baseline="0" dirty="0" smtClean="0">
                <a:ln>
                  <a:noFill/>
                </a:ln>
                <a:solidFill>
                  <a:schemeClr val="tx1"/>
                </a:solidFill>
                <a:effectLst/>
                <a:latin typeface="Arial" pitchFamily="34" charset="0"/>
                <a:ea typeface="Times New Roman" pitchFamily="18" charset="0"/>
              </a:rPr>
              <a:t>What notions do you relate to democracy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 name="Подзаголовок 2"/>
          <p:cNvSpPr>
            <a:spLocks noGrp="1"/>
          </p:cNvSpPr>
          <p:nvPr>
            <p:ph type="subTitle" idx="1"/>
          </p:nvPr>
        </p:nvSpPr>
        <p:spPr>
          <a:xfrm>
            <a:off x="1371600" y="1500174"/>
            <a:ext cx="6400800" cy="4138626"/>
          </a:xfrm>
        </p:spPr>
        <p:txBody>
          <a:bodyPr/>
          <a:lstStyle/>
          <a:p>
            <a:r>
              <a:rPr lang="en-US" sz="2800" b="1" dirty="0" smtClean="0">
                <a:solidFill>
                  <a:schemeClr val="tx1"/>
                </a:solidFill>
              </a:rPr>
              <a:t>Power </a:t>
            </a:r>
            <a:r>
              <a:rPr lang="en-US" sz="2800" b="1" dirty="0">
                <a:solidFill>
                  <a:schemeClr val="tx1"/>
                </a:solidFill>
              </a:rPr>
              <a:t>of people  </a:t>
            </a:r>
            <a:endParaRPr lang="en-US" sz="2800" b="1" dirty="0" smtClean="0">
              <a:solidFill>
                <a:schemeClr val="tx1"/>
              </a:solidFill>
            </a:endParaRPr>
          </a:p>
          <a:p>
            <a:endParaRPr lang="ru-RU" dirty="0"/>
          </a:p>
          <a:p>
            <a:r>
              <a:rPr lang="en-US" b="1" dirty="0" smtClean="0"/>
              <a:t>    </a:t>
            </a:r>
            <a:r>
              <a:rPr lang="en-US" dirty="0" smtClean="0"/>
              <a:t> </a:t>
            </a:r>
            <a:endParaRPr lang="ru-RU" dirty="0"/>
          </a:p>
          <a:p>
            <a:r>
              <a:rPr lang="en-US" b="1" dirty="0"/>
              <a:t>          </a:t>
            </a:r>
            <a:r>
              <a:rPr lang="en-US" b="1" dirty="0" smtClean="0"/>
              <a:t>  </a:t>
            </a:r>
            <a:endParaRPr lang="ru-RU" dirty="0"/>
          </a:p>
        </p:txBody>
      </p:sp>
      <p:sp>
        <p:nvSpPr>
          <p:cNvPr id="4" name="Овал 3"/>
          <p:cNvSpPr/>
          <p:nvPr/>
        </p:nvSpPr>
        <p:spPr>
          <a:xfrm>
            <a:off x="3143240" y="2928934"/>
            <a:ext cx="2786082" cy="78581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solidFill>
                  <a:srgbClr val="FF0000"/>
                </a:solidFill>
              </a:rPr>
              <a:t>Democracy</a:t>
            </a:r>
            <a:endParaRPr lang="ru-RU" dirty="0">
              <a:solidFill>
                <a:srgbClr val="FF0000"/>
              </a:solidFill>
            </a:endParaRPr>
          </a:p>
        </p:txBody>
      </p:sp>
      <p:cxnSp>
        <p:nvCxnSpPr>
          <p:cNvPr id="6" name="Прямая со стрелкой 5"/>
          <p:cNvCxnSpPr/>
          <p:nvPr/>
        </p:nvCxnSpPr>
        <p:spPr>
          <a:xfrm rot="5400000" flipH="1" flipV="1">
            <a:off x="4250529" y="2321711"/>
            <a:ext cx="64294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5400000" flipH="1" flipV="1">
            <a:off x="5286380" y="2214554"/>
            <a:ext cx="571504" cy="28575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6286512" y="3286124"/>
            <a:ext cx="92869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rot="5400000">
            <a:off x="4108447" y="4464057"/>
            <a:ext cx="92869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6200000" flipH="1">
            <a:off x="5214942" y="4143380"/>
            <a:ext cx="785818" cy="3571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rot="16200000" flipV="1">
            <a:off x="3321835" y="2178835"/>
            <a:ext cx="500066" cy="4286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0800000">
            <a:off x="1785918" y="3214686"/>
            <a:ext cx="92869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rot="5400000">
            <a:off x="3036083" y="4036223"/>
            <a:ext cx="785818" cy="4286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74" name="Rectangle 2"/>
          <p:cNvSpPr>
            <a:spLocks noChangeArrowheads="1"/>
          </p:cNvSpPr>
          <p:nvPr/>
        </p:nvSpPr>
        <p:spPr bwMode="auto">
          <a:xfrm>
            <a:off x="428596" y="5786454"/>
            <a:ext cx="8108310"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For example: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constitution</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 freedom and laws,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social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state,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lawful state, democratic government, consensus,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 </a:t>
            </a:r>
            <a:r>
              <a:rPr kumimoji="0" lang="en-US" sz="1200" b="1" i="1"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representative </a:t>
            </a:r>
            <a:r>
              <a:rPr kumimoji="0" lang="en-US" sz="1200" b="1"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sp>
        <p:nvSpPr>
          <p:cNvPr id="3076" name="Rectangle 4"/>
          <p:cNvSpPr>
            <a:spLocks noChangeArrowheads="1"/>
          </p:cNvSpPr>
          <p:nvPr/>
        </p:nvSpPr>
        <p:spPr bwMode="auto">
          <a:xfrm>
            <a:off x="3500430" y="500042"/>
            <a:ext cx="1705915"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tx1"/>
                </a:solidFill>
                <a:effectLst/>
                <a:latin typeface="Arial" pitchFamily="34" charset="0"/>
                <a:ea typeface="Times New Roman" pitchFamily="18" charset="0"/>
              </a:rPr>
              <a:t>Democracy</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857224" y="314348"/>
          <a:ext cx="5353354" cy="6400800"/>
        </p:xfrm>
        <a:graphic>
          <a:graphicData uri="http://schemas.openxmlformats.org/drawingml/2006/table">
            <a:tbl>
              <a:tblPr/>
              <a:tblGrid>
                <a:gridCol w="2676397"/>
                <a:gridCol w="2676957"/>
              </a:tblGrid>
              <a:tr h="6257948">
                <a:tc>
                  <a:txBody>
                    <a:bodyPr/>
                    <a:lstStyle/>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participate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consensus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legislator</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representative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guarantee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human rights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function</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procedure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in the name of</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be accountable to </a:t>
                      </a:r>
                      <a:r>
                        <a:rPr lang="en-US" sz="1400" dirty="0" err="1">
                          <a:latin typeface="Arial" pitchFamily="34" charset="0"/>
                          <a:ea typeface="Times New Roman"/>
                          <a:cs typeface="Arial" pitchFamily="34" charset="0"/>
                        </a:rPr>
                        <a:t>smbd</a:t>
                      </a:r>
                      <a:r>
                        <a:rPr lang="en-US" sz="1400" dirty="0">
                          <a:latin typeface="Arial" pitchFamily="34" charset="0"/>
                          <a:ea typeface="Times New Roman"/>
                          <a:cs typeface="Arial" pitchFamily="34" charset="0"/>
                        </a:rPr>
                        <a:t> for </a:t>
                      </a:r>
                      <a:r>
                        <a:rPr lang="en-US" sz="1400" dirty="0" err="1">
                          <a:latin typeface="Arial" pitchFamily="34" charset="0"/>
                          <a:ea typeface="Times New Roman"/>
                          <a:cs typeface="Arial" pitchFamily="34" charset="0"/>
                        </a:rPr>
                        <a:t>smth</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appointed</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debate</a:t>
                      </a:r>
                      <a:endParaRPr lang="ru-RU" sz="1400" dirty="0">
                        <a:latin typeface="Arial" pitchFamily="34" charset="0"/>
                        <a:ea typeface="Times New Roman"/>
                        <a:cs typeface="Arial" pitchFamily="34" charset="0"/>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latin typeface="Arial" pitchFamily="34" charset="0"/>
                          <a:ea typeface="Times New Roman"/>
                          <a:cs typeface="Arial" pitchFamily="34" charset="0"/>
                        </a:rPr>
                        <a:t>1. a person who has been chosen to speak, vote, or make decisions for someone else;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2. a formal and firm promise that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will be done or will happen;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3. responsible for the effects of your actions and willing to explain or be criticized for them; </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4. to discuss a subject formally when you are trying to make a decision or find a solution;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5. to work in the way something is supposed to;</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6. the correct or normal way of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7. to take part in an activity or event;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8. the basic rights which every person has to be treated in a fair, equal way without cruelty, especially by their government;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9.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as someone else’s representative;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10. someone who has the power to make laws or belongs to an institution that makes laws;</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11. chosen for a position or job;</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12. the opinion that everyone in a group will agree with or accept. </a:t>
                      </a:r>
                      <a:endParaRPr lang="ru-RU" sz="1400" dirty="0">
                        <a:latin typeface="Arial" pitchFamily="34" charset="0"/>
                        <a:ea typeface="Times New Roman"/>
                        <a:cs typeface="Arial" pitchFamily="34" charset="0"/>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4577" name="Rectangle 1"/>
          <p:cNvSpPr>
            <a:spLocks noChangeArrowheads="1"/>
          </p:cNvSpPr>
          <p:nvPr/>
        </p:nvSpPr>
        <p:spPr bwMode="auto">
          <a:xfrm>
            <a:off x="0" y="0"/>
            <a:ext cx="7633821"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5.Match the words with their definitions. Use these words in the sentences of your own</a:t>
            </a:r>
            <a:r>
              <a:rPr kumimoji="0" lang="en-US" sz="1400" b="1" i="0" u="none" strike="noStrike" cap="none" normalizeH="0" baseline="0" dirty="0" smtClean="0">
                <a:ln>
                  <a:noFill/>
                </a:ln>
                <a:solidFill>
                  <a:schemeClr val="tx1"/>
                </a:solidFill>
                <a:effectLst/>
                <a:latin typeface="Arial" pitchFamily="34" charset="0"/>
                <a:ea typeface="Times New Roman" pitchFamily="18" charset="0"/>
              </a:rPr>
              <a:t>:</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57158" y="0"/>
            <a:ext cx="828680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49325" algn="l"/>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6.Fill in the gaps using the words and word-combinations from the exercises  2,3,4,5</a:t>
            </a:r>
            <a:endParaRPr kumimoji="0" lang="ru-RU" sz="1400" b="0" i="0" u="none" strike="noStrike" cap="none" normalizeH="0" baseline="0" dirty="0" smtClean="0">
              <a:ln>
                <a:noFill/>
              </a:ln>
              <a:solidFill>
                <a:srgbClr val="C00000"/>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Elected or appointed _____ can meet in one room to discuss _____, _____ _____ by _____ or _____ _____.</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On the national level _____ are chosen from _____ _____ that each elects only one _____.</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Public _____ in _____ democracy _____ _____ _____ _____ _____ _____ the people and are _____ __ the people _____ their actions.</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This diversity is called _____, it _____ that different groups and institutions do not depend on government for their existence, _____, authority.</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According to the principle of proportional representation, each political party is represented in the _____ depending on its percentage of the _____ _____ nationwide.</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7.Complete the sentences</a:t>
            </a:r>
            <a:endParaRPr kumimoji="0" lang="ru-RU" sz="1400" b="0" i="0" u="none" strike="noStrike" cap="none" normalizeH="0" baseline="0" dirty="0" smtClean="0">
              <a:ln>
                <a:noFill/>
              </a:ln>
              <a:solidFill>
                <a:srgbClr val="C00000"/>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Democracy is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In a direct democracy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Ancient democracy practiced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Nowadays the most common form of democracy is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In this type of democracy citizens elect officials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In a democratic society, majority rule means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Pluralism is a variety of … , which assumes that … .</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The organized groups represent …, support …, debate …, influence … .</a:t>
            </a:r>
            <a:endParaRPr kumimoji="0" lang="en-US" sz="14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357158" y="500042"/>
            <a:ext cx="7284366" cy="31700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endParaRPr kumimoji="0" lang="en-US" sz="1400" b="1" i="0" u="none" strike="noStrike" cap="none" normalizeH="0" baseline="0" dirty="0" smtClean="0">
              <a:ln>
                <a:noFill/>
              </a:ln>
              <a:solidFill>
                <a:srgbClr val="C00000"/>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9. After-reading questions</a:t>
            </a:r>
            <a:endParaRPr kumimoji="0" lang="ru-RU" sz="1400" b="0" i="0" u="none" strike="noStrike" cap="none" normalizeH="0" baseline="0" dirty="0" smtClean="0">
              <a:ln>
                <a:noFill/>
              </a:ln>
              <a:solidFill>
                <a:srgbClr val="C00000"/>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is democracy?</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types is democracy divided into?</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does a direct democracy assume?</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Why can this system be used only in small communities?</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is the procedure of making decisions in a direct democracy?</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Why is a representative democracy the most common form of democracy nowadays?</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How do citizens elect officials?</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is different about the system of elections? What does it depend on?</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How do majority rules and minority rights operate in democracies?</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does democracy include?</a:t>
            </a:r>
            <a:endParaRPr kumimoji="0" lang="ru-RU" sz="14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What role do different groups play in the building up democracy?</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142976" y="883920"/>
          <a:ext cx="6715171" cy="5974080"/>
        </p:xfrm>
        <a:graphic>
          <a:graphicData uri="http://schemas.openxmlformats.org/drawingml/2006/table">
            <a:tbl>
              <a:tblPr/>
              <a:tblGrid>
                <a:gridCol w="3433022"/>
                <a:gridCol w="3282149"/>
              </a:tblGrid>
              <a:tr h="5357850">
                <a:tc>
                  <a:txBody>
                    <a:bodyPr/>
                    <a:lstStyle/>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participate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consensus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legislator</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representative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guarantee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human rights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function</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procedure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in the name of</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be accountable to </a:t>
                      </a:r>
                      <a:r>
                        <a:rPr lang="en-US" sz="1400" dirty="0" err="1">
                          <a:latin typeface="Arial" pitchFamily="34" charset="0"/>
                          <a:ea typeface="Times New Roman"/>
                          <a:cs typeface="Arial" pitchFamily="34" charset="0"/>
                        </a:rPr>
                        <a:t>smbd</a:t>
                      </a:r>
                      <a:r>
                        <a:rPr lang="en-US" sz="1400" dirty="0">
                          <a:latin typeface="Arial" pitchFamily="34" charset="0"/>
                          <a:ea typeface="Times New Roman"/>
                          <a:cs typeface="Arial" pitchFamily="34" charset="0"/>
                        </a:rPr>
                        <a:t> for </a:t>
                      </a:r>
                      <a:r>
                        <a:rPr lang="en-US" sz="1400" dirty="0" err="1">
                          <a:latin typeface="Arial" pitchFamily="34" charset="0"/>
                          <a:ea typeface="Times New Roman"/>
                          <a:cs typeface="Arial" pitchFamily="34" charset="0"/>
                        </a:rPr>
                        <a:t>smth</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appointed</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debate</a:t>
                      </a:r>
                      <a:endParaRPr lang="ru-RU" sz="1400" dirty="0">
                        <a:latin typeface="Arial" pitchFamily="34" charset="0"/>
                        <a:ea typeface="Times New Roman"/>
                        <a:cs typeface="Arial" pitchFamily="34" charset="0"/>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latin typeface="Arial" pitchFamily="34" charset="0"/>
                          <a:ea typeface="Times New Roman"/>
                          <a:cs typeface="Arial" pitchFamily="34" charset="0"/>
                        </a:rPr>
                        <a:t>1. a person who has been chosen to speak, vote, or make decisions for someone else;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2. a formal and firm promise that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will be done or will happen;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3. responsible for the effects of your actions and willing to explain or be criticized for them; </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4. to discuss a subject formally when you are trying to make a decision or find a solution;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5. to work in the way something is supposed to;</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6. the correct or normal way of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7. to take part in an activity or event;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8. the basic rights which every person has to be treated in a fair, equal way without cruelty, especially by their government;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9.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as someone else’s representative;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10. someone who has the power to make laws or belongs to an institution that makes laws;</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11. chosen for a position or job;</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12. the opinion that everyone in a group will agree with or accept. </a:t>
                      </a:r>
                      <a:endParaRPr lang="ru-RU" sz="1400" dirty="0">
                        <a:latin typeface="Arial" pitchFamily="34" charset="0"/>
                        <a:ea typeface="Times New Roman"/>
                        <a:cs typeface="Arial" pitchFamily="34" charset="0"/>
                      </a:endParaRPr>
                    </a:p>
                  </a:txBody>
                  <a:tcPr marL="46653" marR="466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7649" name="Rectangle 1"/>
          <p:cNvSpPr>
            <a:spLocks noChangeArrowheads="1"/>
          </p:cNvSpPr>
          <p:nvPr/>
        </p:nvSpPr>
        <p:spPr bwMode="auto">
          <a:xfrm>
            <a:off x="642910" y="0"/>
            <a:ext cx="7633821"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endParaRPr kumimoji="0" lang="en-US" sz="18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III</a:t>
            </a:r>
            <a:endParaRPr kumimoji="0" lang="ru-RU" sz="14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1.Match the words with their definitions. Use these words in the sentences of your own:</a:t>
            </a:r>
            <a:endParaRPr kumimoji="0" lang="ru-RU" sz="14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ru-RU" sz="14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928662" y="0"/>
            <a:ext cx="7358082"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949325" algn="l"/>
              </a:tabLst>
            </a:pPr>
            <a:endParaRPr kumimoji="0" lang="en-US" sz="1600" b="1" i="0" u="none" strike="noStrike" cap="none" normalizeH="0" baseline="0" dirty="0" smtClean="0">
              <a:ln>
                <a:noFill/>
              </a:ln>
              <a:solidFill>
                <a:schemeClr val="tx1"/>
              </a:solidFill>
              <a:effectLst/>
              <a:latin typeface="Arial" pitchFamily="34" charset="0"/>
              <a:ea typeface="Times New Roman" pitchFamily="18" charset="0"/>
            </a:endParaRPr>
          </a:p>
          <a:p>
            <a:pPr marR="0" lvl="0" algn="l" defTabSz="914400" rtl="0" eaLnBrk="1" fontAlgn="base" latinLnBrk="0" hangingPunct="1">
              <a:lnSpc>
                <a:spcPct val="100000"/>
              </a:lnSpc>
              <a:spcBef>
                <a:spcPct val="0"/>
              </a:spcBef>
              <a:spcAft>
                <a:spcPct val="0"/>
              </a:spcAft>
              <a:buClrTx/>
              <a:buSzTx/>
              <a:tabLst>
                <a:tab pos="949325" algn="l"/>
              </a:tabLst>
            </a:pPr>
            <a:r>
              <a:rPr lang="en-US" sz="1600" b="1" dirty="0" smtClean="0">
                <a:solidFill>
                  <a:srgbClr val="C00000"/>
                </a:solidFill>
                <a:latin typeface="Arial" pitchFamily="34" charset="0"/>
                <a:ea typeface="Times New Roman" pitchFamily="18" charset="0"/>
              </a:rPr>
              <a:t>2.</a:t>
            </a:r>
            <a:r>
              <a:rPr kumimoji="0" lang="en-US" sz="1600" b="1" i="0" u="none" strike="noStrike" cap="none" normalizeH="0" baseline="0" dirty="0" smtClean="0">
                <a:ln>
                  <a:noFill/>
                </a:ln>
                <a:solidFill>
                  <a:srgbClr val="C00000"/>
                </a:solidFill>
                <a:effectLst/>
                <a:latin typeface="Arial" pitchFamily="34" charset="0"/>
                <a:ea typeface="Times New Roman" pitchFamily="18" charset="0"/>
              </a:rPr>
              <a:t>Read the head of the unit. Investigate the idea of</a:t>
            </a:r>
            <a:r>
              <a:rPr kumimoji="0" lang="en-US" sz="1600" b="0" i="0" u="none" strike="noStrike" cap="none" normalizeH="0" baseline="0" dirty="0" smtClean="0">
                <a:ln>
                  <a:noFill/>
                </a:ln>
                <a:solidFill>
                  <a:srgbClr val="C00000"/>
                </a:solidFill>
                <a:effectLst/>
                <a:latin typeface="Arial" pitchFamily="34" charset="0"/>
                <a:ea typeface="Times New Roman" pitchFamily="18" charset="0"/>
              </a:rPr>
              <a:t> </a:t>
            </a:r>
            <a:r>
              <a:rPr kumimoji="0" lang="en-US" sz="1600" b="0" i="1" u="none" strike="noStrike" cap="none" normalizeH="0" baseline="0" dirty="0" smtClean="0">
                <a:ln>
                  <a:noFill/>
                </a:ln>
                <a:solidFill>
                  <a:srgbClr val="C00000"/>
                </a:solidFill>
                <a:effectLst/>
                <a:latin typeface="Arial" pitchFamily="34" charset="0"/>
                <a:ea typeface="Times New Roman" pitchFamily="18" charset="0"/>
              </a:rPr>
              <a:t>democracy.</a:t>
            </a:r>
            <a:endParaRPr kumimoji="0" lang="ru-RU" sz="800" b="0" i="0" u="none" strike="noStrike" cap="none" normalizeH="0" baseline="0" dirty="0" smtClean="0">
              <a:ln>
                <a:noFill/>
              </a:ln>
              <a:solidFill>
                <a:srgbClr val="C00000"/>
              </a:solidFill>
              <a:effectLst/>
              <a:latin typeface="Arial" pitchFamily="34" charset="0"/>
            </a:endParaRPr>
          </a:p>
          <a:p>
            <a:pPr marR="0" lvl="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a.What</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words and phrases are related to </a:t>
            </a:r>
            <a:r>
              <a:rPr kumimoji="0" lang="en-US" sz="1400" b="0" i="1" u="none" strike="noStrike" cap="none" normalizeH="0" baseline="0" dirty="0" smtClean="0">
                <a:ln>
                  <a:noFill/>
                </a:ln>
                <a:solidFill>
                  <a:schemeClr val="tx1"/>
                </a:solidFill>
                <a:effectLst/>
                <a:latin typeface="Arial" pitchFamily="34" charset="0"/>
                <a:ea typeface="Times New Roman" pitchFamily="18" charset="0"/>
              </a:rPr>
              <a:t>democracy?</a:t>
            </a:r>
            <a:endParaRPr kumimoji="0" lang="ru-RU" sz="800" b="0" i="0" u="none" strike="noStrike" cap="none" normalizeH="0" baseline="0" dirty="0" smtClean="0">
              <a:ln>
                <a:noFill/>
              </a:ln>
              <a:solidFill>
                <a:schemeClr val="tx1"/>
              </a:solidFill>
              <a:effectLst/>
              <a:latin typeface="Arial" pitchFamily="34" charset="0"/>
            </a:endParaRPr>
          </a:p>
          <a:p>
            <a:pPr marR="0" lvl="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b.How</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would you define the notion</a:t>
            </a:r>
            <a:r>
              <a:rPr kumimoji="0" lang="en-US" sz="1400" b="0" i="1" u="none" strike="noStrike" cap="none" normalizeH="0" baseline="0" dirty="0" smtClean="0">
                <a:ln>
                  <a:noFill/>
                </a:ln>
                <a:solidFill>
                  <a:schemeClr val="tx1"/>
                </a:solidFill>
                <a:effectLst/>
                <a:latin typeface="Arial" pitchFamily="34" charset="0"/>
                <a:ea typeface="Times New Roman" pitchFamily="18" charset="0"/>
              </a:rPr>
              <a:t> democracy?</a:t>
            </a:r>
            <a:endParaRPr kumimoji="0" lang="ru-RU" sz="800" b="0" i="0" u="none" strike="noStrike" cap="none" normalizeH="0" baseline="0" dirty="0" smtClean="0">
              <a:ln>
                <a:noFill/>
              </a:ln>
              <a:solidFill>
                <a:schemeClr val="tx1"/>
              </a:solidFill>
              <a:effectLst/>
              <a:latin typeface="Arial" pitchFamily="34" charset="0"/>
            </a:endParaRPr>
          </a:p>
          <a:p>
            <a:pPr marR="0" lvl="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c.Discuss</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your ideas in groups, compare and contrast your notes. Report back to the class different points of view.</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d.Study</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the dictionary definitions of </a:t>
            </a:r>
            <a:r>
              <a:rPr kumimoji="0" lang="en-US" sz="1400" b="0" i="1" u="none" strike="noStrike" cap="none" normalizeH="0" baseline="0" dirty="0" smtClean="0">
                <a:ln>
                  <a:noFill/>
                </a:ln>
                <a:solidFill>
                  <a:schemeClr val="tx1"/>
                </a:solidFill>
                <a:effectLst/>
                <a:latin typeface="Arial" pitchFamily="34" charset="0"/>
                <a:ea typeface="Times New Roman" pitchFamily="18" charset="0"/>
              </a:rPr>
              <a:t>democracy:</a:t>
            </a:r>
            <a:endParaRPr kumimoji="0" lang="ru-RU" sz="8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tabLst>
                <a:tab pos="949325"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1.Government by the people, or by elected</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representatives of the people.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1" u="none" strike="noStrike" cap="none" normalizeH="0" baseline="0" dirty="0" smtClean="0">
                <a:ln>
                  <a:noFill/>
                </a:ln>
                <a:solidFill>
                  <a:schemeClr val="tx1"/>
                </a:solidFill>
                <a:effectLst/>
                <a:latin typeface="Arial" pitchFamily="34" charset="0"/>
                <a:ea typeface="Times New Roman" pitchFamily="18" charset="0"/>
              </a:rPr>
              <a:t>(Longman Dictionary of English Language and  Culture)</a:t>
            </a:r>
            <a:endParaRPr kumimoji="0" lang="ru-RU" sz="8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tabLst>
                <a:tab pos="949325"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2.Government by the people, exercised either directly or through elected representatives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1" u="none" strike="noStrike" cap="none" normalizeH="0" baseline="0" dirty="0" smtClean="0">
                <a:ln>
                  <a:noFill/>
                </a:ln>
                <a:solidFill>
                  <a:schemeClr val="tx1"/>
                </a:solidFill>
                <a:effectLst/>
                <a:latin typeface="Arial" pitchFamily="34" charset="0"/>
                <a:ea typeface="Times New Roman" pitchFamily="18" charset="0"/>
              </a:rPr>
              <a:t>(American Heritage Dictionary)</a:t>
            </a:r>
            <a:endParaRPr kumimoji="0" lang="ru-RU" sz="8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tabLst>
                <a:tab pos="949325"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3.A system of government in which power is vested in the people, who rule either directly or through freely elected representatives.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1" u="none" strike="noStrike" cap="none" normalizeH="0" baseline="0" dirty="0" smtClean="0">
                <a:ln>
                  <a:noFill/>
                </a:ln>
                <a:solidFill>
                  <a:schemeClr val="tx1"/>
                </a:solidFill>
                <a:effectLst/>
                <a:latin typeface="Arial" pitchFamily="34" charset="0"/>
                <a:ea typeface="Times New Roman" pitchFamily="18" charset="0"/>
              </a:rPr>
              <a:t>(American Heritage New Dictionary of Cultural Literacy, Third Edition)</a:t>
            </a:r>
            <a:endParaRPr kumimoji="0" lang="ru-RU" sz="800" b="0" i="0" u="none"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tabLst>
                <a:tab pos="949325"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rPr>
              <a:t>4.A government in which the supreme power is vested in the people and exercised by them directly or indirectly through a system of representation usually involving periodically held free elections.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1" u="none" strike="noStrike" cap="none" normalizeH="0" baseline="0" dirty="0" smtClean="0">
                <a:ln>
                  <a:noFill/>
                </a:ln>
                <a:solidFill>
                  <a:schemeClr val="tx1"/>
                </a:solidFill>
                <a:effectLst/>
                <a:latin typeface="Arial" pitchFamily="34" charset="0"/>
                <a:ea typeface="Times New Roman" pitchFamily="18" charset="0"/>
              </a:rPr>
              <a:t>(</a:t>
            </a:r>
            <a:r>
              <a:rPr kumimoji="0" lang="en-US" sz="1400" b="1" i="1" u="none" strike="noStrike" cap="none" normalizeH="0" baseline="0" dirty="0" err="1" smtClean="0">
                <a:ln>
                  <a:noFill/>
                </a:ln>
                <a:solidFill>
                  <a:schemeClr val="tx1"/>
                </a:solidFill>
                <a:effectLst/>
                <a:latin typeface="Arial" pitchFamily="34" charset="0"/>
                <a:ea typeface="Times New Roman" pitchFamily="18" charset="0"/>
              </a:rPr>
              <a:t>Meriam</a:t>
            </a:r>
            <a:r>
              <a:rPr kumimoji="0" lang="en-US" sz="1400" b="1" i="1" u="none" strike="noStrike" cap="none" normalizeH="0" baseline="0" dirty="0" smtClean="0">
                <a:ln>
                  <a:noFill/>
                </a:ln>
                <a:solidFill>
                  <a:schemeClr val="tx1"/>
                </a:solidFill>
                <a:effectLst/>
                <a:latin typeface="Arial" pitchFamily="34" charset="0"/>
                <a:ea typeface="Times New Roman" pitchFamily="18" charset="0"/>
              </a:rPr>
              <a:t>-Webster’s Dictionary of Law)</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e.What</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is similar and what is different about these definitions?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f.Compare</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your definition with the dictionary ones.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g.What</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role does </a:t>
            </a:r>
            <a:r>
              <a:rPr kumimoji="0" lang="en-US" sz="1400" b="0" i="1" u="none" strike="noStrike" cap="none" normalizeH="0" baseline="0" dirty="0" smtClean="0">
                <a:ln>
                  <a:noFill/>
                </a:ln>
                <a:solidFill>
                  <a:schemeClr val="tx1"/>
                </a:solidFill>
                <a:effectLst/>
                <a:latin typeface="Arial" pitchFamily="34" charset="0"/>
                <a:ea typeface="Times New Roman" pitchFamily="18" charset="0"/>
              </a:rPr>
              <a:t>democracy </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play in the modern world?</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357157" y="0"/>
            <a:ext cx="7286677" cy="47397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FF0000"/>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effectLst/>
                <a:latin typeface="Arial" pitchFamily="34" charset="0"/>
                <a:ea typeface="Times New Roman" pitchFamily="18" charset="0"/>
              </a:rPr>
              <a:t>3.</a:t>
            </a:r>
            <a:r>
              <a:rPr kumimoji="0" lang="en-US" sz="1600" b="1" i="0" u="none" strike="noStrike" cap="none" normalizeH="0" baseline="0" dirty="0" smtClean="0">
                <a:ln>
                  <a:noFill/>
                </a:ln>
                <a:solidFill>
                  <a:srgbClr val="FF0000"/>
                </a:solidFill>
                <a:effectLst/>
                <a:latin typeface="Arial" pitchFamily="34" charset="0"/>
                <a:ea typeface="Times New Roman" pitchFamily="18" charset="0"/>
              </a:rPr>
              <a:t>Translate the notions and </a:t>
            </a:r>
            <a:r>
              <a:rPr kumimoji="0" lang="en-US" sz="1600" b="1" i="0" u="none" strike="noStrike" cap="none" normalizeH="0" baseline="0" dirty="0" smtClean="0">
                <a:ln>
                  <a:noFill/>
                </a:ln>
                <a:solidFill>
                  <a:srgbClr val="FF0000"/>
                </a:solidFill>
                <a:effectLst/>
                <a:latin typeface="Arial" pitchFamily="34" charset="0"/>
                <a:ea typeface="Times New Roman" pitchFamily="18" charset="0"/>
              </a:rPr>
              <a:t>make</a:t>
            </a:r>
            <a:r>
              <a:rPr kumimoji="0" lang="en-US" sz="1600" b="1" i="0" u="none" strike="noStrike" cap="none" normalizeH="0" dirty="0" smtClean="0">
                <a:ln>
                  <a:noFill/>
                </a:ln>
                <a:solidFill>
                  <a:srgbClr val="FF0000"/>
                </a:solidFill>
                <a:effectLst/>
                <a:latin typeface="Arial" pitchFamily="34" charset="0"/>
                <a:ea typeface="Times New Roman" pitchFamily="18" charset="0"/>
              </a:rPr>
              <a:t> up</a:t>
            </a:r>
            <a:r>
              <a:rPr kumimoji="0" lang="en-US" sz="1600" b="1" i="0" u="none" strike="noStrike" cap="none" normalizeH="0" baseline="0" dirty="0" smtClean="0">
                <a:ln>
                  <a:noFill/>
                </a:ln>
                <a:solidFill>
                  <a:srgbClr val="FF0000"/>
                </a:solidFill>
                <a:effectLst/>
                <a:latin typeface="Arial" pitchFamily="34" charset="0"/>
                <a:ea typeface="Times New Roman" pitchFamily="18" charset="0"/>
              </a:rPr>
              <a:t> </a:t>
            </a:r>
            <a:r>
              <a:rPr kumimoji="0" lang="en-US" sz="1600" b="1" i="0" u="none" strike="noStrike" cap="none" normalizeH="0" baseline="0" dirty="0" smtClean="0">
                <a:ln>
                  <a:noFill/>
                </a:ln>
                <a:solidFill>
                  <a:srgbClr val="FF0000"/>
                </a:solidFill>
                <a:effectLst/>
                <a:latin typeface="Arial" pitchFamily="34" charset="0"/>
                <a:ea typeface="Times New Roman" pitchFamily="18" charset="0"/>
              </a:rPr>
              <a:t>the combinations of words:</a:t>
            </a:r>
            <a:endParaRPr kumimoji="0" lang="ru-RU" sz="800" b="0"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Times New Roman" pitchFamily="18" charset="0"/>
              </a:rPr>
              <a:t>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 social and political                                                            . democracy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2.political                                                                              . government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3.direct                                                                                  .democracy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4.representative                                                                     the main law</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5.provincial and local                                                           rights and sets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6.representative                                                                      organization,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7.political                                                                                    decisions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8.provides                                                                                  checks and balances 9.constitution as                                                                         democracy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10.popular                                                                                   to the people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11.election                                                                                   campaigns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12.system of                                                                                guarantees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13.democratic                                                                              system</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14.national                                                                                   government</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15.public                                                                                      decisions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16.controlled and close                                                                opinion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17.fundamental human                                                                elections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25000" lnSpcReduction="20000"/>
          </a:bodyPr>
          <a:lstStyle/>
          <a:p>
            <a:pPr>
              <a:buNone/>
            </a:pPr>
            <a:r>
              <a:rPr lang="en-US" sz="5600" b="1" dirty="0">
                <a:solidFill>
                  <a:srgbClr val="C00000"/>
                </a:solidFill>
                <a:latin typeface="Arial" pitchFamily="34" charset="0"/>
                <a:cs typeface="Arial" pitchFamily="34" charset="0"/>
              </a:rPr>
              <a:t>4.Complite the sentences using the combinations of words from ex.3:</a:t>
            </a:r>
            <a:endParaRPr lang="ru-RU" sz="5600" dirty="0">
              <a:solidFill>
                <a:srgbClr val="C00000"/>
              </a:solidFill>
              <a:latin typeface="Arial" pitchFamily="34" charset="0"/>
              <a:cs typeface="Arial" pitchFamily="34" charset="0"/>
            </a:endParaRPr>
          </a:p>
          <a:p>
            <a:pPr>
              <a:buNone/>
            </a:pPr>
            <a:r>
              <a:rPr lang="en-US" sz="5600" dirty="0">
                <a:latin typeface="Arial" pitchFamily="34" charset="0"/>
                <a:cs typeface="Arial" pitchFamily="34" charset="0"/>
              </a:rPr>
              <a:t> </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A </a:t>
            </a:r>
            <a:r>
              <a:rPr lang="en-US" sz="5600" u="sng" dirty="0">
                <a:latin typeface="Arial" pitchFamily="34" charset="0"/>
                <a:cs typeface="Arial" pitchFamily="34" charset="0"/>
              </a:rPr>
              <a:t>political                 </a:t>
            </a:r>
            <a:r>
              <a:rPr lang="en-US" sz="5600" dirty="0">
                <a:latin typeface="Arial" pitchFamily="34" charset="0"/>
                <a:cs typeface="Arial" pitchFamily="34" charset="0"/>
              </a:rPr>
              <a:t>cannot exist without </a:t>
            </a:r>
            <a:r>
              <a:rPr lang="en-US" sz="5600" u="sng" dirty="0">
                <a:latin typeface="Arial" pitchFamily="34" charset="0"/>
                <a:cs typeface="Arial" pitchFamily="34" charset="0"/>
              </a:rPr>
              <a:t>                   parties.</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The </a:t>
            </a:r>
            <a:r>
              <a:rPr lang="en-US" sz="5600" u="sng" dirty="0">
                <a:latin typeface="Arial" pitchFamily="34" charset="0"/>
                <a:cs typeface="Arial" pitchFamily="34" charset="0"/>
              </a:rPr>
              <a:t>election                  </a:t>
            </a:r>
            <a:r>
              <a:rPr lang="en-US" sz="5600" dirty="0">
                <a:latin typeface="Arial" pitchFamily="34" charset="0"/>
                <a:cs typeface="Arial" pitchFamily="34" charset="0"/>
              </a:rPr>
              <a:t> that are conducted by different </a:t>
            </a:r>
            <a:r>
              <a:rPr lang="en-US" sz="5600" u="sng" dirty="0">
                <a:latin typeface="Arial" pitchFamily="34" charset="0"/>
                <a:cs typeface="Arial" pitchFamily="34" charset="0"/>
              </a:rPr>
              <a:t>political                 </a:t>
            </a:r>
            <a:r>
              <a:rPr lang="en-US" sz="5600" dirty="0">
                <a:latin typeface="Arial" pitchFamily="34" charset="0"/>
                <a:cs typeface="Arial" pitchFamily="34" charset="0"/>
              </a:rPr>
              <a:t>are often elaborate, usually time-consuming, sometimes silly</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Democracy is a </a:t>
            </a:r>
            <a:r>
              <a:rPr lang="en-US" sz="5600" u="sng" dirty="0">
                <a:latin typeface="Arial" pitchFamily="34" charset="0"/>
                <a:cs typeface="Arial" pitchFamily="34" charset="0"/>
              </a:rPr>
              <a:t>powerful            </a:t>
            </a:r>
            <a:r>
              <a:rPr lang="en-US" sz="5600" dirty="0">
                <a:latin typeface="Arial" pitchFamily="34" charset="0"/>
                <a:cs typeface="Arial" pitchFamily="34" charset="0"/>
              </a:rPr>
              <a:t> for </a:t>
            </a:r>
            <a:r>
              <a:rPr lang="en-US" sz="5600" u="sng" dirty="0">
                <a:latin typeface="Arial" pitchFamily="34" charset="0"/>
                <a:cs typeface="Arial" pitchFamily="34" charset="0"/>
              </a:rPr>
              <a:t>social and political                </a:t>
            </a:r>
            <a:r>
              <a:rPr lang="en-US" sz="5600" dirty="0">
                <a:latin typeface="Arial" pitchFamily="34" charset="0"/>
                <a:cs typeface="Arial" pitchFamily="34" charset="0"/>
              </a:rPr>
              <a:t>, which has spread around the world and takes many different forms.</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Today the most common form of democracy, whether for a town of 50 000 or nations of 50 million, is </a:t>
            </a:r>
            <a:r>
              <a:rPr lang="en-US" sz="5600" u="sng" dirty="0">
                <a:latin typeface="Arial" pitchFamily="34" charset="0"/>
                <a:cs typeface="Arial" pitchFamily="34" charset="0"/>
              </a:rPr>
              <a:t>               democracy</a:t>
            </a:r>
            <a:r>
              <a:rPr lang="en-US" sz="5600" dirty="0">
                <a:latin typeface="Arial" pitchFamily="34" charset="0"/>
                <a:cs typeface="Arial" pitchFamily="34" charset="0"/>
              </a:rPr>
              <a:t>.</a:t>
            </a:r>
            <a:endParaRPr lang="ru-RU" sz="5600" dirty="0">
              <a:latin typeface="Arial" pitchFamily="34" charset="0"/>
              <a:cs typeface="Arial" pitchFamily="34" charset="0"/>
            </a:endParaRPr>
          </a:p>
          <a:p>
            <a:pPr>
              <a:buNone/>
            </a:pPr>
            <a:r>
              <a:rPr lang="en-US" sz="5600" u="sng" dirty="0">
                <a:latin typeface="Arial" pitchFamily="34" charset="0"/>
                <a:cs typeface="Arial" pitchFamily="34" charset="0"/>
              </a:rPr>
              <a:t>Provincial and           elections</a:t>
            </a:r>
            <a:r>
              <a:rPr lang="en-US" sz="5600" dirty="0">
                <a:latin typeface="Arial" pitchFamily="34" charset="0"/>
                <a:cs typeface="Arial" pitchFamily="34" charset="0"/>
              </a:rPr>
              <a:t> can be similar to these national models, or choose their representatives more informally through group consensus instead of elections.</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In a </a:t>
            </a:r>
            <a:r>
              <a:rPr lang="en-US" sz="5600" u="sng" dirty="0">
                <a:latin typeface="Arial" pitchFamily="34" charset="0"/>
                <a:cs typeface="Arial" pitchFamily="34" charset="0"/>
              </a:rPr>
              <a:t>          democracy</a:t>
            </a:r>
            <a:r>
              <a:rPr lang="en-US" sz="5600" dirty="0">
                <a:latin typeface="Arial" pitchFamily="34" charset="0"/>
                <a:cs typeface="Arial" pitchFamily="34" charset="0"/>
              </a:rPr>
              <a:t>, all citizens, without the intermediary of elected or appointed officials, can participate in making </a:t>
            </a:r>
            <a:r>
              <a:rPr lang="en-US" sz="5600" u="sng" dirty="0">
                <a:latin typeface="Arial" pitchFamily="34" charset="0"/>
                <a:cs typeface="Arial" pitchFamily="34" charset="0"/>
              </a:rPr>
              <a:t>         decisions</a:t>
            </a:r>
            <a:r>
              <a:rPr lang="en-US" sz="5600" dirty="0">
                <a:latin typeface="Arial" pitchFamily="34" charset="0"/>
                <a:cs typeface="Arial" pitchFamily="34" charset="0"/>
              </a:rPr>
              <a:t>.</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The </a:t>
            </a:r>
            <a:r>
              <a:rPr lang="en-US" sz="5600" u="sng" dirty="0">
                <a:latin typeface="Arial" pitchFamily="34" charset="0"/>
                <a:cs typeface="Arial" pitchFamily="34" charset="0"/>
              </a:rPr>
              <a:t>system of checks and              </a:t>
            </a:r>
            <a:r>
              <a:rPr lang="en-US" sz="5600" dirty="0">
                <a:latin typeface="Arial" pitchFamily="34" charset="0"/>
                <a:cs typeface="Arial" pitchFamily="34" charset="0"/>
              </a:rPr>
              <a:t> is one of the most characteristic features of</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 </a:t>
            </a:r>
            <a:r>
              <a:rPr lang="en-US" sz="5600" u="sng" dirty="0">
                <a:latin typeface="Arial" pitchFamily="34" charset="0"/>
                <a:cs typeface="Arial" pitchFamily="34" charset="0"/>
              </a:rPr>
              <a:t>                government</a:t>
            </a:r>
            <a:r>
              <a:rPr lang="en-US" sz="5600" dirty="0">
                <a:latin typeface="Arial" pitchFamily="34" charset="0"/>
                <a:cs typeface="Arial" pitchFamily="34" charset="0"/>
              </a:rPr>
              <a:t>. The system is based on the belief that government is controlled and close to the people</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The constitution is usually a single written document. It establishes the authority of the </a:t>
            </a:r>
            <a:r>
              <a:rPr lang="en-US" sz="5600" u="sng" dirty="0">
                <a:latin typeface="Arial" pitchFamily="34" charset="0"/>
                <a:cs typeface="Arial" pitchFamily="34" charset="0"/>
              </a:rPr>
              <a:t>national               </a:t>
            </a:r>
            <a:r>
              <a:rPr lang="en-US" sz="5600" dirty="0">
                <a:latin typeface="Arial" pitchFamily="34" charset="0"/>
                <a:cs typeface="Arial" pitchFamily="34" charset="0"/>
              </a:rPr>
              <a:t>, </a:t>
            </a:r>
            <a:r>
              <a:rPr lang="en-US" sz="5600" u="sng" dirty="0">
                <a:latin typeface="Arial" pitchFamily="34" charset="0"/>
                <a:cs typeface="Arial" pitchFamily="34" charset="0"/>
              </a:rPr>
              <a:t>provides           </a:t>
            </a:r>
            <a:r>
              <a:rPr lang="en-US" sz="5600" dirty="0">
                <a:latin typeface="Arial" pitchFamily="34" charset="0"/>
                <a:cs typeface="Arial" pitchFamily="34" charset="0"/>
              </a:rPr>
              <a:t>for </a:t>
            </a:r>
            <a:r>
              <a:rPr lang="en-US" sz="5600" u="sng" dirty="0">
                <a:latin typeface="Arial" pitchFamily="34" charset="0"/>
                <a:cs typeface="Arial" pitchFamily="34" charset="0"/>
              </a:rPr>
              <a:t>fundamental human                                                     .                     .</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Elections are the </a:t>
            </a:r>
            <a:r>
              <a:rPr lang="en-US" sz="5600" u="sng" dirty="0">
                <a:latin typeface="Arial" pitchFamily="34" charset="0"/>
                <a:cs typeface="Arial" pitchFamily="34" charset="0"/>
              </a:rPr>
              <a:t>central              of democratic representative governments</a:t>
            </a:r>
            <a:r>
              <a:rPr lang="en-US" sz="5600" dirty="0">
                <a:latin typeface="Arial" pitchFamily="34" charset="0"/>
                <a:cs typeface="Arial" pitchFamily="34" charset="0"/>
              </a:rPr>
              <a:t> because, in every democracy,</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Thus, free and fair elections, where </a:t>
            </a:r>
            <a:r>
              <a:rPr lang="en-US" sz="5600" u="sng" dirty="0">
                <a:latin typeface="Arial" pitchFamily="34" charset="0"/>
                <a:cs typeface="Arial" pitchFamily="34" charset="0"/>
              </a:rPr>
              <a:t>                 opinion</a:t>
            </a:r>
            <a:r>
              <a:rPr lang="en-US" sz="5600" dirty="0">
                <a:latin typeface="Arial" pitchFamily="34" charset="0"/>
                <a:cs typeface="Arial" pitchFamily="34" charset="0"/>
              </a:rPr>
              <a:t> is expressed, are the basis of any democracy.</a:t>
            </a:r>
            <a:endParaRPr lang="ru-RU" sz="5600" dirty="0">
              <a:latin typeface="Arial" pitchFamily="34" charset="0"/>
              <a:cs typeface="Arial" pitchFamily="34" charset="0"/>
            </a:endParaRPr>
          </a:p>
          <a:p>
            <a:pPr>
              <a:buNone/>
            </a:pPr>
            <a:r>
              <a:rPr lang="en-US" sz="5600" dirty="0">
                <a:latin typeface="Arial" pitchFamily="34" charset="0"/>
                <a:cs typeface="Arial" pitchFamily="34" charset="0"/>
              </a:rPr>
              <a:t> </a:t>
            </a:r>
            <a:endParaRPr lang="ru-RU" sz="5600" dirty="0">
              <a:latin typeface="Arial" pitchFamily="34" charset="0"/>
              <a:cs typeface="Arial" pitchFamily="34" charset="0"/>
            </a:endParaRPr>
          </a:p>
          <a:p>
            <a:pPr>
              <a:buNone/>
            </a:pPr>
            <a:r>
              <a:rPr lang="en-US" sz="5600" b="1" dirty="0">
                <a:latin typeface="Arial" pitchFamily="34" charset="0"/>
                <a:cs typeface="Arial" pitchFamily="34" charset="0"/>
              </a:rPr>
              <a:t> </a:t>
            </a:r>
            <a:endParaRPr lang="ru-RU" sz="5600" dirty="0">
              <a:latin typeface="Arial" pitchFamily="34" charset="0"/>
              <a:cs typeface="Arial" pitchFamily="34" charset="0"/>
            </a:endParaRPr>
          </a:p>
          <a:p>
            <a:pPr>
              <a:buNone/>
            </a:pP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96842"/>
          </a:xfrm>
        </p:spPr>
        <p:txBody>
          <a:bodyPr>
            <a:normAutofit fontScale="90000"/>
          </a:bodyPr>
          <a:lstStyle/>
          <a:p>
            <a:endParaRPr lang="ru-RU" dirty="0"/>
          </a:p>
        </p:txBody>
      </p:sp>
      <p:sp>
        <p:nvSpPr>
          <p:cNvPr id="3" name="Содержимое 2"/>
          <p:cNvSpPr>
            <a:spLocks noGrp="1"/>
          </p:cNvSpPr>
          <p:nvPr>
            <p:ph idx="1"/>
          </p:nvPr>
        </p:nvSpPr>
        <p:spPr/>
        <p:txBody>
          <a:bodyPr>
            <a:normAutofit/>
          </a:bodyPr>
          <a:lstStyle/>
          <a:p>
            <a:pPr>
              <a:buNone/>
            </a:pPr>
            <a:r>
              <a:rPr lang="en-US" sz="1800" b="1" dirty="0" smtClean="0">
                <a:latin typeface="Arial" pitchFamily="34" charset="0"/>
                <a:cs typeface="Arial" pitchFamily="34" charset="0"/>
              </a:rPr>
              <a:t>     </a:t>
            </a:r>
            <a:r>
              <a:rPr lang="en-US" sz="1800" b="1" dirty="0" smtClean="0">
                <a:solidFill>
                  <a:srgbClr val="C00000"/>
                </a:solidFill>
                <a:latin typeface="Arial" pitchFamily="34" charset="0"/>
                <a:cs typeface="Arial" pitchFamily="34" charset="0"/>
              </a:rPr>
              <a:t>5</a:t>
            </a:r>
            <a:r>
              <a:rPr lang="en-US" sz="1800" b="1" dirty="0">
                <a:solidFill>
                  <a:srgbClr val="C00000"/>
                </a:solidFill>
                <a:latin typeface="Arial" pitchFamily="34" charset="0"/>
                <a:cs typeface="Arial" pitchFamily="34" charset="0"/>
              </a:rPr>
              <a:t>. Translate the following lexical units from Russian into English</a:t>
            </a:r>
            <a:endParaRPr lang="ru-RU" sz="1800" dirty="0">
              <a:solidFill>
                <a:srgbClr val="C00000"/>
              </a:solidFill>
              <a:latin typeface="Arial" pitchFamily="34" charset="0"/>
              <a:cs typeface="Arial" pitchFamily="34" charset="0"/>
            </a:endParaRPr>
          </a:p>
          <a:p>
            <a:pPr>
              <a:buNone/>
            </a:pPr>
            <a:r>
              <a:rPr lang="en-US" sz="1800" b="1" dirty="0">
                <a:latin typeface="Arial" pitchFamily="34" charset="0"/>
                <a:cs typeface="Arial" pitchFamily="34" charset="0"/>
              </a:rPr>
              <a:t> </a:t>
            </a:r>
            <a:endParaRPr lang="ru-RU" sz="1800" dirty="0">
              <a:latin typeface="Arial" pitchFamily="34" charset="0"/>
              <a:cs typeface="Arial" pitchFamily="34" charset="0"/>
            </a:endParaRPr>
          </a:p>
          <a:p>
            <a:pPr algn="just">
              <a:buNone/>
            </a:pPr>
            <a:r>
              <a:rPr lang="en-US" sz="1800" dirty="0" smtClean="0">
                <a:latin typeface="Arial" pitchFamily="34" charset="0"/>
                <a:cs typeface="Arial" pitchFamily="34" charset="0"/>
              </a:rPr>
              <a:t>     </a:t>
            </a:r>
            <a:r>
              <a:rPr lang="ru-RU" sz="1800" dirty="0" smtClean="0">
                <a:latin typeface="Arial" pitchFamily="34" charset="0"/>
                <a:cs typeface="Arial" pitchFamily="34" charset="0"/>
              </a:rPr>
              <a:t>1.Два </a:t>
            </a:r>
            <a:r>
              <a:rPr lang="ru-RU" sz="1800" dirty="0">
                <a:latin typeface="Arial" pitchFamily="34" charset="0"/>
                <a:cs typeface="Arial" pitchFamily="34" charset="0"/>
              </a:rPr>
              <a:t>основных типа </a:t>
            </a:r>
            <a:r>
              <a:rPr lang="ru-RU" sz="1800" dirty="0" smtClean="0">
                <a:latin typeface="Arial" pitchFamily="34" charset="0"/>
                <a:cs typeface="Arial" pitchFamily="34" charset="0"/>
              </a:rPr>
              <a:t>демократии</a:t>
            </a:r>
            <a:r>
              <a:rPr lang="en-US" sz="1800" dirty="0" smtClean="0">
                <a:latin typeface="Arial" pitchFamily="34" charset="0"/>
                <a:cs typeface="Arial" pitchFamily="34" charset="0"/>
              </a:rPr>
              <a:t>. </a:t>
            </a:r>
            <a:r>
              <a:rPr lang="ru-RU" sz="1800" dirty="0" smtClean="0">
                <a:latin typeface="Arial" pitchFamily="34" charset="0"/>
                <a:cs typeface="Arial" pitchFamily="34" charset="0"/>
              </a:rPr>
              <a:t>2</a:t>
            </a:r>
            <a:r>
              <a:rPr lang="en-US" sz="1800" dirty="0" smtClean="0">
                <a:latin typeface="Arial" pitchFamily="34" charset="0"/>
                <a:cs typeface="Arial" pitchFamily="34" charset="0"/>
              </a:rPr>
              <a:t>.</a:t>
            </a:r>
            <a:r>
              <a:rPr lang="ru-RU" sz="1800" dirty="0" smtClean="0">
                <a:latin typeface="Arial" pitchFamily="34" charset="0"/>
                <a:cs typeface="Arial" pitchFamily="34" charset="0"/>
              </a:rPr>
              <a:t>Социально </a:t>
            </a:r>
            <a:r>
              <a:rPr lang="ru-RU" sz="1800" dirty="0">
                <a:latin typeface="Arial" pitchFamily="34" charset="0"/>
                <a:cs typeface="Arial" pitchFamily="34" charset="0"/>
              </a:rPr>
              <a:t>– политические</a:t>
            </a:r>
          </a:p>
          <a:p>
            <a:pPr algn="just">
              <a:buNone/>
            </a:pPr>
            <a:r>
              <a:rPr lang="en-US" sz="1800" dirty="0" smtClean="0">
                <a:latin typeface="Arial" pitchFamily="34" charset="0"/>
                <a:cs typeface="Arial" pitchFamily="34" charset="0"/>
              </a:rPr>
              <a:t>     </a:t>
            </a:r>
            <a:r>
              <a:rPr lang="ru-RU" sz="1800" dirty="0" smtClean="0">
                <a:latin typeface="Arial" pitchFamily="34" charset="0"/>
                <a:cs typeface="Arial" pitchFamily="34" charset="0"/>
              </a:rPr>
              <a:t>организации.</a:t>
            </a:r>
            <a:r>
              <a:rPr lang="en-US" sz="1800" dirty="0" smtClean="0">
                <a:latin typeface="Arial" pitchFamily="34" charset="0"/>
                <a:cs typeface="Arial" pitchFamily="34" charset="0"/>
              </a:rPr>
              <a:t> 3.</a:t>
            </a:r>
            <a:r>
              <a:rPr lang="ru-RU" sz="1800" dirty="0" smtClean="0">
                <a:latin typeface="Arial" pitchFamily="34" charset="0"/>
                <a:cs typeface="Arial" pitchFamily="34" charset="0"/>
              </a:rPr>
              <a:t>Принятие </a:t>
            </a:r>
            <a:r>
              <a:rPr lang="ru-RU" sz="1800" dirty="0">
                <a:latin typeface="Arial" pitchFamily="34" charset="0"/>
                <a:cs typeface="Arial" pitchFamily="34" charset="0"/>
              </a:rPr>
              <a:t>решений согласием или </a:t>
            </a:r>
            <a:r>
              <a:rPr lang="ru-RU" sz="1800" dirty="0" smtClean="0">
                <a:latin typeface="Arial" pitchFamily="34" charset="0"/>
                <a:cs typeface="Arial" pitchFamily="34" charset="0"/>
              </a:rPr>
              <a:t>большинством</a:t>
            </a:r>
            <a:r>
              <a:rPr lang="en-US" sz="1800" dirty="0" smtClean="0">
                <a:latin typeface="Arial" pitchFamily="34" charset="0"/>
                <a:cs typeface="Arial" pitchFamily="34" charset="0"/>
              </a:rPr>
              <a:t> </a:t>
            </a:r>
            <a:r>
              <a:rPr lang="ru-RU" sz="1800" dirty="0" smtClean="0">
                <a:latin typeface="Arial" pitchFamily="34" charset="0"/>
                <a:cs typeface="Arial" pitchFamily="34" charset="0"/>
              </a:rPr>
              <a:t>голосов</a:t>
            </a:r>
            <a:r>
              <a:rPr lang="ru-RU" sz="1800" dirty="0">
                <a:latin typeface="Arial" pitchFamily="34" charset="0"/>
                <a:cs typeface="Arial" pitchFamily="34" charset="0"/>
              </a:rPr>
              <a:t>. </a:t>
            </a:r>
            <a:r>
              <a:rPr lang="en-US" sz="1800" dirty="0" smtClean="0">
                <a:latin typeface="Arial" pitchFamily="34" charset="0"/>
                <a:cs typeface="Arial" pitchFamily="34" charset="0"/>
              </a:rPr>
              <a:t>4</a:t>
            </a:r>
            <a:r>
              <a:rPr lang="ru-RU" sz="1800" dirty="0" smtClean="0">
                <a:latin typeface="Arial" pitchFamily="34" charset="0"/>
                <a:cs typeface="Arial" pitchFamily="34" charset="0"/>
              </a:rPr>
              <a:t>.Представительная </a:t>
            </a:r>
            <a:r>
              <a:rPr lang="ru-RU" sz="1800" dirty="0">
                <a:latin typeface="Arial" pitchFamily="34" charset="0"/>
                <a:cs typeface="Arial" pitchFamily="34" charset="0"/>
              </a:rPr>
              <a:t>и прямая демократия. </a:t>
            </a:r>
            <a:r>
              <a:rPr lang="en-US" sz="1800" dirty="0">
                <a:latin typeface="Arial" pitchFamily="34" charset="0"/>
                <a:cs typeface="Arial" pitchFamily="34" charset="0"/>
              </a:rPr>
              <a:t>5</a:t>
            </a:r>
            <a:r>
              <a:rPr lang="ru-RU" sz="1800" dirty="0" smtClean="0">
                <a:latin typeface="Arial" pitchFamily="34" charset="0"/>
                <a:cs typeface="Arial" pitchFamily="34" charset="0"/>
              </a:rPr>
              <a:t>. </a:t>
            </a:r>
            <a:r>
              <a:rPr lang="ru-RU" sz="1800" dirty="0">
                <a:latin typeface="Arial" pitchFamily="34" charset="0"/>
                <a:cs typeface="Arial" pitchFamily="34" charset="0"/>
              </a:rPr>
              <a:t>Создавать законы для </a:t>
            </a:r>
            <a:r>
              <a:rPr lang="ru-RU" sz="1800" dirty="0" smtClean="0">
                <a:latin typeface="Arial" pitchFamily="34" charset="0"/>
                <a:cs typeface="Arial" pitchFamily="34" charset="0"/>
              </a:rPr>
              <a:t>одобрения народом</a:t>
            </a:r>
            <a:r>
              <a:rPr lang="ru-RU" sz="1800" dirty="0">
                <a:latin typeface="Arial" pitchFamily="34" charset="0"/>
                <a:cs typeface="Arial" pitchFamily="34" charset="0"/>
              </a:rPr>
              <a:t>. </a:t>
            </a:r>
            <a:r>
              <a:rPr lang="en-US" sz="1800" dirty="0">
                <a:latin typeface="Arial" pitchFamily="34" charset="0"/>
                <a:cs typeface="Arial" pitchFamily="34" charset="0"/>
              </a:rPr>
              <a:t>6</a:t>
            </a:r>
            <a:r>
              <a:rPr lang="ru-RU" sz="1800" dirty="0" smtClean="0">
                <a:latin typeface="Arial" pitchFamily="34" charset="0"/>
                <a:cs typeface="Arial" pitchFamily="34" charset="0"/>
              </a:rPr>
              <a:t>.Национальная </a:t>
            </a:r>
            <a:r>
              <a:rPr lang="ru-RU" sz="1800" dirty="0">
                <a:latin typeface="Arial" pitchFamily="34" charset="0"/>
                <a:cs typeface="Arial" pitchFamily="34" charset="0"/>
              </a:rPr>
              <a:t>модель выборов. </a:t>
            </a:r>
            <a:r>
              <a:rPr lang="en-US" sz="1800" dirty="0" smtClean="0">
                <a:latin typeface="Arial" pitchFamily="34" charset="0"/>
                <a:cs typeface="Arial" pitchFamily="34" charset="0"/>
              </a:rPr>
              <a:t>7.</a:t>
            </a:r>
            <a:r>
              <a:rPr lang="ru-RU" sz="1800" dirty="0" smtClean="0">
                <a:latin typeface="Arial" pitchFamily="34" charset="0"/>
                <a:cs typeface="Arial" pitchFamily="34" charset="0"/>
              </a:rPr>
              <a:t> Демократия </a:t>
            </a:r>
            <a:r>
              <a:rPr lang="ru-RU" sz="1800" dirty="0">
                <a:latin typeface="Arial" pitchFamily="34" charset="0"/>
                <a:cs typeface="Arial" pitchFamily="34" charset="0"/>
              </a:rPr>
              <a:t>включает не только  </a:t>
            </a:r>
            <a:r>
              <a:rPr lang="ru-RU" sz="1800" dirty="0" smtClean="0">
                <a:latin typeface="Arial" pitchFamily="34" charset="0"/>
                <a:cs typeface="Arial" pitchFamily="34" charset="0"/>
              </a:rPr>
              <a:t>правительство</a:t>
            </a:r>
            <a:r>
              <a:rPr lang="ru-RU" sz="1800" dirty="0">
                <a:latin typeface="Arial" pitchFamily="34" charset="0"/>
                <a:cs typeface="Arial" pitchFamily="34" charset="0"/>
              </a:rPr>
              <a:t>, но и другие институты, политические партии </a:t>
            </a:r>
            <a:r>
              <a:rPr lang="ru-RU" sz="1800" dirty="0" smtClean="0">
                <a:latin typeface="Arial" pitchFamily="34" charset="0"/>
                <a:cs typeface="Arial" pitchFamily="34" charset="0"/>
              </a:rPr>
              <a:t>и организации</a:t>
            </a:r>
            <a:r>
              <a:rPr lang="ru-RU" sz="1800" dirty="0">
                <a:latin typeface="Arial" pitchFamily="34" charset="0"/>
                <a:cs typeface="Arial" pitchFamily="34" charset="0"/>
              </a:rPr>
              <a:t>. </a:t>
            </a:r>
            <a:r>
              <a:rPr lang="ru-RU" sz="1800" b="1" dirty="0" smtClean="0">
                <a:latin typeface="Arial" pitchFamily="34" charset="0"/>
                <a:cs typeface="Arial" pitchFamily="34" charset="0"/>
              </a:rPr>
              <a:t> </a:t>
            </a:r>
            <a:r>
              <a:rPr lang="en-US" sz="1800" dirty="0">
                <a:latin typeface="Arial" pitchFamily="34" charset="0"/>
                <a:cs typeface="Arial" pitchFamily="34" charset="0"/>
              </a:rPr>
              <a:t>8</a:t>
            </a:r>
            <a:r>
              <a:rPr lang="ru-RU" sz="1800" dirty="0" smtClean="0">
                <a:latin typeface="Arial" pitchFamily="34" charset="0"/>
                <a:cs typeface="Arial" pitchFamily="34" charset="0"/>
              </a:rPr>
              <a:t>.Конституционные </a:t>
            </a:r>
            <a:r>
              <a:rPr lang="ru-RU" sz="1800" dirty="0">
                <a:latin typeface="Arial" pitchFamily="34" charset="0"/>
                <a:cs typeface="Arial" pitchFamily="34" charset="0"/>
              </a:rPr>
              <a:t>права и свободы. </a:t>
            </a:r>
            <a:r>
              <a:rPr lang="en-US" sz="1800" dirty="0">
                <a:latin typeface="Arial" pitchFamily="34" charset="0"/>
                <a:cs typeface="Arial" pitchFamily="34" charset="0"/>
              </a:rPr>
              <a:t>9</a:t>
            </a:r>
            <a:r>
              <a:rPr lang="ru-RU" sz="1800" dirty="0" smtClean="0">
                <a:latin typeface="Arial" pitchFamily="34" charset="0"/>
                <a:cs typeface="Arial" pitchFamily="34" charset="0"/>
              </a:rPr>
              <a:t>.Система </a:t>
            </a:r>
            <a:r>
              <a:rPr lang="ru-RU" sz="1800" dirty="0">
                <a:latin typeface="Arial" pitchFamily="34" charset="0"/>
                <a:cs typeface="Arial" pitchFamily="34" charset="0"/>
              </a:rPr>
              <a:t>сдержек и противовесов </a:t>
            </a:r>
            <a:r>
              <a:rPr lang="ru-RU" sz="1800" dirty="0" smtClean="0">
                <a:latin typeface="Arial" pitchFamily="34" charset="0"/>
                <a:cs typeface="Arial" pitchFamily="34" charset="0"/>
              </a:rPr>
              <a:t>для   </a:t>
            </a:r>
            <a:r>
              <a:rPr lang="ru-RU" sz="1800" dirty="0">
                <a:latin typeface="Arial" pitchFamily="34" charset="0"/>
                <a:cs typeface="Arial" pitchFamily="34" charset="0"/>
              </a:rPr>
              <a:t>контроля власти. </a:t>
            </a:r>
            <a:r>
              <a:rPr lang="en-US" sz="1800" dirty="0" smtClean="0">
                <a:latin typeface="Arial" pitchFamily="34" charset="0"/>
                <a:cs typeface="Arial" pitchFamily="34" charset="0"/>
              </a:rPr>
              <a:t>10</a:t>
            </a:r>
            <a:r>
              <a:rPr lang="ru-RU" sz="1800" dirty="0" smtClean="0">
                <a:latin typeface="Arial" pitchFamily="34" charset="0"/>
                <a:cs typeface="Arial" pitchFamily="34" charset="0"/>
              </a:rPr>
              <a:t>.  </a:t>
            </a:r>
            <a:r>
              <a:rPr lang="ru-RU" sz="1800" dirty="0">
                <a:latin typeface="Arial" pitchFamily="34" charset="0"/>
                <a:cs typeface="Arial" pitchFamily="34" charset="0"/>
              </a:rPr>
              <a:t>Разделение властей. </a:t>
            </a:r>
            <a:r>
              <a:rPr lang="en-US" sz="1800" dirty="0" smtClean="0">
                <a:latin typeface="Arial" pitchFamily="34" charset="0"/>
                <a:cs typeface="Arial" pitchFamily="34" charset="0"/>
              </a:rPr>
              <a:t>11.</a:t>
            </a:r>
            <a:r>
              <a:rPr lang="ru-RU" sz="1800" dirty="0" smtClean="0">
                <a:latin typeface="Arial" pitchFamily="34" charset="0"/>
                <a:cs typeface="Arial" pitchFamily="34" charset="0"/>
              </a:rPr>
              <a:t>Гарантия </a:t>
            </a:r>
            <a:r>
              <a:rPr lang="ru-RU" sz="1800" dirty="0">
                <a:latin typeface="Arial" pitchFamily="34" charset="0"/>
                <a:cs typeface="Arial" pitchFamily="34" charset="0"/>
              </a:rPr>
              <a:t>прав и </a:t>
            </a:r>
            <a:r>
              <a:rPr lang="ru-RU" sz="1800" dirty="0" smtClean="0">
                <a:latin typeface="Arial" pitchFamily="34" charset="0"/>
                <a:cs typeface="Arial" pitchFamily="34" charset="0"/>
              </a:rPr>
              <a:t>свобод.</a:t>
            </a:r>
            <a:r>
              <a:rPr lang="en-US" sz="1800" dirty="0" smtClean="0">
                <a:latin typeface="Arial" pitchFamily="34" charset="0"/>
                <a:cs typeface="Arial" pitchFamily="34" charset="0"/>
              </a:rPr>
              <a:t>  </a:t>
            </a:r>
            <a:endParaRPr lang="en-US" sz="1800" dirty="0" smtClean="0">
              <a:latin typeface="Arial" pitchFamily="34" charset="0"/>
              <a:cs typeface="Arial" pitchFamily="34" charset="0"/>
            </a:endParaRPr>
          </a:p>
          <a:p>
            <a:pPr algn="just">
              <a:buNone/>
            </a:pPr>
            <a:r>
              <a:rPr lang="en-US" sz="1800" dirty="0" smtClean="0">
                <a:latin typeface="Arial" pitchFamily="34" charset="0"/>
                <a:cs typeface="Arial" pitchFamily="34" charset="0"/>
              </a:rPr>
              <a:t> </a:t>
            </a:r>
            <a:r>
              <a:rPr lang="en-US" sz="1800" dirty="0" smtClean="0">
                <a:latin typeface="Arial" pitchFamily="34" charset="0"/>
                <a:cs typeface="Arial" pitchFamily="34" charset="0"/>
              </a:rPr>
              <a:t>    </a:t>
            </a:r>
            <a:r>
              <a:rPr lang="ru-RU" sz="1800" dirty="0" smtClean="0">
                <a:latin typeface="Arial" pitchFamily="34" charset="0"/>
                <a:cs typeface="Arial" pitchFamily="34" charset="0"/>
              </a:rPr>
              <a:t>1</a:t>
            </a:r>
            <a:r>
              <a:rPr lang="en-US" sz="1800" dirty="0" smtClean="0">
                <a:latin typeface="Arial" pitchFamily="34" charset="0"/>
                <a:cs typeface="Arial" pitchFamily="34" charset="0"/>
              </a:rPr>
              <a:t>2</a:t>
            </a:r>
            <a:r>
              <a:rPr lang="ru-RU" sz="1800" dirty="0" smtClean="0">
                <a:latin typeface="Arial" pitchFamily="34" charset="0"/>
                <a:cs typeface="Arial" pitchFamily="34" charset="0"/>
              </a:rPr>
              <a:t>. </a:t>
            </a:r>
            <a:r>
              <a:rPr lang="ru-RU" sz="1800" dirty="0">
                <a:latin typeface="Arial" pitchFamily="34" charset="0"/>
                <a:cs typeface="Arial" pitchFamily="34" charset="0"/>
              </a:rPr>
              <a:t>Избирательная система. </a:t>
            </a:r>
            <a:r>
              <a:rPr lang="ru-RU" sz="1800" dirty="0" smtClean="0">
                <a:latin typeface="Arial" pitchFamily="34" charset="0"/>
                <a:cs typeface="Arial" pitchFamily="34" charset="0"/>
              </a:rPr>
              <a:t>1</a:t>
            </a:r>
            <a:r>
              <a:rPr lang="en-US" sz="1800" dirty="0" smtClean="0">
                <a:latin typeface="Arial" pitchFamily="34" charset="0"/>
                <a:cs typeface="Arial" pitchFamily="34" charset="0"/>
              </a:rPr>
              <a:t>3</a:t>
            </a:r>
            <a:r>
              <a:rPr lang="ru-RU" sz="1800" dirty="0" smtClean="0">
                <a:latin typeface="Arial" pitchFamily="34" charset="0"/>
                <a:cs typeface="Arial" pitchFamily="34" charset="0"/>
              </a:rPr>
              <a:t>.Политические </a:t>
            </a:r>
            <a:r>
              <a:rPr lang="ru-RU" sz="1800" dirty="0">
                <a:latin typeface="Arial" pitchFamily="34" charset="0"/>
                <a:cs typeface="Arial" pitchFamily="34" charset="0"/>
              </a:rPr>
              <a:t>партии правого крыла.</a:t>
            </a:r>
          </a:p>
          <a:p>
            <a:pPr algn="just">
              <a:buNone/>
            </a:pPr>
            <a:endParaRPr lang="ru-RU" dirty="0"/>
          </a:p>
          <a:p>
            <a:pPr algn="just">
              <a:buNone/>
            </a:pP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626121"/>
          </a:xfrm>
        </p:spPr>
        <p:txBody>
          <a:bodyPr>
            <a:noAutofit/>
          </a:bodyPr>
          <a:lstStyle/>
          <a:p>
            <a:pPr algn="just">
              <a:buNone/>
            </a:pPr>
            <a:r>
              <a:rPr lang="en-US" sz="1200" b="1" dirty="0">
                <a:latin typeface="Arial" pitchFamily="34" charset="0"/>
                <a:cs typeface="Arial" pitchFamily="34" charset="0"/>
              </a:rPr>
              <a:t>IY</a:t>
            </a:r>
            <a:endParaRPr lang="ru-RU" sz="1200" dirty="0">
              <a:latin typeface="Arial" pitchFamily="34" charset="0"/>
              <a:cs typeface="Arial" pitchFamily="34" charset="0"/>
            </a:endParaRPr>
          </a:p>
          <a:p>
            <a:pPr algn="just">
              <a:buNone/>
            </a:pPr>
            <a:r>
              <a:rPr lang="ru-RU" sz="1100" b="1" dirty="0">
                <a:latin typeface="Arial" pitchFamily="34" charset="0"/>
                <a:cs typeface="Arial" pitchFamily="34" charset="0"/>
              </a:rPr>
              <a:t> </a:t>
            </a:r>
            <a:r>
              <a:rPr lang="en-US" sz="1200" b="1" u="sng" dirty="0" smtClean="0">
                <a:solidFill>
                  <a:srgbClr val="C00000"/>
                </a:solidFill>
                <a:latin typeface="Arial" pitchFamily="34" charset="0"/>
                <a:cs typeface="Arial" pitchFamily="34" charset="0"/>
              </a:rPr>
              <a:t>Read</a:t>
            </a:r>
            <a:r>
              <a:rPr lang="en-US" sz="1100" b="1" u="sng" dirty="0" smtClean="0">
                <a:solidFill>
                  <a:srgbClr val="C00000"/>
                </a:solidFill>
                <a:latin typeface="Arial" pitchFamily="34" charset="0"/>
                <a:cs typeface="Arial" pitchFamily="34" charset="0"/>
              </a:rPr>
              <a:t> </a:t>
            </a:r>
            <a:r>
              <a:rPr lang="en-US" sz="1100" b="1" u="sng" dirty="0">
                <a:solidFill>
                  <a:srgbClr val="C00000"/>
                </a:solidFill>
                <a:latin typeface="Arial" pitchFamily="34" charset="0"/>
                <a:cs typeface="Arial" pitchFamily="34" charset="0"/>
              </a:rPr>
              <a:t>the text </a:t>
            </a:r>
            <a:endParaRPr lang="ru-RU" sz="1100" dirty="0">
              <a:latin typeface="Arial" pitchFamily="34" charset="0"/>
              <a:cs typeface="Arial" pitchFamily="34" charset="0"/>
            </a:endParaRPr>
          </a:p>
          <a:p>
            <a:pPr marL="0" indent="0" algn="just" defTabSz="442913">
              <a:buNone/>
            </a:pPr>
            <a:r>
              <a:rPr lang="en-US" sz="1100" dirty="0" smtClean="0">
                <a:latin typeface="Arial" pitchFamily="34" charset="0"/>
                <a:cs typeface="Arial" pitchFamily="34" charset="0"/>
              </a:rPr>
              <a:t>	Democracy </a:t>
            </a:r>
            <a:r>
              <a:rPr lang="en-US" sz="1100" dirty="0">
                <a:latin typeface="Arial" pitchFamily="34" charset="0"/>
                <a:cs typeface="Arial" pitchFamily="34" charset="0"/>
              </a:rPr>
              <a:t>is a powerful system for social and political organization, which has spread around the world and takes many different forms.</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Basically democracies are divided into two main types, direct and representative.</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In a direct democracy, all citizens, without the intermediary of elected or appointed officials, can participate in making public decisions. This system is only used with small numbers of people. It can be applied in a community organization, tribal council or the local unit of a </a:t>
            </a:r>
            <a:r>
              <a:rPr lang="en-US" sz="1100" dirty="0" err="1">
                <a:latin typeface="Arial" pitchFamily="34" charset="0"/>
                <a:cs typeface="Arial" pitchFamily="34" charset="0"/>
              </a:rPr>
              <a:t>labour</a:t>
            </a:r>
            <a:r>
              <a:rPr lang="en-US" sz="1100" dirty="0">
                <a:latin typeface="Arial" pitchFamily="34" charset="0"/>
                <a:cs typeface="Arial" pitchFamily="34" charset="0"/>
              </a:rPr>
              <a:t> union, where members can meet in a room to discuss issues and take decision by consensus or majority vote.</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Ancient, the world’s first democracy, practiced direct democracy with an assembly of 5000 to 6000 persons. Modern society, with its size and complexity, can hardly </a:t>
            </a:r>
            <a:r>
              <a:rPr lang="en-US" sz="1100" dirty="0" err="1">
                <a:latin typeface="Arial" pitchFamily="34" charset="0"/>
                <a:cs typeface="Arial" pitchFamily="34" charset="0"/>
              </a:rPr>
              <a:t>practise</a:t>
            </a:r>
            <a:r>
              <a:rPr lang="en-US" sz="1100" dirty="0">
                <a:latin typeface="Arial" pitchFamily="34" charset="0"/>
                <a:cs typeface="Arial" pitchFamily="34" charset="0"/>
              </a:rPr>
              <a:t> direct democracy.</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Today the most common form of democracy, whether for a town of 50 000 or nations of 50 million, is representative democracy. In this type of democracy citizens elect officials to make political decisions, formulate laws for the public good.</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The system of elections for such officials is different.</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On the national level legislators are chosen from electoral districts that each elects only one representative. Under a system of proportional representation, each political party is represented in the legislature according to its percentage of the total vote nationwide.</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Provincial and local elections can be similar to these national models, or choose their representatives more informally through group consensus instead of elections. Despite the method used, public officials in representative democracy hold office in the name of the people and are accountable to the people for their actions.</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All democracies are systems in which citizens freely make political decisions by majority rule. But rule by the majority is not democratic: no one would call a system fair if 51 per cent of the population are permitted to oppress the remaining 49 per cent in the name of the majority. In a democratic society majority rule must be together with guarantees of individual or human rights that serve to protect the rights of minorities (ethnic, political, religious).</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Democracy is more than a set of constitutional rules and procedures that determine how a government functions. Democracy includes not only government but also different institutions, political parties, organizations. </a:t>
            </a:r>
            <a:r>
              <a:rPr lang="en-US" sz="1100" dirty="0" smtClean="0">
                <a:latin typeface="Arial" pitchFamily="34" charset="0"/>
                <a:cs typeface="Arial" pitchFamily="34" charset="0"/>
              </a:rPr>
              <a:t>This</a:t>
            </a:r>
            <a:endParaRPr lang="ru-RU" sz="1100" dirty="0" smtClean="0">
              <a:latin typeface="Arial" pitchFamily="34" charset="0"/>
              <a:cs typeface="Arial" pitchFamily="34" charset="0"/>
            </a:endParaRPr>
          </a:p>
          <a:p>
            <a:pPr marL="0" indent="0" algn="just">
              <a:buNone/>
            </a:pPr>
            <a:r>
              <a:rPr lang="en-US" sz="1100" dirty="0" smtClean="0">
                <a:latin typeface="Arial" pitchFamily="34" charset="0"/>
                <a:cs typeface="Arial" pitchFamily="34" charset="0"/>
              </a:rPr>
              <a:t> </a:t>
            </a:r>
            <a:r>
              <a:rPr lang="en-US" sz="1100" dirty="0">
                <a:latin typeface="Arial" pitchFamily="34" charset="0"/>
                <a:cs typeface="Arial" pitchFamily="34" charset="0"/>
              </a:rPr>
              <a:t>diversity is called pluralism, and it assumes that the many </a:t>
            </a:r>
            <a:r>
              <a:rPr lang="en-US" sz="1100" dirty="0" smtClean="0">
                <a:latin typeface="Arial" pitchFamily="34" charset="0"/>
                <a:cs typeface="Arial" pitchFamily="34" charset="0"/>
              </a:rPr>
              <a:t>organized</a:t>
            </a:r>
            <a:r>
              <a:rPr lang="en-US" sz="1100" dirty="0">
                <a:latin typeface="Arial" pitchFamily="34" charset="0"/>
                <a:cs typeface="Arial" pitchFamily="34" charset="0"/>
              </a:rPr>
              <a:t> groups and institutions in a democratic society do not depend on government for their existence, legitimacy, authority.</a:t>
            </a:r>
            <a:endParaRPr lang="ru-RU" sz="1100" dirty="0">
              <a:latin typeface="Arial" pitchFamily="34" charset="0"/>
              <a:cs typeface="Arial" pitchFamily="34" charset="0"/>
            </a:endParaRPr>
          </a:p>
          <a:p>
            <a:pPr marL="0" indent="0" algn="just">
              <a:buNone/>
            </a:pPr>
            <a:r>
              <a:rPr lang="en-US" sz="1100" dirty="0">
                <a:latin typeface="Arial" pitchFamily="34" charset="0"/>
                <a:cs typeface="Arial" pitchFamily="34" charset="0"/>
              </a:rPr>
              <a:t>   These groups represent the interests of their members in many ways. They support candidates for public office, debate issues, try to influence policy decisions. With the help of such groups individuals have an avenue for participation both in government and in their own communities. The examples of such organizations are charitable or</a:t>
            </a:r>
            <a:endParaRPr lang="ru-RU" sz="1100" dirty="0">
              <a:latin typeface="Arial" pitchFamily="34" charset="0"/>
              <a:cs typeface="Arial" pitchFamily="34" charset="0"/>
            </a:endParaRPr>
          </a:p>
          <a:p>
            <a:pPr marL="0" indent="0" algn="just">
              <a:buNone/>
            </a:pPr>
            <a:endParaRPr lang="ru-RU" sz="1100" dirty="0">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96842"/>
          </a:xfrm>
        </p:spPr>
        <p:txBody>
          <a:bodyPr>
            <a:normAutofit fontScale="90000"/>
          </a:bodyPr>
          <a:lstStyle/>
          <a:p>
            <a:endParaRPr lang="ru-RU" dirty="0"/>
          </a:p>
        </p:txBody>
      </p:sp>
      <p:sp>
        <p:nvSpPr>
          <p:cNvPr id="3" name="Содержимое 2"/>
          <p:cNvSpPr>
            <a:spLocks noGrp="1"/>
          </p:cNvSpPr>
          <p:nvPr>
            <p:ph idx="1"/>
          </p:nvPr>
        </p:nvSpPr>
        <p:spPr>
          <a:xfrm>
            <a:off x="285720" y="571480"/>
            <a:ext cx="8229600" cy="5268931"/>
          </a:xfrm>
        </p:spPr>
        <p:txBody>
          <a:bodyPr>
            <a:noAutofit/>
          </a:bodyPr>
          <a:lstStyle/>
          <a:p>
            <a:pPr>
              <a:buNone/>
            </a:pPr>
            <a:r>
              <a:rPr lang="en-US" sz="1200" b="1" dirty="0">
                <a:solidFill>
                  <a:srgbClr val="C00000"/>
                </a:solidFill>
                <a:latin typeface="Arial" pitchFamily="34" charset="0"/>
                <a:cs typeface="Arial" pitchFamily="34" charset="0"/>
              </a:rPr>
              <a:t>2.</a:t>
            </a:r>
            <a:r>
              <a:rPr lang="en-US" sz="1200" b="1" u="sng" dirty="0">
                <a:solidFill>
                  <a:srgbClr val="C00000"/>
                </a:solidFill>
                <a:latin typeface="Arial" pitchFamily="34" charset="0"/>
                <a:cs typeface="Arial" pitchFamily="34" charset="0"/>
              </a:rPr>
              <a:t>Answer the questions after-reading </a:t>
            </a:r>
            <a:endParaRPr lang="ru-RU" sz="1200" dirty="0">
              <a:solidFill>
                <a:srgbClr val="C00000"/>
              </a:solidFill>
              <a:latin typeface="Arial" pitchFamily="34" charset="0"/>
              <a:cs typeface="Arial" pitchFamily="34" charset="0"/>
            </a:endParaRPr>
          </a:p>
          <a:p>
            <a:pPr>
              <a:buNone/>
            </a:pPr>
            <a:endParaRPr lang="ru-RU" sz="1200" b="1" i="1" dirty="0" smtClean="0">
              <a:latin typeface="Arial" pitchFamily="34" charset="0"/>
              <a:cs typeface="Arial" pitchFamily="34" charset="0"/>
            </a:endParaRPr>
          </a:p>
          <a:p>
            <a:pPr>
              <a:buNone/>
            </a:pPr>
            <a:r>
              <a:rPr lang="en-US" sz="1200" dirty="0" smtClean="0">
                <a:latin typeface="Arial" pitchFamily="34" charset="0"/>
                <a:cs typeface="Arial" pitchFamily="34" charset="0"/>
              </a:rPr>
              <a:t>1.What </a:t>
            </a:r>
            <a:r>
              <a:rPr lang="en-US" sz="1200" dirty="0">
                <a:latin typeface="Arial" pitchFamily="34" charset="0"/>
                <a:cs typeface="Arial" pitchFamily="34" charset="0"/>
              </a:rPr>
              <a:t>is democracy?</a:t>
            </a:r>
            <a:endParaRPr lang="ru-RU" sz="1200" dirty="0">
              <a:latin typeface="Arial" pitchFamily="34" charset="0"/>
              <a:cs typeface="Arial" pitchFamily="34" charset="0"/>
            </a:endParaRPr>
          </a:p>
          <a:p>
            <a:pPr>
              <a:buNone/>
            </a:pPr>
            <a:r>
              <a:rPr lang="en-US" sz="1200" dirty="0">
                <a:latin typeface="Arial" pitchFamily="34" charset="0"/>
                <a:cs typeface="Arial" pitchFamily="34" charset="0"/>
              </a:rPr>
              <a:t>2.What types is democracy divided into?</a:t>
            </a:r>
            <a:endParaRPr lang="ru-RU" sz="1200" dirty="0">
              <a:latin typeface="Arial" pitchFamily="34" charset="0"/>
              <a:cs typeface="Arial" pitchFamily="34" charset="0"/>
            </a:endParaRPr>
          </a:p>
          <a:p>
            <a:pPr>
              <a:buNone/>
            </a:pPr>
            <a:r>
              <a:rPr lang="en-US" sz="1200" dirty="0">
                <a:latin typeface="Arial" pitchFamily="34" charset="0"/>
                <a:cs typeface="Arial" pitchFamily="34" charset="0"/>
              </a:rPr>
              <a:t>3.What does a direct democracy assume?</a:t>
            </a:r>
            <a:endParaRPr lang="ru-RU" sz="1200" dirty="0">
              <a:latin typeface="Arial" pitchFamily="34" charset="0"/>
              <a:cs typeface="Arial" pitchFamily="34" charset="0"/>
            </a:endParaRPr>
          </a:p>
          <a:p>
            <a:pPr>
              <a:buNone/>
            </a:pPr>
            <a:r>
              <a:rPr lang="en-US" sz="1200" dirty="0" smtClean="0">
                <a:latin typeface="Arial" pitchFamily="34" charset="0"/>
                <a:cs typeface="Arial" pitchFamily="34" charset="0"/>
              </a:rPr>
              <a:t> 4.Why </a:t>
            </a:r>
            <a:r>
              <a:rPr lang="en-US" sz="1200" dirty="0">
                <a:latin typeface="Arial" pitchFamily="34" charset="0"/>
                <a:cs typeface="Arial" pitchFamily="34" charset="0"/>
              </a:rPr>
              <a:t>can this system be used only in small communities</a:t>
            </a:r>
            <a:r>
              <a:rPr lang="en-US" sz="1200" dirty="0" smtClean="0">
                <a:latin typeface="Arial" pitchFamily="34" charset="0"/>
                <a:cs typeface="Arial" pitchFamily="34" charset="0"/>
              </a:rPr>
              <a:t>?</a:t>
            </a:r>
            <a:endParaRPr lang="en-US" sz="1200" dirty="0">
              <a:latin typeface="Arial" pitchFamily="34" charset="0"/>
              <a:cs typeface="Arial" pitchFamily="34" charset="0"/>
            </a:endParaRPr>
          </a:p>
          <a:p>
            <a:pPr>
              <a:buNone/>
            </a:pPr>
            <a:r>
              <a:rPr lang="en-US" sz="1200" dirty="0" smtClean="0">
                <a:latin typeface="Arial" pitchFamily="34" charset="0"/>
                <a:cs typeface="Arial" pitchFamily="34" charset="0"/>
              </a:rPr>
              <a:t> </a:t>
            </a:r>
            <a:r>
              <a:rPr lang="en-US" sz="1200" dirty="0">
                <a:latin typeface="Arial" pitchFamily="34" charset="0"/>
                <a:cs typeface="Arial" pitchFamily="34" charset="0"/>
              </a:rPr>
              <a:t>5. What is the procedure of making decisions in a direct democracy?</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 6.Why </a:t>
            </a:r>
            <a:r>
              <a:rPr lang="en-US" sz="1200" dirty="0">
                <a:latin typeface="Arial" pitchFamily="34" charset="0"/>
                <a:cs typeface="Arial" pitchFamily="34" charset="0"/>
              </a:rPr>
              <a:t>is a representative democracy the most common form of democracy nowadays?</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7.How </a:t>
            </a:r>
            <a:r>
              <a:rPr lang="en-US" sz="1200" dirty="0">
                <a:latin typeface="Arial" pitchFamily="34" charset="0"/>
                <a:cs typeface="Arial" pitchFamily="34" charset="0"/>
              </a:rPr>
              <a:t>do citizens elect officials?</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8.What </a:t>
            </a:r>
            <a:r>
              <a:rPr lang="en-US" sz="1200" dirty="0">
                <a:latin typeface="Arial" pitchFamily="34" charset="0"/>
                <a:cs typeface="Arial" pitchFamily="34" charset="0"/>
              </a:rPr>
              <a:t>is different about the system of elections? What does it depend on?</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9.How </a:t>
            </a:r>
            <a:r>
              <a:rPr lang="en-US" sz="1200" dirty="0">
                <a:latin typeface="Arial" pitchFamily="34" charset="0"/>
                <a:cs typeface="Arial" pitchFamily="34" charset="0"/>
              </a:rPr>
              <a:t>do majority rules and minority rights operate in democracies?</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10.What </a:t>
            </a:r>
            <a:r>
              <a:rPr lang="en-US" sz="1200" dirty="0">
                <a:latin typeface="Arial" pitchFamily="34" charset="0"/>
                <a:cs typeface="Arial" pitchFamily="34" charset="0"/>
              </a:rPr>
              <a:t>does democracy include?</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11.What </a:t>
            </a:r>
            <a:r>
              <a:rPr lang="en-US" sz="1200" dirty="0">
                <a:latin typeface="Arial" pitchFamily="34" charset="0"/>
                <a:cs typeface="Arial" pitchFamily="34" charset="0"/>
              </a:rPr>
              <a:t>role do different groups play in the building up democracy?</a:t>
            </a:r>
            <a:endParaRPr lang="ru-RU" sz="1200" dirty="0">
              <a:latin typeface="Arial" pitchFamily="34" charset="0"/>
              <a:cs typeface="Arial" pitchFamily="34" charset="0"/>
            </a:endParaRPr>
          </a:p>
          <a:p>
            <a:pPr>
              <a:buNone/>
            </a:pPr>
            <a:r>
              <a:rPr lang="en-US" sz="1200" b="1" i="1" dirty="0">
                <a:latin typeface="Arial" pitchFamily="34" charset="0"/>
                <a:cs typeface="Arial" pitchFamily="34" charset="0"/>
              </a:rPr>
              <a:t> </a:t>
            </a:r>
            <a:endParaRPr lang="ru-RU" sz="1200" dirty="0">
              <a:latin typeface="Arial" pitchFamily="34" charset="0"/>
              <a:cs typeface="Arial" pitchFamily="34" charset="0"/>
            </a:endParaRPr>
          </a:p>
          <a:p>
            <a:pPr>
              <a:buNone/>
            </a:pPr>
            <a:r>
              <a:rPr lang="en-US" sz="1200" b="1" u="sng" dirty="0">
                <a:solidFill>
                  <a:srgbClr val="C00000"/>
                </a:solidFill>
                <a:latin typeface="Arial" pitchFamily="34" charset="0"/>
                <a:cs typeface="Arial" pitchFamily="34" charset="0"/>
              </a:rPr>
              <a:t>3.Study the following Pillars of Democracy. How do you understand them?</a:t>
            </a:r>
            <a:endParaRPr lang="ru-RU" sz="1200" dirty="0">
              <a:solidFill>
                <a:srgbClr val="C00000"/>
              </a:solidFill>
              <a:latin typeface="Arial" pitchFamily="34" charset="0"/>
              <a:cs typeface="Arial" pitchFamily="34" charset="0"/>
            </a:endParaRPr>
          </a:p>
          <a:p>
            <a:pPr lvl="0">
              <a:buNone/>
            </a:pPr>
            <a:r>
              <a:rPr lang="en-US" sz="1200" dirty="0" smtClean="0">
                <a:latin typeface="Arial" pitchFamily="34" charset="0"/>
                <a:cs typeface="Arial" pitchFamily="34" charset="0"/>
              </a:rPr>
              <a:t>-sovereignty </a:t>
            </a:r>
            <a:r>
              <a:rPr lang="en-US" sz="1200" dirty="0">
                <a:latin typeface="Arial" pitchFamily="34" charset="0"/>
                <a:cs typeface="Arial" pitchFamily="34" charset="0"/>
              </a:rPr>
              <a:t>of the people;</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-government </a:t>
            </a:r>
            <a:r>
              <a:rPr lang="en-US" sz="1200" dirty="0">
                <a:latin typeface="Arial" pitchFamily="34" charset="0"/>
                <a:cs typeface="Arial" pitchFamily="34" charset="0"/>
              </a:rPr>
              <a:t>based on consent  of the governed</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-majority </a:t>
            </a:r>
            <a:r>
              <a:rPr lang="en-US" sz="1200" dirty="0">
                <a:latin typeface="Arial" pitchFamily="34" charset="0"/>
                <a:cs typeface="Arial" pitchFamily="34" charset="0"/>
              </a:rPr>
              <a:t>rule</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-minority </a:t>
            </a:r>
            <a:r>
              <a:rPr lang="en-US" sz="1200" dirty="0">
                <a:latin typeface="Arial" pitchFamily="34" charset="0"/>
                <a:cs typeface="Arial" pitchFamily="34" charset="0"/>
              </a:rPr>
              <a:t>right</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-guarantee </a:t>
            </a:r>
            <a:r>
              <a:rPr lang="en-US" sz="1200" dirty="0">
                <a:latin typeface="Arial" pitchFamily="34" charset="0"/>
                <a:cs typeface="Arial" pitchFamily="34" charset="0"/>
              </a:rPr>
              <a:t>of basic human rights</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-free </a:t>
            </a:r>
            <a:r>
              <a:rPr lang="en-US" sz="1200" dirty="0">
                <a:latin typeface="Arial" pitchFamily="34" charset="0"/>
                <a:cs typeface="Arial" pitchFamily="34" charset="0"/>
              </a:rPr>
              <a:t>and fair elections</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-equality </a:t>
            </a:r>
            <a:r>
              <a:rPr lang="en-US" sz="1200" dirty="0">
                <a:latin typeface="Arial" pitchFamily="34" charset="0"/>
                <a:cs typeface="Arial" pitchFamily="34" charset="0"/>
              </a:rPr>
              <a:t>before the law</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-due </a:t>
            </a:r>
            <a:r>
              <a:rPr lang="en-US" sz="1200" dirty="0">
                <a:latin typeface="Arial" pitchFamily="34" charset="0"/>
                <a:cs typeface="Arial" pitchFamily="34" charset="0"/>
              </a:rPr>
              <a:t>process of law</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-constitutional </a:t>
            </a:r>
            <a:r>
              <a:rPr lang="en-US" sz="1200" dirty="0">
                <a:latin typeface="Arial" pitchFamily="34" charset="0"/>
                <a:cs typeface="Arial" pitchFamily="34" charset="0"/>
              </a:rPr>
              <a:t>limits on government</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-social</a:t>
            </a:r>
            <a:r>
              <a:rPr lang="en-US" sz="1200" dirty="0">
                <a:latin typeface="Arial" pitchFamily="34" charset="0"/>
                <a:cs typeface="Arial" pitchFamily="34" charset="0"/>
              </a:rPr>
              <a:t>, economic and political pluralism;</a:t>
            </a:r>
            <a:endParaRPr lang="ru-RU" sz="1200" dirty="0">
              <a:latin typeface="Arial" pitchFamily="34" charset="0"/>
              <a:cs typeface="Arial" pitchFamily="34" charset="0"/>
            </a:endParaRPr>
          </a:p>
          <a:p>
            <a:pPr lvl="0">
              <a:buNone/>
            </a:pPr>
            <a:r>
              <a:rPr lang="en-US" sz="1200" dirty="0" smtClean="0">
                <a:latin typeface="Arial" pitchFamily="34" charset="0"/>
                <a:cs typeface="Arial" pitchFamily="34" charset="0"/>
              </a:rPr>
              <a:t>-value </a:t>
            </a:r>
            <a:r>
              <a:rPr lang="en-US" sz="1200" dirty="0">
                <a:latin typeface="Arial" pitchFamily="34" charset="0"/>
                <a:cs typeface="Arial" pitchFamily="34" charset="0"/>
              </a:rPr>
              <a:t>of tolerance, pragmatism, cooperation and compromise.</a:t>
            </a:r>
            <a:endParaRPr lang="ru-RU" sz="1200" dirty="0">
              <a:latin typeface="Arial" pitchFamily="34" charset="0"/>
              <a:cs typeface="Arial" pitchFamily="34" charset="0"/>
            </a:endParaRPr>
          </a:p>
          <a:p>
            <a:pPr>
              <a:buNone/>
            </a:pPr>
            <a:r>
              <a:rPr lang="en-US" sz="1200" dirty="0">
                <a:latin typeface="Arial" pitchFamily="34" charset="0"/>
                <a:cs typeface="Arial" pitchFamily="34" charset="0"/>
              </a:rPr>
              <a:t> </a:t>
            </a:r>
            <a:endParaRPr lang="ru-RU" sz="1200" dirty="0">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14290"/>
            <a:ext cx="8229600" cy="60348"/>
          </a:xfrm>
        </p:spPr>
        <p:txBody>
          <a:bodyPr>
            <a:normAutofit fontScale="90000"/>
          </a:bodyPr>
          <a:lstStyle/>
          <a:p>
            <a:endParaRPr lang="ru-RU" dirty="0"/>
          </a:p>
        </p:txBody>
      </p:sp>
      <p:sp>
        <p:nvSpPr>
          <p:cNvPr id="3" name="Содержимое 2"/>
          <p:cNvSpPr>
            <a:spLocks noGrp="1"/>
          </p:cNvSpPr>
          <p:nvPr>
            <p:ph idx="1"/>
          </p:nvPr>
        </p:nvSpPr>
        <p:spPr>
          <a:xfrm>
            <a:off x="457200" y="571480"/>
            <a:ext cx="8229600" cy="5554683"/>
          </a:xfrm>
        </p:spPr>
        <p:txBody>
          <a:bodyPr>
            <a:normAutofit fontScale="70000" lnSpcReduction="20000"/>
          </a:bodyPr>
          <a:lstStyle/>
          <a:p>
            <a:pPr>
              <a:buNone/>
            </a:pPr>
            <a:r>
              <a:rPr lang="en-US" b="1" dirty="0">
                <a:solidFill>
                  <a:srgbClr val="C00000"/>
                </a:solidFill>
                <a:latin typeface="Arial" pitchFamily="34" charset="0"/>
                <a:cs typeface="Arial" pitchFamily="34" charset="0"/>
              </a:rPr>
              <a:t>2. Read the head of the unit. Investigate the idea of</a:t>
            </a:r>
            <a:r>
              <a:rPr lang="en-US" dirty="0">
                <a:solidFill>
                  <a:srgbClr val="C00000"/>
                </a:solidFill>
                <a:latin typeface="Arial" pitchFamily="34" charset="0"/>
                <a:cs typeface="Arial" pitchFamily="34" charset="0"/>
              </a:rPr>
              <a:t> </a:t>
            </a:r>
            <a:r>
              <a:rPr lang="en-US" i="1" dirty="0">
                <a:solidFill>
                  <a:srgbClr val="C00000"/>
                </a:solidFill>
                <a:latin typeface="Arial" pitchFamily="34" charset="0"/>
                <a:cs typeface="Arial" pitchFamily="34" charset="0"/>
              </a:rPr>
              <a:t>democracy other </a:t>
            </a:r>
            <a:r>
              <a:rPr lang="ru-RU" i="1" dirty="0" smtClean="0">
                <a:solidFill>
                  <a:srgbClr val="C00000"/>
                </a:solidFill>
                <a:latin typeface="Arial" pitchFamily="34" charset="0"/>
                <a:cs typeface="Arial" pitchFamily="34" charset="0"/>
              </a:rPr>
              <a:t> </a:t>
            </a:r>
            <a:r>
              <a:rPr lang="en-US" i="1" dirty="0" smtClean="0">
                <a:solidFill>
                  <a:srgbClr val="C00000"/>
                </a:solidFill>
                <a:latin typeface="Arial" pitchFamily="34" charset="0"/>
                <a:cs typeface="Arial" pitchFamily="34" charset="0"/>
              </a:rPr>
              <a:t>terms</a:t>
            </a:r>
            <a:endParaRPr lang="ru-RU" dirty="0">
              <a:solidFill>
                <a:srgbClr val="C00000"/>
              </a:solidFill>
              <a:latin typeface="Arial" pitchFamily="34" charset="0"/>
              <a:cs typeface="Arial" pitchFamily="34" charset="0"/>
            </a:endParaRPr>
          </a:p>
          <a:p>
            <a:pPr marL="514350" indent="-514350">
              <a:buNone/>
            </a:pPr>
            <a:r>
              <a:rPr lang="en-US" i="1" dirty="0">
                <a:latin typeface="Arial" pitchFamily="34" charset="0"/>
                <a:cs typeface="Arial" pitchFamily="34" charset="0"/>
              </a:rPr>
              <a:t> </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words and phrases are related to </a:t>
            </a:r>
            <a:r>
              <a:rPr lang="en-US" i="1" dirty="0">
                <a:latin typeface="Arial" pitchFamily="34" charset="0"/>
                <a:cs typeface="Arial" pitchFamily="34" charset="0"/>
              </a:rPr>
              <a:t>democracy?</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How would you define the notion</a:t>
            </a:r>
            <a:r>
              <a:rPr lang="en-US" i="1" dirty="0">
                <a:latin typeface="Arial" pitchFamily="34" charset="0"/>
                <a:cs typeface="Arial" pitchFamily="34" charset="0"/>
              </a:rPr>
              <a:t> democracy?</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Discuss your ideas in groups, compare and contrast your notes. Report back to the class different points of view.</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is government?</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functions does government perform in a country?</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How do you understand the term </a:t>
            </a:r>
            <a:r>
              <a:rPr lang="en-US" i="1" dirty="0">
                <a:latin typeface="Arial" pitchFamily="34" charset="0"/>
                <a:cs typeface="Arial" pitchFamily="34" charset="0"/>
              </a:rPr>
              <a:t>“democratic government”</a:t>
            </a:r>
            <a:r>
              <a:rPr lang="en-US" dirty="0">
                <a:latin typeface="Arial" pitchFamily="34" charset="0"/>
                <a:cs typeface="Arial" pitchFamily="34" charset="0"/>
              </a:rPr>
              <a:t>? What are its characteristic features?</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states with a federal form of government do you know?</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is this form of </a:t>
            </a:r>
            <a:r>
              <a:rPr lang="en-US" dirty="0" smtClean="0">
                <a:latin typeface="Arial" pitchFamily="34" charset="0"/>
                <a:cs typeface="Arial" pitchFamily="34" charset="0"/>
              </a:rPr>
              <a:t>government</a:t>
            </a:r>
            <a:r>
              <a:rPr lang="ru-RU" dirty="0" smtClean="0">
                <a:latin typeface="Arial" pitchFamily="34" charset="0"/>
                <a:cs typeface="Arial" pitchFamily="34" charset="0"/>
              </a:rPr>
              <a:t> </a:t>
            </a:r>
            <a:r>
              <a:rPr lang="en-US" dirty="0" smtClean="0">
                <a:latin typeface="Arial" pitchFamily="34" charset="0"/>
                <a:cs typeface="Arial" pitchFamily="34" charset="0"/>
              </a:rPr>
              <a:t> </a:t>
            </a:r>
            <a:r>
              <a:rPr lang="en-US" dirty="0">
                <a:latin typeface="Arial" pitchFamily="34" charset="0"/>
                <a:cs typeface="Arial" pitchFamily="34" charset="0"/>
              </a:rPr>
              <a:t>based on?</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is a constitution?</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forms of constitution do you know?</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does it consist of?</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role does a constitution play in governing a country?</a:t>
            </a:r>
            <a:endParaRPr lang="ru-RU" dirty="0">
              <a:latin typeface="Arial" pitchFamily="34" charset="0"/>
              <a:cs typeface="Arial" pitchFamily="34" charset="0"/>
            </a:endParaRPr>
          </a:p>
          <a:p>
            <a:pPr marL="514350" lvl="0" indent="-514350">
              <a:buFont typeface="+mj-lt"/>
              <a:buAutoNum type="arabicPeriod"/>
            </a:pPr>
            <a:r>
              <a:rPr lang="en-US" dirty="0">
                <a:latin typeface="Arial" pitchFamily="34" charset="0"/>
                <a:cs typeface="Arial" pitchFamily="34" charset="0"/>
              </a:rPr>
              <a:t>What are elections? What kinds of elections are known to you? Have you ever </a:t>
            </a:r>
            <a:r>
              <a:rPr lang="ru-RU" dirty="0" smtClean="0">
                <a:latin typeface="Arial" pitchFamily="34" charset="0"/>
                <a:cs typeface="Arial" pitchFamily="34" charset="0"/>
              </a:rPr>
              <a:t> </a:t>
            </a:r>
            <a:r>
              <a:rPr lang="en-US" dirty="0" smtClean="0">
                <a:latin typeface="Arial" pitchFamily="34" charset="0"/>
                <a:cs typeface="Arial" pitchFamily="34" charset="0"/>
              </a:rPr>
              <a:t>taken part</a:t>
            </a:r>
            <a:r>
              <a:rPr lang="ru-RU" dirty="0" smtClean="0">
                <a:latin typeface="Arial" pitchFamily="34" charset="0"/>
                <a:cs typeface="Arial" pitchFamily="34" charset="0"/>
              </a:rPr>
              <a:t> </a:t>
            </a:r>
            <a:r>
              <a:rPr lang="en-US" dirty="0" smtClean="0">
                <a:latin typeface="Arial" pitchFamily="34" charset="0"/>
                <a:cs typeface="Arial" pitchFamily="34" charset="0"/>
              </a:rPr>
              <a:t> </a:t>
            </a:r>
            <a:r>
              <a:rPr lang="en-US" dirty="0">
                <a:latin typeface="Arial" pitchFamily="34" charset="0"/>
                <a:cs typeface="Arial" pitchFamily="34" charset="0"/>
              </a:rPr>
              <a:t>in any elections?</a:t>
            </a:r>
            <a:endParaRPr lang="ru-RU" dirty="0">
              <a:latin typeface="Arial" pitchFamily="34" charset="0"/>
              <a:cs typeface="Arial" pitchFamily="34" charset="0"/>
            </a:endParaRPr>
          </a:p>
          <a:p>
            <a:pPr marL="514350" indent="-514350">
              <a:buFont typeface="+mj-lt"/>
              <a:buAutoNum type="arabicPeriod"/>
            </a:pPr>
            <a:endParaRPr lang="ru-RU" dirty="0"/>
          </a:p>
        </p:txBody>
      </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5404"/>
          </a:xfrm>
        </p:spPr>
        <p:txBody>
          <a:bodyPr>
            <a:normAutofit fontScale="90000"/>
          </a:bodyPr>
          <a:lstStyle/>
          <a:p>
            <a:endParaRPr lang="ru-RU" dirty="0"/>
          </a:p>
        </p:txBody>
      </p:sp>
      <p:sp>
        <p:nvSpPr>
          <p:cNvPr id="3" name="Содержимое 2"/>
          <p:cNvSpPr>
            <a:spLocks noGrp="1"/>
          </p:cNvSpPr>
          <p:nvPr>
            <p:ph idx="1"/>
          </p:nvPr>
        </p:nvSpPr>
        <p:spPr>
          <a:xfrm>
            <a:off x="457200" y="1357298"/>
            <a:ext cx="8229600" cy="4768865"/>
          </a:xfrm>
        </p:spPr>
        <p:txBody>
          <a:bodyPr>
            <a:noAutofit/>
          </a:bodyPr>
          <a:lstStyle/>
          <a:p>
            <a:pPr>
              <a:buNone/>
            </a:pPr>
            <a:r>
              <a:rPr lang="en-US" sz="1400" b="1" u="sng" dirty="0">
                <a:solidFill>
                  <a:srgbClr val="C00000"/>
                </a:solidFill>
                <a:latin typeface="Arial" pitchFamily="34" charset="0"/>
                <a:cs typeface="Arial" pitchFamily="34" charset="0"/>
              </a:rPr>
              <a:t>4.Read the following extract, translate it into English using the active vocabulary of the topic “Democracy”:</a:t>
            </a:r>
            <a:endParaRPr lang="ru-RU" sz="1400" dirty="0">
              <a:solidFill>
                <a:srgbClr val="C00000"/>
              </a:solidFill>
              <a:latin typeface="Arial" pitchFamily="34" charset="0"/>
              <a:cs typeface="Arial" pitchFamily="34" charset="0"/>
            </a:endParaRPr>
          </a:p>
          <a:p>
            <a:pPr>
              <a:buNone/>
            </a:pPr>
            <a:r>
              <a:rPr lang="en-US" sz="1400" dirty="0">
                <a:latin typeface="Arial" pitchFamily="34" charset="0"/>
                <a:cs typeface="Arial" pitchFamily="34" charset="0"/>
              </a:rPr>
              <a:t>    </a:t>
            </a:r>
            <a:r>
              <a:rPr lang="en-US" sz="1400" dirty="0" smtClean="0">
                <a:latin typeface="Arial" pitchFamily="34" charset="0"/>
                <a:cs typeface="Arial" pitchFamily="34" charset="0"/>
              </a:rPr>
              <a:t>   </a:t>
            </a:r>
            <a:r>
              <a:rPr lang="ru-RU" sz="1400" dirty="0" smtClean="0">
                <a:latin typeface="Arial" pitchFamily="34" charset="0"/>
                <a:cs typeface="Arial" pitchFamily="34" charset="0"/>
              </a:rPr>
              <a:t>Демократия </a:t>
            </a:r>
            <a:r>
              <a:rPr lang="ru-RU" sz="1400" dirty="0">
                <a:latin typeface="Arial" pitchFamily="34" charset="0"/>
                <a:cs typeface="Arial" pitchFamily="34" charset="0"/>
              </a:rPr>
              <a:t>– форма правления государством или политическая система, при которой власть осуществляется через прямое народовластие (прямая демократия) либо через представителей, избираемых народом или какой-то его частью (представительная демократия).</a:t>
            </a:r>
          </a:p>
          <a:p>
            <a:pPr>
              <a:buNone/>
            </a:pPr>
            <a:r>
              <a:rPr lang="en-US" sz="1400" dirty="0">
                <a:latin typeface="Arial" pitchFamily="34" charset="0"/>
                <a:cs typeface="Arial" pitchFamily="34" charset="0"/>
              </a:rPr>
              <a:t> </a:t>
            </a:r>
            <a:endParaRPr lang="ru-RU" sz="1400" dirty="0">
              <a:latin typeface="Arial" pitchFamily="34" charset="0"/>
              <a:cs typeface="Arial" pitchFamily="34" charset="0"/>
            </a:endParaRPr>
          </a:p>
          <a:p>
            <a:pPr lvl="1"/>
            <a:r>
              <a:rPr lang="ru-RU" sz="1400" dirty="0">
                <a:latin typeface="Arial" pitchFamily="34" charset="0"/>
                <a:cs typeface="Arial" pitchFamily="34" charset="0"/>
              </a:rPr>
              <a:t>Современное понятие демократии включает следующие гражданские права и свободы:</a:t>
            </a:r>
          </a:p>
          <a:p>
            <a:pPr lvl="1"/>
            <a:r>
              <a:rPr lang="ru-RU" sz="1400" dirty="0">
                <a:latin typeface="Arial" pitchFamily="34" charset="0"/>
                <a:cs typeface="Arial" pitchFamily="34" charset="0"/>
              </a:rPr>
              <a:t>свободу слова;</a:t>
            </a:r>
          </a:p>
          <a:p>
            <a:pPr lvl="1"/>
            <a:r>
              <a:rPr lang="ru-RU" sz="1400" dirty="0">
                <a:latin typeface="Arial" pitchFamily="34" charset="0"/>
                <a:cs typeface="Arial" pitchFamily="34" charset="0"/>
              </a:rPr>
              <a:t>свободу вероисповедания;</a:t>
            </a:r>
          </a:p>
          <a:p>
            <a:pPr lvl="1"/>
            <a:r>
              <a:rPr lang="ru-RU" sz="1400" dirty="0">
                <a:latin typeface="Arial" pitchFamily="34" charset="0"/>
                <a:cs typeface="Arial" pitchFamily="34" charset="0"/>
              </a:rPr>
              <a:t>свободу выбора языка общения;</a:t>
            </a:r>
          </a:p>
          <a:p>
            <a:pPr lvl="1"/>
            <a:r>
              <a:rPr lang="ru-RU" sz="1400" dirty="0">
                <a:latin typeface="Arial" pitchFamily="34" charset="0"/>
                <a:cs typeface="Arial" pitchFamily="34" charset="0"/>
              </a:rPr>
              <a:t>независимость печати и других средств массовой   </a:t>
            </a:r>
          </a:p>
          <a:p>
            <a:pPr lvl="1"/>
            <a:r>
              <a:rPr lang="ru-RU" sz="1400" dirty="0">
                <a:latin typeface="Arial" pitchFamily="34" charset="0"/>
                <a:cs typeface="Arial" pitchFamily="34" charset="0"/>
              </a:rPr>
              <a:t>информации;</a:t>
            </a:r>
          </a:p>
          <a:p>
            <a:pPr lvl="1"/>
            <a:r>
              <a:rPr lang="ru-RU" sz="1400" dirty="0">
                <a:latin typeface="Arial" pitchFamily="34" charset="0"/>
                <a:cs typeface="Arial" pitchFamily="34" charset="0"/>
              </a:rPr>
              <a:t>право человека на жизнь, личную свободу и </a:t>
            </a:r>
          </a:p>
          <a:p>
            <a:pPr lvl="1"/>
            <a:r>
              <a:rPr lang="ru-RU" sz="1400" dirty="0">
                <a:latin typeface="Arial" pitchFamily="34" charset="0"/>
                <a:cs typeface="Arial" pitchFamily="34" charset="0"/>
              </a:rPr>
              <a:t>безопасность;</a:t>
            </a:r>
          </a:p>
          <a:p>
            <a:pPr lvl="1"/>
            <a:r>
              <a:rPr lang="ru-RU" sz="1400" dirty="0">
                <a:latin typeface="Arial" pitchFamily="34" charset="0"/>
                <a:cs typeface="Arial" pitchFamily="34" charset="0"/>
              </a:rPr>
              <a:t>гарантии личной неприкосновенности граждан</a:t>
            </a:r>
            <a:r>
              <a:rPr lang="en-US" sz="1400" dirty="0">
                <a:latin typeface="Arial" pitchFamily="34" charset="0"/>
                <a:cs typeface="Arial" pitchFamily="34" charset="0"/>
              </a:rPr>
              <a:t>;</a:t>
            </a:r>
            <a:endParaRPr lang="ru-RU" sz="1400" dirty="0">
              <a:latin typeface="Arial" pitchFamily="34" charset="0"/>
              <a:cs typeface="Arial" pitchFamily="34" charset="0"/>
            </a:endParaRPr>
          </a:p>
          <a:p>
            <a:pPr lvl="1"/>
            <a:r>
              <a:rPr lang="ru-RU" sz="1400" dirty="0">
                <a:latin typeface="Arial" pitchFamily="34" charset="0"/>
                <a:cs typeface="Arial" pitchFamily="34" charset="0"/>
              </a:rPr>
              <a:t>независимость и беспристрастность суда</a:t>
            </a:r>
            <a:r>
              <a:rPr lang="en-US" sz="1400" dirty="0">
                <a:latin typeface="Arial" pitchFamily="34" charset="0"/>
                <a:cs typeface="Arial" pitchFamily="34" charset="0"/>
              </a:rPr>
              <a:t>;</a:t>
            </a:r>
            <a:endParaRPr lang="ru-RU" sz="1400" dirty="0">
              <a:latin typeface="Arial" pitchFamily="34" charset="0"/>
              <a:cs typeface="Arial" pitchFamily="34" charset="0"/>
            </a:endParaRPr>
          </a:p>
          <a:p>
            <a:pPr lvl="1"/>
            <a:r>
              <a:rPr lang="ru-RU" sz="1400" dirty="0">
                <a:latin typeface="Arial" pitchFamily="34" charset="0"/>
                <a:cs typeface="Arial" pitchFamily="34" charset="0"/>
              </a:rPr>
              <a:t>развитое гражданское общество.</a:t>
            </a:r>
          </a:p>
          <a:p>
            <a:pPr lvl="0">
              <a:buNone/>
            </a:pPr>
            <a:r>
              <a:rPr lang="en-US" sz="1400" dirty="0">
                <a:solidFill>
                  <a:srgbClr val="C00000"/>
                </a:solidFill>
                <a:latin typeface="Arial" pitchFamily="34" charset="0"/>
                <a:cs typeface="Arial" pitchFamily="34" charset="0"/>
              </a:rPr>
              <a:t> </a:t>
            </a:r>
            <a:r>
              <a:rPr lang="en-US" sz="1400" dirty="0" smtClean="0">
                <a:solidFill>
                  <a:srgbClr val="C00000"/>
                </a:solidFill>
                <a:latin typeface="Arial" pitchFamily="34" charset="0"/>
                <a:cs typeface="Arial" pitchFamily="34" charset="0"/>
              </a:rPr>
              <a:t>5.</a:t>
            </a:r>
            <a:r>
              <a:rPr lang="en-US" sz="1400" b="1" u="sng" dirty="0" smtClean="0">
                <a:solidFill>
                  <a:srgbClr val="C00000"/>
                </a:solidFill>
              </a:rPr>
              <a:t>Write </a:t>
            </a:r>
            <a:r>
              <a:rPr lang="en-US" sz="1400" b="1" u="sng" dirty="0" smtClean="0">
                <a:solidFill>
                  <a:srgbClr val="C00000"/>
                </a:solidFill>
              </a:rPr>
              <a:t>the summary of </a:t>
            </a:r>
            <a:endParaRPr lang="ru-RU" sz="1400" dirty="0" smtClean="0">
              <a:solidFill>
                <a:srgbClr val="C00000"/>
              </a:solidFill>
            </a:endParaRPr>
          </a:p>
          <a:p>
            <a:pPr>
              <a:buNone/>
            </a:pPr>
            <a:r>
              <a:rPr lang="en-US" sz="1400" b="1" u="sng" dirty="0" smtClean="0">
                <a:solidFill>
                  <a:srgbClr val="C00000"/>
                </a:solidFill>
                <a:latin typeface="Arial" pitchFamily="34" charset="0"/>
                <a:cs typeface="Arial" pitchFamily="34" charset="0"/>
              </a:rPr>
              <a:t>6.Do </a:t>
            </a:r>
            <a:r>
              <a:rPr lang="en-US" sz="1400" b="1" u="sng" dirty="0">
                <a:solidFill>
                  <a:srgbClr val="C00000"/>
                </a:solidFill>
                <a:latin typeface="Arial" pitchFamily="34" charset="0"/>
                <a:cs typeface="Arial" pitchFamily="34" charset="0"/>
              </a:rPr>
              <a:t>the </a:t>
            </a:r>
            <a:r>
              <a:rPr lang="en-US" sz="1400" b="1" u="sng" dirty="0" err="1">
                <a:solidFill>
                  <a:srgbClr val="C00000"/>
                </a:solidFill>
                <a:latin typeface="Arial" pitchFamily="34" charset="0"/>
                <a:cs typeface="Arial" pitchFamily="34" charset="0"/>
              </a:rPr>
              <a:t>Kazah</a:t>
            </a:r>
            <a:r>
              <a:rPr lang="en-US" sz="1400" b="1" u="sng" dirty="0">
                <a:solidFill>
                  <a:srgbClr val="C00000"/>
                </a:solidFill>
                <a:latin typeface="Arial" pitchFamily="34" charset="0"/>
                <a:cs typeface="Arial" pitchFamily="34" charset="0"/>
              </a:rPr>
              <a:t> citizens possess the above mentioned rights,  </a:t>
            </a:r>
            <a:endParaRPr lang="ru-RU" sz="1400" dirty="0">
              <a:solidFill>
                <a:srgbClr val="C00000"/>
              </a:solidFill>
              <a:latin typeface="Arial" pitchFamily="34" charset="0"/>
              <a:cs typeface="Arial" pitchFamily="34" charset="0"/>
            </a:endParaRPr>
          </a:p>
          <a:p>
            <a:pPr>
              <a:buNone/>
            </a:pPr>
            <a:r>
              <a:rPr lang="en-US" sz="1400" b="1" u="sng" dirty="0" smtClean="0">
                <a:solidFill>
                  <a:srgbClr val="C00000"/>
                </a:solidFill>
                <a:latin typeface="Arial" pitchFamily="34" charset="0"/>
                <a:cs typeface="Arial" pitchFamily="34" charset="0"/>
              </a:rPr>
              <a:t>freedoms </a:t>
            </a:r>
            <a:r>
              <a:rPr lang="en-US" sz="1400" b="1" u="sng" dirty="0">
                <a:solidFill>
                  <a:srgbClr val="C00000"/>
                </a:solidFill>
                <a:latin typeface="Arial" pitchFamily="34" charset="0"/>
                <a:cs typeface="Arial" pitchFamily="34" charset="0"/>
              </a:rPr>
              <a:t>and guarantees? Yes/ No, prove with examples.</a:t>
            </a:r>
            <a:endParaRPr lang="ru-RU" sz="1400" dirty="0">
              <a:solidFill>
                <a:srgbClr val="C00000"/>
              </a:solidFill>
              <a:latin typeface="Arial" pitchFamily="34" charset="0"/>
              <a:cs typeface="Arial" pitchFamily="34" charset="0"/>
            </a:endParaRPr>
          </a:p>
          <a:p>
            <a:pPr>
              <a:buNone/>
            </a:pPr>
            <a:r>
              <a:rPr lang="en-US" sz="1400" i="1" dirty="0">
                <a:solidFill>
                  <a:srgbClr val="C00000"/>
                </a:solidFill>
                <a:latin typeface="Arial" pitchFamily="34" charset="0"/>
                <a:cs typeface="Arial" pitchFamily="34" charset="0"/>
              </a:rPr>
              <a:t> </a:t>
            </a:r>
            <a:endParaRPr lang="ru-RU" sz="1400" dirty="0">
              <a:solidFill>
                <a:srgbClr val="C00000"/>
              </a:solidFill>
              <a:latin typeface="Arial" pitchFamily="34" charset="0"/>
              <a:cs typeface="Arial" pitchFamily="34" charset="0"/>
            </a:endParaRPr>
          </a:p>
          <a:p>
            <a:pPr>
              <a:buNone/>
            </a:pPr>
            <a:r>
              <a:rPr lang="en-US" sz="1400" i="1" dirty="0">
                <a:latin typeface="Arial" pitchFamily="34" charset="0"/>
                <a:cs typeface="Arial" pitchFamily="34" charset="0"/>
              </a:rPr>
              <a:t> </a:t>
            </a:r>
            <a:endParaRPr lang="ru-RU" sz="1400" dirty="0">
              <a:latin typeface="Arial" pitchFamily="34" charset="0"/>
              <a:cs typeface="Arial" pitchFamily="34" charset="0"/>
            </a:endParaRPr>
          </a:p>
          <a:p>
            <a:endParaRPr lang="ru-RU" sz="1400" dirty="0">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96842"/>
          </a:xfrm>
        </p:spPr>
        <p:txBody>
          <a:bodyPr>
            <a:normAutofit fontScale="90000"/>
          </a:bodyPr>
          <a:lstStyle/>
          <a:p>
            <a:endParaRPr lang="ru-RU" dirty="0"/>
          </a:p>
        </p:txBody>
      </p:sp>
      <p:sp>
        <p:nvSpPr>
          <p:cNvPr id="3" name="Содержимое 2"/>
          <p:cNvSpPr>
            <a:spLocks noGrp="1"/>
          </p:cNvSpPr>
          <p:nvPr>
            <p:ph idx="1"/>
          </p:nvPr>
        </p:nvSpPr>
        <p:spPr>
          <a:xfrm>
            <a:off x="457200" y="1000108"/>
            <a:ext cx="8229600" cy="5126055"/>
          </a:xfrm>
        </p:spPr>
        <p:txBody>
          <a:bodyPr>
            <a:normAutofit fontScale="62500" lnSpcReduction="20000"/>
          </a:bodyPr>
          <a:lstStyle/>
          <a:p>
            <a:pPr>
              <a:buNone/>
            </a:pPr>
            <a:r>
              <a:rPr lang="en-US" b="1" u="sng" dirty="0">
                <a:solidFill>
                  <a:srgbClr val="C00000"/>
                </a:solidFill>
                <a:latin typeface="Arial" pitchFamily="34" charset="0"/>
                <a:cs typeface="Arial" pitchFamily="34" charset="0"/>
              </a:rPr>
              <a:t>7</a:t>
            </a:r>
            <a:r>
              <a:rPr lang="en-US" b="1" u="sng" dirty="0" smtClean="0">
                <a:solidFill>
                  <a:srgbClr val="C00000"/>
                </a:solidFill>
                <a:latin typeface="Arial" pitchFamily="34" charset="0"/>
                <a:cs typeface="Arial" pitchFamily="34" charset="0"/>
              </a:rPr>
              <a:t>.Study </a:t>
            </a:r>
            <a:r>
              <a:rPr lang="en-US" b="1" u="sng" dirty="0">
                <a:solidFill>
                  <a:srgbClr val="C00000"/>
                </a:solidFill>
                <a:latin typeface="Arial" pitchFamily="34" charset="0"/>
                <a:cs typeface="Arial" pitchFamily="34" charset="0"/>
              </a:rPr>
              <a:t>the following quotes of famous politicians, philosophers and writers. Do you agree or disagree with them? Give your arguments.</a:t>
            </a:r>
            <a:endParaRPr lang="ru-RU" dirty="0">
              <a:solidFill>
                <a:srgbClr val="C00000"/>
              </a:solidFill>
              <a:latin typeface="Arial" pitchFamily="34" charset="0"/>
              <a:cs typeface="Arial" pitchFamily="34" charset="0"/>
            </a:endParaRPr>
          </a:p>
          <a:p>
            <a:pPr>
              <a:buNone/>
            </a:pPr>
            <a:r>
              <a:rPr lang="en-US" b="1" dirty="0">
                <a:solidFill>
                  <a:srgbClr val="C00000"/>
                </a:solidFill>
                <a:latin typeface="Arial" pitchFamily="34" charset="0"/>
                <a:cs typeface="Arial" pitchFamily="34" charset="0"/>
              </a:rPr>
              <a:t> </a:t>
            </a:r>
            <a:endParaRPr lang="ru-RU" dirty="0">
              <a:solidFill>
                <a:srgbClr val="C00000"/>
              </a:solidFill>
              <a:latin typeface="Arial" pitchFamily="34" charset="0"/>
              <a:cs typeface="Arial" pitchFamily="34" charset="0"/>
            </a:endParaRPr>
          </a:p>
          <a:p>
            <a:pPr marL="514350" lvl="0" indent="-514350">
              <a:buFont typeface="+mj-lt"/>
              <a:buAutoNum type="alphaLcPeriod"/>
            </a:pPr>
            <a:r>
              <a:rPr lang="en-US" dirty="0">
                <a:latin typeface="Arial" pitchFamily="34" charset="0"/>
                <a:cs typeface="Arial" pitchFamily="34" charset="0"/>
              </a:rPr>
              <a:t>The greatest argument against democracy is a five-minute conversation with the average voter. </a:t>
            </a:r>
            <a:r>
              <a:rPr lang="en-US" b="1" dirty="0">
                <a:latin typeface="Arial" pitchFamily="34" charset="0"/>
                <a:cs typeface="Arial" pitchFamily="34" charset="0"/>
              </a:rPr>
              <a:t>(Winston Churchill)</a:t>
            </a:r>
            <a:endParaRPr lang="ru-RU" dirty="0">
              <a:latin typeface="Arial" pitchFamily="34" charset="0"/>
              <a:cs typeface="Arial" pitchFamily="34" charset="0"/>
            </a:endParaRPr>
          </a:p>
          <a:p>
            <a:pPr marL="514350" lvl="0" indent="-514350">
              <a:buFont typeface="+mj-lt"/>
              <a:buAutoNum type="alphaLcPeriod"/>
            </a:pPr>
            <a:r>
              <a:rPr lang="en-US" dirty="0">
                <a:latin typeface="Arial" pitchFamily="34" charset="0"/>
                <a:cs typeface="Arial" pitchFamily="34" charset="0"/>
              </a:rPr>
              <a:t>Democracy is the rule of the people, by the people and for the people. </a:t>
            </a:r>
            <a:r>
              <a:rPr lang="en-US" b="1" dirty="0">
                <a:latin typeface="Arial" pitchFamily="34" charset="0"/>
                <a:cs typeface="Arial" pitchFamily="34" charset="0"/>
              </a:rPr>
              <a:t>(Abraham Lincoln)</a:t>
            </a:r>
            <a:endParaRPr lang="ru-RU" dirty="0">
              <a:latin typeface="Arial" pitchFamily="34" charset="0"/>
              <a:cs typeface="Arial" pitchFamily="34" charset="0"/>
            </a:endParaRPr>
          </a:p>
          <a:p>
            <a:pPr marL="514350" lvl="0" indent="-514350">
              <a:buFont typeface="+mj-lt"/>
              <a:buAutoNum type="alphaLcPeriod"/>
            </a:pPr>
            <a:r>
              <a:rPr lang="en-US" dirty="0">
                <a:latin typeface="Arial" pitchFamily="34" charset="0"/>
                <a:cs typeface="Arial" pitchFamily="34" charset="0"/>
              </a:rPr>
              <a:t>A democracy is nothing more than an angry mob, where fifty-one per cent of the people may take away the rights of the other forty-nine. </a:t>
            </a:r>
            <a:r>
              <a:rPr lang="en-US" b="1" dirty="0">
                <a:latin typeface="Arial" pitchFamily="34" charset="0"/>
                <a:cs typeface="Arial" pitchFamily="34" charset="0"/>
              </a:rPr>
              <a:t>(Thomas Jefferson)</a:t>
            </a:r>
            <a:endParaRPr lang="ru-RU" dirty="0">
              <a:latin typeface="Arial" pitchFamily="34" charset="0"/>
              <a:cs typeface="Arial" pitchFamily="34" charset="0"/>
            </a:endParaRPr>
          </a:p>
          <a:p>
            <a:pPr marL="514350" lvl="0" indent="-514350">
              <a:buFont typeface="+mj-lt"/>
              <a:buAutoNum type="alphaLcPeriod"/>
            </a:pPr>
            <a:r>
              <a:rPr lang="en-US" dirty="0">
                <a:latin typeface="Arial" pitchFamily="34" charset="0"/>
                <a:cs typeface="Arial" pitchFamily="34" charset="0"/>
              </a:rPr>
              <a:t>Democracy opens mouths but cannot fill them. </a:t>
            </a:r>
            <a:r>
              <a:rPr lang="en-US" b="1" dirty="0">
                <a:latin typeface="Arial" pitchFamily="34" charset="0"/>
                <a:cs typeface="Arial" pitchFamily="34" charset="0"/>
              </a:rPr>
              <a:t>(Leonid </a:t>
            </a:r>
            <a:r>
              <a:rPr lang="en-US" b="1" dirty="0" err="1">
                <a:latin typeface="Arial" pitchFamily="34" charset="0"/>
                <a:cs typeface="Arial" pitchFamily="34" charset="0"/>
              </a:rPr>
              <a:t>Sukhorukov</a:t>
            </a:r>
            <a:r>
              <a:rPr lang="en-US" b="1" dirty="0">
                <a:latin typeface="Arial" pitchFamily="34" charset="0"/>
                <a:cs typeface="Arial" pitchFamily="34" charset="0"/>
              </a:rPr>
              <a:t>)</a:t>
            </a:r>
            <a:endParaRPr lang="ru-RU" dirty="0">
              <a:latin typeface="Arial" pitchFamily="34" charset="0"/>
              <a:cs typeface="Arial" pitchFamily="34" charset="0"/>
            </a:endParaRPr>
          </a:p>
          <a:p>
            <a:pPr marL="514350" lvl="0" indent="-514350">
              <a:buFont typeface="+mj-lt"/>
              <a:buAutoNum type="alphaLcPeriod"/>
            </a:pPr>
            <a:r>
              <a:rPr lang="en-US" dirty="0">
                <a:latin typeface="Arial" pitchFamily="34" charset="0"/>
                <a:cs typeface="Arial" pitchFamily="34" charset="0"/>
              </a:rPr>
              <a:t>Democracy is a very admirable form of government – for dogs. </a:t>
            </a:r>
            <a:r>
              <a:rPr lang="en-US" b="1" dirty="0">
                <a:latin typeface="Arial" pitchFamily="34" charset="0"/>
                <a:cs typeface="Arial" pitchFamily="34" charset="0"/>
              </a:rPr>
              <a:t>(Edgar Allan Poe)</a:t>
            </a:r>
            <a:endParaRPr lang="ru-RU" dirty="0">
              <a:latin typeface="Arial" pitchFamily="34" charset="0"/>
              <a:cs typeface="Arial" pitchFamily="34" charset="0"/>
            </a:endParaRPr>
          </a:p>
          <a:p>
            <a:pPr>
              <a:buNone/>
            </a:pPr>
            <a:r>
              <a:rPr lang="en-US" b="1" dirty="0">
                <a:latin typeface="Arial" pitchFamily="34" charset="0"/>
                <a:cs typeface="Arial" pitchFamily="34" charset="0"/>
              </a:rPr>
              <a:t> </a:t>
            </a:r>
            <a:endParaRPr lang="ru-RU" dirty="0">
              <a:latin typeface="Arial" pitchFamily="34" charset="0"/>
              <a:cs typeface="Arial" pitchFamily="34" charset="0"/>
            </a:endParaRPr>
          </a:p>
          <a:p>
            <a:pPr>
              <a:buNone/>
            </a:pPr>
            <a:r>
              <a:rPr lang="en-US" b="1" u="sng" dirty="0">
                <a:solidFill>
                  <a:srgbClr val="C00000"/>
                </a:solidFill>
                <a:latin typeface="Arial" pitchFamily="34" charset="0"/>
                <a:cs typeface="Arial" pitchFamily="34" charset="0"/>
              </a:rPr>
              <a:t>8</a:t>
            </a:r>
            <a:r>
              <a:rPr lang="en-US" b="1" u="sng" dirty="0" smtClean="0">
                <a:solidFill>
                  <a:srgbClr val="C00000"/>
                </a:solidFill>
                <a:latin typeface="Arial" pitchFamily="34" charset="0"/>
                <a:cs typeface="Arial" pitchFamily="34" charset="0"/>
              </a:rPr>
              <a:t>. </a:t>
            </a:r>
            <a:r>
              <a:rPr lang="en-US" b="1" u="sng" dirty="0">
                <a:solidFill>
                  <a:srgbClr val="C00000"/>
                </a:solidFill>
                <a:latin typeface="Arial" pitchFamily="34" charset="0"/>
                <a:cs typeface="Arial" pitchFamily="34" charset="0"/>
              </a:rPr>
              <a:t>Discussion</a:t>
            </a:r>
            <a:endParaRPr lang="ru-RU" dirty="0">
              <a:solidFill>
                <a:srgbClr val="C00000"/>
              </a:solidFill>
              <a:latin typeface="Arial" pitchFamily="34" charset="0"/>
              <a:cs typeface="Arial" pitchFamily="34" charset="0"/>
            </a:endParaRPr>
          </a:p>
          <a:p>
            <a:pPr>
              <a:buNone/>
            </a:pPr>
            <a:r>
              <a:rPr lang="en-US" b="1" i="1" dirty="0">
                <a:latin typeface="Arial" pitchFamily="34" charset="0"/>
                <a:cs typeface="Arial" pitchFamily="34" charset="0"/>
              </a:rPr>
              <a:t> </a:t>
            </a:r>
            <a:endParaRPr lang="ru-RU" dirty="0">
              <a:latin typeface="Arial" pitchFamily="34" charset="0"/>
              <a:cs typeface="Arial" pitchFamily="34" charset="0"/>
            </a:endParaRPr>
          </a:p>
          <a:p>
            <a:pPr>
              <a:buNone/>
            </a:pPr>
            <a:r>
              <a:rPr lang="en-US" b="1" dirty="0">
                <a:latin typeface="Arial" pitchFamily="34" charset="0"/>
                <a:cs typeface="Arial" pitchFamily="34" charset="0"/>
              </a:rPr>
              <a:t>In groups of three or four discuss the main features of democracy, its advantages and disadvantages, your personal attitude to it.</a:t>
            </a:r>
            <a:endParaRPr lang="ru-RU" dirty="0">
              <a:latin typeface="Arial" pitchFamily="34" charset="0"/>
              <a:cs typeface="Arial" pitchFamily="34" charset="0"/>
            </a:endParaRPr>
          </a:p>
          <a:p>
            <a:pPr>
              <a:buNone/>
            </a:pPr>
            <a:r>
              <a:rPr lang="en-US" i="1" dirty="0">
                <a:latin typeface="Arial" pitchFamily="34" charset="0"/>
                <a:cs typeface="Arial" pitchFamily="34" charset="0"/>
              </a:rPr>
              <a:t> </a:t>
            </a:r>
            <a:endParaRPr lang="ru-RU" dirty="0">
              <a:latin typeface="Arial" pitchFamily="34" charset="0"/>
              <a:cs typeface="Arial" pitchFamily="34" charset="0"/>
            </a:endParaRPr>
          </a:p>
          <a:p>
            <a:pPr>
              <a:buNone/>
            </a:pPr>
            <a:r>
              <a:rPr lang="en-US" b="1" dirty="0">
                <a:latin typeface="Arial" pitchFamily="34" charset="0"/>
                <a:cs typeface="Arial" pitchFamily="34" charset="0"/>
              </a:rPr>
              <a:t> </a:t>
            </a:r>
            <a:endParaRPr lang="ru-RU" dirty="0">
              <a:latin typeface="Arial" pitchFamily="34" charset="0"/>
              <a:cs typeface="Arial" pitchFamily="34" charset="0"/>
            </a:endParaRPr>
          </a:p>
          <a:p>
            <a:pPr>
              <a:buNone/>
            </a:pPr>
            <a:endParaRPr lang="ru-RU" dirty="0">
              <a:latin typeface="Arial" pitchFamily="34" charset="0"/>
              <a:cs typeface="Arial" pitchFamily="34" charset="0"/>
            </a:endParaRPr>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53966"/>
          </a:xfrm>
        </p:spPr>
        <p:txBody>
          <a:bodyPr>
            <a:normAutofit fontScale="90000"/>
          </a:bodyPr>
          <a:lstStyle/>
          <a:p>
            <a:endParaRPr lang="ru-RU" dirty="0"/>
          </a:p>
        </p:txBody>
      </p:sp>
      <p:sp>
        <p:nvSpPr>
          <p:cNvPr id="3" name="Содержимое 2"/>
          <p:cNvSpPr>
            <a:spLocks noGrp="1"/>
          </p:cNvSpPr>
          <p:nvPr>
            <p:ph idx="1"/>
          </p:nvPr>
        </p:nvSpPr>
        <p:spPr>
          <a:xfrm>
            <a:off x="571472" y="642918"/>
            <a:ext cx="8229600" cy="5554683"/>
          </a:xfrm>
        </p:spPr>
        <p:txBody>
          <a:bodyPr>
            <a:normAutofit fontScale="25000" lnSpcReduction="20000"/>
          </a:bodyPr>
          <a:lstStyle/>
          <a:p>
            <a:pPr>
              <a:buNone/>
            </a:pPr>
            <a:r>
              <a:rPr lang="en-US" sz="5600" b="1" dirty="0" smtClean="0">
                <a:solidFill>
                  <a:srgbClr val="C00000"/>
                </a:solidFill>
                <a:latin typeface="Arial" pitchFamily="34" charset="0"/>
                <a:cs typeface="Arial" pitchFamily="34" charset="0"/>
              </a:rPr>
              <a:t>Task V</a:t>
            </a:r>
            <a:endParaRPr lang="ru-RU" sz="5600" b="1" dirty="0" smtClean="0">
              <a:solidFill>
                <a:srgbClr val="C00000"/>
              </a:solidFill>
              <a:latin typeface="Arial" pitchFamily="34" charset="0"/>
              <a:cs typeface="Arial" pitchFamily="34" charset="0"/>
            </a:endParaRPr>
          </a:p>
          <a:p>
            <a:pPr marL="0" indent="0" algn="just">
              <a:buNone/>
            </a:pPr>
            <a:r>
              <a:rPr lang="en-US" sz="5600" dirty="0" smtClean="0">
                <a:latin typeface="Arial" pitchFamily="34" charset="0"/>
                <a:cs typeface="Arial" pitchFamily="34" charset="0"/>
              </a:rPr>
              <a:t>	</a:t>
            </a:r>
            <a:r>
              <a:rPr lang="en-US" sz="5600" b="1" dirty="0" smtClean="0">
                <a:latin typeface="Arial" pitchFamily="34" charset="0"/>
                <a:cs typeface="Arial" pitchFamily="34" charset="0"/>
              </a:rPr>
              <a:t>Good afternoon! I am a teacher of Political Science. My name is </a:t>
            </a:r>
            <a:r>
              <a:rPr lang="en-US" sz="5600" b="1" dirty="0" err="1" smtClean="0">
                <a:latin typeface="Arial" pitchFamily="34" charset="0"/>
                <a:cs typeface="Arial" pitchFamily="34" charset="0"/>
              </a:rPr>
              <a:t>Nazarbekova</a:t>
            </a:r>
            <a:r>
              <a:rPr lang="en-US" sz="5600" b="1" dirty="0" smtClean="0">
                <a:latin typeface="Arial" pitchFamily="34" charset="0"/>
                <a:cs typeface="Arial" pitchFamily="34" charset="0"/>
              </a:rPr>
              <a:t>  </a:t>
            </a:r>
            <a:r>
              <a:rPr lang="en-US" sz="5600" b="1" dirty="0" err="1" smtClean="0">
                <a:latin typeface="Arial" pitchFamily="34" charset="0"/>
                <a:cs typeface="Arial" pitchFamily="34" charset="0"/>
              </a:rPr>
              <a:t>Zauresh</a:t>
            </a:r>
            <a:r>
              <a:rPr lang="en-US" sz="5600" b="1" dirty="0" smtClean="0">
                <a:latin typeface="Arial" pitchFamily="34" charset="0"/>
                <a:cs typeface="Arial" pitchFamily="34" charset="0"/>
              </a:rPr>
              <a:t> </a:t>
            </a:r>
            <a:r>
              <a:rPr lang="en-US" sz="5600" b="1" dirty="0" err="1" smtClean="0">
                <a:latin typeface="Arial" pitchFamily="34" charset="0"/>
                <a:cs typeface="Arial" pitchFamily="34" charset="0"/>
              </a:rPr>
              <a:t>Muhamedkalievna</a:t>
            </a:r>
            <a:r>
              <a:rPr lang="en-US" sz="5600" b="1" dirty="0" smtClean="0">
                <a:latin typeface="Arial" pitchFamily="34" charset="0"/>
                <a:cs typeface="Arial" pitchFamily="34" charset="0"/>
              </a:rPr>
              <a:t>. We will study Political Science for one term. It is a science about  politics. </a:t>
            </a:r>
            <a:endParaRPr lang="ru-RU" sz="5600" b="1" dirty="0" smtClean="0">
              <a:latin typeface="Arial" pitchFamily="34" charset="0"/>
              <a:cs typeface="Arial" pitchFamily="34" charset="0"/>
            </a:endParaRPr>
          </a:p>
          <a:p>
            <a:pPr algn="just">
              <a:buNone/>
            </a:pPr>
            <a:r>
              <a:rPr lang="en-US" sz="5600" b="1" i="1" dirty="0" smtClean="0">
                <a:latin typeface="Arial" pitchFamily="34" charset="0"/>
                <a:cs typeface="Arial" pitchFamily="34" charset="0"/>
              </a:rPr>
              <a:t>We will  consider  different views on politics:</a:t>
            </a:r>
            <a:endParaRPr lang="ru-RU" sz="5600" b="1" i="1" dirty="0" smtClean="0">
              <a:latin typeface="Arial" pitchFamily="34" charset="0"/>
              <a:cs typeface="Arial" pitchFamily="34" charset="0"/>
            </a:endParaRPr>
          </a:p>
          <a:p>
            <a:pPr lvl="0" algn="just"/>
            <a:r>
              <a:rPr lang="en-US" sz="5600" b="1" dirty="0" smtClean="0">
                <a:latin typeface="Arial" pitchFamily="34" charset="0"/>
                <a:cs typeface="Arial" pitchFamily="34" charset="0"/>
              </a:rPr>
              <a:t>politics as the art of government</a:t>
            </a:r>
            <a:endParaRPr lang="ru-RU" sz="5600" b="1" dirty="0" smtClean="0">
              <a:latin typeface="Arial" pitchFamily="34" charset="0"/>
              <a:cs typeface="Arial" pitchFamily="34" charset="0"/>
            </a:endParaRPr>
          </a:p>
          <a:p>
            <a:pPr lvl="0" algn="just"/>
            <a:r>
              <a:rPr lang="en-US" sz="5600" b="1" dirty="0" smtClean="0">
                <a:latin typeface="Arial" pitchFamily="34" charset="0"/>
                <a:cs typeface="Arial" pitchFamily="34" charset="0"/>
              </a:rPr>
              <a:t>politics as public affairs</a:t>
            </a:r>
            <a:endParaRPr lang="ru-RU" sz="5600" b="1" dirty="0" smtClean="0">
              <a:latin typeface="Arial" pitchFamily="34" charset="0"/>
              <a:cs typeface="Arial" pitchFamily="34" charset="0"/>
            </a:endParaRPr>
          </a:p>
          <a:p>
            <a:pPr lvl="0" algn="just"/>
            <a:r>
              <a:rPr lang="en-US" sz="5600" b="1" dirty="0" smtClean="0">
                <a:latin typeface="Arial" pitchFamily="34" charset="0"/>
                <a:cs typeface="Arial" pitchFamily="34" charset="0"/>
              </a:rPr>
              <a:t>politics as compromise and consensus</a:t>
            </a:r>
            <a:endParaRPr lang="ru-RU" sz="5600" b="1" dirty="0" smtClean="0">
              <a:latin typeface="Arial" pitchFamily="34" charset="0"/>
              <a:cs typeface="Arial" pitchFamily="34" charset="0"/>
            </a:endParaRPr>
          </a:p>
          <a:p>
            <a:pPr lvl="0" algn="just"/>
            <a:r>
              <a:rPr lang="en-US" sz="5600" b="1" dirty="0" smtClean="0">
                <a:latin typeface="Arial" pitchFamily="34" charset="0"/>
                <a:cs typeface="Arial" pitchFamily="34" charset="0"/>
              </a:rPr>
              <a:t>politics as power and distribution of resources</a:t>
            </a:r>
            <a:endParaRPr lang="ru-RU" sz="5600" b="1" dirty="0" smtClean="0">
              <a:latin typeface="Arial" pitchFamily="34" charset="0"/>
              <a:cs typeface="Arial" pitchFamily="34" charset="0"/>
            </a:endParaRPr>
          </a:p>
          <a:p>
            <a:pPr algn="just">
              <a:buNone/>
            </a:pPr>
            <a:r>
              <a:rPr lang="en-US" sz="5600" b="1" dirty="0" smtClean="0">
                <a:latin typeface="Arial" pitchFamily="34" charset="0"/>
                <a:cs typeface="Arial" pitchFamily="34" charset="0"/>
              </a:rPr>
              <a:t>	Political </a:t>
            </a:r>
            <a:r>
              <a:rPr lang="en-US" sz="5600" b="1" dirty="0" smtClean="0">
                <a:latin typeface="Arial" pitchFamily="34" charset="0"/>
                <a:cs typeface="Arial" pitchFamily="34" charset="0"/>
              </a:rPr>
              <a:t>science was developed as a part of Philosophy and  then it separated from it  as independent science at the beginning of XIX century. Political science is very important in modern time. There are many political, economic and  national conflicts in the world and also ones inside many countries. National and local conflicts are very complex to work out.  </a:t>
            </a:r>
            <a:endParaRPr lang="ru-RU" sz="5600" b="1" dirty="0" smtClean="0">
              <a:latin typeface="Arial" pitchFamily="34" charset="0"/>
              <a:cs typeface="Arial" pitchFamily="34" charset="0"/>
            </a:endParaRPr>
          </a:p>
          <a:p>
            <a:pPr marL="0" indent="0" algn="just" defTabSz="530225">
              <a:buNone/>
            </a:pPr>
            <a:r>
              <a:rPr lang="en-US" sz="5600" b="1" dirty="0" smtClean="0">
                <a:latin typeface="Arial" pitchFamily="34" charset="0"/>
                <a:cs typeface="Arial" pitchFamily="34" charset="0"/>
              </a:rPr>
              <a:t>	We should study political science in order  to understand numerous world and local events that take place every day. </a:t>
            </a:r>
            <a:endParaRPr lang="ru-RU" sz="5600" b="1" dirty="0" smtClean="0">
              <a:latin typeface="Arial" pitchFamily="34" charset="0"/>
              <a:cs typeface="Arial" pitchFamily="34" charset="0"/>
            </a:endParaRPr>
          </a:p>
          <a:p>
            <a:pPr marL="0" indent="0" algn="just">
              <a:buNone/>
              <a:tabLst>
                <a:tab pos="530225" algn="l"/>
              </a:tabLst>
            </a:pPr>
            <a:r>
              <a:rPr lang="en-US" sz="5600" b="1" dirty="0" smtClean="0">
                <a:latin typeface="Arial" pitchFamily="34" charset="0"/>
                <a:cs typeface="Arial" pitchFamily="34" charset="0"/>
              </a:rPr>
              <a:t>	We should learn the structure of governments and institutions of democracy, their principles, procedures  and  their functions. </a:t>
            </a:r>
            <a:endParaRPr lang="ru-RU" sz="5600" b="1" dirty="0" smtClean="0">
              <a:latin typeface="Arial" pitchFamily="34" charset="0"/>
              <a:cs typeface="Arial" pitchFamily="34" charset="0"/>
            </a:endParaRPr>
          </a:p>
          <a:p>
            <a:pPr marL="0" indent="0" algn="just">
              <a:buNone/>
              <a:tabLst>
                <a:tab pos="530225" algn="l"/>
              </a:tabLst>
            </a:pPr>
            <a:r>
              <a:rPr lang="en-US" sz="5600" b="1" dirty="0" smtClean="0">
                <a:latin typeface="Arial" pitchFamily="34" charset="0"/>
                <a:cs typeface="Arial" pitchFamily="34" charset="0"/>
              </a:rPr>
              <a:t>	It is necessary to learn many terms, notions and definitions in order to understand such main topics as political systems,  state, political  regimes, political cultures and others.</a:t>
            </a:r>
            <a:endParaRPr lang="ru-RU" sz="5600" b="1" dirty="0" smtClean="0">
              <a:latin typeface="Arial" pitchFamily="34" charset="0"/>
              <a:cs typeface="Arial" pitchFamily="34" charset="0"/>
            </a:endParaRPr>
          </a:p>
          <a:p>
            <a:pPr marL="0" indent="0" algn="just">
              <a:buNone/>
              <a:tabLst>
                <a:tab pos="530225" algn="l"/>
              </a:tabLst>
            </a:pPr>
            <a:r>
              <a:rPr lang="en-US" sz="5600" b="1" dirty="0" smtClean="0">
                <a:latin typeface="Arial" pitchFamily="34" charset="0"/>
                <a:cs typeface="Arial" pitchFamily="34" charset="0"/>
              </a:rPr>
              <a:t>From ancient times  up to the present  many well known scientists as Plato, Aristotle,  Nikola Machiavelli, Marks Weber and others have been studying politics in order make up essence, meaning and role of politics in   our life.</a:t>
            </a:r>
            <a:endParaRPr lang="ru-RU" sz="5600" b="1" dirty="0" smtClean="0">
              <a:latin typeface="Arial" pitchFamily="34" charset="0"/>
              <a:cs typeface="Arial" pitchFamily="34" charset="0"/>
            </a:endParaRPr>
          </a:p>
          <a:p>
            <a:pPr marL="0" indent="0" algn="just">
              <a:buNone/>
              <a:tabLst>
                <a:tab pos="530225" algn="l"/>
              </a:tabLst>
            </a:pPr>
            <a:r>
              <a:rPr lang="en-US" sz="5600" b="1" dirty="0" smtClean="0">
                <a:latin typeface="Arial" pitchFamily="34" charset="0"/>
                <a:cs typeface="Arial" pitchFamily="34" charset="0"/>
              </a:rPr>
              <a:t>	And now let’s begin to study Topic 1.</a:t>
            </a:r>
            <a:endParaRPr lang="ru-RU" sz="5600" b="1" dirty="0" smtClean="0">
              <a:latin typeface="Arial" pitchFamily="34" charset="0"/>
              <a:cs typeface="Arial" pitchFamily="34" charset="0"/>
            </a:endParaRPr>
          </a:p>
          <a:p>
            <a:pPr marL="0" indent="0" algn="just">
              <a:buNone/>
            </a:pPr>
            <a:r>
              <a:rPr lang="en-US" sz="5600" b="1" i="1" dirty="0" smtClean="0">
                <a:latin typeface="Arial" pitchFamily="34" charset="0"/>
                <a:cs typeface="Arial" pitchFamily="34" charset="0"/>
              </a:rPr>
              <a:t>The first topic is “Development of Democracy in the world”. Write down the plan which consists of following questions:</a:t>
            </a:r>
            <a:endParaRPr lang="ru-RU" sz="5600" b="1" i="1" dirty="0" smtClean="0">
              <a:latin typeface="Arial" pitchFamily="34" charset="0"/>
              <a:cs typeface="Arial" pitchFamily="34" charset="0"/>
            </a:endParaRPr>
          </a:p>
          <a:p>
            <a:pPr marL="265113" lvl="0" indent="-265113" algn="just">
              <a:buFont typeface="+mj-lt"/>
              <a:buAutoNum type="arabicPeriod"/>
            </a:pPr>
            <a:r>
              <a:rPr lang="en-US" sz="5600" b="1" dirty="0" smtClean="0">
                <a:latin typeface="Arial" pitchFamily="34" charset="0"/>
                <a:cs typeface="Arial" pitchFamily="34" charset="0"/>
              </a:rPr>
              <a:t>Introduction of  basic terms.</a:t>
            </a:r>
            <a:endParaRPr lang="ru-RU" sz="5600" b="1" dirty="0" smtClean="0">
              <a:latin typeface="Arial" pitchFamily="34" charset="0"/>
              <a:cs typeface="Arial" pitchFamily="34" charset="0"/>
            </a:endParaRPr>
          </a:p>
          <a:p>
            <a:pPr marL="265113" lvl="0" indent="-265113" algn="just">
              <a:buFont typeface="+mj-lt"/>
              <a:buAutoNum type="arabicPeriod"/>
            </a:pPr>
            <a:r>
              <a:rPr lang="en-US" sz="5600" b="1" dirty="0" smtClean="0">
                <a:latin typeface="Arial" pitchFamily="34" charset="0"/>
                <a:cs typeface="Arial" pitchFamily="34" charset="0"/>
              </a:rPr>
              <a:t>Discussion of the main issues.</a:t>
            </a:r>
            <a:endParaRPr lang="ru-RU" sz="5600" b="1" dirty="0" smtClean="0">
              <a:latin typeface="Arial" pitchFamily="34" charset="0"/>
              <a:cs typeface="Arial" pitchFamily="34" charset="0"/>
            </a:endParaRPr>
          </a:p>
          <a:p>
            <a:pPr marL="265113" lvl="0" indent="-265113" algn="just">
              <a:buFont typeface="+mj-lt"/>
              <a:buAutoNum type="arabicPeriod"/>
            </a:pPr>
            <a:r>
              <a:rPr lang="en-US" sz="5600" b="1" dirty="0" smtClean="0">
                <a:latin typeface="Arial" pitchFamily="34" charset="0"/>
                <a:cs typeface="Arial" pitchFamily="34" charset="0"/>
              </a:rPr>
              <a:t>Revision of  literature on the topic.</a:t>
            </a:r>
            <a:endParaRPr lang="ru-RU" sz="5600" b="1" dirty="0" smtClean="0">
              <a:latin typeface="Arial" pitchFamily="34" charset="0"/>
              <a:cs typeface="Arial" pitchFamily="34" charset="0"/>
            </a:endParaRPr>
          </a:p>
          <a:p>
            <a:pPr marL="265113" lvl="0" indent="-265113" algn="just">
              <a:buFont typeface="+mj-lt"/>
              <a:buAutoNum type="arabicPeriod"/>
            </a:pPr>
            <a:r>
              <a:rPr lang="en-US" sz="5600" b="1" dirty="0" smtClean="0">
                <a:latin typeface="Arial" pitchFamily="34" charset="0"/>
                <a:cs typeface="Arial" pitchFamily="34" charset="0"/>
              </a:rPr>
              <a:t>Doing practical tasks.</a:t>
            </a:r>
            <a:endParaRPr lang="ru-RU" sz="5600" b="1" dirty="0" smtClean="0">
              <a:latin typeface="Arial" pitchFamily="34" charset="0"/>
              <a:cs typeface="Arial" pitchFamily="34" charset="0"/>
            </a:endParaRPr>
          </a:p>
          <a:p>
            <a:pPr marL="265113" lvl="0" indent="-265113" algn="just">
              <a:buFont typeface="+mj-lt"/>
              <a:buAutoNum type="arabicPeriod"/>
            </a:pPr>
            <a:r>
              <a:rPr lang="en-US" sz="5600" b="1" dirty="0" smtClean="0">
                <a:latin typeface="Arial" pitchFamily="34" charset="0"/>
                <a:cs typeface="Arial" pitchFamily="34" charset="0"/>
              </a:rPr>
              <a:t>Checking up home tasks </a:t>
            </a:r>
            <a:endParaRPr lang="ru-RU" sz="5600" b="1" dirty="0" smtClean="0">
              <a:latin typeface="Arial" pitchFamily="34" charset="0"/>
              <a:cs typeface="Arial" pitchFamily="34" charset="0"/>
            </a:endParaRPr>
          </a:p>
          <a:p>
            <a:pPr marL="265113" indent="-265113" algn="just">
              <a:buFont typeface="+mj-lt"/>
              <a:buAutoNum type="arabicPeriod"/>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719"/>
          </a:xfrm>
        </p:spPr>
        <p:txBody>
          <a:bodyPr>
            <a:normAutofit fontScale="90000"/>
          </a:bodyPr>
          <a:lstStyle/>
          <a:p>
            <a:endParaRPr lang="ru-RU" dirty="0"/>
          </a:p>
        </p:txBody>
      </p:sp>
      <p:sp>
        <p:nvSpPr>
          <p:cNvPr id="5" name="Rectangle 1"/>
          <p:cNvSpPr>
            <a:spLocks noGrp="1" noChangeArrowheads="1"/>
          </p:cNvSpPr>
          <p:nvPr>
            <p:ph idx="1"/>
          </p:nvPr>
        </p:nvSpPr>
        <p:spPr bwMode="auto">
          <a:xfrm>
            <a:off x="457200" y="571480"/>
            <a:ext cx="8229600" cy="40780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buNone/>
            </a:pPr>
            <a:r>
              <a:rPr lang="en-US" sz="1800" b="1" dirty="0" smtClean="0">
                <a:latin typeface="Arial" pitchFamily="34" charset="0"/>
                <a:cs typeface="Arial" pitchFamily="34" charset="0"/>
              </a:rPr>
              <a:t>14. What </a:t>
            </a:r>
            <a:r>
              <a:rPr lang="en-US" sz="1800" b="1" dirty="0">
                <a:latin typeface="Arial" pitchFamily="34" charset="0"/>
                <a:cs typeface="Arial" pitchFamily="34" charset="0"/>
              </a:rPr>
              <a:t>parties are called </a:t>
            </a:r>
            <a:r>
              <a:rPr lang="en-US" sz="1800" b="1" i="1" dirty="0">
                <a:latin typeface="Arial" pitchFamily="34" charset="0"/>
                <a:cs typeface="Arial" pitchFamily="34" charset="0"/>
              </a:rPr>
              <a:t>the centre</a:t>
            </a:r>
            <a:r>
              <a:rPr lang="en-US" sz="1800" b="1" dirty="0">
                <a:latin typeface="Arial" pitchFamily="34" charset="0"/>
                <a:cs typeface="Arial" pitchFamily="34" charset="0"/>
              </a:rPr>
              <a:t>?</a:t>
            </a:r>
            <a:endParaRPr lang="ru-RU" sz="1800" b="1" dirty="0">
              <a:latin typeface="Arial" pitchFamily="34" charset="0"/>
              <a:cs typeface="Arial" pitchFamily="34" charset="0"/>
            </a:endParaRPr>
          </a:p>
          <a:p>
            <a:pPr lvl="0">
              <a:buNone/>
            </a:pPr>
            <a:r>
              <a:rPr lang="en-US" sz="1800" b="1" dirty="0" smtClean="0">
                <a:latin typeface="Arial" pitchFamily="34" charset="0"/>
                <a:cs typeface="Arial" pitchFamily="34" charset="0"/>
              </a:rPr>
              <a:t>15. Which </a:t>
            </a:r>
            <a:r>
              <a:rPr lang="en-US" sz="1800" b="1" dirty="0">
                <a:latin typeface="Arial" pitchFamily="34" charset="0"/>
                <a:cs typeface="Arial" pitchFamily="34" charset="0"/>
              </a:rPr>
              <a:t>party </a:t>
            </a:r>
            <a:r>
              <a:rPr lang="en-US" sz="1800" b="1" i="1" dirty="0">
                <a:latin typeface="Arial" pitchFamily="34" charset="0"/>
                <a:cs typeface="Arial" pitchFamily="34" charset="0"/>
              </a:rPr>
              <a:t>came to power</a:t>
            </a:r>
            <a:r>
              <a:rPr lang="en-US" sz="1800" b="1" dirty="0">
                <a:latin typeface="Arial" pitchFamily="34" charset="0"/>
                <a:cs typeface="Arial" pitchFamily="34" charset="0"/>
              </a:rPr>
              <a:t> in the last elections in your country?</a:t>
            </a:r>
            <a:endParaRPr lang="ru-RU" sz="1800" b="1" dirty="0">
              <a:latin typeface="Arial" pitchFamily="34" charset="0"/>
              <a:cs typeface="Arial" pitchFamily="34" charset="0"/>
            </a:endParaRPr>
          </a:p>
          <a:p>
            <a:pPr lvl="0">
              <a:buNone/>
            </a:pPr>
            <a:r>
              <a:rPr lang="en-US" sz="1800" b="1" dirty="0" smtClean="0">
                <a:latin typeface="Arial" pitchFamily="34" charset="0"/>
                <a:cs typeface="Arial" pitchFamily="34" charset="0"/>
              </a:rPr>
              <a:t>16. Are </a:t>
            </a:r>
            <a:r>
              <a:rPr lang="en-US" sz="1800" b="1" dirty="0">
                <a:latin typeface="Arial" pitchFamily="34" charset="0"/>
                <a:cs typeface="Arial" pitchFamily="34" charset="0"/>
              </a:rPr>
              <a:t>any political parties </a:t>
            </a:r>
            <a:r>
              <a:rPr lang="en-US" sz="1800" b="1" i="1" dirty="0">
                <a:latin typeface="Arial" pitchFamily="34" charset="0"/>
                <a:cs typeface="Arial" pitchFamily="34" charset="0"/>
              </a:rPr>
              <a:t>banned</a:t>
            </a:r>
            <a:r>
              <a:rPr lang="en-US" sz="1800" b="1" dirty="0">
                <a:latin typeface="Arial" pitchFamily="34" charset="0"/>
                <a:cs typeface="Arial" pitchFamily="34" charset="0"/>
              </a:rPr>
              <a:t> in your country? Why?</a:t>
            </a:r>
            <a:endParaRPr lang="ru-RU" sz="1800" b="1" dirty="0">
              <a:latin typeface="Arial" pitchFamily="34" charset="0"/>
              <a:cs typeface="Arial" pitchFamily="34" charset="0"/>
            </a:endParaRPr>
          </a:p>
          <a:p>
            <a:pPr lvl="0">
              <a:buNone/>
            </a:pPr>
            <a:r>
              <a:rPr lang="en-US" sz="1800" b="1" dirty="0" smtClean="0">
                <a:latin typeface="Arial" pitchFamily="34" charset="0"/>
                <a:cs typeface="Arial" pitchFamily="34" charset="0"/>
              </a:rPr>
              <a:t>17. Do you know anyone who is a </a:t>
            </a:r>
            <a:r>
              <a:rPr lang="en-US" sz="1800" b="1" i="1" dirty="0" smtClean="0">
                <a:latin typeface="Arial" pitchFamily="34" charset="0"/>
                <a:cs typeface="Arial" pitchFamily="34" charset="0"/>
              </a:rPr>
              <a:t>member of a political party</a:t>
            </a:r>
            <a:r>
              <a:rPr lang="en-US" sz="1800" b="1" dirty="0" smtClean="0">
                <a:latin typeface="Arial" pitchFamily="34" charset="0"/>
                <a:cs typeface="Arial" pitchFamily="34" charset="0"/>
              </a:rPr>
              <a:t>?</a:t>
            </a:r>
            <a:endParaRPr lang="ru-RU" sz="1800" b="1" dirty="0" smtClean="0">
              <a:latin typeface="Arial" pitchFamily="34" charset="0"/>
              <a:cs typeface="Arial" pitchFamily="34" charset="0"/>
            </a:endParaRPr>
          </a:p>
          <a:p>
            <a:pPr lvl="0">
              <a:buNone/>
            </a:pPr>
            <a:r>
              <a:rPr lang="en-US" sz="1800" b="1" dirty="0" smtClean="0">
                <a:latin typeface="Arial" pitchFamily="34" charset="0"/>
                <a:cs typeface="Arial" pitchFamily="34" charset="0"/>
              </a:rPr>
              <a:t>18. What </a:t>
            </a:r>
            <a:r>
              <a:rPr lang="en-US" sz="1800" b="1" dirty="0">
                <a:latin typeface="Arial" pitchFamily="34" charset="0"/>
                <a:cs typeface="Arial" pitchFamily="34" charset="0"/>
              </a:rPr>
              <a:t>was the last political party </a:t>
            </a:r>
            <a:r>
              <a:rPr lang="en-US" sz="1800" b="1" i="1" dirty="0">
                <a:latin typeface="Arial" pitchFamily="34" charset="0"/>
                <a:cs typeface="Arial" pitchFamily="34" charset="0"/>
              </a:rPr>
              <a:t>to be set up </a:t>
            </a:r>
            <a:r>
              <a:rPr lang="en-US" sz="1800" b="1" dirty="0">
                <a:latin typeface="Arial" pitchFamily="34" charset="0"/>
                <a:cs typeface="Arial" pitchFamily="34" charset="0"/>
              </a:rPr>
              <a:t>in your country?</a:t>
            </a:r>
            <a:endParaRPr lang="ru-RU" sz="1800" b="1" dirty="0">
              <a:latin typeface="Arial" pitchFamily="34" charset="0"/>
              <a:cs typeface="Arial" pitchFamily="34" charset="0"/>
            </a:endParaRPr>
          </a:p>
          <a:p>
            <a:pPr lvl="0">
              <a:buNone/>
            </a:pPr>
            <a:r>
              <a:rPr lang="en-US" sz="1800" b="1" dirty="0" smtClean="0">
                <a:latin typeface="Arial" pitchFamily="34" charset="0"/>
                <a:cs typeface="Arial" pitchFamily="34" charset="0"/>
              </a:rPr>
              <a:t>19. Have </a:t>
            </a:r>
            <a:r>
              <a:rPr lang="en-US" sz="1800" b="1" dirty="0">
                <a:latin typeface="Arial" pitchFamily="34" charset="0"/>
                <a:cs typeface="Arial" pitchFamily="34" charset="0"/>
              </a:rPr>
              <a:t>any parties in your country </a:t>
            </a:r>
            <a:r>
              <a:rPr lang="en-US" sz="1800" b="1" i="1" dirty="0">
                <a:latin typeface="Arial" pitchFamily="34" charset="0"/>
                <a:cs typeface="Arial" pitchFamily="34" charset="0"/>
              </a:rPr>
              <a:t>split </a:t>
            </a:r>
            <a:r>
              <a:rPr lang="en-US" sz="1800" b="1" dirty="0">
                <a:latin typeface="Arial" pitchFamily="34" charset="0"/>
                <a:cs typeface="Arial" pitchFamily="34" charset="0"/>
              </a:rPr>
              <a:t>over the last few years</a:t>
            </a:r>
            <a:r>
              <a:rPr lang="en-US" sz="1800" b="1" dirty="0" smtClean="0">
                <a:latin typeface="Arial" pitchFamily="34" charset="0"/>
                <a:cs typeface="Arial" pitchFamily="34" charset="0"/>
              </a:rPr>
              <a:t>?</a:t>
            </a:r>
            <a:r>
              <a:rPr lang="en-US" sz="1800" b="1" dirty="0">
                <a:latin typeface="Arial" pitchFamily="34" charset="0"/>
                <a:cs typeface="Arial" pitchFamily="34" charset="0"/>
              </a:rPr>
              <a:t> </a:t>
            </a:r>
            <a:endParaRPr lang="ru-RU" sz="1800" b="1" dirty="0">
              <a:latin typeface="Arial" pitchFamily="34" charset="0"/>
              <a:cs typeface="Arial" pitchFamily="34" charset="0"/>
            </a:endParaRPr>
          </a:p>
          <a:p>
            <a:pPr lvl="0">
              <a:buNone/>
            </a:pPr>
            <a:r>
              <a:rPr lang="en-US" sz="1800" b="1" dirty="0" smtClean="0">
                <a:latin typeface="Arial" pitchFamily="34" charset="0"/>
                <a:cs typeface="Arial" pitchFamily="34" charset="0"/>
              </a:rPr>
              <a:t>20. What is understood by “democratic elections”? What elections might be called “democratic”? What features should democratic elections possess?</a:t>
            </a:r>
            <a:endParaRPr lang="ru-RU" sz="1800" b="1" dirty="0" smtClean="0">
              <a:latin typeface="Arial" pitchFamily="34" charset="0"/>
              <a:cs typeface="Arial" pitchFamily="34" charset="0"/>
            </a:endParaRPr>
          </a:p>
          <a:p>
            <a:pPr lvl="0">
              <a:buNone/>
            </a:pPr>
            <a:r>
              <a:rPr lang="en-US" sz="1800" b="1" dirty="0" smtClean="0">
                <a:latin typeface="Arial" pitchFamily="34" charset="0"/>
                <a:cs typeface="Arial" pitchFamily="34" charset="0"/>
              </a:rPr>
              <a:t>21. What are the main views of </a:t>
            </a:r>
            <a:r>
              <a:rPr lang="en-US" sz="1800" b="1" i="1" dirty="0" smtClean="0">
                <a:latin typeface="Arial" pitchFamily="34" charset="0"/>
                <a:cs typeface="Arial" pitchFamily="34" charset="0"/>
              </a:rPr>
              <a:t>right-wing political parties</a:t>
            </a:r>
            <a:r>
              <a:rPr lang="en-US" sz="1800" b="1" dirty="0" smtClean="0">
                <a:latin typeface="Arial" pitchFamily="34" charset="0"/>
                <a:cs typeface="Arial" pitchFamily="34" charset="0"/>
              </a:rPr>
              <a:t>?</a:t>
            </a:r>
            <a:endParaRPr lang="ru-RU" sz="1800" b="1" dirty="0" smtClean="0">
              <a:latin typeface="Arial" pitchFamily="34" charset="0"/>
              <a:cs typeface="Arial" pitchFamily="34" charset="0"/>
            </a:endParaRPr>
          </a:p>
          <a:p>
            <a:pPr lvl="0">
              <a:buNone/>
            </a:pPr>
            <a:r>
              <a:rPr lang="en-US" sz="1800" b="1" dirty="0" smtClean="0">
                <a:latin typeface="Arial" pitchFamily="34" charset="0"/>
                <a:cs typeface="Arial" pitchFamily="34" charset="0"/>
              </a:rPr>
              <a:t>22. What kinds of things do </a:t>
            </a:r>
            <a:r>
              <a:rPr lang="en-US" sz="1800" b="1" i="1" dirty="0" smtClean="0">
                <a:latin typeface="Arial" pitchFamily="34" charset="0"/>
                <a:cs typeface="Arial" pitchFamily="34" charset="0"/>
              </a:rPr>
              <a:t>left-wing political parties </a:t>
            </a:r>
            <a:r>
              <a:rPr lang="en-US" sz="1800" b="1" dirty="0" smtClean="0">
                <a:latin typeface="Arial" pitchFamily="34" charset="0"/>
                <a:cs typeface="Arial" pitchFamily="34" charset="0"/>
              </a:rPr>
              <a:t>believe in?</a:t>
            </a:r>
            <a:endParaRPr lang="ru-RU" sz="1800" b="1" dirty="0" smtClean="0">
              <a:latin typeface="Arial" pitchFamily="34" charset="0"/>
              <a:cs typeface="Arial" pitchFamily="34" charset="0"/>
            </a:endParaRPr>
          </a:p>
          <a:p>
            <a:pPr>
              <a:buFont typeface="+mj-lt"/>
              <a:buAutoNum type="arabicPeriod"/>
            </a:pPr>
            <a:endParaRPr lang="en-US" sz="1800" b="1" dirty="0" smtClean="0"/>
          </a:p>
          <a:p>
            <a:endParaRPr lang="ru-RU"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7526419" cy="677108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r>
              <a:rPr lang="en-US" sz="1400" b="1" dirty="0" smtClean="0">
                <a:solidFill>
                  <a:srgbClr val="FF0000"/>
                </a:solidFill>
              </a:rPr>
              <a:t>3. Pronunciation and Spelling </a:t>
            </a:r>
            <a:endParaRPr lang="ru-RU" sz="1400" dirty="0" smtClean="0">
              <a:solidFill>
                <a:srgbClr val="FF0000"/>
              </a:solidFill>
            </a:endParaRPr>
          </a:p>
          <a:p>
            <a:r>
              <a:rPr lang="en-US" sz="1400" b="1" dirty="0" smtClean="0">
                <a:solidFill>
                  <a:srgbClr val="FF0000"/>
                </a:solidFill>
              </a:rPr>
              <a:t>Watch the  spelling of the following words and repeat them after me </a:t>
            </a:r>
            <a:r>
              <a:rPr lang="ru-RU" sz="1400" b="1" dirty="0" smtClean="0">
                <a:solidFill>
                  <a:srgbClr val="FF0000"/>
                </a:solidFill>
              </a:rPr>
              <a:t>а</a:t>
            </a:r>
            <a:r>
              <a:rPr lang="en-US" sz="1400" b="1" dirty="0" err="1" smtClean="0">
                <a:solidFill>
                  <a:srgbClr val="FF0000"/>
                </a:solidFill>
              </a:rPr>
              <a:t>nd</a:t>
            </a:r>
            <a:endParaRPr lang="ru-RU" sz="1400" dirty="0" smtClean="0">
              <a:solidFill>
                <a:srgbClr val="FF0000"/>
              </a:solidFill>
            </a:endParaRPr>
          </a:p>
          <a:p>
            <a:r>
              <a:rPr lang="en-US" sz="1400" b="1" dirty="0" smtClean="0">
                <a:solidFill>
                  <a:srgbClr val="FF0000"/>
                </a:solidFill>
              </a:rPr>
              <a:t>at home right down transcriptions of words using English – Russian </a:t>
            </a:r>
            <a:endParaRPr kumimoji="0" lang="ru-RU" sz="1400" b="0" i="0" u="none" strike="noStrike" cap="none" normalizeH="0" baseline="0" dirty="0" smtClean="0">
              <a:ln>
                <a:noFill/>
              </a:ln>
              <a:solidFill>
                <a:srgbClr val="FF0000"/>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lumMod val="95000"/>
                    <a:lumOff val="5000"/>
                  </a:schemeClr>
                </a:solidFill>
                <a:effectLst/>
                <a:latin typeface="Arial" pitchFamily="34" charset="0"/>
                <a:ea typeface="Times New Roman" pitchFamily="18" charset="0"/>
                <a:cs typeface="Arial" pitchFamily="34" charset="0"/>
              </a:rPr>
              <a:t>representative</a:t>
            </a:r>
            <a:endParaRPr kumimoji="0" lang="ru-RU" sz="1400" b="0" i="0" u="none" strike="noStrike" cap="none" normalizeH="0" baseline="0" dirty="0" smtClean="0">
              <a:ln>
                <a:noFill/>
              </a:ln>
              <a:solidFill>
                <a:schemeClr val="tx1">
                  <a:lumMod val="95000"/>
                  <a:lumOff val="5000"/>
                </a:schemeClr>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representation</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legislature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legislator</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percentage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majority</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minority</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function</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authority</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government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federalism</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republic</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abolish</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law enforcement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term</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assemble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statute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obligation</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provision</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establish</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 amendment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statement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principle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approval</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specific</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legislation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3857620" y="785794"/>
            <a:ext cx="2357438" cy="3323987"/>
          </a:xfrm>
          <a:prstGeom prst="rect">
            <a:avLst/>
          </a:prstGeom>
        </p:spPr>
        <p:txBody>
          <a:bodyPr wrap="square">
            <a:spAutoFit/>
          </a:bodyPr>
          <a:lstStyle/>
          <a:p>
            <a:pPr lvl="0" algn="just" fontAlgn="base">
              <a:spcBef>
                <a:spcPct val="0"/>
              </a:spcBef>
              <a:spcAft>
                <a:spcPct val="0"/>
              </a:spcAft>
            </a:pPr>
            <a:endParaRPr lang="ru-RU" sz="1400" dirty="0" smtClean="0">
              <a:latin typeface="Arial" pitchFamily="34" charset="0"/>
              <a:ea typeface="Times New Roman" pitchFamily="18" charset="0"/>
              <a:cs typeface="Arial" pitchFamily="34" charset="0"/>
            </a:endParaRPr>
          </a:p>
          <a:p>
            <a:pPr lvl="0" algn="just" fontAlgn="base">
              <a:spcBef>
                <a:spcPct val="0"/>
              </a:spcBef>
              <a:spcAft>
                <a:spcPct val="0"/>
              </a:spcAft>
            </a:pPr>
            <a:r>
              <a:rPr lang="en-US" sz="1400" dirty="0" smtClean="0">
                <a:latin typeface="Arial" pitchFamily="34" charset="0"/>
                <a:ea typeface="Times New Roman" pitchFamily="18" charset="0"/>
                <a:cs typeface="Arial" pitchFamily="34" charset="0"/>
              </a:rPr>
              <a:t>c</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ompetitive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mandate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improprieties</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impartiality</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inclusive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definitive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periodic</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lang="en-US" sz="1400" dirty="0" smtClean="0">
                <a:latin typeface="Arial" pitchFamily="34" charset="0"/>
                <a:ea typeface="Times New Roman" pitchFamily="18" charset="0"/>
                <a:cs typeface="Arial" pitchFamily="34" charset="0"/>
              </a:rPr>
              <a:t>n</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umerous</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recruit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campaign</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motivate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decentralized</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disciplined</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elaborate</a:t>
            </a:r>
            <a:endParaRPr lang="ru-RU" sz="1400" dirty="0">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928662" y="642919"/>
          <a:ext cx="6858049" cy="6187440"/>
        </p:xfrm>
        <a:graphic>
          <a:graphicData uri="http://schemas.openxmlformats.org/drawingml/2006/table">
            <a:tbl>
              <a:tblPr/>
              <a:tblGrid>
                <a:gridCol w="3561718"/>
                <a:gridCol w="3296331"/>
              </a:tblGrid>
              <a:tr h="6000791">
                <a:tc>
                  <a:txBody>
                    <a:bodyPr/>
                    <a:lstStyle/>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participate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consensus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legislator</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representative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guarantee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human rights</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function</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 procedure</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in the name of</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be accountable to </a:t>
                      </a:r>
                      <a:r>
                        <a:rPr lang="en-US" sz="1400" dirty="0" err="1">
                          <a:latin typeface="Arial" pitchFamily="34" charset="0"/>
                          <a:ea typeface="Times New Roman"/>
                          <a:cs typeface="Arial" pitchFamily="34" charset="0"/>
                        </a:rPr>
                        <a:t>smbd</a:t>
                      </a:r>
                      <a:r>
                        <a:rPr lang="en-US" sz="1400" dirty="0">
                          <a:latin typeface="Arial" pitchFamily="34" charset="0"/>
                          <a:ea typeface="Times New Roman"/>
                          <a:cs typeface="Arial" pitchFamily="34" charset="0"/>
                        </a:rPr>
                        <a:t> for </a:t>
                      </a:r>
                      <a:r>
                        <a:rPr lang="en-US" sz="1400" dirty="0" err="1">
                          <a:latin typeface="Arial" pitchFamily="34" charset="0"/>
                          <a:ea typeface="Times New Roman"/>
                          <a:cs typeface="Arial" pitchFamily="34" charset="0"/>
                        </a:rPr>
                        <a:t>smth</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appointed</a:t>
                      </a:r>
                      <a:endParaRPr lang="ru-RU" sz="1400" dirty="0">
                        <a:latin typeface="Arial" pitchFamily="34" charset="0"/>
                        <a:ea typeface="Times New Roman"/>
                        <a:cs typeface="Arial" pitchFamily="34" charset="0"/>
                      </a:endParaRPr>
                    </a:p>
                    <a:p>
                      <a:pPr marL="342900" lvl="0" indent="-342900" algn="just">
                        <a:spcAft>
                          <a:spcPts val="0"/>
                        </a:spcAft>
                        <a:buFont typeface="+mj-lt"/>
                        <a:buAutoNum type="alphaLcPeriod"/>
                        <a:tabLst>
                          <a:tab pos="914400" algn="l"/>
                        </a:tabLst>
                      </a:pPr>
                      <a:r>
                        <a:rPr lang="en-US" sz="1400" dirty="0">
                          <a:latin typeface="Arial" pitchFamily="34" charset="0"/>
                          <a:ea typeface="Times New Roman"/>
                          <a:cs typeface="Arial" pitchFamily="34" charset="0"/>
                        </a:rPr>
                        <a:t>to debate</a:t>
                      </a:r>
                      <a:endParaRPr lang="ru-RU" sz="1400" dirty="0">
                        <a:latin typeface="Arial" pitchFamily="34" charset="0"/>
                        <a:ea typeface="Times New Roman"/>
                        <a:cs typeface="Arial" pitchFamily="34" charset="0"/>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latin typeface="Arial" pitchFamily="34" charset="0"/>
                          <a:ea typeface="Times New Roman"/>
                          <a:cs typeface="Arial" pitchFamily="34" charset="0"/>
                        </a:rPr>
                        <a:t>a. to take part in an activity or event;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b. the opinion that everyone in a group will agree with or accept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c. someone who has the power to make laws or belongs to an institution that makes laws;</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d. a person who has been chosen to speak, vote, or make decisions for someone else;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e. a formal and firm promise that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will be done or will happen;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f. the basic rights which every person has to be treated in a fair, equal way without cruelty, especially by their government;</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g.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 as someone else’s representative;</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h. the correct or normal way of doing </a:t>
                      </a:r>
                      <a:r>
                        <a:rPr lang="en-US" sz="1400" dirty="0" err="1">
                          <a:latin typeface="Arial" pitchFamily="34" charset="0"/>
                          <a:ea typeface="Times New Roman"/>
                          <a:cs typeface="Arial" pitchFamily="34" charset="0"/>
                        </a:rPr>
                        <a:t>smth</a:t>
                      </a:r>
                      <a:r>
                        <a:rPr lang="en-US" sz="1400" dirty="0">
                          <a:latin typeface="Arial" pitchFamily="34" charset="0"/>
                          <a:ea typeface="Times New Roman"/>
                          <a:cs typeface="Arial" pitchFamily="34" charset="0"/>
                        </a:rPr>
                        <a:t>;</a:t>
                      </a:r>
                      <a:endParaRPr lang="ru-RU" sz="1400" dirty="0">
                        <a:latin typeface="Arial" pitchFamily="34" charset="0"/>
                        <a:ea typeface="Times New Roman"/>
                        <a:cs typeface="Arial" pitchFamily="34" charset="0"/>
                      </a:endParaRPr>
                    </a:p>
                    <a:p>
                      <a:pPr>
                        <a:spcAft>
                          <a:spcPts val="0"/>
                        </a:spcAft>
                      </a:pPr>
                      <a:r>
                        <a:rPr lang="en-US" sz="1400" dirty="0" err="1">
                          <a:latin typeface="Arial" pitchFamily="34" charset="0"/>
                          <a:ea typeface="Times New Roman"/>
                          <a:cs typeface="Arial" pitchFamily="34" charset="0"/>
                        </a:rPr>
                        <a:t>i</a:t>
                      </a:r>
                      <a:r>
                        <a:rPr lang="en-US" sz="1400" dirty="0">
                          <a:latin typeface="Arial" pitchFamily="34" charset="0"/>
                          <a:ea typeface="Times New Roman"/>
                          <a:cs typeface="Arial" pitchFamily="34" charset="0"/>
                        </a:rPr>
                        <a:t>. to work in the way something is supposed to;</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j. responsible for the effects of your actions and willing to explain or be criticized for them; </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k. chosen for a position or job;</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l.  to discuss a subject formally when you are trying to make a decision or find a solution;</a:t>
                      </a:r>
                      <a:endParaRPr lang="ru-RU" sz="1400" dirty="0">
                        <a:latin typeface="Arial" pitchFamily="34" charset="0"/>
                        <a:ea typeface="Times New Roman"/>
                        <a:cs typeface="Arial" pitchFamily="34" charset="0"/>
                      </a:endParaRPr>
                    </a:p>
                    <a:p>
                      <a:pPr>
                        <a:spcAft>
                          <a:spcPts val="0"/>
                        </a:spcAft>
                      </a:pPr>
                      <a:r>
                        <a:rPr lang="en-US" sz="1400" dirty="0">
                          <a:latin typeface="Arial" pitchFamily="34" charset="0"/>
                          <a:ea typeface="Times New Roman"/>
                          <a:cs typeface="Arial" pitchFamily="34" charset="0"/>
                        </a:rPr>
                        <a:t> </a:t>
                      </a:r>
                      <a:endParaRPr lang="ru-RU" sz="1400" dirty="0">
                        <a:latin typeface="Arial" pitchFamily="34" charset="0"/>
                        <a:ea typeface="Times New Roman"/>
                        <a:cs typeface="Arial" pitchFamily="34" charset="0"/>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3" name="Rectangle 1"/>
          <p:cNvSpPr>
            <a:spLocks noChangeArrowheads="1"/>
          </p:cNvSpPr>
          <p:nvPr/>
        </p:nvSpPr>
        <p:spPr bwMode="auto">
          <a:xfrm>
            <a:off x="0" y="0"/>
            <a:ext cx="91440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914400" algn="l"/>
              </a:tabLst>
            </a:pPr>
            <a:r>
              <a:rPr lang="en-US" sz="1600" b="1" dirty="0" smtClean="0"/>
              <a:t>4</a:t>
            </a:r>
            <a:r>
              <a:rPr lang="en-US" sz="1600" b="1" dirty="0" smtClean="0">
                <a:solidFill>
                  <a:srgbClr val="FF0000"/>
                </a:solidFill>
              </a:rPr>
              <a:t>. Look at the words and their </a:t>
            </a:r>
            <a:r>
              <a:rPr lang="en-US" sz="1600" b="1" dirty="0" err="1" smtClean="0">
                <a:solidFill>
                  <a:srgbClr val="FF0000"/>
                </a:solidFill>
              </a:rPr>
              <a:t>diffinitions</a:t>
            </a:r>
            <a:r>
              <a:rPr lang="en-US" sz="1600" b="1" dirty="0" smtClean="0"/>
              <a:t>:</a:t>
            </a:r>
            <a:endParaRPr lang="ru-RU" sz="1600" dirty="0" smtClean="0"/>
          </a:p>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kumimoji="0" lang="en-US" sz="16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a:t>
            </a:r>
            <a:endParaRPr kumimoji="0" lang="ru-RU" sz="1600" b="0" i="0" u="none" strike="noStrike" cap="none" normalizeH="0" baseline="0" dirty="0" smtClean="0">
              <a:ln>
                <a:noFill/>
              </a:ln>
              <a:solidFill>
                <a:srgbClr val="C0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ru-RU" sz="1600" b="0" i="0" u="none" strike="noStrike" cap="none" normalizeH="0" baseline="0" dirty="0" smtClean="0">
              <a:ln>
                <a:noFill/>
              </a:ln>
              <a:solidFill>
                <a:srgbClr val="C00000"/>
              </a:solidFill>
              <a:effectLst/>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14282" y="0"/>
            <a:ext cx="8715436" cy="68326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C00000"/>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II</a:t>
            </a:r>
            <a:endParaRPr kumimoji="0" lang="ru-RU" sz="1400" b="0" i="0" u="none" strike="noStrike" cap="none" normalizeH="0" baseline="0" dirty="0" smtClean="0">
              <a:ln>
                <a:noFill/>
              </a:ln>
              <a:solidFill>
                <a:srgbClr val="C00000"/>
              </a:solidFill>
              <a:effectLst/>
              <a:latin typeface="Arial" pitchFamily="34" charset="0"/>
              <a:cs typeface="Arial" pitchFamily="34" charset="0"/>
            </a:endParaRPr>
          </a:p>
          <a:p>
            <a:pPr eaLnBrk="0" fontAlgn="base" hangingPunct="0">
              <a:spcBef>
                <a:spcPct val="0"/>
              </a:spcBef>
              <a:spcAft>
                <a:spcPct val="0"/>
              </a:spcAft>
              <a:buFontTx/>
              <a:buChar char="•"/>
            </a:pPr>
            <a:r>
              <a:rPr lang="en-US" sz="1400" b="1" dirty="0" smtClean="0">
                <a:solidFill>
                  <a:srgbClr val="FF0000"/>
                </a:solidFill>
              </a:rPr>
              <a:t>Read the text and do the tasks after </a:t>
            </a:r>
            <a:r>
              <a:rPr lang="en-US" sz="1400" b="1" dirty="0" smtClean="0">
                <a:solidFill>
                  <a:srgbClr val="FF0000"/>
                </a:solidFill>
              </a:rPr>
              <a:t>it</a:t>
            </a:r>
            <a:endParaRPr kumimoji="0" lang="ru-RU" sz="14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Democracy is a powerful system for social and political organization, which has spread around the world and takes many different forms.</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Basically democracies are divided into two main types, direct and representative.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In a direct democracy, all citizens, without the intermediary of elected or appointed officials, can participate in making public decisions. This system is only used with small numbers of people. It can be applied in a community organization, tribal council or the local unit of a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labour</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union, where members can meet in a room to discuss issues and take decision by consensus or majority vote.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Ancient, the world’s first democracy, practiced direct democracy with an assembly of 5000 to 6000 persons. Modern society, with its size and complexity, can hardly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practise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direct democracy.</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Today the most common form of democracy, whether for a town of 50 000 or nations of 50 million, is representative democracy. In this type of democracy citizens elect officials to make political decisions, formulate laws for the public good.</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The system of elections for such officials is different.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On the national level legislators are chosen from electoral districts that each elects only one representative. Under a system of proportional representation, each political party is represented in the legislature according to its percentage of the total vote nationwide.</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Provincial and local elections can be similar to these national models, or choose their representatives more informally through group consensus instead of elections. Despite the method used, public officials in representative democracy hold office in the name of the people and are accountable to the people for their actions.</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All democracies are systems in which citizens freely make political decisions by majority rule. But rule by the majority is not democratic: no one would call a system fair if 51 per cent of the population are permitted to oppress the remaining 49 per cent in the name of the majority. In a democratic society majority rule must be together with guarantees of individual or human rights that serve to protect the rights of minorities (ethnic, political, religious).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Democracy is more than a set of constitutional rules and procedures that determine how a government functions. Democracy includes not only government but also different institutions, political parties, organizations. This diversity is called pluralism, and it assumes that the many organized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85720" y="0"/>
            <a:ext cx="857256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groups and institutions in a democratic society do not depend on government for their existence, legitimacy, authority.</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These groups represent the interests of their members in many ways. They support candidates for public office, debate issues, try to influence policy decisions. With the help of such groups individuals have an avenue for participation both in government and in their own communities. The examples of such organizations are charitable organizations, churches, environmental groups, business associations and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labour</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unions.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28596" y="0"/>
            <a:ext cx="5395434"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2. Pronunciation and Spelling</a:t>
            </a:r>
            <a:r>
              <a:rPr kumimoji="0" lang="en-US" sz="1800" b="1" i="1" u="none" strike="noStrike" cap="none" normalizeH="0" baseline="0" dirty="0" smtClean="0">
                <a:ln>
                  <a:noFill/>
                </a:ln>
                <a:solidFill>
                  <a:srgbClr val="C00000"/>
                </a:solidFill>
                <a:effectLst/>
                <a:latin typeface="Arial" pitchFamily="34" charset="0"/>
                <a:ea typeface="Times New Roman" pitchFamily="18" charset="0"/>
              </a:rPr>
              <a:t> </a:t>
            </a:r>
            <a:endParaRPr kumimoji="0" lang="ru-RU" sz="800" b="0" i="0" u="none" strike="noStrike" cap="none" normalizeH="0" baseline="0" dirty="0" smtClean="0">
              <a:ln>
                <a:noFill/>
              </a:ln>
              <a:solidFill>
                <a:srgbClr val="C00000"/>
              </a:solidFill>
              <a:effectLst/>
              <a:latin typeface="Arial" pitchFamily="34" charset="0"/>
            </a:endParaRPr>
          </a:p>
          <a:p>
            <a:pPr eaLnBrk="0" fontAlgn="base" hangingPunct="0">
              <a:spcBef>
                <a:spcPct val="0"/>
              </a:spcBef>
              <a:spcAft>
                <a:spcPct val="0"/>
              </a:spcAft>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a</a:t>
            </a:r>
            <a:r>
              <a:rPr lang="en-US" sz="1400" b="1" dirty="0" smtClean="0"/>
              <a:t>)Watch </a:t>
            </a:r>
            <a:r>
              <a:rPr lang="en-US" sz="1400" b="1" dirty="0" smtClean="0"/>
              <a:t>the  spelling of the following words and repeat them after me</a:t>
            </a:r>
            <a:endParaRPr lang="ru-RU" sz="1400" dirty="0" smtClean="0"/>
          </a:p>
          <a:p>
            <a:pPr marL="0" marR="0" lvl="0" indent="0" algn="l" defTabSz="914400" rtl="0" eaLnBrk="0" fontAlgn="base" latinLnBrk="0" hangingPunct="0">
              <a:lnSpc>
                <a:spcPct val="100000"/>
              </a:lnSpc>
              <a:spcBef>
                <a:spcPct val="0"/>
              </a:spcBef>
              <a:spcAft>
                <a:spcPct val="0"/>
              </a:spcAft>
              <a:buClrTx/>
              <a:buSzTx/>
              <a:buFontTx/>
              <a:buNone/>
              <a:tabLst>
                <a:tab pos="949325" algn="l"/>
              </a:tabLst>
            </a:pP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representative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representation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legislature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legislator</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percentage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majority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minority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to function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authority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b)Check the pronunciation of the following words in the dictionary</a:t>
            </a:r>
            <a:endParaRPr kumimoji="0" lang="ru-RU" sz="8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issue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assembly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accountable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 guarantee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diversity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pluralism</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legitimacy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800" b="1" i="1" u="none" strike="noStrike" cap="none" normalizeH="0" baseline="0" dirty="0" smtClean="0">
                <a:ln>
                  <a:noFill/>
                </a:ln>
                <a:solidFill>
                  <a:schemeClr val="tx1"/>
                </a:solidFill>
                <a:effectLst/>
                <a:latin typeface="Arial" pitchFamily="34" charset="0"/>
                <a:ea typeface="Times New Roman" pitchFamily="18" charset="0"/>
              </a:rPr>
              <a:t>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3. Skim through the text and answer the following questions:</a:t>
            </a:r>
            <a:endParaRPr kumimoji="0" lang="ru-RU" sz="800" b="0" i="0" u="none" strike="noStrike" cap="none" normalizeH="0" baseline="0" dirty="0" smtClean="0">
              <a:ln>
                <a:noFill/>
              </a:ln>
              <a:solidFill>
                <a:srgbClr val="C0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 What are two main types of democracy?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b. What do the two types assume?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c. What is meant by majority rule and minority right?</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d. What are the characteristic features of democratic society?</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428596" y="571480"/>
            <a:ext cx="8143932"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949325" algn="l"/>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tabLst>
                <a:tab pos="949325" algn="l"/>
              </a:tabLst>
            </a:pPr>
            <a:r>
              <a:rPr lang="en-US" sz="1400" b="1" dirty="0" smtClean="0">
                <a:solidFill>
                  <a:srgbClr val="C00000"/>
                </a:solidFill>
                <a:latin typeface="Arial" pitchFamily="34" charset="0"/>
                <a:ea typeface="Times New Roman" pitchFamily="18" charset="0"/>
              </a:rPr>
              <a:t>4. </a:t>
            </a:r>
            <a:r>
              <a:rPr kumimoji="0" lang="en-US" sz="1400" b="1" i="0" u="none" strike="noStrike" cap="none" normalizeH="0" baseline="0" dirty="0" smtClean="0">
                <a:ln>
                  <a:noFill/>
                </a:ln>
                <a:solidFill>
                  <a:srgbClr val="C00000"/>
                </a:solidFill>
                <a:effectLst/>
                <a:latin typeface="Arial" pitchFamily="34" charset="0"/>
                <a:ea typeface="Times New Roman" pitchFamily="18" charset="0"/>
              </a:rPr>
              <a:t>Find in the text English equivalents to the following words and word-combinations; restore the context of their use:</a:t>
            </a:r>
            <a:endParaRPr kumimoji="0" lang="ru-RU" sz="800" b="0" i="0" u="none" strike="noStrike" cap="none" normalizeH="0" baseline="0" dirty="0" smtClean="0">
              <a:ln>
                <a:noFill/>
              </a:ln>
              <a:solidFill>
                <a:srgbClr val="C00000"/>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чиновник</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собрание</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принимать решение</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профсоюз</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большинство голосов</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занимать пост</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путь/ средство</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допускать/ предполагать</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законность/ легальность</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законодательная власть</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избирательный округ</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общее количество голосов</a:t>
            </a:r>
            <a:endParaRPr kumimoji="0" lang="ru-RU" sz="800" b="0" i="0" u="none" strike="noStrike" cap="none" normalizeH="0" baseline="0" dirty="0" smtClean="0">
              <a:ln>
                <a:noFill/>
              </a:ln>
              <a:solidFill>
                <a:schemeClr val="tx1"/>
              </a:solidFill>
              <a:effectLst/>
              <a:latin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eriod"/>
              <a:tabLst>
                <a:tab pos="949325" algn="l"/>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вопрос/ аспект/ проблема</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49325" algn="l"/>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218</TotalTime>
  <Words>2059</Words>
  <Application>Microsoft Office PowerPoint</Application>
  <PresentationFormat>Экран (4:3)</PresentationFormat>
  <Paragraphs>394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Аспект</vt:lpstr>
      <vt:lpstr>1.  Let us speak on the main notions connected with democracy.                                                What notions do you relate to democracy :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Let us speak on the main notions connected with democracy.                                                What notions do you relate to democracy : </dc:title>
  <dc:creator>Ажар</dc:creator>
  <cp:lastModifiedBy>пользователь</cp:lastModifiedBy>
  <cp:revision>28</cp:revision>
  <dcterms:created xsi:type="dcterms:W3CDTF">2013-05-27T17:41:22Z</dcterms:created>
  <dcterms:modified xsi:type="dcterms:W3CDTF">2013-05-29T02:35:21Z</dcterms:modified>
</cp:coreProperties>
</file>