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6" r:id="rId3"/>
    <p:sldMasterId id="2147483708" r:id="rId4"/>
  </p:sldMasterIdLst>
  <p:sldIdLst>
    <p:sldId id="256" r:id="rId5"/>
    <p:sldId id="257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1" r:id="rId14"/>
    <p:sldId id="272" r:id="rId15"/>
    <p:sldId id="278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714357"/>
            <a:ext cx="7172348" cy="3643337"/>
          </a:xfrm>
        </p:spPr>
        <p:txBody>
          <a:bodyPr>
            <a:normAutofit/>
          </a:bodyPr>
          <a:lstStyle/>
          <a:p>
            <a:pPr lvl="0" algn="ctr"/>
            <a:r>
              <a:rPr lang="kk-KZ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КОНСТРУКТИВТІ ҚАРЫМ-ҚАТЫНАС ПСИХОЛОГИЯСЫНА КІРІСПЕ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3935613"/>
          </a:xfrm>
        </p:spPr>
        <p:txBody>
          <a:bodyPr>
            <a:normAutofit/>
          </a:bodyPr>
          <a:lstStyle/>
          <a:p>
            <a:pPr marL="93663" indent="15875" algn="just">
              <a:buNone/>
            </a:pPr>
            <a:r>
              <a:rPr lang="kk-KZ" sz="32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1. Жағымды пікір айту әдісі (метод позитивных утверждений) – </a:t>
            </a:r>
            <a:r>
              <a:rPr lang="kk-KZ" sz="32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бұл өзінің құндылығы мен маңыздылығын ғана емес, сонымен қатар өзге адамның (көзқарастарына, сенімдеріне, әрекеттеріне қарамастан) құндылығын мойындау. </a:t>
            </a:r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kk-KZ" sz="3600" dirty="0"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КОНСТРУКТИВТІ ҚАРЫМ-ҚАТЫНАС ТӘСІЛДЕРІ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4935745"/>
          </a:xfrm>
        </p:spPr>
        <p:txBody>
          <a:bodyPr/>
          <a:lstStyle/>
          <a:p>
            <a:pPr lvl="0" algn="ctr">
              <a:buNone/>
            </a:pPr>
            <a:r>
              <a:rPr lang="kk-KZ" sz="4000" dirty="0">
                <a:latin typeface="Times New Roman" pitchFamily="18" charset="0"/>
                <a:cs typeface="Times New Roman" pitchFamily="18" charset="0"/>
              </a:rPr>
              <a:t>«Унижающий Другого признает тем самым и свою низость. Забота о самооценке Другого – лучший способ заботы о своей собственной...» (В.Леви)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364373"/>
          </a:xfrm>
        </p:spPr>
        <p:txBody>
          <a:bodyPr>
            <a:normAutofit/>
          </a:bodyPr>
          <a:lstStyle/>
          <a:p>
            <a:pPr algn="just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Сіздермен бірге жұмыс істеу ұнайды;</a:t>
            </a:r>
          </a:p>
          <a:p>
            <a:pPr algn="just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Мен сіздермен өзімді жақсы сезінемін;</a:t>
            </a:r>
          </a:p>
          <a:p>
            <a:pPr algn="just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Мен сіздерге сабақ бергеніме қуанамын;</a:t>
            </a:r>
          </a:p>
          <a:p>
            <a:pPr algn="just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Сабақта сіздердің сабақ айтқандарыңыз ұнады т.б.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357166"/>
            <a:ext cx="8329642" cy="6000792"/>
          </a:xfrm>
        </p:spPr>
        <p:txBody>
          <a:bodyPr>
            <a:normAutofit fontScale="85000" lnSpcReduction="20000"/>
          </a:bodyPr>
          <a:lstStyle/>
          <a:p>
            <a:pPr marL="0" lvl="0" indent="712788">
              <a:buNone/>
            </a:pPr>
            <a:r>
              <a:rPr lang="kk-KZ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Бұйрық, нұсқау, бұйырып сөйлеу</a:t>
            </a:r>
            <a:r>
              <a:rPr lang="kk-KZ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(«Тағы бір қайтала...», «Дауыстап сөйле...», «Менімен олай сөйлеспе...»).</a:t>
            </a:r>
            <a:endParaRPr lang="ru-RU" sz="3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852678" lvl="0" indent="-742950" algn="just">
              <a:buFont typeface="+mj-lt"/>
              <a:buAutoNum type="arabicPeriod"/>
            </a:pPr>
            <a:r>
              <a:rPr lang="kk-KZ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Ескерту, қоқан-лоққы көрсету, уәде беру </a:t>
            </a:r>
            <a:r>
              <a:rPr lang="kk-KZ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(Тыныштал мен сені мұқият тыңдап отырмын...», «Сен өкінетін боласың, егер осыны істемесең...», «Алда аттестация келе жатыр, соған дейін орындау керексің...» т.б.).</a:t>
            </a:r>
            <a:endParaRPr lang="ru-RU" sz="3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852678" lvl="0" indent="-742950" algn="just">
              <a:buFont typeface="+mj-lt"/>
              <a:buAutoNum type="arabicPeriod"/>
            </a:pPr>
            <a:r>
              <a:rPr lang="kk-KZ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Айыптау, сынау, келіспеу, бағалау </a:t>
            </a:r>
            <a:r>
              <a:rPr lang="kk-KZ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(«Сеңің бұл қылығың орынсыз...», «Мен саған ескерткен жоқпын ба...», «Міне, сен енді дұрысталып келе жатырсың...»).</a:t>
            </a:r>
            <a:endParaRPr lang="ru-RU" sz="3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marL="852678" lvl="0" indent="-742950" algn="just">
              <a:buFont typeface="+mj-lt"/>
              <a:buAutoNum type="arabicPeriod"/>
            </a:pPr>
            <a:r>
              <a:rPr lang="kk-KZ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Сөгіс айту  </a:t>
            </a:r>
            <a:r>
              <a:rPr lang="kk-KZ" sz="36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(«Сендер бәрің сондайсыңдар...»).</a:t>
            </a:r>
            <a:endParaRPr lang="ru-RU" sz="3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285728"/>
            <a:ext cx="8929718" cy="628654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3600" b="1" dirty="0">
                <a:latin typeface="Times New Roman" pitchFamily="18" charset="0"/>
                <a:cs typeface="Times New Roman" pitchFamily="18" charset="0"/>
              </a:rPr>
              <a:t>. Баға бермей пікір айту әдісі.</a:t>
            </a:r>
          </a:p>
          <a:p>
            <a:pPr marL="357188" indent="-247650" algn="just">
              <a:buNone/>
            </a:pP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3600" b="1" dirty="0">
                <a:latin typeface="Times New Roman" pitchFamily="18" charset="0"/>
                <a:cs typeface="Times New Roman" pitchFamily="18" charset="0"/>
              </a:rPr>
              <a:t>. Рольден тұлға проблемасына кіріспеңіз. </a:t>
            </a:r>
          </a:p>
          <a:p>
            <a:pPr marL="93663" indent="619125">
              <a:buNone/>
            </a:pPr>
            <a:r>
              <a:rPr lang="kk-KZ" sz="3200" dirty="0">
                <a:latin typeface="Times New Roman" pitchFamily="18" charset="0"/>
                <a:cs typeface="Times New Roman" pitchFamily="18" charset="0"/>
              </a:rPr>
              <a:t>Енді рольге және тұлғаға қатысты айтылған келесі ескертулерге  назар аударайық: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200" dirty="0">
                <a:latin typeface="Times New Roman" pitchFamily="18" charset="0"/>
                <a:cs typeface="Times New Roman" pitchFamily="18" charset="0"/>
              </a:rPr>
              <a:t>Сіз бүгін тағы да берген уәдеңізде тұрмадыңыз (рольді бағалау).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200" dirty="0">
                <a:latin typeface="Times New Roman" pitchFamily="18" charset="0"/>
                <a:cs typeface="Times New Roman" pitchFamily="18" charset="0"/>
              </a:rPr>
              <a:t>Сіз жалқаусыз, жауапкершілігіңіз жоқ адамсыз (тұлғаны бағалау).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200" dirty="0">
                <a:latin typeface="Times New Roman" pitchFamily="18" charset="0"/>
                <a:cs typeface="Times New Roman" pitchFamily="18" charset="0"/>
              </a:rPr>
              <a:t>Сіз бұл ситуацияда қателік жібердіңіз (рольді бағалау).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200" dirty="0">
                <a:latin typeface="Times New Roman" pitchFamily="18" charset="0"/>
                <a:cs typeface="Times New Roman" pitchFamily="18" charset="0"/>
              </a:rPr>
              <a:t>Сіздің ешқашан қолыңыздан келмейді (тұлғаны бағалау).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200" dirty="0">
                <a:latin typeface="Times New Roman" pitchFamily="18" charset="0"/>
                <a:cs typeface="Times New Roman" pitchFamily="18" charset="0"/>
              </a:rPr>
              <a:t>Сіз жасаған жұмыстарыңыз жайында есеп бермедіңіз (рольді бағалау).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200" dirty="0">
                <a:latin typeface="Times New Roman" pitchFamily="18" charset="0"/>
                <a:cs typeface="Times New Roman" pitchFamily="18" charset="0"/>
              </a:rPr>
              <a:t>Сіз жұмысқа жауапкершілікпен қарамайсыз (тұлғаны бағалау).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215106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. Сен- және Мен- пікірін айту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>
                <a:latin typeface="Times New Roman" pitchFamily="18" charset="0"/>
                <a:cs typeface="Times New Roman" pitchFamily="18" charset="0"/>
              </a:rPr>
              <a:t>«Сен – пікірін айту»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- бұл өзгені бағалау, бұйрық беру түрінде  сынау. «Сен – пікірін айту» өзге адамды сынауға бағытталған. Мұндай қатынас қарым-қатынас маңызды нәтиже бермейді.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dirty="0">
                <a:latin typeface="Times New Roman" pitchFamily="18" charset="0"/>
                <a:cs typeface="Times New Roman" pitchFamily="18" charset="0"/>
              </a:rPr>
              <a:t>«Мен-пікірін айту» </a:t>
            </a:r>
            <a:r>
              <a:rPr lang="kk-KZ" dirty="0">
                <a:latin typeface="Times New Roman" pitchFamily="18" charset="0"/>
                <a:cs typeface="Times New Roman" pitchFamily="18" charset="0"/>
              </a:rPr>
              <a:t>- бұл өзінің сезімін, күйін, күтілімін білдіру. («Мен таңқалудамын...», «маған оңай емес....», «сен осылай айтқанда ....», «сенің жауабың....»  т.б.).  Өзге адамның мінез-құлқындағы жағымсыз қасиетті, қателікті нұсқап айтудың қажеті жоқ. Мысалы, «Мен қалар едім, сенің ....», «Менің түсінігімше, сен .....». т.б.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kk-KZ" sz="3200" b="1" dirty="0"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КОНСТРУКТИВТІ ҚАРЫМ-ҚАТЫНАС ЕРЕЖЕЛЕРІ</a:t>
            </a:r>
            <a:endParaRPr lang="ru-RU" sz="3200" b="1" dirty="0"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481328"/>
            <a:ext cx="8715436" cy="5090944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kk-KZ" sz="35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Айыптап, кінәламаңыздар – бұл қорғану позициясын тудырады.</a:t>
            </a:r>
            <a:endParaRPr lang="ru-RU" sz="35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5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Серіктеспен ақылдасыңыздар – ол адамның  маңызды екендігін сезіндіріңіз. </a:t>
            </a:r>
            <a:endParaRPr lang="ru-RU" sz="35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5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Ашудың себебін анықтаңыз. Өзіңіз ашу тудыруға себепші болмай тұрып, ашулы кейіппен айтылған сөздерге, мысалы, «Бұл не деген сұмдық!», «Мен бәрінен шаршадым» т.б. орнына былайша жауап беріңіздер: «Сені не алаңдатады», «Неге ренжіп жүрсің?». </a:t>
            </a:r>
            <a:endParaRPr lang="ru-RU" sz="35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5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Позитивті хабарламаны қолданыңыздар. «Телефон соғуды ұмытпа» дегеннің орнына «Телефон соғу керектігін есіңде ұста». Егер ол есте сақтасын десеңіз, баяу сөйлесіңіз.</a:t>
            </a:r>
            <a:endParaRPr lang="ru-RU" sz="35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071678"/>
            <a:ext cx="8576530" cy="4786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Міндеттері: 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әр түрлі жағдаяттардағы қарым-қатынаста байланыс орнатудың мүмкіндіктерін кеңейту;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өзге адамдарды, өзін, сонымен қатар адамдар  арасындағы өзара қатынастарды түсіну дағдыларын қалыптастыру;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 typeface="Wingdings" pitchFamily="2" charset="2"/>
              <a:buChar char="Ø"/>
            </a:pPr>
            <a:r>
              <a:rPr lang="kk-KZ" dirty="0">
                <a:latin typeface="Times New Roman" pitchFamily="18" charset="0"/>
                <a:cs typeface="Times New Roman" pitchFamily="18" charset="0"/>
              </a:rPr>
              <a:t>тыңдай білу, қолайлы қарым-қатынас орнату дағдыларын меңгеру.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565680" cy="1285884"/>
          </a:xfrm>
        </p:spPr>
        <p:txBody>
          <a:bodyPr>
            <a:normAutofit fontScale="90000"/>
          </a:bodyPr>
          <a:lstStyle/>
          <a:p>
            <a:pPr marL="357188" indent="-357188"/>
            <a:br>
              <a:rPr lang="kk-KZ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Мақсаты:</a:t>
            </a:r>
            <a:r>
              <a:rPr lang="kk-KZ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kk-KZ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kk-KZ" sz="3600" b="0" dirty="0">
                <a:effectLst/>
                <a:latin typeface="Times New Roman" pitchFamily="18" charset="0"/>
                <a:cs typeface="Times New Roman" pitchFamily="18" charset="0"/>
              </a:rPr>
              <a:t>конструктивті қарым-қатынас дағдыларын қалыптастыру.</a:t>
            </a:r>
            <a:br>
              <a:rPr lang="ru-RU" b="0" dirty="0"/>
            </a:br>
            <a:endParaRPr lang="ru-RU" b="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7\Downloads\гераклит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542925" algn="just">
              <a:buNone/>
            </a:pPr>
            <a:r>
              <a:rPr lang="kk-KZ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Конструктивті қарым-қатынас </a:t>
            </a:r>
            <a:r>
              <a:rPr lang="kk-KZ" sz="36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constructio – құру, қалыптастыру.    Ақпаратпен алмасу нәтижесінде жаңа көзқарастың қалыптасуын қамтамасыз ететін қарым-қатынас стилі.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642918"/>
            <a:ext cx="8715436" cy="5364373"/>
          </a:xfrm>
        </p:spPr>
        <p:txBody>
          <a:bodyPr/>
          <a:lstStyle/>
          <a:p>
            <a:pPr marL="93663" indent="449263" algn="just">
              <a:buNone/>
            </a:pPr>
            <a:r>
              <a:rPr lang="kk-KZ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Конструктивті қарым-қатынас</a:t>
            </a:r>
            <a:r>
              <a:rPr lang="kk-KZ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нәтижесінде адамдар өзіне пайдалы, қажетті дағдыны алады.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marL="0" indent="542925" algn="just">
              <a:buNone/>
            </a:pPr>
            <a:r>
              <a:rPr lang="kk-KZ" sz="36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Конструктивті қарым-қатынас </a:t>
            </a:r>
            <a:r>
              <a:rPr lang="kk-KZ" sz="36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бұл  қарым-қатынасқа түсушілердің бір-бірін тыңдай және түсіне білуі, өзара әрекеттесу кезінде өзіне пайдалы, құнды нәрсені алуы.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435811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kk-KZ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Конструктивті қарым-қатынас мыналардан тұрады: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тыңдай білу;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тыңдағанның мән-мағынасын түсіне білу қабілеті;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туындаған дау-жанжалды конструктивті шешу қабілеті;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жаңа ақпарат, білім алуды қалау;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мейірімділік, ақ жарқындылық;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өзінің пікірін тиянақты дәлелдей алу қабілеті;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өзінің пікірін ұнамды  кейіпте таныта білу.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292803"/>
          </a:xfrm>
        </p:spPr>
        <p:txBody>
          <a:bodyPr>
            <a:normAutofit/>
          </a:bodyPr>
          <a:lstStyle/>
          <a:p>
            <a:pPr lvl="0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туындаған мәселелерді шешуге;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бірлескен іс-әрекетті талқылауға;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тұлғалық өсуге;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қолдау көрсету құралы ретінде;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жаңа ақпарат, тәжірибе алуға;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ұнамды, қолайлы қарым-қатынасқа.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pPr algn="ctr"/>
            <a:r>
              <a:rPr lang="kk-KZ" sz="3600" dirty="0"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Конструктивті қарым-қатынас мынадай жағдайларда қажет: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805192"/>
          </a:xfrm>
        </p:spPr>
        <p:txBody>
          <a:bodyPr>
            <a:noAutofit/>
          </a:bodyPr>
          <a:lstStyle/>
          <a:p>
            <a:pPr lvl="0"/>
            <a:r>
              <a:rPr lang="kk-KZ" sz="3000" dirty="0">
                <a:latin typeface="Times New Roman" pitchFamily="18" charset="0"/>
                <a:cs typeface="Times New Roman" pitchFamily="18" charset="0"/>
              </a:rPr>
              <a:t>тұлғаның ашық болуы, өзге адамға өз болмысын түсінуіне мүмкіндік беру қабілеті;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000" dirty="0">
                <a:latin typeface="Times New Roman" pitchFamily="18" charset="0"/>
                <a:cs typeface="Times New Roman" pitchFamily="18" charset="0"/>
              </a:rPr>
              <a:t>қарым-қатынасты «өзгенің» тұрғысынан ұйымдастыру қабілеті: өзге адамдардың көңіл-күйіне, ой-пікірлеріне қарай;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000" dirty="0">
                <a:latin typeface="Times New Roman" pitchFamily="18" charset="0"/>
                <a:cs typeface="Times New Roman" pitchFamily="18" charset="0"/>
              </a:rPr>
              <a:t>өзін өзгенің орнына қою, оны тану;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000" dirty="0">
                <a:latin typeface="Times New Roman" pitchFamily="18" charset="0"/>
                <a:cs typeface="Times New Roman" pitchFamily="18" charset="0"/>
              </a:rPr>
              <a:t> өзгені қарым-қатынасқа толық құқығы бар серіктесі ретінде қабылдау;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60472"/>
          </a:xfrm>
        </p:spPr>
        <p:txBody>
          <a:bodyPr>
            <a:normAutofit fontScale="90000"/>
          </a:bodyPr>
          <a:lstStyle/>
          <a:p>
            <a:pPr algn="ctr"/>
            <a:r>
              <a:rPr lang="kk-KZ" sz="2700" dirty="0"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ТАБЫСТЫ ҚАРЫМ-ҚАТЫНАС ОРНАТУ ҚАҒИДАЛАРЫ: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007183"/>
          </a:xfrm>
        </p:spPr>
        <p:txBody>
          <a:bodyPr/>
          <a:lstStyle/>
          <a:p>
            <a:pPr lvl="0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кішіпейілдік, төзімділік, жан ашырлық білдіру;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қызығушылықтардың алуан түрлілігі, танымның және ой-өрістің кеңдігі;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3600" dirty="0">
                <a:latin typeface="Times New Roman" pitchFamily="18" charset="0"/>
                <a:cs typeface="Times New Roman" pitchFamily="18" charset="0"/>
              </a:rPr>
              <a:t>өзге адамның маңызды екендігіне иландыру қабілеті.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569</TotalTime>
  <Words>719</Words>
  <Application>Microsoft Office PowerPoint</Application>
  <PresentationFormat>Экран (4:3)</PresentationFormat>
  <Paragraphs>60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16</vt:i4>
      </vt:variant>
    </vt:vector>
  </HeadingPairs>
  <TitlesOfParts>
    <vt:vector size="30" baseType="lpstr">
      <vt:lpstr>Arial</vt:lpstr>
      <vt:lpstr>Calibri</vt:lpstr>
      <vt:lpstr>Corbel</vt:lpstr>
      <vt:lpstr>Gill Sans MT</vt:lpstr>
      <vt:lpstr>Lucida Sans Unicode</vt:lpstr>
      <vt:lpstr>Times New Roman</vt:lpstr>
      <vt:lpstr>Verdana</vt:lpstr>
      <vt:lpstr>Wingdings</vt:lpstr>
      <vt:lpstr>Wingdings 2</vt:lpstr>
      <vt:lpstr>Wingdings 3</vt:lpstr>
      <vt:lpstr>Солнцестояние</vt:lpstr>
      <vt:lpstr>1_Солнцестояние</vt:lpstr>
      <vt:lpstr>Открытая</vt:lpstr>
      <vt:lpstr>Тема Office</vt:lpstr>
      <vt:lpstr>КОНСТРУКТИВТІ ҚАРЫМ-ҚАТЫНАС ПСИХОЛОГИЯСЫНА КІРІСПЕ</vt:lpstr>
      <vt:lpstr> Мақсаты:   - конструктивті қарым-қатынас дағдыларын қалыптастыру. </vt:lpstr>
      <vt:lpstr>Презентация PowerPoint</vt:lpstr>
      <vt:lpstr>Презентация PowerPoint</vt:lpstr>
      <vt:lpstr>Презентация PowerPoint</vt:lpstr>
      <vt:lpstr>Презентация PowerPoint</vt:lpstr>
      <vt:lpstr>Конструктивті қарым-қатынас мынадай жағдайларда қажет: </vt:lpstr>
      <vt:lpstr>ТАБЫСТЫ ҚАРЫМ-ҚАТЫНАС ОРНАТУ ҚАҒИДАЛАРЫ: </vt:lpstr>
      <vt:lpstr>Презентация PowerPoint</vt:lpstr>
      <vt:lpstr>КОНСТРУКТИВТІ ҚАРЫМ-ҚАТЫНАС ТӘСІЛДЕРІ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КОНСТРУКТИВТІ ҚАРЫМ-ҚАТЫНАС ЕРЕЖЕЛЕРІ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</dc:creator>
  <cp:lastModifiedBy>Гаухар</cp:lastModifiedBy>
  <cp:revision>58</cp:revision>
  <dcterms:created xsi:type="dcterms:W3CDTF">2013-11-16T18:34:57Z</dcterms:created>
  <dcterms:modified xsi:type="dcterms:W3CDTF">2018-01-23T19:38:31Z</dcterms:modified>
</cp:coreProperties>
</file>