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9" r:id="rId4"/>
    <p:sldId id="260" r:id="rId5"/>
    <p:sldId id="261" r:id="rId6"/>
    <p:sldId id="265" r:id="rId7"/>
    <p:sldId id="264" r:id="rId8"/>
    <p:sldId id="269" r:id="rId9"/>
    <p:sldId id="266" r:id="rId10"/>
    <p:sldId id="270" r:id="rId11"/>
    <p:sldId id="267" r:id="rId12"/>
    <p:sldId id="271" r:id="rId13"/>
    <p:sldId id="272" r:id="rId14"/>
    <p:sldId id="273" r:id="rId15"/>
    <p:sldId id="274" r:id="rId16"/>
    <p:sldId id="275" r:id="rId17"/>
    <p:sldId id="276" r:id="rId18"/>
    <p:sldId id="277" r:id="rId19"/>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80" autoAdjust="0"/>
  </p:normalViewPr>
  <p:slideViewPr>
    <p:cSldViewPr>
      <p:cViewPr varScale="1">
        <p:scale>
          <a:sx n="67" d="100"/>
          <a:sy n="67" d="100"/>
        </p:scale>
        <p:origin x="-83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E67D7A-9C4B-43B2-8667-BB7FB441288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21295F5F-079D-4BB3-9751-AA943AD5CFE7}">
      <dgm:prSet phldrT="[Текст]" custT="1"/>
      <dgm:spPr/>
      <dgm:t>
        <a:bodyPr/>
        <a:lstStyle/>
        <a:p>
          <a:r>
            <a:rPr lang="kk-KZ" sz="3600" dirty="0" smtClean="0">
              <a:latin typeface="Times New Roman" pitchFamily="18" charset="0"/>
              <a:cs typeface="Times New Roman" pitchFamily="18" charset="0"/>
            </a:rPr>
            <a:t>р-n - ауысулы өрісті транзистор </a:t>
          </a:r>
          <a:endParaRPr lang="ru-RU" sz="3600" dirty="0"/>
        </a:p>
      </dgm:t>
    </dgm:pt>
    <dgm:pt modelId="{2459C73C-6B6A-4B46-A38E-21D62B1BC083}" type="parTrans" cxnId="{FA4BB2B6-C164-4EA9-814E-1E72BA480FC5}">
      <dgm:prSet/>
      <dgm:spPr/>
      <dgm:t>
        <a:bodyPr/>
        <a:lstStyle/>
        <a:p>
          <a:endParaRPr lang="ru-RU"/>
        </a:p>
      </dgm:t>
    </dgm:pt>
    <dgm:pt modelId="{6FB68C8E-AA52-4A43-B757-38FF557DB298}" type="sibTrans" cxnId="{FA4BB2B6-C164-4EA9-814E-1E72BA480FC5}">
      <dgm:prSet/>
      <dgm:spPr/>
      <dgm:t>
        <a:bodyPr/>
        <a:lstStyle/>
        <a:p>
          <a:endParaRPr lang="ru-RU"/>
        </a:p>
      </dgm:t>
    </dgm:pt>
    <dgm:pt modelId="{FEAC7C54-D5A9-450D-B04C-753B0E487403}">
      <dgm:prSet phldrT="[Текст]" custT="1"/>
      <dgm:spPr/>
      <dgm:t>
        <a:bodyPr/>
        <a:lstStyle/>
        <a:p>
          <a:r>
            <a:rPr lang="kk-KZ" sz="2400" dirty="0" smtClean="0">
              <a:latin typeface="Times New Roman" pitchFamily="18" charset="0"/>
              <a:cs typeface="Times New Roman" pitchFamily="18" charset="0"/>
            </a:rPr>
            <a:t>Индукцияланған</a:t>
          </a:r>
          <a:endParaRPr lang="ru-RU" sz="2400" dirty="0">
            <a:latin typeface="Times New Roman" pitchFamily="18" charset="0"/>
            <a:cs typeface="Times New Roman" pitchFamily="18" charset="0"/>
          </a:endParaRPr>
        </a:p>
      </dgm:t>
    </dgm:pt>
    <dgm:pt modelId="{666EF159-709A-4413-9CEB-DE52F97A9D6B}" type="parTrans" cxnId="{693FA7C6-DFFF-43DE-8C36-09DC2E1A5561}">
      <dgm:prSet/>
      <dgm:spPr/>
      <dgm:t>
        <a:bodyPr/>
        <a:lstStyle/>
        <a:p>
          <a:endParaRPr lang="ru-RU"/>
        </a:p>
      </dgm:t>
    </dgm:pt>
    <dgm:pt modelId="{E7050597-ED58-419F-A70A-04408E362E0F}" type="sibTrans" cxnId="{693FA7C6-DFFF-43DE-8C36-09DC2E1A5561}">
      <dgm:prSet/>
      <dgm:spPr/>
      <dgm:t>
        <a:bodyPr/>
        <a:lstStyle/>
        <a:p>
          <a:endParaRPr lang="ru-RU"/>
        </a:p>
      </dgm:t>
    </dgm:pt>
    <dgm:pt modelId="{8BEEA794-612A-4ED5-8B9D-3C3501A58920}">
      <dgm:prSet phldrT="[Текст]" custT="1"/>
      <dgm:spPr/>
      <dgm:t>
        <a:bodyPr/>
        <a:lstStyle/>
        <a:p>
          <a:r>
            <a:rPr lang="kk-KZ" sz="3600" dirty="0" smtClean="0">
              <a:latin typeface="Times New Roman" pitchFamily="18" charset="0"/>
              <a:cs typeface="Times New Roman" pitchFamily="18" charset="0"/>
            </a:rPr>
            <a:t>оқшауланған (изоляцияланған) тиекті өрісті транзистор</a:t>
          </a:r>
          <a:endParaRPr lang="ru-RU" sz="3600" dirty="0">
            <a:latin typeface="Times New Roman" pitchFamily="18" charset="0"/>
            <a:cs typeface="Times New Roman" pitchFamily="18" charset="0"/>
          </a:endParaRPr>
        </a:p>
      </dgm:t>
    </dgm:pt>
    <dgm:pt modelId="{09BA3140-51F5-4074-A8EA-80F7CD988653}" type="parTrans" cxnId="{5BB3DE1C-AF90-4B24-B93A-59B778735C3B}">
      <dgm:prSet/>
      <dgm:spPr/>
      <dgm:t>
        <a:bodyPr/>
        <a:lstStyle/>
        <a:p>
          <a:endParaRPr lang="ru-RU"/>
        </a:p>
      </dgm:t>
    </dgm:pt>
    <dgm:pt modelId="{73A8277D-F91F-4300-9B9A-DBF96F41F132}" type="sibTrans" cxnId="{5BB3DE1C-AF90-4B24-B93A-59B778735C3B}">
      <dgm:prSet/>
      <dgm:spPr/>
      <dgm:t>
        <a:bodyPr/>
        <a:lstStyle/>
        <a:p>
          <a:endParaRPr lang="ru-RU"/>
        </a:p>
      </dgm:t>
    </dgm:pt>
    <dgm:pt modelId="{2CDCD396-37E9-4074-B039-C892FA80CC82}">
      <dgm:prSet phldrT="[Текст]" custT="1"/>
      <dgm:spPr/>
      <dgm:t>
        <a:bodyPr/>
        <a:lstStyle/>
        <a:p>
          <a:r>
            <a:rPr lang="kk-KZ" sz="2400" dirty="0" smtClean="0">
              <a:latin typeface="Times New Roman" pitchFamily="18" charset="0"/>
              <a:cs typeface="Times New Roman" pitchFamily="18" charset="0"/>
            </a:rPr>
            <a:t>қондырылған каналды</a:t>
          </a:r>
          <a:endParaRPr lang="ru-RU" sz="2400" dirty="0">
            <a:latin typeface="Times New Roman" pitchFamily="18" charset="0"/>
            <a:cs typeface="Times New Roman" pitchFamily="18" charset="0"/>
          </a:endParaRPr>
        </a:p>
      </dgm:t>
    </dgm:pt>
    <dgm:pt modelId="{4472E3E4-FF6A-4422-9EF3-0D33F919DF28}" type="parTrans" cxnId="{8D960EEF-D305-40E3-B6A4-580D15527041}">
      <dgm:prSet/>
      <dgm:spPr/>
      <dgm:t>
        <a:bodyPr/>
        <a:lstStyle/>
        <a:p>
          <a:endParaRPr lang="ru-RU"/>
        </a:p>
      </dgm:t>
    </dgm:pt>
    <dgm:pt modelId="{879DEA5E-90C0-45AD-B83A-C23E5B1E5AA0}" type="sibTrans" cxnId="{8D960EEF-D305-40E3-B6A4-580D15527041}">
      <dgm:prSet/>
      <dgm:spPr/>
      <dgm:t>
        <a:bodyPr/>
        <a:lstStyle/>
        <a:p>
          <a:endParaRPr lang="ru-RU"/>
        </a:p>
      </dgm:t>
    </dgm:pt>
    <dgm:pt modelId="{91F20C4B-BA08-4F58-B5D1-6EC3E55F6459}" type="pres">
      <dgm:prSet presAssocID="{79E67D7A-9C4B-43B2-8667-BB7FB4412889}" presName="linear" presStyleCnt="0">
        <dgm:presLayoutVars>
          <dgm:animLvl val="lvl"/>
          <dgm:resizeHandles val="exact"/>
        </dgm:presLayoutVars>
      </dgm:prSet>
      <dgm:spPr/>
      <dgm:t>
        <a:bodyPr/>
        <a:lstStyle/>
        <a:p>
          <a:endParaRPr lang="ru-RU"/>
        </a:p>
      </dgm:t>
    </dgm:pt>
    <dgm:pt modelId="{073E989D-879B-4C8B-B678-4B8075BA195A}" type="pres">
      <dgm:prSet presAssocID="{21295F5F-079D-4BB3-9751-AA943AD5CFE7}" presName="parentText" presStyleLbl="node1" presStyleIdx="0" presStyleCnt="2" custScaleX="99550" custScaleY="119764" custLinFactNeighborX="-52" custLinFactNeighborY="-33460">
        <dgm:presLayoutVars>
          <dgm:chMax val="0"/>
          <dgm:bulletEnabled val="1"/>
        </dgm:presLayoutVars>
      </dgm:prSet>
      <dgm:spPr/>
      <dgm:t>
        <a:bodyPr/>
        <a:lstStyle/>
        <a:p>
          <a:endParaRPr lang="ru-RU"/>
        </a:p>
      </dgm:t>
    </dgm:pt>
    <dgm:pt modelId="{6BD92CE5-4BB8-42A0-85E8-F7C5563C4DD2}" type="pres">
      <dgm:prSet presAssocID="{21295F5F-079D-4BB3-9751-AA943AD5CFE7}" presName="childText" presStyleLbl="revTx" presStyleIdx="0" presStyleCnt="1" custScaleY="110446" custLinFactNeighborX="8333" custLinFactNeighborY="3102">
        <dgm:presLayoutVars>
          <dgm:bulletEnabled val="1"/>
        </dgm:presLayoutVars>
      </dgm:prSet>
      <dgm:spPr/>
      <dgm:t>
        <a:bodyPr/>
        <a:lstStyle/>
        <a:p>
          <a:endParaRPr lang="ru-RU"/>
        </a:p>
      </dgm:t>
    </dgm:pt>
    <dgm:pt modelId="{B6EAEADE-37EF-4D34-8B19-C59F59F81180}" type="pres">
      <dgm:prSet presAssocID="{8BEEA794-612A-4ED5-8B9D-3C3501A58920}" presName="parentText" presStyleLbl="node1" presStyleIdx="1" presStyleCnt="2" custScaleY="89571" custLinFactNeighborX="1190" custLinFactNeighborY="7385">
        <dgm:presLayoutVars>
          <dgm:chMax val="0"/>
          <dgm:bulletEnabled val="1"/>
        </dgm:presLayoutVars>
      </dgm:prSet>
      <dgm:spPr/>
      <dgm:t>
        <a:bodyPr/>
        <a:lstStyle/>
        <a:p>
          <a:endParaRPr lang="ru-RU"/>
        </a:p>
      </dgm:t>
    </dgm:pt>
  </dgm:ptLst>
  <dgm:cxnLst>
    <dgm:cxn modelId="{2479F74A-8A88-4206-A277-574C22C6BE8B}" type="presOf" srcId="{8BEEA794-612A-4ED5-8B9D-3C3501A58920}" destId="{B6EAEADE-37EF-4D34-8B19-C59F59F81180}" srcOrd="0" destOrd="0" presId="urn:microsoft.com/office/officeart/2005/8/layout/vList2"/>
    <dgm:cxn modelId="{05FF2EC4-23FE-4618-A6BA-E616C8BB7AB0}" type="presOf" srcId="{2CDCD396-37E9-4074-B039-C892FA80CC82}" destId="{6BD92CE5-4BB8-42A0-85E8-F7C5563C4DD2}" srcOrd="0" destOrd="1" presId="urn:microsoft.com/office/officeart/2005/8/layout/vList2"/>
    <dgm:cxn modelId="{576675D6-EC11-4AB7-A953-DC367FE97260}" type="presOf" srcId="{21295F5F-079D-4BB3-9751-AA943AD5CFE7}" destId="{073E989D-879B-4C8B-B678-4B8075BA195A}" srcOrd="0" destOrd="0" presId="urn:microsoft.com/office/officeart/2005/8/layout/vList2"/>
    <dgm:cxn modelId="{8D960EEF-D305-40E3-B6A4-580D15527041}" srcId="{21295F5F-079D-4BB3-9751-AA943AD5CFE7}" destId="{2CDCD396-37E9-4074-B039-C892FA80CC82}" srcOrd="1" destOrd="0" parTransId="{4472E3E4-FF6A-4422-9EF3-0D33F919DF28}" sibTransId="{879DEA5E-90C0-45AD-B83A-C23E5B1E5AA0}"/>
    <dgm:cxn modelId="{5B6006CD-F9DB-4B32-BE20-FF5F7CC13106}" type="presOf" srcId="{FEAC7C54-D5A9-450D-B04C-753B0E487403}" destId="{6BD92CE5-4BB8-42A0-85E8-F7C5563C4DD2}" srcOrd="0" destOrd="0" presId="urn:microsoft.com/office/officeart/2005/8/layout/vList2"/>
    <dgm:cxn modelId="{FA4BB2B6-C164-4EA9-814E-1E72BA480FC5}" srcId="{79E67D7A-9C4B-43B2-8667-BB7FB4412889}" destId="{21295F5F-079D-4BB3-9751-AA943AD5CFE7}" srcOrd="0" destOrd="0" parTransId="{2459C73C-6B6A-4B46-A38E-21D62B1BC083}" sibTransId="{6FB68C8E-AA52-4A43-B757-38FF557DB298}"/>
    <dgm:cxn modelId="{5BB3DE1C-AF90-4B24-B93A-59B778735C3B}" srcId="{79E67D7A-9C4B-43B2-8667-BB7FB4412889}" destId="{8BEEA794-612A-4ED5-8B9D-3C3501A58920}" srcOrd="1" destOrd="0" parTransId="{09BA3140-51F5-4074-A8EA-80F7CD988653}" sibTransId="{73A8277D-F91F-4300-9B9A-DBF96F41F132}"/>
    <dgm:cxn modelId="{693FA7C6-DFFF-43DE-8C36-09DC2E1A5561}" srcId="{21295F5F-079D-4BB3-9751-AA943AD5CFE7}" destId="{FEAC7C54-D5A9-450D-B04C-753B0E487403}" srcOrd="0" destOrd="0" parTransId="{666EF159-709A-4413-9CEB-DE52F97A9D6B}" sibTransId="{E7050597-ED58-419F-A70A-04408E362E0F}"/>
    <dgm:cxn modelId="{481531C0-7642-4435-AF0A-2F821C698C5F}" type="presOf" srcId="{79E67D7A-9C4B-43B2-8667-BB7FB4412889}" destId="{91F20C4B-BA08-4F58-B5D1-6EC3E55F6459}" srcOrd="0" destOrd="0" presId="urn:microsoft.com/office/officeart/2005/8/layout/vList2"/>
    <dgm:cxn modelId="{EC81D8DE-8147-496A-BA55-C86BEDEF9DF3}" type="presParOf" srcId="{91F20C4B-BA08-4F58-B5D1-6EC3E55F6459}" destId="{073E989D-879B-4C8B-B678-4B8075BA195A}" srcOrd="0" destOrd="0" presId="urn:microsoft.com/office/officeart/2005/8/layout/vList2"/>
    <dgm:cxn modelId="{E03B545D-89AA-498C-9D18-E7F64ACBBFFA}" type="presParOf" srcId="{91F20C4B-BA08-4F58-B5D1-6EC3E55F6459}" destId="{6BD92CE5-4BB8-42A0-85E8-F7C5563C4DD2}" srcOrd="1" destOrd="0" presId="urn:microsoft.com/office/officeart/2005/8/layout/vList2"/>
    <dgm:cxn modelId="{754BB089-3617-496C-9F94-C0905092FF7D}" type="presParOf" srcId="{91F20C4B-BA08-4F58-B5D1-6EC3E55F6459}" destId="{B6EAEADE-37EF-4D34-8B19-C59F59F81180}"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3E989D-879B-4C8B-B678-4B8075BA195A}">
      <dsp:nvSpPr>
        <dsp:cNvPr id="0" name=""/>
        <dsp:cNvSpPr/>
      </dsp:nvSpPr>
      <dsp:spPr>
        <a:xfrm>
          <a:off x="11073" y="201301"/>
          <a:ext cx="6371996" cy="123309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kk-KZ" sz="3600" kern="1200" dirty="0" smtClean="0">
              <a:latin typeface="Times New Roman" pitchFamily="18" charset="0"/>
              <a:cs typeface="Times New Roman" pitchFamily="18" charset="0"/>
            </a:rPr>
            <a:t>р-n - ауысулы өрісті транзистор </a:t>
          </a:r>
          <a:endParaRPr lang="ru-RU" sz="3600" kern="1200" dirty="0"/>
        </a:p>
      </dsp:txBody>
      <dsp:txXfrm>
        <a:off x="71267" y="261495"/>
        <a:ext cx="6251608" cy="1112702"/>
      </dsp:txXfrm>
    </dsp:sp>
    <dsp:sp modelId="{6BD92CE5-4BB8-42A0-85E8-F7C5563C4DD2}">
      <dsp:nvSpPr>
        <dsp:cNvPr id="0" name=""/>
        <dsp:cNvSpPr/>
      </dsp:nvSpPr>
      <dsp:spPr>
        <a:xfrm>
          <a:off x="0" y="1722599"/>
          <a:ext cx="6400800" cy="845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25"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kk-KZ" sz="2400" kern="1200" dirty="0" smtClean="0">
              <a:latin typeface="Times New Roman" pitchFamily="18" charset="0"/>
              <a:cs typeface="Times New Roman" pitchFamily="18" charset="0"/>
            </a:rPr>
            <a:t>Индукцияланған</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20000"/>
            </a:spcAft>
            <a:buChar char="••"/>
          </a:pPr>
          <a:r>
            <a:rPr lang="kk-KZ" sz="2400" kern="1200" dirty="0" smtClean="0">
              <a:latin typeface="Times New Roman" pitchFamily="18" charset="0"/>
              <a:cs typeface="Times New Roman" pitchFamily="18" charset="0"/>
            </a:rPr>
            <a:t>қондырылған каналды</a:t>
          </a:r>
          <a:endParaRPr lang="ru-RU" sz="2400" kern="1200" dirty="0">
            <a:latin typeface="Times New Roman" pitchFamily="18" charset="0"/>
            <a:cs typeface="Times New Roman" pitchFamily="18" charset="0"/>
          </a:endParaRPr>
        </a:p>
      </dsp:txBody>
      <dsp:txXfrm>
        <a:off x="0" y="1722599"/>
        <a:ext cx="6400800" cy="845905"/>
      </dsp:txXfrm>
    </dsp:sp>
    <dsp:sp modelId="{B6EAEADE-37EF-4D34-8B19-C59F59F81180}">
      <dsp:nvSpPr>
        <dsp:cNvPr id="0" name=""/>
        <dsp:cNvSpPr/>
      </dsp:nvSpPr>
      <dsp:spPr>
        <a:xfrm>
          <a:off x="0" y="2593129"/>
          <a:ext cx="6400800" cy="922223"/>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kk-KZ" sz="3600" kern="1200" dirty="0" smtClean="0">
              <a:latin typeface="Times New Roman" pitchFamily="18" charset="0"/>
              <a:cs typeface="Times New Roman" pitchFamily="18" charset="0"/>
            </a:rPr>
            <a:t>оқшауланған (изоляцияланған) тиекті өрісті транзистор</a:t>
          </a:r>
          <a:endParaRPr lang="ru-RU" sz="3600" kern="1200" dirty="0">
            <a:latin typeface="Times New Roman" pitchFamily="18" charset="0"/>
            <a:cs typeface="Times New Roman" pitchFamily="18" charset="0"/>
          </a:endParaRPr>
        </a:p>
      </dsp:txBody>
      <dsp:txXfrm>
        <a:off x="45019" y="2638148"/>
        <a:ext cx="6310762" cy="83218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7EAF463A-BC7C-46EE-9F1E-7F377CCA4891}" type="datetimeFigureOut">
              <a:rPr lang="en-US" smtClean="0"/>
              <a:pPr/>
              <a:t>11/20/2013</a:t>
            </a:fld>
            <a:endParaRPr lang="en-US" dirty="0"/>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A483448D-3A78-4528-A469-B745A65DA48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6" name="Нижний колонтитул 5"/>
          <p:cNvSpPr>
            <a:spLocks noGrp="1"/>
          </p:cNvSpPr>
          <p:nvPr>
            <p:ph type="ftr" sz="quarter" idx="11"/>
          </p:nvPr>
        </p:nvSpPr>
        <p:spPr/>
        <p:txBody>
          <a:bodyPr/>
          <a:lstStyle>
            <a:extLst/>
          </a:lstStyle>
          <a:p>
            <a:endParaRPr lang="en-US" dirty="0"/>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8" name="Нижний колонтитул 7"/>
          <p:cNvSpPr>
            <a:spLocks noGrp="1"/>
          </p:cNvSpPr>
          <p:nvPr>
            <p:ph type="ftr" sz="quarter" idx="11"/>
          </p:nvPr>
        </p:nvSpPr>
        <p:spPr/>
        <p:txBody>
          <a:bodyPr/>
          <a:lstStyle>
            <a:extLst/>
          </a:lstStyle>
          <a:p>
            <a:endParaRPr lang="en-US" dirty="0"/>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4" name="Нижний колонтитул 3"/>
          <p:cNvSpPr>
            <a:spLocks noGrp="1"/>
          </p:cNvSpPr>
          <p:nvPr>
            <p:ph type="ftr" sz="quarter" idx="11"/>
          </p:nvPr>
        </p:nvSpPr>
        <p:spPr/>
        <p:txBody>
          <a:bodyPr/>
          <a:lstStyle>
            <a:extLst/>
          </a:lstStyle>
          <a:p>
            <a:endParaRPr lang="en-US" dirty="0"/>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7EAF463A-BC7C-46EE-9F1E-7F377CCA4891}" type="datetimeFigureOut">
              <a:rPr lang="en-US" smtClean="0"/>
              <a:pPr/>
              <a:t>11/20/2013</a:t>
            </a:fld>
            <a:endParaRPr lang="en-US" dirty="0"/>
          </a:p>
        </p:txBody>
      </p:sp>
      <p:sp>
        <p:nvSpPr>
          <p:cNvPr id="3" name="Нижний колонтитул 2"/>
          <p:cNvSpPr>
            <a:spLocks noGrp="1"/>
          </p:cNvSpPr>
          <p:nvPr>
            <p:ph type="ftr" sz="quarter" idx="11"/>
          </p:nvPr>
        </p:nvSpPr>
        <p:spPr/>
        <p:txBody>
          <a:bodyPr/>
          <a:lstStyle>
            <a:extLst/>
          </a:lstStyle>
          <a:p>
            <a:endParaRPr lang="en-US" dirty="0"/>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7EAF463A-BC7C-46EE-9F1E-7F377CCA4891}" type="datetimeFigureOut">
              <a:rPr lang="en-US" smtClean="0"/>
              <a:pPr/>
              <a:t>11/20/2013</a:t>
            </a:fld>
            <a:endParaRPr lang="en-US" dirty="0"/>
          </a:p>
        </p:txBody>
      </p:sp>
      <p:sp>
        <p:nvSpPr>
          <p:cNvPr id="6" name="Нижний колонтитул 5"/>
          <p:cNvSpPr>
            <a:spLocks noGrp="1"/>
          </p:cNvSpPr>
          <p:nvPr>
            <p:ph type="ftr" sz="quarter" idx="11"/>
          </p:nvPr>
        </p:nvSpPr>
        <p:spPr/>
        <p:txBody>
          <a:bodyPr/>
          <a:lstStyle>
            <a:extLst/>
          </a:lstStyle>
          <a:p>
            <a:endParaRPr lang="en-US" dirty="0"/>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dirty="0"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7EAF463A-BC7C-46EE-9F1E-7F377CCA4891}" type="datetimeFigureOut">
              <a:rPr lang="en-US" smtClean="0"/>
              <a:pPr/>
              <a:t>11/20/2013</a:t>
            </a:fld>
            <a:endParaRPr lang="en-US" dirty="0"/>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A483448D-3A78-4528-A469-B745A65DA480}" type="slidenum">
              <a:rPr lang="en-US" smtClean="0"/>
              <a:pPr/>
              <a:t>‹#›</a:t>
            </a:fld>
            <a:endParaRPr lang="en-US"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EAF463A-BC7C-46EE-9F1E-7F377CCA4891}" type="datetimeFigureOut">
              <a:rPr lang="en-US" smtClean="0"/>
              <a:pPr/>
              <a:t>11/20/2013</a:t>
            </a:fld>
            <a:endParaRPr lang="en-US" dirty="0"/>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483448D-3A78-4528-A469-B745A65DA48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kk-KZ" dirty="0" smtClean="0"/>
              <a:t>    </a:t>
            </a:r>
            <a:endParaRPr lang="ru-RU" dirty="0"/>
          </a:p>
        </p:txBody>
      </p:sp>
      <p:sp>
        <p:nvSpPr>
          <p:cNvPr id="3" name="Подзаголовок 2"/>
          <p:cNvSpPr>
            <a:spLocks noGrp="1"/>
          </p:cNvSpPr>
          <p:nvPr>
            <p:ph type="subTitle" idx="1"/>
          </p:nvPr>
        </p:nvSpPr>
        <p:spPr>
          <a:xfrm>
            <a:off x="1143000" y="3962400"/>
            <a:ext cx="7772400" cy="1199704"/>
          </a:xfrm>
        </p:spPr>
        <p:txBody>
          <a:bodyPr>
            <a:normAutofit/>
          </a:bodyPr>
          <a:lstStyle/>
          <a:p>
            <a:r>
              <a:rPr lang="kk-KZ" sz="3200" dirty="0" smtClean="0">
                <a:latin typeface="Times New Roman" pitchFamily="18" charset="0"/>
                <a:cs typeface="Times New Roman" pitchFamily="18" charset="0"/>
              </a:rPr>
              <a:t>Орындаған: Утегенова У.А.</a:t>
            </a:r>
          </a:p>
          <a:p>
            <a:r>
              <a:rPr lang="kk-KZ" sz="3200" dirty="0" smtClean="0">
                <a:latin typeface="Times New Roman" pitchFamily="18" charset="0"/>
                <a:cs typeface="Times New Roman" pitchFamily="18" charset="0"/>
              </a:rPr>
              <a:t>Тексерген: Калакова Г.К.</a:t>
            </a:r>
            <a:endParaRPr lang="ru-RU" sz="3200" dirty="0">
              <a:latin typeface="Times New Roman" pitchFamily="18" charset="0"/>
              <a:cs typeface="Times New Roman" pitchFamily="18" charset="0"/>
            </a:endParaRPr>
          </a:p>
        </p:txBody>
      </p:sp>
      <p:sp>
        <p:nvSpPr>
          <p:cNvPr id="4" name="Прямоугольник 3"/>
          <p:cNvSpPr/>
          <p:nvPr/>
        </p:nvSpPr>
        <p:spPr>
          <a:xfrm>
            <a:off x="685800" y="304800"/>
            <a:ext cx="7467600" cy="1107996"/>
          </a:xfrm>
          <a:prstGeom prst="rect">
            <a:avLst/>
          </a:prstGeom>
          <a:noFill/>
          <a:effectLst>
            <a:glow rad="228600">
              <a:schemeClr val="accent1">
                <a:satMod val="175000"/>
                <a:alpha val="40000"/>
              </a:schemeClr>
            </a:glow>
            <a:innerShdw blurRad="114300">
              <a:prstClr val="black"/>
            </a:innerShdw>
          </a:effectLst>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kk-KZ" sz="6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Транзисторлар</a:t>
            </a:r>
            <a:endParaRPr lang="ru-RU" sz="6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Содержимое 2"/>
          <p:cNvSpPr txBox="1">
            <a:spLocks/>
          </p:cNvSpPr>
          <p:nvPr/>
        </p:nvSpPr>
        <p:spPr>
          <a:xfrm>
            <a:off x="533400" y="1828800"/>
            <a:ext cx="8229600" cy="1676400"/>
          </a:xfrm>
          <a:prstGeom prst="rect">
            <a:avLst/>
          </a:prstGeom>
        </p:spPr>
        <p:style>
          <a:lnRef idx="3">
            <a:schemeClr val="lt1"/>
          </a:lnRef>
          <a:fillRef idx="1">
            <a:schemeClr val="accent1"/>
          </a:fillRef>
          <a:effectRef idx="1">
            <a:schemeClr val="accent1"/>
          </a:effectRef>
          <a:fontRef idx="minor">
            <a:schemeClr val="lt1"/>
          </a:fontRef>
        </p:style>
        <p:txBody>
          <a:bodyPr vert="horz" lIns="45720" rIns="45720">
            <a:normAutofit/>
          </a:bodyPr>
          <a:lstStyle>
            <a:lvl1pPr marL="0" marR="64008" indent="0" algn="r" rtl="0" eaLnBrk="1" latinLnBrk="0" hangingPunct="1">
              <a:spcBef>
                <a:spcPts val="400"/>
              </a:spcBef>
              <a:spcAft>
                <a:spcPts val="0"/>
              </a:spcAft>
              <a:buClr>
                <a:schemeClr val="accent1"/>
              </a:buClr>
              <a:buSzPct val="68000"/>
              <a:buFont typeface="Wingdings 3"/>
              <a:buNone/>
              <a:defRPr kumimoji="0" sz="2700" kern="1200">
                <a:solidFill>
                  <a:schemeClr val="tx2"/>
                </a:solidFill>
                <a:latin typeface="+mn-lt"/>
                <a:ea typeface="+mn-ea"/>
                <a:cs typeface="+mn-cs"/>
              </a:defRPr>
            </a:lvl1pPr>
            <a:lvl2pPr marL="457200" indent="0" algn="ctr" rtl="0" eaLnBrk="1" latinLnBrk="0" hangingPunct="1">
              <a:spcBef>
                <a:spcPts val="324"/>
              </a:spcBef>
              <a:buClr>
                <a:schemeClr val="accent1"/>
              </a:buClr>
              <a:buFont typeface="Verdana"/>
              <a:buNone/>
              <a:defRPr kumimoji="0" sz="2300" kern="1200">
                <a:solidFill>
                  <a:schemeClr val="lt1"/>
                </a:solidFill>
                <a:latin typeface="+mn-lt"/>
                <a:ea typeface="+mn-ea"/>
                <a:cs typeface="+mn-cs"/>
              </a:defRPr>
            </a:lvl2pPr>
            <a:lvl3pPr marL="914400" indent="0" algn="ctr" rtl="0" eaLnBrk="1" latinLnBrk="0" hangingPunct="1">
              <a:spcBef>
                <a:spcPts val="350"/>
              </a:spcBef>
              <a:buClr>
                <a:schemeClr val="accent2"/>
              </a:buClr>
              <a:buSzPct val="100000"/>
              <a:buFont typeface="Wingdings 2"/>
              <a:buNone/>
              <a:defRPr kumimoji="0" sz="2100" kern="1200">
                <a:solidFill>
                  <a:schemeClr val="lt1"/>
                </a:solidFill>
                <a:latin typeface="+mn-lt"/>
                <a:ea typeface="+mn-ea"/>
                <a:cs typeface="+mn-cs"/>
              </a:defRPr>
            </a:lvl3pPr>
            <a:lvl4pPr marL="1371600" indent="0" algn="ctr" rtl="0" eaLnBrk="1" latinLnBrk="0" hangingPunct="1">
              <a:spcBef>
                <a:spcPts val="350"/>
              </a:spcBef>
              <a:buClr>
                <a:schemeClr val="accent2"/>
              </a:buClr>
              <a:buFont typeface="Wingdings 2"/>
              <a:buNone/>
              <a:defRPr kumimoji="0" sz="1900" kern="1200">
                <a:solidFill>
                  <a:schemeClr val="lt1"/>
                </a:solidFill>
                <a:latin typeface="+mn-lt"/>
                <a:ea typeface="+mn-ea"/>
                <a:cs typeface="+mn-cs"/>
              </a:defRPr>
            </a:lvl4pPr>
            <a:lvl5pPr marL="1828800" indent="0" algn="ctr" rtl="0" eaLnBrk="1" latinLnBrk="0" hangingPunct="1">
              <a:spcBef>
                <a:spcPts val="350"/>
              </a:spcBef>
              <a:buClr>
                <a:schemeClr val="accent2"/>
              </a:buClr>
              <a:buFont typeface="Wingdings 2"/>
              <a:buNone/>
              <a:defRPr kumimoji="0" sz="1800" kern="1200">
                <a:solidFill>
                  <a:schemeClr val="lt1"/>
                </a:solidFill>
                <a:latin typeface="+mn-lt"/>
                <a:ea typeface="+mn-ea"/>
                <a:cs typeface="+mn-cs"/>
              </a:defRPr>
            </a:lvl5pPr>
            <a:lvl6pPr marL="2286000" indent="0" algn="ctr" rtl="0" eaLnBrk="1" latinLnBrk="0" hangingPunct="1">
              <a:spcBef>
                <a:spcPts val="350"/>
              </a:spcBef>
              <a:buClr>
                <a:schemeClr val="accent3"/>
              </a:buClr>
              <a:buFont typeface="Wingdings 2"/>
              <a:buNone/>
              <a:defRPr kumimoji="0" sz="1800" kern="1200">
                <a:solidFill>
                  <a:schemeClr val="lt1"/>
                </a:solidFill>
                <a:latin typeface="+mn-lt"/>
                <a:ea typeface="+mn-ea"/>
                <a:cs typeface="+mn-cs"/>
              </a:defRPr>
            </a:lvl6pPr>
            <a:lvl7pPr marL="2743200" indent="0" algn="ctr" rtl="0" eaLnBrk="1" latinLnBrk="0" hangingPunct="1">
              <a:spcBef>
                <a:spcPts val="350"/>
              </a:spcBef>
              <a:buClr>
                <a:schemeClr val="accent3"/>
              </a:buClr>
              <a:buFont typeface="Wingdings 2"/>
              <a:buNone/>
              <a:defRPr kumimoji="0" sz="1600" kern="1200">
                <a:solidFill>
                  <a:schemeClr val="lt1"/>
                </a:solidFill>
                <a:latin typeface="+mn-lt"/>
                <a:ea typeface="+mn-ea"/>
                <a:cs typeface="+mn-cs"/>
              </a:defRPr>
            </a:lvl7pPr>
            <a:lvl8pPr marL="3200400" indent="0" algn="ctr" rtl="0" eaLnBrk="1" latinLnBrk="0" hangingPunct="1">
              <a:spcBef>
                <a:spcPts val="350"/>
              </a:spcBef>
              <a:buClr>
                <a:schemeClr val="accent3"/>
              </a:buClr>
              <a:buFont typeface="Wingdings 2"/>
              <a:buNone/>
              <a:defRPr kumimoji="0" sz="1600" kern="1200">
                <a:solidFill>
                  <a:schemeClr val="lt1"/>
                </a:solidFill>
                <a:latin typeface="+mn-lt"/>
                <a:ea typeface="+mn-ea"/>
                <a:cs typeface="+mn-cs"/>
              </a:defRPr>
            </a:lvl8pPr>
            <a:lvl9pPr marL="3657600" indent="0" algn="ctr" rtl="0" eaLnBrk="1" latinLnBrk="0" hangingPunct="1">
              <a:spcBef>
                <a:spcPts val="350"/>
              </a:spcBef>
              <a:buClr>
                <a:schemeClr val="accent3"/>
              </a:buClr>
              <a:buFont typeface="Wingdings 2"/>
              <a:buNone/>
              <a:defRPr kumimoji="0" sz="1600" kern="1200" baseline="0">
                <a:solidFill>
                  <a:schemeClr val="lt1"/>
                </a:solidFill>
                <a:latin typeface="+mn-lt"/>
                <a:ea typeface="+mn-ea"/>
                <a:cs typeface="+mn-cs"/>
              </a:defRPr>
            </a:lvl9pPr>
            <a:extLst/>
          </a:lstStyle>
          <a:p>
            <a:pPr marL="109728" algn="l"/>
            <a:r>
              <a:rPr lang="ru-RU" sz="3900" b="1" dirty="0" smtClean="0">
                <a:solidFill>
                  <a:schemeClr val="bg1"/>
                </a:solidFill>
                <a:latin typeface="Times New Roman" pitchFamily="18" charset="0"/>
                <a:cs typeface="Times New Roman" pitchFamily="18" charset="0"/>
              </a:rPr>
              <a:t>Мақсаты:</a:t>
            </a:r>
          </a:p>
          <a:p>
            <a:pPr marL="109728" algn="l"/>
            <a:r>
              <a:rPr lang="kk-KZ" dirty="0" smtClean="0">
                <a:solidFill>
                  <a:schemeClr val="bg1"/>
                </a:solidFill>
                <a:latin typeface="Times New Roman" pitchFamily="18" charset="0"/>
                <a:cs typeface="Times New Roman" pitchFamily="18" charset="0"/>
              </a:rPr>
              <a:t>Биполярлы және өрістік транзистордың жіктелінуін қарастыру және олардың схемаларын зерттеу.</a:t>
            </a:r>
            <a:endParaRPr lang="ru-RU" b="1" dirty="0" smtClean="0">
              <a:solidFill>
                <a:schemeClr val="bg1"/>
              </a:solidFill>
              <a:latin typeface="Times New Roman" pitchFamily="18" charset="0"/>
              <a:cs typeface="Times New Roman" pitchFamily="18" charset="0"/>
            </a:endParaRPr>
          </a:p>
        </p:txBody>
      </p:sp>
      <p:sp>
        <p:nvSpPr>
          <p:cNvPr id="7" name="Управляющая кнопка: в конец 6">
            <a:hlinkClick r:id="" action="ppaction://hlinkshowjump?jump=nextslide" highlightClick="1"/>
          </p:cNvPr>
          <p:cNvSpPr/>
          <p:nvPr/>
        </p:nvSpPr>
        <p:spPr>
          <a:xfrm>
            <a:off x="7110387"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circle(in)">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circle(in)">
                                      <p:cBhvr>
                                        <p:cTn id="2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685800"/>
            <a:ext cx="8229600" cy="4843272"/>
          </a:xfrm>
        </p:spPr>
        <p:txBody>
          <a:bodyPr>
            <a:noAutofit/>
          </a:bodyPr>
          <a:lstStyle/>
          <a:p>
            <a:r>
              <a:rPr lang="kk-KZ" sz="4000" dirty="0">
                <a:effectLst>
                  <a:outerShdw blurRad="38100" dist="38100" dir="2700000" algn="tl">
                    <a:srgbClr val="000000">
                      <a:alpha val="43137"/>
                    </a:srgbClr>
                  </a:outerShdw>
                </a:effectLst>
                <a:latin typeface="Times New Roman" pitchFamily="18" charset="0"/>
                <a:cs typeface="Times New Roman" pitchFamily="18" charset="0"/>
              </a:rPr>
              <a:t>Биполярлы транзисторды дайындау технологиясы әр түрлі болуы мүмкін-балқыту, диффузия,  эпитаксия, — бұл маңызды түрде аспаптың сипатамасын анықтайды. Өткізу жолдары әр түрлі  n-р-n-транзисторлары мен  р-n-р-транзисторын анықтайды. </a:t>
            </a:r>
            <a:endParaRPr lang="ru-RU" sz="40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Управляющая кнопка: в конец 3">
            <a:hlinkClick r:id="" action="ppaction://hlinkshowjump?jump=nextslide" highlightClick="1"/>
          </p:cNvPr>
          <p:cNvSpPr/>
          <p:nvPr/>
        </p:nvSpPr>
        <p:spPr>
          <a:xfrm>
            <a:off x="7236296" y="5936096"/>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0869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5562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5410200" y="780338"/>
            <a:ext cx="3429000" cy="1625406"/>
          </a:xfrm>
          <a:prstGeom prst="rect">
            <a:avLst/>
          </a:prstGeom>
        </p:spPr>
        <p:txBody>
          <a:bodyPr wrap="square">
            <a:spAutoFit/>
          </a:bodyPr>
          <a:lstStyle/>
          <a:p>
            <a:pPr marL="285750" indent="-285750">
              <a:buFont typeface="Courier New" pitchFamily="49" charset="0"/>
              <a:buChar char="o"/>
            </a:pPr>
            <a:r>
              <a:rPr lang="kk-KZ" sz="2000" dirty="0" smtClean="0">
                <a:latin typeface="Times New Roman" pitchFamily="18" charset="0"/>
                <a:cs typeface="Times New Roman" pitchFamily="18" charset="0"/>
              </a:rPr>
              <a:t>а) - </a:t>
            </a:r>
            <a:r>
              <a:rPr lang="kk-KZ" sz="2000" dirty="0">
                <a:latin typeface="Times New Roman" pitchFamily="18" charset="0"/>
                <a:cs typeface="Times New Roman" pitchFamily="18" charset="0"/>
              </a:rPr>
              <a:t>ж</a:t>
            </a:r>
            <a:r>
              <a:rPr lang="kk-KZ" sz="2000" dirty="0" smtClean="0">
                <a:latin typeface="Times New Roman" pitchFamily="18" charset="0"/>
                <a:cs typeface="Times New Roman" pitchFamily="18" charset="0"/>
              </a:rPr>
              <a:t>азық n-p-n транзисторының </a:t>
            </a:r>
            <a:r>
              <a:rPr lang="kk-KZ" sz="2000" dirty="0">
                <a:latin typeface="Times New Roman" pitchFamily="18" charset="0"/>
                <a:cs typeface="Times New Roman" pitchFamily="18" charset="0"/>
              </a:rPr>
              <a:t>жеңілдетілген құрылығысы</a:t>
            </a:r>
            <a:endParaRPr lang="ru-RU" sz="2000" dirty="0">
              <a:latin typeface="Times New Roman" pitchFamily="18" charset="0"/>
              <a:cs typeface="Times New Roman" pitchFamily="18" charset="0"/>
            </a:endParaRPr>
          </a:p>
        </p:txBody>
      </p:sp>
      <p:sp>
        <p:nvSpPr>
          <p:cNvPr id="5" name="Прямоугольник 4"/>
          <p:cNvSpPr/>
          <p:nvPr/>
        </p:nvSpPr>
        <p:spPr>
          <a:xfrm>
            <a:off x="5410200" y="2405744"/>
            <a:ext cx="2591992" cy="491403"/>
          </a:xfrm>
          <a:prstGeom prst="rect">
            <a:avLst/>
          </a:prstGeom>
        </p:spPr>
        <p:txBody>
          <a:bodyPr wrap="none">
            <a:spAutoFit/>
          </a:bodyPr>
          <a:lstStyle/>
          <a:p>
            <a:pPr marL="285750" indent="-285750">
              <a:buFont typeface="Courier New" pitchFamily="49" charset="0"/>
              <a:buChar char="o"/>
            </a:pPr>
            <a:r>
              <a:rPr lang="kk-KZ" sz="2000" dirty="0" smtClean="0">
                <a:latin typeface="Times New Roman" pitchFamily="18" charset="0"/>
                <a:cs typeface="Times New Roman" pitchFamily="18" charset="0"/>
              </a:rPr>
              <a:t>б)  - шартты </a:t>
            </a:r>
            <a:r>
              <a:rPr lang="kk-KZ" sz="2000" dirty="0">
                <a:latin typeface="Times New Roman" pitchFamily="18" charset="0"/>
                <a:cs typeface="Times New Roman" pitchFamily="18" charset="0"/>
              </a:rPr>
              <a:t>белгісі</a:t>
            </a:r>
            <a:endParaRPr lang="ru-RU" sz="2000" dirty="0">
              <a:latin typeface="Times New Roman" pitchFamily="18" charset="0"/>
              <a:cs typeface="Times New Roman" pitchFamily="18" charset="0"/>
            </a:endParaRPr>
          </a:p>
        </p:txBody>
      </p:sp>
      <p:sp>
        <p:nvSpPr>
          <p:cNvPr id="6" name="Прямоугольник 5"/>
          <p:cNvSpPr/>
          <p:nvPr/>
        </p:nvSpPr>
        <p:spPr>
          <a:xfrm>
            <a:off x="5394347" y="2897221"/>
            <a:ext cx="3613105" cy="491403"/>
          </a:xfrm>
          <a:prstGeom prst="rect">
            <a:avLst/>
          </a:prstGeom>
        </p:spPr>
        <p:txBody>
          <a:bodyPr wrap="none">
            <a:spAutoFit/>
          </a:bodyPr>
          <a:lstStyle/>
          <a:p>
            <a:pPr marL="285750" indent="-285750">
              <a:buFont typeface="Courier New" pitchFamily="49" charset="0"/>
              <a:buChar char="o"/>
            </a:pPr>
            <a:r>
              <a:rPr lang="kk-KZ" sz="2000" dirty="0" smtClean="0">
                <a:latin typeface="Times New Roman" pitchFamily="18" charset="0"/>
                <a:cs typeface="Times New Roman" pitchFamily="18" charset="0"/>
              </a:rPr>
              <a:t>в) - ауыстыру </a:t>
            </a:r>
            <a:r>
              <a:rPr lang="kk-KZ" sz="2000" dirty="0">
                <a:latin typeface="Times New Roman" pitchFamily="18" charset="0"/>
                <a:cs typeface="Times New Roman" pitchFamily="18" charset="0"/>
              </a:rPr>
              <a:t>сызба нұсқасы</a:t>
            </a:r>
            <a:endParaRPr lang="ru-RU" sz="2000" dirty="0">
              <a:latin typeface="Times New Roman" pitchFamily="18" charset="0"/>
              <a:cs typeface="Times New Roman" pitchFamily="18" charset="0"/>
            </a:endParaRPr>
          </a:p>
        </p:txBody>
      </p:sp>
      <p:sp>
        <p:nvSpPr>
          <p:cNvPr id="7" name="Прямоугольник 6"/>
          <p:cNvSpPr/>
          <p:nvPr/>
        </p:nvSpPr>
        <p:spPr>
          <a:xfrm>
            <a:off x="5395912" y="3388623"/>
            <a:ext cx="3581400" cy="1247406"/>
          </a:xfrm>
          <a:prstGeom prst="rect">
            <a:avLst/>
          </a:prstGeom>
        </p:spPr>
        <p:txBody>
          <a:bodyPr wrap="square">
            <a:spAutoFit/>
          </a:bodyPr>
          <a:lstStyle/>
          <a:p>
            <a:pPr marL="285750" indent="-285750">
              <a:buFont typeface="Courier New" pitchFamily="49" charset="0"/>
              <a:buChar char="o"/>
            </a:pPr>
            <a:r>
              <a:rPr lang="kk-KZ" sz="2000" dirty="0" smtClean="0">
                <a:latin typeface="Times New Roman" pitchFamily="18" charset="0"/>
                <a:cs typeface="Times New Roman" pitchFamily="18" charset="0"/>
              </a:rPr>
              <a:t>г), д), е) - p-n-p-транзисторының  </a:t>
            </a:r>
            <a:r>
              <a:rPr lang="kk-KZ" sz="2000" dirty="0">
                <a:latin typeface="Times New Roman" pitchFamily="18" charset="0"/>
                <a:cs typeface="Times New Roman" pitchFamily="18" charset="0"/>
              </a:rPr>
              <a:t>аналогты </a:t>
            </a:r>
            <a:r>
              <a:rPr lang="kk-KZ" sz="2000" dirty="0" smtClean="0">
                <a:latin typeface="Times New Roman" pitchFamily="18" charset="0"/>
                <a:cs typeface="Times New Roman" pitchFamily="18" charset="0"/>
              </a:rPr>
              <a:t>ұстанымы</a:t>
            </a:r>
            <a:endParaRPr lang="ru-RU" sz="2000" dirty="0">
              <a:latin typeface="Times New Roman" pitchFamily="18" charset="0"/>
              <a:cs typeface="Times New Roman" pitchFamily="18" charset="0"/>
            </a:endParaRPr>
          </a:p>
        </p:txBody>
      </p:sp>
      <p:sp>
        <p:nvSpPr>
          <p:cNvPr id="10" name="Управляющая кнопка: в конец 9">
            <a:hlinkClick r:id="" action="ppaction://hlinkshowjump?jump=nextslide" highlightClick="1"/>
          </p:cNvPr>
          <p:cNvSpPr/>
          <p:nvPr/>
        </p:nvSpPr>
        <p:spPr>
          <a:xfrm>
            <a:off x="7110387"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51052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fltVal val="0"/>
                                          </p:val>
                                        </p:tav>
                                        <p:tav tm="100000">
                                          <p:val>
                                            <p:strVal val="#ppt_w"/>
                                          </p:val>
                                        </p:tav>
                                      </p:tavLst>
                                    </p:anim>
                                    <p:anim calcmode="lin" valueType="num">
                                      <p:cBhvr>
                                        <p:cTn id="8" dur="1000" fill="hold"/>
                                        <p:tgtEl>
                                          <p:spTgt spid="5122"/>
                                        </p:tgtEl>
                                        <p:attrNameLst>
                                          <p:attrName>ppt_h</p:attrName>
                                        </p:attrNameLst>
                                      </p:cBhvr>
                                      <p:tavLst>
                                        <p:tav tm="0">
                                          <p:val>
                                            <p:fltVal val="0"/>
                                          </p:val>
                                        </p:tav>
                                        <p:tav tm="100000">
                                          <p:val>
                                            <p:strVal val="#ppt_h"/>
                                          </p:val>
                                        </p:tav>
                                      </p:tavLst>
                                    </p:anim>
                                    <p:anim calcmode="lin" valueType="num">
                                      <p:cBhvr>
                                        <p:cTn id="9" dur="1000" fill="hold"/>
                                        <p:tgtEl>
                                          <p:spTgt spid="5122"/>
                                        </p:tgtEl>
                                        <p:attrNameLst>
                                          <p:attrName>style.rotation</p:attrName>
                                        </p:attrNameLst>
                                      </p:cBhvr>
                                      <p:tavLst>
                                        <p:tav tm="0">
                                          <p:val>
                                            <p:fltVal val="90"/>
                                          </p:val>
                                        </p:tav>
                                        <p:tav tm="100000">
                                          <p:val>
                                            <p:fltVal val="0"/>
                                          </p:val>
                                        </p:tav>
                                      </p:tavLst>
                                    </p:anim>
                                    <p:animEffect transition="in" filter="fade">
                                      <p:cBhvr>
                                        <p:cTn id="10" dur="1000"/>
                                        <p:tgtEl>
                                          <p:spTgt spid="512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1000"/>
                                        <p:tgtEl>
                                          <p:spTgt spid="4">
                                            <p:txEl>
                                              <p:pRg st="0" end="0"/>
                                            </p:txEl>
                                          </p:spTgt>
                                        </p:tgtEl>
                                      </p:cBhvr>
                                    </p:animEffect>
                                    <p:anim calcmode="lin" valueType="num">
                                      <p:cBhvr>
                                        <p:cTn id="1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1000"/>
                                        <p:tgtEl>
                                          <p:spTgt spid="5">
                                            <p:txEl>
                                              <p:pRg st="0" end="0"/>
                                            </p:txEl>
                                          </p:spTgt>
                                        </p:tgtEl>
                                      </p:cBhvr>
                                    </p:animEffect>
                                    <p:anim calcmode="lin" valueType="num">
                                      <p:cBhvr>
                                        <p:cTn id="2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1000"/>
                                        <p:tgtEl>
                                          <p:spTgt spid="6">
                                            <p:txEl>
                                              <p:pRg st="0" end="0"/>
                                            </p:txEl>
                                          </p:spTgt>
                                        </p:tgtEl>
                                      </p:cBhvr>
                                    </p:animEffect>
                                    <p:anim calcmode="lin" valueType="num">
                                      <p:cBhvr>
                                        <p:cTn id="3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7">
                                            <p:txEl>
                                              <p:pRg st="0" end="0"/>
                                            </p:txEl>
                                          </p:spTgt>
                                        </p:tgtEl>
                                        <p:attrNameLst>
                                          <p:attrName>style.visibility</p:attrName>
                                        </p:attrNameLst>
                                      </p:cBhvr>
                                      <p:to>
                                        <p:strVal val="visible"/>
                                      </p:to>
                                    </p:set>
                                    <p:animEffect transition="in" filter="fade">
                                      <p:cBhvr>
                                        <p:cTn id="36" dur="1000"/>
                                        <p:tgtEl>
                                          <p:spTgt spid="7">
                                            <p:txEl>
                                              <p:pRg st="0" end="0"/>
                                            </p:txEl>
                                          </p:spTgt>
                                        </p:tgtEl>
                                      </p:cBhvr>
                                    </p:animEffect>
                                    <p:anim calcmode="lin" valueType="num">
                                      <p:cBhvr>
                                        <p:cTn id="3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51520" y="32048"/>
            <a:ext cx="8763000" cy="1143000"/>
          </a:xfrm>
        </p:spPr>
        <p:txBody>
          <a:bodyPr>
            <a:noAutofit/>
          </a:bodyPr>
          <a:lstStyle/>
          <a:p>
            <a:pPr algn="ctr"/>
            <a:r>
              <a:rPr lang="kk-KZ" sz="3600" dirty="0">
                <a:effectLst>
                  <a:outerShdw blurRad="38100" dist="38100" dir="2700000" algn="tl">
                    <a:srgbClr val="000000">
                      <a:alpha val="43137"/>
                    </a:srgbClr>
                  </a:outerShdw>
                </a:effectLst>
                <a:latin typeface="Times New Roman" pitchFamily="18" charset="0"/>
                <a:cs typeface="Times New Roman" pitchFamily="18" charset="0"/>
              </a:rPr>
              <a:t>Биполярлы транзистордың динамикалық сипаттамалары. </a:t>
            </a:r>
            <a:endParaRPr lang="ru-RU" sz="36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Объект 3"/>
          <p:cNvSpPr>
            <a:spLocks noGrp="1"/>
          </p:cNvSpPr>
          <p:nvPr>
            <p:ph idx="1"/>
          </p:nvPr>
        </p:nvSpPr>
        <p:spPr>
          <a:xfrm>
            <a:off x="251520" y="1340769"/>
            <a:ext cx="4343400" cy="4410074"/>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kk-KZ" dirty="0" smtClean="0">
                <a:latin typeface="Times New Roman" pitchFamily="18" charset="0"/>
                <a:cs typeface="Times New Roman" pitchFamily="18" charset="0"/>
              </a:rPr>
              <a:t>Транзистор кілтінің сөндіру мен қосу үрдістері 8 суретінде көрсетілген.  Транзисторды қосу кезінде (8а сурет) оның базасына токтың тіктөртбұрышты импульсі беріледі. Коллектордың тогы тұрақты орнатылған  мәнді базаға токты жібергеннен кейін бірден алмайды. </a:t>
            </a:r>
            <a:r>
              <a:rPr lang="kk-KZ" baseline="-25000" dirty="0">
                <a:latin typeface="Times New Roman" pitchFamily="18" charset="0"/>
                <a:cs typeface="Times New Roman" pitchFamily="18" charset="0"/>
              </a:rPr>
              <a:t>  </a:t>
            </a:r>
            <a:r>
              <a:rPr lang="kk-KZ" dirty="0">
                <a:latin typeface="Times New Roman" pitchFamily="18" charset="0"/>
                <a:cs typeface="Times New Roman" pitchFamily="18" charset="0"/>
              </a:rPr>
              <a:t>аздаған кідіру уақытынан кейін коллекторда ток пайда болады</a:t>
            </a:r>
            <a:r>
              <a:rPr lang="kk-KZ"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340768"/>
            <a:ext cx="3962400" cy="4410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Управляющая кнопка: в конец 5">
            <a:hlinkClick r:id="" action="ppaction://hlinkshowjump?jump=nextslide" highlightClick="1"/>
          </p:cNvPr>
          <p:cNvSpPr/>
          <p:nvPr/>
        </p:nvSpPr>
        <p:spPr>
          <a:xfrm>
            <a:off x="7110387"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03654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147"/>
                                        </p:tgtEl>
                                        <p:attrNameLst>
                                          <p:attrName>style.visibility</p:attrName>
                                        </p:attrNameLst>
                                      </p:cBhvr>
                                      <p:to>
                                        <p:strVal val="visible"/>
                                      </p:to>
                                    </p:set>
                                    <p:animEffect transition="in" filter="barn(inVertical)">
                                      <p:cBhvr>
                                        <p:cTn id="18"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algn="ctr"/>
            <a:r>
              <a:rPr lang="kk-KZ" sz="3200" dirty="0">
                <a:effectLst/>
                <a:latin typeface="Times New Roman" pitchFamily="18" charset="0"/>
                <a:cs typeface="Times New Roman" pitchFamily="18" charset="0"/>
              </a:rPr>
              <a:t>Трназистор кілтінің жұмысы кезіндер импульстің өзгеруі</a:t>
            </a:r>
            <a:endParaRPr lang="ru-RU" sz="3200"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981200"/>
            <a:ext cx="75438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Управляющая кнопка: в конец 4">
            <a:hlinkClick r:id="" action="ppaction://hlinkshowjump?jump=nextslide" highlightClick="1"/>
          </p:cNvPr>
          <p:cNvSpPr/>
          <p:nvPr/>
        </p:nvSpPr>
        <p:spPr>
          <a:xfrm>
            <a:off x="7418610"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7505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barn(inVertical)">
                                      <p:cBhvr>
                                        <p:cTn id="13"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481329"/>
            <a:ext cx="8229600" cy="2023871"/>
          </a:xfrm>
        </p:spPr>
        <p:txBody>
          <a:bodyPr>
            <a:normAutofit fontScale="92500"/>
          </a:bodyPr>
          <a:lstStyle/>
          <a:p>
            <a:r>
              <a:rPr lang="kk-KZ" sz="2400" dirty="0">
                <a:latin typeface="Times New Roman" pitchFamily="18" charset="0"/>
                <a:cs typeface="Times New Roman" pitchFamily="18" charset="0"/>
              </a:rPr>
              <a:t>«</a:t>
            </a:r>
            <a:r>
              <a:rPr lang="kk-KZ" sz="2400" i="1" dirty="0">
                <a:latin typeface="Times New Roman" pitchFamily="18" charset="0"/>
                <a:cs typeface="Times New Roman" pitchFamily="18" charset="0"/>
              </a:rPr>
              <a:t>p-n</a:t>
            </a:r>
            <a:r>
              <a:rPr lang="kk-KZ" sz="2400" dirty="0">
                <a:latin typeface="Times New Roman" pitchFamily="18" charset="0"/>
                <a:cs typeface="Times New Roman" pitchFamily="18" charset="0"/>
              </a:rPr>
              <a:t>» ауысу арқылы басқарылушы өрістік транзисторлар, құрлымы, жұмыс принципі, сипаттамалары және параметрлері. Ерекшеленген жаппалы өрісті транзисторлар.</a:t>
            </a:r>
            <a:endParaRPr lang="ru-RU" sz="2400" dirty="0">
              <a:latin typeface="Times New Roman" pitchFamily="18" charset="0"/>
              <a:cs typeface="Times New Roman" pitchFamily="18" charset="0"/>
            </a:endParaRPr>
          </a:p>
          <a:p>
            <a:r>
              <a:rPr lang="kk-KZ" sz="2400" dirty="0">
                <a:latin typeface="Times New Roman" pitchFamily="18" charset="0"/>
                <a:cs typeface="Times New Roman" pitchFamily="18" charset="0"/>
              </a:rPr>
              <a:t>Транзистор – үш электродты, электр сигналдарын күшейту мен түрлендіруге арналған жартылай өткізгіштік аспап</a:t>
            </a:r>
            <a:r>
              <a:rPr lang="kk-KZ"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3" name="Заголовок 2"/>
          <p:cNvSpPr>
            <a:spLocks noGrp="1"/>
          </p:cNvSpPr>
          <p:nvPr>
            <p:ph type="title"/>
          </p:nvPr>
        </p:nvSpPr>
        <p:spPr/>
        <p:txBody>
          <a:bodyPr/>
          <a:lstStyle/>
          <a:p>
            <a:r>
              <a:rPr lang="kk-KZ" dirty="0">
                <a:solidFill>
                  <a:schemeClr val="accent2"/>
                </a:solidFill>
                <a:effectLst/>
                <a:latin typeface="Times New Roman" pitchFamily="18" charset="0"/>
                <a:cs typeface="Times New Roman" pitchFamily="18" charset="0"/>
              </a:rPr>
              <a:t>Өрістік транзисторлар</a:t>
            </a:r>
            <a:endParaRPr lang="ru-RU" dirty="0">
              <a:solidFill>
                <a:schemeClr val="accent2"/>
              </a:solidFill>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t="14166" b="22400"/>
          <a:stretch>
            <a:fillRect/>
          </a:stretch>
        </p:blipFill>
        <p:spPr bwMode="auto">
          <a:xfrm>
            <a:off x="1590674" y="3429000"/>
            <a:ext cx="5334000" cy="990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Прямоугольник 3"/>
          <p:cNvSpPr/>
          <p:nvPr/>
        </p:nvSpPr>
        <p:spPr>
          <a:xfrm>
            <a:off x="990599" y="4725144"/>
            <a:ext cx="6943725" cy="101566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kk-KZ" sz="2000" dirty="0">
                <a:latin typeface="Times New Roman" pitchFamily="18" charset="0"/>
                <a:cs typeface="Times New Roman" pitchFamily="18" charset="0"/>
              </a:rPr>
              <a:t>Өрісті транзистор электр өрісімен (токсыз) басқарылады. Кіріс кедергісі өте жоғары болғандықтан сигнал көзінен ток пен қуат жұмсамайды.</a:t>
            </a:r>
            <a:endParaRPr lang="ru-RU" sz="2000" dirty="0">
              <a:latin typeface="Times New Roman" pitchFamily="18" charset="0"/>
              <a:cs typeface="Times New Roman" pitchFamily="18" charset="0"/>
            </a:endParaRPr>
          </a:p>
        </p:txBody>
      </p:sp>
      <p:sp>
        <p:nvSpPr>
          <p:cNvPr id="7" name="Управляющая кнопка: в конец 6">
            <a:hlinkClick r:id="" action="ppaction://hlinkshowjump?jump=nextslide" highlightClick="1"/>
          </p:cNvPr>
          <p:cNvSpPr/>
          <p:nvPr/>
        </p:nvSpPr>
        <p:spPr>
          <a:xfrm>
            <a:off x="7740352" y="6031532"/>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5298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000"/>
                                        <p:tgtEl>
                                          <p:spTgt spid="2">
                                            <p:txEl>
                                              <p:pRg st="0" end="0"/>
                                            </p:txEl>
                                          </p:spTgt>
                                        </p:tgtEl>
                                      </p:cBhvr>
                                    </p:animEffect>
                                    <p:anim calcmode="lin" valueType="num">
                                      <p:cBhvr>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fade">
                                      <p:cBhvr>
                                        <p:cTn id="20" dur="1000"/>
                                        <p:tgtEl>
                                          <p:spTgt spid="2">
                                            <p:txEl>
                                              <p:pRg st="1" end="1"/>
                                            </p:txEl>
                                          </p:spTgt>
                                        </p:tgtEl>
                                      </p:cBhvr>
                                    </p:animEffect>
                                    <p:anim calcmode="lin" valueType="num">
                                      <p:cBhvr>
                                        <p:cTn id="21"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242"/>
                                        </p:tgtEl>
                                        <p:attrNameLst>
                                          <p:attrName>style.visibility</p:attrName>
                                        </p:attrNameLst>
                                      </p:cBhvr>
                                      <p:to>
                                        <p:strVal val="visible"/>
                                      </p:to>
                                    </p:set>
                                    <p:animEffect transition="in" filter="wipe(down)">
                                      <p:cBhvr>
                                        <p:cTn id="27" dur="500"/>
                                        <p:tgtEl>
                                          <p:spTgt spid="1024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208455812"/>
              </p:ext>
            </p:extLst>
          </p:nvPr>
        </p:nvGraphicFramePr>
        <p:xfrm>
          <a:off x="1752600" y="1524000"/>
          <a:ext cx="6400800" cy="3916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p:txBody>
          <a:bodyPr>
            <a:normAutofit fontScale="90000"/>
          </a:bodyPr>
          <a:lstStyle/>
          <a:p>
            <a:r>
              <a:rPr lang="kk-KZ" dirty="0">
                <a:latin typeface="Times New Roman" pitchFamily="18" charset="0"/>
                <a:cs typeface="Times New Roman" pitchFamily="18" charset="0"/>
              </a:rPr>
              <a:t>Өрісті транзистордың екі түрі бар:</a:t>
            </a:r>
            <a:endParaRPr lang="ru-RU" dirty="0"/>
          </a:p>
        </p:txBody>
      </p:sp>
      <p:grpSp>
        <p:nvGrpSpPr>
          <p:cNvPr id="7" name="Группа 6"/>
          <p:cNvGrpSpPr/>
          <p:nvPr/>
        </p:nvGrpSpPr>
        <p:grpSpPr>
          <a:xfrm>
            <a:off x="685800" y="1064740"/>
            <a:ext cx="762000" cy="3810000"/>
            <a:chOff x="457200" y="1143000"/>
            <a:chExt cx="762000" cy="2819400"/>
          </a:xfrm>
        </p:grpSpPr>
        <p:sp>
          <p:nvSpPr>
            <p:cNvPr id="5" name="Стрелка углом вверх 4"/>
            <p:cNvSpPr/>
            <p:nvPr/>
          </p:nvSpPr>
          <p:spPr>
            <a:xfrm rot="5400000">
              <a:off x="-571500" y="2171700"/>
              <a:ext cx="2819400" cy="762000"/>
            </a:xfrm>
            <a:prstGeom prst="bentUpArrow">
              <a:avLst>
                <a:gd name="adj1" fmla="val 15625"/>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право 5"/>
            <p:cNvSpPr/>
            <p:nvPr/>
          </p:nvSpPr>
          <p:spPr>
            <a:xfrm>
              <a:off x="609600" y="2324100"/>
              <a:ext cx="6096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9" name="Управляющая кнопка: в конец 8">
            <a:hlinkClick r:id="" action="ppaction://hlinkshowjump?jump=nextslide" highlightClick="1"/>
          </p:cNvPr>
          <p:cNvSpPr/>
          <p:nvPr/>
        </p:nvSpPr>
        <p:spPr>
          <a:xfrm>
            <a:off x="7452320"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92037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0" y="1752600"/>
            <a:ext cx="7010400" cy="1905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1047750" y="4191000"/>
            <a:ext cx="7010400" cy="163121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kk-KZ" sz="2000" dirty="0">
                <a:latin typeface="Times New Roman" pitchFamily="18" charset="0"/>
                <a:cs typeface="Times New Roman" pitchFamily="18" charset="0"/>
              </a:rPr>
              <a:t>Өрісті транзисторлардың схемалық шартты белгілері: </a:t>
            </a:r>
            <a:endParaRPr lang="ru-RU" sz="2000" dirty="0">
              <a:latin typeface="Times New Roman" pitchFamily="18" charset="0"/>
              <a:cs typeface="Times New Roman" pitchFamily="18" charset="0"/>
            </a:endParaRPr>
          </a:p>
          <a:p>
            <a:r>
              <a:rPr lang="kk-KZ" sz="2000" dirty="0">
                <a:latin typeface="Times New Roman" pitchFamily="18" charset="0"/>
                <a:cs typeface="Times New Roman" pitchFamily="18" charset="0"/>
              </a:rPr>
              <a:t>а) </a:t>
            </a:r>
            <a:r>
              <a:rPr lang="kk-KZ" sz="2000" i="1" dirty="0">
                <a:latin typeface="Times New Roman" pitchFamily="18" charset="0"/>
                <a:cs typeface="Times New Roman" pitchFamily="18" charset="0"/>
              </a:rPr>
              <a:t>р-n</a:t>
            </a:r>
            <a:r>
              <a:rPr lang="kk-KZ" sz="2000" dirty="0">
                <a:latin typeface="Times New Roman" pitchFamily="18" charset="0"/>
                <a:cs typeface="Times New Roman" pitchFamily="18" charset="0"/>
              </a:rPr>
              <a:t> - ауысулы </a:t>
            </a:r>
            <a:r>
              <a:rPr lang="kk-KZ" sz="2000" i="1" dirty="0">
                <a:latin typeface="Times New Roman" pitchFamily="18" charset="0"/>
                <a:cs typeface="Times New Roman" pitchFamily="18" charset="0"/>
              </a:rPr>
              <a:t>n</a:t>
            </a:r>
            <a:r>
              <a:rPr lang="kk-KZ" sz="2000" dirty="0">
                <a:latin typeface="Times New Roman" pitchFamily="18" charset="0"/>
                <a:cs typeface="Times New Roman" pitchFamily="18" charset="0"/>
              </a:rPr>
              <a:t>-каналды; ә) </a:t>
            </a:r>
            <a:r>
              <a:rPr lang="kk-KZ" sz="2000" i="1" dirty="0">
                <a:latin typeface="Times New Roman" pitchFamily="18" charset="0"/>
                <a:cs typeface="Times New Roman" pitchFamily="18" charset="0"/>
              </a:rPr>
              <a:t>р-n</a:t>
            </a:r>
            <a:r>
              <a:rPr lang="kk-KZ" sz="2000" dirty="0">
                <a:latin typeface="Times New Roman" pitchFamily="18" charset="0"/>
                <a:cs typeface="Times New Roman" pitchFamily="18" charset="0"/>
              </a:rPr>
              <a:t> - ауысулы </a:t>
            </a:r>
            <a:r>
              <a:rPr lang="kk-KZ" sz="2000" i="1" dirty="0">
                <a:latin typeface="Times New Roman" pitchFamily="18" charset="0"/>
                <a:cs typeface="Times New Roman" pitchFamily="18" charset="0"/>
              </a:rPr>
              <a:t>р</a:t>
            </a:r>
            <a:r>
              <a:rPr lang="kk-KZ" sz="2000" dirty="0">
                <a:latin typeface="Times New Roman" pitchFamily="18" charset="0"/>
                <a:cs typeface="Times New Roman" pitchFamily="18" charset="0"/>
              </a:rPr>
              <a:t>-каналды; б) оқшауланған тиекті индукцияланған </a:t>
            </a:r>
            <a:r>
              <a:rPr lang="kk-KZ" sz="2000" i="1" dirty="0">
                <a:latin typeface="Times New Roman" pitchFamily="18" charset="0"/>
                <a:cs typeface="Times New Roman" pitchFamily="18" charset="0"/>
              </a:rPr>
              <a:t>р</a:t>
            </a:r>
            <a:r>
              <a:rPr lang="kk-KZ" sz="2000" dirty="0">
                <a:latin typeface="Times New Roman" pitchFamily="18" charset="0"/>
                <a:cs typeface="Times New Roman" pitchFamily="18" charset="0"/>
              </a:rPr>
              <a:t>-каналды; в) оқшауланған тиекті индукцияланған </a:t>
            </a:r>
            <a:endParaRPr lang="ru-RU" sz="2000" dirty="0">
              <a:latin typeface="Times New Roman" pitchFamily="18" charset="0"/>
              <a:cs typeface="Times New Roman" pitchFamily="18" charset="0"/>
            </a:endParaRPr>
          </a:p>
          <a:p>
            <a:r>
              <a:rPr lang="kk-KZ" sz="2000" i="1" dirty="0">
                <a:latin typeface="Times New Roman" pitchFamily="18" charset="0"/>
                <a:cs typeface="Times New Roman" pitchFamily="18" charset="0"/>
              </a:rPr>
              <a:t>n</a:t>
            </a:r>
            <a:r>
              <a:rPr lang="kk-KZ" sz="2000" dirty="0">
                <a:latin typeface="Times New Roman" pitchFamily="18" charset="0"/>
                <a:cs typeface="Times New Roman" pitchFamily="18" charset="0"/>
              </a:rPr>
              <a:t>-каналды.</a:t>
            </a:r>
            <a:endParaRPr lang="ru-RU" sz="2000" dirty="0">
              <a:latin typeface="Times New Roman" pitchFamily="18" charset="0"/>
              <a:cs typeface="Times New Roman" pitchFamily="18" charset="0"/>
            </a:endParaRPr>
          </a:p>
        </p:txBody>
      </p:sp>
      <p:sp>
        <p:nvSpPr>
          <p:cNvPr id="5" name="Прямоугольник 4"/>
          <p:cNvSpPr/>
          <p:nvPr/>
        </p:nvSpPr>
        <p:spPr>
          <a:xfrm>
            <a:off x="685800" y="871328"/>
            <a:ext cx="7846640" cy="461665"/>
          </a:xfrm>
          <a:prstGeom prst="rect">
            <a:avLst/>
          </a:prstGeom>
        </p:spPr>
        <p:txBody>
          <a:bodyPr wrap="square">
            <a:spAutoFit/>
          </a:bodyPr>
          <a:lstStyle/>
          <a:p>
            <a:r>
              <a:rPr lang="kk-KZ" sz="24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Өрісті транзисторлардың схемалық шартты белгілері: </a:t>
            </a:r>
            <a:endParaRPr lang="ru-RU" sz="24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7" name="Управляющая кнопка: в конец 6">
            <a:hlinkClick r:id="" action="ppaction://hlinkshowjump?jump=nextslide" highlightClick="1"/>
          </p:cNvPr>
          <p:cNvSpPr/>
          <p:nvPr/>
        </p:nvSpPr>
        <p:spPr>
          <a:xfrm>
            <a:off x="7740352"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1857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1266"/>
                                        </p:tgtEl>
                                        <p:attrNameLst>
                                          <p:attrName>style.visibility</p:attrName>
                                        </p:attrNameLst>
                                      </p:cBhvr>
                                      <p:to>
                                        <p:strVal val="visible"/>
                                      </p:to>
                                    </p:set>
                                    <p:animEffect transition="in" filter="wipe(down)">
                                      <p:cBhvr>
                                        <p:cTn id="13" dur="500"/>
                                        <p:tgtEl>
                                          <p:spTgt spid="1126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7" name="Group 33"/>
          <p:cNvGrpSpPr>
            <a:grpSpLocks/>
          </p:cNvGrpSpPr>
          <p:nvPr/>
        </p:nvGrpSpPr>
        <p:grpSpPr bwMode="auto">
          <a:xfrm>
            <a:off x="1079500" y="2216150"/>
            <a:ext cx="5715000" cy="2268538"/>
            <a:chOff x="1701" y="3489"/>
            <a:chExt cx="9000" cy="3574"/>
          </a:xfrm>
        </p:grpSpPr>
        <p:sp>
          <p:nvSpPr>
            <p:cNvPr id="1058" name="Line 34"/>
            <p:cNvSpPr>
              <a:spLocks noChangeShapeType="1"/>
            </p:cNvSpPr>
            <p:nvPr/>
          </p:nvSpPr>
          <p:spPr bwMode="auto">
            <a:xfrm>
              <a:off x="6921" y="3624"/>
              <a:ext cx="0" cy="6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59" name="Line 35"/>
            <p:cNvSpPr>
              <a:spLocks noChangeShapeType="1"/>
            </p:cNvSpPr>
            <p:nvPr/>
          </p:nvSpPr>
          <p:spPr bwMode="auto">
            <a:xfrm>
              <a:off x="8001" y="3489"/>
              <a:ext cx="0" cy="6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60" name="Line 36"/>
            <p:cNvSpPr>
              <a:spLocks noChangeShapeType="1"/>
            </p:cNvSpPr>
            <p:nvPr/>
          </p:nvSpPr>
          <p:spPr bwMode="auto">
            <a:xfrm>
              <a:off x="9261" y="3610"/>
              <a:ext cx="0" cy="6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061" name="Group 37"/>
            <p:cNvGrpSpPr>
              <a:grpSpLocks/>
            </p:cNvGrpSpPr>
            <p:nvPr/>
          </p:nvGrpSpPr>
          <p:grpSpPr bwMode="auto">
            <a:xfrm>
              <a:off x="1701" y="3615"/>
              <a:ext cx="9000" cy="3448"/>
              <a:chOff x="1701" y="3615"/>
              <a:chExt cx="9000" cy="3448"/>
            </a:xfrm>
          </p:grpSpPr>
          <p:sp>
            <p:nvSpPr>
              <p:cNvPr id="1062" name="Rectangle 38"/>
              <p:cNvSpPr>
                <a:spLocks noChangeArrowheads="1"/>
              </p:cNvSpPr>
              <p:nvPr/>
            </p:nvSpPr>
            <p:spPr bwMode="auto">
              <a:xfrm>
                <a:off x="6381" y="4751"/>
                <a:ext cx="3420" cy="1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63" name="Rectangle 39"/>
              <p:cNvSpPr>
                <a:spLocks noChangeArrowheads="1"/>
              </p:cNvSpPr>
              <p:nvPr/>
            </p:nvSpPr>
            <p:spPr bwMode="auto">
              <a:xfrm>
                <a:off x="7281" y="4571"/>
                <a:ext cx="1620" cy="180"/>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64" name="Oval 40"/>
              <p:cNvSpPr>
                <a:spLocks noChangeArrowheads="1"/>
              </p:cNvSpPr>
              <p:nvPr/>
            </p:nvSpPr>
            <p:spPr bwMode="auto">
              <a:xfrm>
                <a:off x="9981" y="5775"/>
                <a:ext cx="720" cy="72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65" name="Line 41"/>
              <p:cNvSpPr>
                <a:spLocks noChangeShapeType="1"/>
              </p:cNvSpPr>
              <p:nvPr/>
            </p:nvSpPr>
            <p:spPr bwMode="auto">
              <a:xfrm>
                <a:off x="10521" y="6358"/>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66" name="Line 42"/>
              <p:cNvSpPr>
                <a:spLocks noChangeShapeType="1"/>
              </p:cNvSpPr>
              <p:nvPr/>
            </p:nvSpPr>
            <p:spPr bwMode="auto">
              <a:xfrm>
                <a:off x="10161" y="6358"/>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67" name="Line 43"/>
              <p:cNvSpPr>
                <a:spLocks noChangeShapeType="1"/>
              </p:cNvSpPr>
              <p:nvPr/>
            </p:nvSpPr>
            <p:spPr bwMode="auto">
              <a:xfrm rot="10800000">
                <a:off x="10341" y="6343"/>
                <a:ext cx="0" cy="54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68" name="Line 44"/>
              <p:cNvSpPr>
                <a:spLocks noChangeShapeType="1"/>
              </p:cNvSpPr>
              <p:nvPr/>
            </p:nvSpPr>
            <p:spPr bwMode="auto">
              <a:xfrm flipH="1">
                <a:off x="10161" y="5952"/>
                <a:ext cx="360"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069" name="Group 45"/>
              <p:cNvGrpSpPr>
                <a:grpSpLocks/>
              </p:cNvGrpSpPr>
              <p:nvPr/>
            </p:nvGrpSpPr>
            <p:grpSpPr bwMode="auto">
              <a:xfrm>
                <a:off x="1701" y="3615"/>
                <a:ext cx="8100" cy="3433"/>
                <a:chOff x="1701" y="3615"/>
                <a:chExt cx="8100" cy="3433"/>
              </a:xfrm>
            </p:grpSpPr>
            <p:sp>
              <p:nvSpPr>
                <p:cNvPr id="1070" name="Rectangle 46"/>
                <p:cNvSpPr>
                  <a:spLocks noChangeArrowheads="1"/>
                </p:cNvSpPr>
                <p:nvPr/>
              </p:nvSpPr>
              <p:spPr bwMode="auto">
                <a:xfrm>
                  <a:off x="1701" y="5156"/>
                  <a:ext cx="3420" cy="14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457200" marR="0" lvl="1" indent="0" algn="l" defTabSz="914400" rtl="0" eaLnBrk="1" fontAlgn="base" latinLnBrk="0" hangingPunct="1">
                    <a:lnSpc>
                      <a:spcPct val="100000"/>
                    </a:lnSpc>
                    <a:spcBef>
                      <a:spcPct val="0"/>
                    </a:spcBef>
                    <a:spcAft>
                      <a:spcPct val="0"/>
                    </a:spcAft>
                    <a:buClrTx/>
                    <a:buSzTx/>
                    <a:buFont typeface="Times New Roman" pitchFamily="18" charset="0"/>
                    <a:buChar char="-"/>
                    <a:tabLst/>
                  </a:pPr>
                  <a:r>
                    <a:rPr kumimoji="0" lang="kk-KZ" sz="1100" b="0" i="0" u="none" strike="noStrike" cap="none" normalizeH="0" baseline="0" smtClean="0">
                      <a:ln>
                        <a:noFill/>
                      </a:ln>
                      <a:solidFill>
                        <a:schemeClr val="tx1"/>
                      </a:solidFill>
                      <a:effectLst/>
                      <a:latin typeface="Calibri" pitchFamily="34" charset="0"/>
                      <a:cs typeface="Arial" pitchFamily="34" charset="0"/>
                    </a:rPr>
                    <a:t>- -</a:t>
                  </a:r>
                  <a:r>
                    <a:rPr kumimoji="0" lang="en-US" sz="1100" b="0" i="0" u="none" strike="noStrike" cap="none" normalizeH="0" baseline="0" smtClean="0">
                      <a:ln>
                        <a:noFill/>
                      </a:ln>
                      <a:solidFill>
                        <a:schemeClr val="tx1"/>
                      </a:solidFill>
                      <a:effectLst/>
                      <a:latin typeface="Calibri" pitchFamily="34" charset="0"/>
                      <a:cs typeface="Arial" pitchFamily="34" charset="0"/>
                    </a:rPr>
                    <a:t>p</a:t>
                  </a:r>
                  <a:r>
                    <a:rPr kumimoji="0" lang="kk-KZ" sz="1100" b="0" i="0" u="none" strike="noStrike" cap="none" normalizeH="0" baseline="0" smtClean="0">
                      <a:ln>
                        <a:noFill/>
                      </a:ln>
                      <a:solidFill>
                        <a:schemeClr val="tx1"/>
                      </a:solidFill>
                      <a:effectLst/>
                      <a:latin typeface="Calibri" pitchFamily="34" charset="0"/>
                      <a:cs typeface="Arial" pitchFamily="34" charset="0"/>
                    </a:rPr>
                    <a:t> - - - - - - - - -</a:t>
                  </a:r>
                </a:p>
                <a:p>
                  <a:pPr marL="457200" marR="0" lvl="1" indent="0" algn="l" defTabSz="914400" rtl="0" eaLnBrk="1" fontAlgn="base" latinLnBrk="0" hangingPunct="1">
                    <a:lnSpc>
                      <a:spcPct val="100000"/>
                    </a:lnSpc>
                    <a:spcBef>
                      <a:spcPct val="0"/>
                    </a:spcBef>
                    <a:spcAft>
                      <a:spcPts val="1000"/>
                    </a:spcAft>
                    <a:buClrTx/>
                    <a:buSzTx/>
                    <a:buFontTx/>
                    <a:buNone/>
                    <a:tabLst/>
                  </a:pPr>
                  <a:endParaRPr kumimoji="0" lang="kk-KZ" sz="1100" b="0" i="0" u="none" strike="noStrike" cap="none" normalizeH="0" baseline="0" smtClean="0">
                    <a:ln>
                      <a:noFill/>
                    </a:ln>
                    <a:solidFill>
                      <a:schemeClr val="tx1"/>
                    </a:solidFill>
                    <a:effectLst/>
                    <a:latin typeface="Times New Roman" pitchFamily="18" charset="0"/>
                    <a:cs typeface="Arial" pitchFamily="34" charset="0"/>
                  </a:endParaRPr>
                </a:p>
                <a:p>
                  <a:pPr marL="457200" marR="0" lvl="1" indent="0" algn="just" defTabSz="914400" rtl="0" eaLnBrk="1" fontAlgn="base" latinLnBrk="0" hangingPunct="1">
                    <a:lnSpc>
                      <a:spcPct val="100000"/>
                    </a:lnSpc>
                    <a:spcBef>
                      <a:spcPct val="0"/>
                    </a:spcBef>
                    <a:spcAft>
                      <a:spcPts val="1000"/>
                    </a:spcAft>
                    <a:buClrTx/>
                    <a:buSzTx/>
                    <a:buFontTx/>
                    <a:buNone/>
                    <a:tabLst/>
                  </a:pPr>
                  <a:r>
                    <a:rPr kumimoji="0" lang="kk-KZ" sz="1100" b="0" i="0" u="none" strike="noStrike" cap="none" normalizeH="0" baseline="0" smtClean="0">
                      <a:ln>
                        <a:noFill/>
                      </a:ln>
                      <a:solidFill>
                        <a:schemeClr val="tx1"/>
                      </a:solidFill>
                      <a:effectLst/>
                      <a:latin typeface="Calibri" pitchFamily="34" charset="0"/>
                      <a:cs typeface="Arial" pitchFamily="34" charset="0"/>
                    </a:rPr>
                    <a:t>          </a:t>
                  </a:r>
                  <a:r>
                    <a:rPr kumimoji="0" lang="en-US" sz="1100" b="0" i="0" u="none" strike="noStrike" cap="none" normalizeH="0" baseline="0" smtClean="0">
                      <a:ln>
                        <a:noFill/>
                      </a:ln>
                      <a:solidFill>
                        <a:schemeClr val="tx1"/>
                      </a:solidFill>
                      <a:effectLst/>
                      <a:latin typeface="Calibri" pitchFamily="34" charset="0"/>
                      <a:cs typeface="Arial" pitchFamily="34" charset="0"/>
                    </a:rPr>
                    <a:t>n</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71" name="Rectangle 47"/>
                <p:cNvSpPr>
                  <a:spLocks noChangeArrowheads="1"/>
                </p:cNvSpPr>
                <p:nvPr/>
              </p:nvSpPr>
              <p:spPr bwMode="auto">
                <a:xfrm>
                  <a:off x="6381" y="5156"/>
                  <a:ext cx="3420" cy="14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Arial" pitchFamily="34" charset="0"/>
                    </a:rPr>
                    <a:t>                        n </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Arial" pitchFamily="34" charset="0"/>
                    </a:rPr>
                    <a:t>                        p</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72" name="AutoShape 48"/>
                <p:cNvSpPr>
                  <a:spLocks noChangeArrowheads="1"/>
                </p:cNvSpPr>
                <p:nvPr/>
              </p:nvSpPr>
              <p:spPr bwMode="auto">
                <a:xfrm>
                  <a:off x="1881" y="5156"/>
                  <a:ext cx="720" cy="540"/>
                </a:xfrm>
                <a:prstGeom prst="flowChartAlternateProcess">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kk-KZ" sz="1100" b="0" i="0" u="none" strike="noStrike" cap="none" normalizeH="0" baseline="0" smtClean="0">
                      <a:ln>
                        <a:noFill/>
                      </a:ln>
                      <a:solidFill>
                        <a:schemeClr val="tx1"/>
                      </a:solidFill>
                      <a:effectLst/>
                      <a:latin typeface="Calibri" pitchFamily="34" charset="0"/>
                      <a:cs typeface="Arial" pitchFamily="34" charset="0"/>
                    </a:rPr>
                    <a:t>Р</a:t>
                  </a:r>
                  <a:r>
                    <a:rPr kumimoji="0" lang="kk-KZ" sz="1100" b="0" i="0" u="none" strike="noStrike" cap="none" normalizeH="0" baseline="30000" smtClean="0">
                      <a:ln>
                        <a:noFill/>
                      </a:ln>
                      <a:solidFill>
                        <a:schemeClr val="tx1"/>
                      </a:solidFill>
                      <a:effectLst/>
                      <a:latin typeface="Calibri" pitchFamily="34" charset="0"/>
                      <a:cs typeface="Arial" pitchFamily="34" charset="0"/>
                    </a:rPr>
                    <a:t>+</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73" name="AutoShape 49"/>
                <p:cNvSpPr>
                  <a:spLocks noChangeArrowheads="1"/>
                </p:cNvSpPr>
                <p:nvPr/>
              </p:nvSpPr>
              <p:spPr bwMode="auto">
                <a:xfrm>
                  <a:off x="4221" y="5156"/>
                  <a:ext cx="720" cy="540"/>
                </a:xfrm>
                <a:prstGeom prst="flowChartAlternateProcess">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kk-KZ" sz="1100" b="0" i="0" u="none" strike="noStrike" cap="none" normalizeH="0" baseline="0" smtClean="0">
                      <a:ln>
                        <a:noFill/>
                      </a:ln>
                      <a:solidFill>
                        <a:schemeClr val="tx1"/>
                      </a:solidFill>
                      <a:effectLst/>
                      <a:latin typeface="Calibri" pitchFamily="34" charset="0"/>
                      <a:cs typeface="Arial" pitchFamily="34" charset="0"/>
                    </a:rPr>
                    <a:t>Р</a:t>
                  </a:r>
                  <a:r>
                    <a:rPr kumimoji="0" lang="kk-KZ" sz="1100" b="0" i="0" u="none" strike="noStrike" cap="none" normalizeH="0" baseline="30000" smtClean="0">
                      <a:ln>
                        <a:noFill/>
                      </a:ln>
                      <a:solidFill>
                        <a:schemeClr val="tx1"/>
                      </a:solidFill>
                      <a:effectLst/>
                      <a:latin typeface="Calibri" pitchFamily="34" charset="0"/>
                      <a:cs typeface="Arial" pitchFamily="34" charset="0"/>
                    </a:rPr>
                    <a:t>+</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74" name="Rectangle 50"/>
                <p:cNvSpPr>
                  <a:spLocks noChangeArrowheads="1"/>
                </p:cNvSpPr>
                <p:nvPr/>
              </p:nvSpPr>
              <p:spPr bwMode="auto">
                <a:xfrm>
                  <a:off x="1701" y="4751"/>
                  <a:ext cx="3420" cy="1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75" name="Rectangle 51"/>
                <p:cNvSpPr>
                  <a:spLocks noChangeArrowheads="1"/>
                </p:cNvSpPr>
                <p:nvPr/>
              </p:nvSpPr>
              <p:spPr bwMode="auto">
                <a:xfrm>
                  <a:off x="2601" y="4571"/>
                  <a:ext cx="1620" cy="180"/>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76" name="Line 52"/>
                <p:cNvSpPr>
                  <a:spLocks noChangeShapeType="1"/>
                </p:cNvSpPr>
                <p:nvPr/>
              </p:nvSpPr>
              <p:spPr bwMode="auto">
                <a:xfrm>
                  <a:off x="2241" y="3615"/>
                  <a:ext cx="0" cy="6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77" name="Line 53"/>
                <p:cNvSpPr>
                  <a:spLocks noChangeShapeType="1"/>
                </p:cNvSpPr>
                <p:nvPr/>
              </p:nvSpPr>
              <p:spPr bwMode="auto">
                <a:xfrm>
                  <a:off x="4581" y="3624"/>
                  <a:ext cx="0" cy="6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78" name="Line 54"/>
                <p:cNvSpPr>
                  <a:spLocks noChangeShapeType="1"/>
                </p:cNvSpPr>
                <p:nvPr/>
              </p:nvSpPr>
              <p:spPr bwMode="auto">
                <a:xfrm>
                  <a:off x="3321" y="3669"/>
                  <a:ext cx="0" cy="45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79" name="Line 55"/>
                <p:cNvSpPr>
                  <a:spLocks noChangeShapeType="1"/>
                </p:cNvSpPr>
                <p:nvPr/>
              </p:nvSpPr>
              <p:spPr bwMode="auto">
                <a:xfrm flipV="1">
                  <a:off x="278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80" name="Line 56"/>
                <p:cNvSpPr>
                  <a:spLocks noChangeShapeType="1"/>
                </p:cNvSpPr>
                <p:nvPr/>
              </p:nvSpPr>
              <p:spPr bwMode="auto">
                <a:xfrm flipV="1">
                  <a:off x="302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81" name="Line 57"/>
                <p:cNvSpPr>
                  <a:spLocks noChangeShapeType="1"/>
                </p:cNvSpPr>
                <p:nvPr/>
              </p:nvSpPr>
              <p:spPr bwMode="auto">
                <a:xfrm flipV="1">
                  <a:off x="332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82" name="Line 58"/>
                <p:cNvSpPr>
                  <a:spLocks noChangeShapeType="1"/>
                </p:cNvSpPr>
                <p:nvPr/>
              </p:nvSpPr>
              <p:spPr bwMode="auto">
                <a:xfrm flipV="1">
                  <a:off x="350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83" name="Line 59"/>
                <p:cNvSpPr>
                  <a:spLocks noChangeShapeType="1"/>
                </p:cNvSpPr>
                <p:nvPr/>
              </p:nvSpPr>
              <p:spPr bwMode="auto">
                <a:xfrm flipV="1">
                  <a:off x="4041" y="5167"/>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84" name="Line 60"/>
                <p:cNvSpPr>
                  <a:spLocks noChangeShapeType="1"/>
                </p:cNvSpPr>
                <p:nvPr/>
              </p:nvSpPr>
              <p:spPr bwMode="auto">
                <a:xfrm flipV="1">
                  <a:off x="3681" y="5167"/>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85" name="Oval 61"/>
                <p:cNvSpPr>
                  <a:spLocks noChangeArrowheads="1"/>
                </p:cNvSpPr>
                <p:nvPr/>
              </p:nvSpPr>
              <p:spPr bwMode="auto">
                <a:xfrm>
                  <a:off x="5301" y="5757"/>
                  <a:ext cx="720" cy="72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86" name="Line 62"/>
                <p:cNvSpPr>
                  <a:spLocks noChangeShapeType="1"/>
                </p:cNvSpPr>
                <p:nvPr/>
              </p:nvSpPr>
              <p:spPr bwMode="auto">
                <a:xfrm>
                  <a:off x="5481" y="6343"/>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87" name="Line 63"/>
                <p:cNvSpPr>
                  <a:spLocks noChangeShapeType="1"/>
                </p:cNvSpPr>
                <p:nvPr/>
              </p:nvSpPr>
              <p:spPr bwMode="auto">
                <a:xfrm>
                  <a:off x="5841" y="6343"/>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88" name="Line 64"/>
                <p:cNvSpPr>
                  <a:spLocks noChangeShapeType="1"/>
                </p:cNvSpPr>
                <p:nvPr/>
              </p:nvSpPr>
              <p:spPr bwMode="auto">
                <a:xfrm>
                  <a:off x="5661" y="6343"/>
                  <a:ext cx="0" cy="54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89" name="Line 65"/>
                <p:cNvSpPr>
                  <a:spLocks noChangeShapeType="1"/>
                </p:cNvSpPr>
                <p:nvPr/>
              </p:nvSpPr>
              <p:spPr bwMode="auto">
                <a:xfrm flipH="1">
                  <a:off x="5481" y="5922"/>
                  <a:ext cx="360"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90" name="Line 66"/>
                <p:cNvSpPr>
                  <a:spLocks noChangeShapeType="1"/>
                </p:cNvSpPr>
                <p:nvPr/>
              </p:nvSpPr>
              <p:spPr bwMode="auto">
                <a:xfrm flipV="1">
                  <a:off x="5481" y="5156"/>
                  <a:ext cx="0" cy="5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1091" name="Line 67"/>
              <p:cNvSpPr>
                <a:spLocks noChangeShapeType="1"/>
              </p:cNvSpPr>
              <p:nvPr/>
            </p:nvSpPr>
            <p:spPr bwMode="auto">
              <a:xfrm flipV="1">
                <a:off x="10161" y="5186"/>
                <a:ext cx="0" cy="5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sp>
        <p:nvSpPr>
          <p:cNvPr id="1092" name="Line 68"/>
          <p:cNvSpPr>
            <a:spLocks noChangeShapeType="1"/>
          </p:cNvSpPr>
          <p:nvPr/>
        </p:nvSpPr>
        <p:spPr bwMode="auto">
          <a:xfrm>
            <a:off x="3479800" y="4025900"/>
            <a:ext cx="228600"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10" name="Rectangle 18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2" name="Группа 1"/>
          <p:cNvGrpSpPr/>
          <p:nvPr/>
        </p:nvGrpSpPr>
        <p:grpSpPr>
          <a:xfrm>
            <a:off x="285720" y="2000240"/>
            <a:ext cx="7786710" cy="2484448"/>
            <a:chOff x="285720" y="2000240"/>
            <a:chExt cx="7786710" cy="2484448"/>
          </a:xfrm>
        </p:grpSpPr>
        <p:grpSp>
          <p:nvGrpSpPr>
            <p:cNvPr id="1026" name="Group 2"/>
            <p:cNvGrpSpPr>
              <a:grpSpLocks/>
            </p:cNvGrpSpPr>
            <p:nvPr/>
          </p:nvGrpSpPr>
          <p:grpSpPr bwMode="auto">
            <a:xfrm>
              <a:off x="1079500" y="2295525"/>
              <a:ext cx="5715000" cy="2189163"/>
              <a:chOff x="1701" y="3615"/>
              <a:chExt cx="9000" cy="3448"/>
            </a:xfrm>
          </p:grpSpPr>
          <p:sp>
            <p:nvSpPr>
              <p:cNvPr id="1027" name="Rectangle 3"/>
              <p:cNvSpPr>
                <a:spLocks noChangeArrowheads="1"/>
              </p:cNvSpPr>
              <p:nvPr/>
            </p:nvSpPr>
            <p:spPr bwMode="auto">
              <a:xfrm>
                <a:off x="6381" y="4751"/>
                <a:ext cx="3420" cy="1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28" name="Rectangle 4"/>
              <p:cNvSpPr>
                <a:spLocks noChangeArrowheads="1"/>
              </p:cNvSpPr>
              <p:nvPr/>
            </p:nvSpPr>
            <p:spPr bwMode="auto">
              <a:xfrm>
                <a:off x="7281" y="4571"/>
                <a:ext cx="1620" cy="180"/>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29" name="Oval 5"/>
              <p:cNvSpPr>
                <a:spLocks noChangeArrowheads="1"/>
              </p:cNvSpPr>
              <p:nvPr/>
            </p:nvSpPr>
            <p:spPr bwMode="auto">
              <a:xfrm>
                <a:off x="9981" y="5775"/>
                <a:ext cx="720" cy="72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30" name="Line 6"/>
              <p:cNvSpPr>
                <a:spLocks noChangeShapeType="1"/>
              </p:cNvSpPr>
              <p:nvPr/>
            </p:nvSpPr>
            <p:spPr bwMode="auto">
              <a:xfrm>
                <a:off x="10521" y="6358"/>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31" name="Line 7"/>
              <p:cNvSpPr>
                <a:spLocks noChangeShapeType="1"/>
              </p:cNvSpPr>
              <p:nvPr/>
            </p:nvSpPr>
            <p:spPr bwMode="auto">
              <a:xfrm>
                <a:off x="10161" y="6358"/>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32" name="Line 8"/>
              <p:cNvSpPr>
                <a:spLocks noChangeShapeType="1"/>
              </p:cNvSpPr>
              <p:nvPr/>
            </p:nvSpPr>
            <p:spPr bwMode="auto">
              <a:xfrm rot="10800000">
                <a:off x="10341" y="6343"/>
                <a:ext cx="0" cy="54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33" name="Line 9"/>
              <p:cNvSpPr>
                <a:spLocks noChangeShapeType="1"/>
              </p:cNvSpPr>
              <p:nvPr/>
            </p:nvSpPr>
            <p:spPr bwMode="auto">
              <a:xfrm flipH="1">
                <a:off x="10161" y="5952"/>
                <a:ext cx="360"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034" name="Group 10"/>
              <p:cNvGrpSpPr>
                <a:grpSpLocks/>
              </p:cNvGrpSpPr>
              <p:nvPr/>
            </p:nvGrpSpPr>
            <p:grpSpPr bwMode="auto">
              <a:xfrm>
                <a:off x="1701" y="3615"/>
                <a:ext cx="8100" cy="3433"/>
                <a:chOff x="1701" y="3615"/>
                <a:chExt cx="8100" cy="3433"/>
              </a:xfrm>
            </p:grpSpPr>
            <p:sp>
              <p:nvSpPr>
                <p:cNvPr id="1035" name="Rectangle 11"/>
                <p:cNvSpPr>
                  <a:spLocks noChangeArrowheads="1"/>
                </p:cNvSpPr>
                <p:nvPr/>
              </p:nvSpPr>
              <p:spPr bwMode="auto">
                <a:xfrm>
                  <a:off x="1701" y="5156"/>
                  <a:ext cx="3420" cy="14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457200" marR="0" lvl="1" indent="0" algn="l" defTabSz="914400" rtl="0" eaLnBrk="1" fontAlgn="base" latinLnBrk="0" hangingPunct="1">
                    <a:lnSpc>
                      <a:spcPct val="100000"/>
                    </a:lnSpc>
                    <a:spcBef>
                      <a:spcPct val="0"/>
                    </a:spcBef>
                    <a:spcAft>
                      <a:spcPct val="0"/>
                    </a:spcAft>
                    <a:buClrTx/>
                    <a:buSzTx/>
                    <a:buFont typeface="Times New Roman" pitchFamily="18" charset="0"/>
                    <a:buChar char="-"/>
                    <a:tabLst/>
                  </a:pPr>
                  <a:r>
                    <a:rPr kumimoji="0" lang="kk-KZ" sz="1100" b="0" i="0" u="none" strike="noStrike" cap="none" normalizeH="0" baseline="0" smtClean="0">
                      <a:ln>
                        <a:noFill/>
                      </a:ln>
                      <a:solidFill>
                        <a:schemeClr val="tx1"/>
                      </a:solidFill>
                      <a:effectLst/>
                      <a:latin typeface="Calibri" pitchFamily="34" charset="0"/>
                      <a:cs typeface="Arial" pitchFamily="34" charset="0"/>
                    </a:rPr>
                    <a:t>- -</a:t>
                  </a:r>
                  <a:r>
                    <a:rPr kumimoji="0" lang="en-US" sz="1100" b="0" i="0" u="none" strike="noStrike" cap="none" normalizeH="0" baseline="0" smtClean="0">
                      <a:ln>
                        <a:noFill/>
                      </a:ln>
                      <a:solidFill>
                        <a:schemeClr val="tx1"/>
                      </a:solidFill>
                      <a:effectLst/>
                      <a:latin typeface="Calibri" pitchFamily="34" charset="0"/>
                      <a:cs typeface="Arial" pitchFamily="34" charset="0"/>
                    </a:rPr>
                    <a:t>p</a:t>
                  </a:r>
                  <a:r>
                    <a:rPr kumimoji="0" lang="kk-KZ" sz="1100" b="0" i="0" u="none" strike="noStrike" cap="none" normalizeH="0" baseline="0" smtClean="0">
                      <a:ln>
                        <a:noFill/>
                      </a:ln>
                      <a:solidFill>
                        <a:schemeClr val="tx1"/>
                      </a:solidFill>
                      <a:effectLst/>
                      <a:latin typeface="Calibri" pitchFamily="34" charset="0"/>
                      <a:cs typeface="Arial" pitchFamily="34" charset="0"/>
                    </a:rPr>
                    <a:t> - - - - - - - - -</a:t>
                  </a:r>
                </a:p>
                <a:p>
                  <a:pPr marL="457200" marR="0" lvl="1" indent="0" algn="l" defTabSz="914400" rtl="0" eaLnBrk="1" fontAlgn="base" latinLnBrk="0" hangingPunct="1">
                    <a:lnSpc>
                      <a:spcPct val="100000"/>
                    </a:lnSpc>
                    <a:spcBef>
                      <a:spcPct val="0"/>
                    </a:spcBef>
                    <a:spcAft>
                      <a:spcPts val="1000"/>
                    </a:spcAft>
                    <a:buClrTx/>
                    <a:buSzTx/>
                    <a:buFontTx/>
                    <a:buNone/>
                    <a:tabLst/>
                  </a:pPr>
                  <a:endParaRPr kumimoji="0" lang="kk-KZ" sz="1100" b="0" i="0" u="none" strike="noStrike" cap="none" normalizeH="0" baseline="0" smtClean="0">
                    <a:ln>
                      <a:noFill/>
                    </a:ln>
                    <a:solidFill>
                      <a:schemeClr val="tx1"/>
                    </a:solidFill>
                    <a:effectLst/>
                    <a:latin typeface="Times New Roman" pitchFamily="18" charset="0"/>
                    <a:cs typeface="Arial" pitchFamily="34" charset="0"/>
                  </a:endParaRPr>
                </a:p>
                <a:p>
                  <a:pPr marL="457200" marR="0" lvl="1" indent="0" algn="just" defTabSz="914400" rtl="0" eaLnBrk="1" fontAlgn="base" latinLnBrk="0" hangingPunct="1">
                    <a:lnSpc>
                      <a:spcPct val="100000"/>
                    </a:lnSpc>
                    <a:spcBef>
                      <a:spcPct val="0"/>
                    </a:spcBef>
                    <a:spcAft>
                      <a:spcPts val="1000"/>
                    </a:spcAft>
                    <a:buClrTx/>
                    <a:buSzTx/>
                    <a:buFontTx/>
                    <a:buNone/>
                    <a:tabLst/>
                  </a:pPr>
                  <a:r>
                    <a:rPr kumimoji="0" lang="kk-KZ" sz="1100" b="0" i="0" u="none" strike="noStrike" cap="none" normalizeH="0" baseline="0" smtClean="0">
                      <a:ln>
                        <a:noFill/>
                      </a:ln>
                      <a:solidFill>
                        <a:schemeClr val="tx1"/>
                      </a:solidFill>
                      <a:effectLst/>
                      <a:latin typeface="Calibri" pitchFamily="34" charset="0"/>
                      <a:cs typeface="Arial" pitchFamily="34" charset="0"/>
                    </a:rPr>
                    <a:t>          </a:t>
                  </a:r>
                  <a:r>
                    <a:rPr kumimoji="0" lang="en-US" sz="1100" b="0" i="0" u="none" strike="noStrike" cap="none" normalizeH="0" baseline="0" smtClean="0">
                      <a:ln>
                        <a:noFill/>
                      </a:ln>
                      <a:solidFill>
                        <a:schemeClr val="tx1"/>
                      </a:solidFill>
                      <a:effectLst/>
                      <a:latin typeface="Calibri" pitchFamily="34" charset="0"/>
                      <a:cs typeface="Arial" pitchFamily="34" charset="0"/>
                    </a:rPr>
                    <a:t>n</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36" name="Rectangle 12"/>
                <p:cNvSpPr>
                  <a:spLocks noChangeArrowheads="1"/>
                </p:cNvSpPr>
                <p:nvPr/>
              </p:nvSpPr>
              <p:spPr bwMode="auto">
                <a:xfrm>
                  <a:off x="6381" y="5156"/>
                  <a:ext cx="3420" cy="14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Arial" pitchFamily="34" charset="0"/>
                    </a:rPr>
                    <a:t>                        n </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Arial" pitchFamily="34" charset="0"/>
                    </a:rPr>
                    <a:t>                        p</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37" name="AutoShape 13"/>
                <p:cNvSpPr>
                  <a:spLocks noChangeArrowheads="1"/>
                </p:cNvSpPr>
                <p:nvPr/>
              </p:nvSpPr>
              <p:spPr bwMode="auto">
                <a:xfrm>
                  <a:off x="1881" y="5156"/>
                  <a:ext cx="720" cy="540"/>
                </a:xfrm>
                <a:prstGeom prst="flowChartAlternateProcess">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kk-KZ" sz="1100" b="0" i="0" u="none" strike="noStrike" cap="none" normalizeH="0" baseline="0" smtClean="0">
                      <a:ln>
                        <a:noFill/>
                      </a:ln>
                      <a:solidFill>
                        <a:schemeClr val="tx1"/>
                      </a:solidFill>
                      <a:effectLst/>
                      <a:latin typeface="Calibri" pitchFamily="34" charset="0"/>
                      <a:cs typeface="Arial" pitchFamily="34" charset="0"/>
                    </a:rPr>
                    <a:t>Р</a:t>
                  </a:r>
                  <a:r>
                    <a:rPr kumimoji="0" lang="kk-KZ" sz="1100" b="0" i="0" u="none" strike="noStrike" cap="none" normalizeH="0" baseline="30000" smtClean="0">
                      <a:ln>
                        <a:noFill/>
                      </a:ln>
                      <a:solidFill>
                        <a:schemeClr val="tx1"/>
                      </a:solidFill>
                      <a:effectLst/>
                      <a:latin typeface="Calibri" pitchFamily="34" charset="0"/>
                      <a:cs typeface="Arial" pitchFamily="34" charset="0"/>
                    </a:rPr>
                    <a:t>+</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AutoShape 14"/>
                <p:cNvSpPr>
                  <a:spLocks noChangeArrowheads="1"/>
                </p:cNvSpPr>
                <p:nvPr/>
              </p:nvSpPr>
              <p:spPr bwMode="auto">
                <a:xfrm>
                  <a:off x="4221" y="5156"/>
                  <a:ext cx="720" cy="540"/>
                </a:xfrm>
                <a:prstGeom prst="flowChartAlternateProcess">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kk-KZ" sz="1100" b="0" i="0" u="none" strike="noStrike" cap="none" normalizeH="0" baseline="0" smtClean="0">
                      <a:ln>
                        <a:noFill/>
                      </a:ln>
                      <a:solidFill>
                        <a:schemeClr val="tx1"/>
                      </a:solidFill>
                      <a:effectLst/>
                      <a:latin typeface="Calibri" pitchFamily="34" charset="0"/>
                      <a:cs typeface="Arial" pitchFamily="34" charset="0"/>
                    </a:rPr>
                    <a:t>Р</a:t>
                  </a:r>
                  <a:r>
                    <a:rPr kumimoji="0" lang="kk-KZ" sz="1100" b="0" i="0" u="none" strike="noStrike" cap="none" normalizeH="0" baseline="30000" smtClean="0">
                      <a:ln>
                        <a:noFill/>
                      </a:ln>
                      <a:solidFill>
                        <a:schemeClr val="tx1"/>
                      </a:solidFill>
                      <a:effectLst/>
                      <a:latin typeface="Calibri" pitchFamily="34" charset="0"/>
                      <a:cs typeface="Arial" pitchFamily="34" charset="0"/>
                    </a:rPr>
                    <a:t>+</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39" name="Rectangle 15"/>
                <p:cNvSpPr>
                  <a:spLocks noChangeArrowheads="1"/>
                </p:cNvSpPr>
                <p:nvPr/>
              </p:nvSpPr>
              <p:spPr bwMode="auto">
                <a:xfrm>
                  <a:off x="1701" y="4751"/>
                  <a:ext cx="3420" cy="1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40" name="Rectangle 16"/>
                <p:cNvSpPr>
                  <a:spLocks noChangeArrowheads="1"/>
                </p:cNvSpPr>
                <p:nvPr/>
              </p:nvSpPr>
              <p:spPr bwMode="auto">
                <a:xfrm>
                  <a:off x="2601" y="4571"/>
                  <a:ext cx="1620" cy="180"/>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41" name="Line 17"/>
                <p:cNvSpPr>
                  <a:spLocks noChangeShapeType="1"/>
                </p:cNvSpPr>
                <p:nvPr/>
              </p:nvSpPr>
              <p:spPr bwMode="auto">
                <a:xfrm>
                  <a:off x="2241" y="3615"/>
                  <a:ext cx="0" cy="6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42" name="Line 18"/>
                <p:cNvSpPr>
                  <a:spLocks noChangeShapeType="1"/>
                </p:cNvSpPr>
                <p:nvPr/>
              </p:nvSpPr>
              <p:spPr bwMode="auto">
                <a:xfrm>
                  <a:off x="4581" y="3624"/>
                  <a:ext cx="0" cy="6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43" name="Line 19"/>
                <p:cNvSpPr>
                  <a:spLocks noChangeShapeType="1"/>
                </p:cNvSpPr>
                <p:nvPr/>
              </p:nvSpPr>
              <p:spPr bwMode="auto">
                <a:xfrm>
                  <a:off x="3321" y="3669"/>
                  <a:ext cx="0" cy="45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44" name="Line 20"/>
                <p:cNvSpPr>
                  <a:spLocks noChangeShapeType="1"/>
                </p:cNvSpPr>
                <p:nvPr/>
              </p:nvSpPr>
              <p:spPr bwMode="auto">
                <a:xfrm flipV="1">
                  <a:off x="278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45" name="Line 21"/>
                <p:cNvSpPr>
                  <a:spLocks noChangeShapeType="1"/>
                </p:cNvSpPr>
                <p:nvPr/>
              </p:nvSpPr>
              <p:spPr bwMode="auto">
                <a:xfrm flipV="1">
                  <a:off x="302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46" name="Line 22"/>
                <p:cNvSpPr>
                  <a:spLocks noChangeShapeType="1"/>
                </p:cNvSpPr>
                <p:nvPr/>
              </p:nvSpPr>
              <p:spPr bwMode="auto">
                <a:xfrm flipV="1">
                  <a:off x="332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47" name="Line 23"/>
                <p:cNvSpPr>
                  <a:spLocks noChangeShapeType="1"/>
                </p:cNvSpPr>
                <p:nvPr/>
              </p:nvSpPr>
              <p:spPr bwMode="auto">
                <a:xfrm flipV="1">
                  <a:off x="3501" y="5156"/>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48" name="Line 24"/>
                <p:cNvSpPr>
                  <a:spLocks noChangeShapeType="1"/>
                </p:cNvSpPr>
                <p:nvPr/>
              </p:nvSpPr>
              <p:spPr bwMode="auto">
                <a:xfrm flipV="1">
                  <a:off x="4041" y="5167"/>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49" name="Line 25"/>
                <p:cNvSpPr>
                  <a:spLocks noChangeShapeType="1"/>
                </p:cNvSpPr>
                <p:nvPr/>
              </p:nvSpPr>
              <p:spPr bwMode="auto">
                <a:xfrm flipV="1">
                  <a:off x="3681" y="5167"/>
                  <a:ext cx="0" cy="3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50" name="Oval 26"/>
                <p:cNvSpPr>
                  <a:spLocks noChangeArrowheads="1"/>
                </p:cNvSpPr>
                <p:nvPr/>
              </p:nvSpPr>
              <p:spPr bwMode="auto">
                <a:xfrm>
                  <a:off x="5301" y="5757"/>
                  <a:ext cx="720" cy="720"/>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51" name="Line 27"/>
                <p:cNvSpPr>
                  <a:spLocks noChangeShapeType="1"/>
                </p:cNvSpPr>
                <p:nvPr/>
              </p:nvSpPr>
              <p:spPr bwMode="auto">
                <a:xfrm>
                  <a:off x="5481" y="6343"/>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52" name="Line 28"/>
                <p:cNvSpPr>
                  <a:spLocks noChangeShapeType="1"/>
                </p:cNvSpPr>
                <p:nvPr/>
              </p:nvSpPr>
              <p:spPr bwMode="auto">
                <a:xfrm>
                  <a:off x="5841" y="6343"/>
                  <a:ext cx="0" cy="7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53" name="Line 29"/>
                <p:cNvSpPr>
                  <a:spLocks noChangeShapeType="1"/>
                </p:cNvSpPr>
                <p:nvPr/>
              </p:nvSpPr>
              <p:spPr bwMode="auto">
                <a:xfrm>
                  <a:off x="5661" y="6343"/>
                  <a:ext cx="0" cy="54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ru-RU"/>
                </a:p>
              </p:txBody>
            </p:sp>
            <p:sp>
              <p:nvSpPr>
                <p:cNvPr id="1054" name="Line 30"/>
                <p:cNvSpPr>
                  <a:spLocks noChangeShapeType="1"/>
                </p:cNvSpPr>
                <p:nvPr/>
              </p:nvSpPr>
              <p:spPr bwMode="auto">
                <a:xfrm flipH="1">
                  <a:off x="5481" y="5922"/>
                  <a:ext cx="360"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55" name="Line 31"/>
                <p:cNvSpPr>
                  <a:spLocks noChangeShapeType="1"/>
                </p:cNvSpPr>
                <p:nvPr/>
              </p:nvSpPr>
              <p:spPr bwMode="auto">
                <a:xfrm flipV="1">
                  <a:off x="5481" y="5156"/>
                  <a:ext cx="0" cy="5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1056" name="Line 32"/>
              <p:cNvSpPr>
                <a:spLocks noChangeShapeType="1"/>
              </p:cNvSpPr>
              <p:nvPr/>
            </p:nvSpPr>
            <p:spPr bwMode="auto">
              <a:xfrm flipV="1">
                <a:off x="10161" y="5186"/>
                <a:ext cx="0" cy="54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1215" name="Rectangle 191"/>
            <p:cNvSpPr>
              <a:spLocks noChangeArrowheads="1"/>
            </p:cNvSpPr>
            <p:nvPr/>
          </p:nvSpPr>
          <p:spPr bwMode="auto">
            <a:xfrm>
              <a:off x="1214414" y="2000240"/>
              <a:ext cx="4818948"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2860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          - Т                Қ                           Б            Т               Қ</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16" name="Rectangle 192"/>
            <p:cNvSpPr>
              <a:spLocks noChangeArrowheads="1"/>
            </p:cNvSpPr>
            <p:nvPr/>
          </p:nvSpPr>
          <p:spPr bwMode="auto">
            <a:xfrm>
              <a:off x="285720" y="2857496"/>
              <a:ext cx="778671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71500" algn="just"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                                                                 т </a:t>
              </a:r>
              <a:endParaRPr kumimoji="0" lang="kk-KZ" sz="20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217" name="Rectangle 193"/>
          <p:cNvSpPr>
            <a:spLocks noChangeArrowheads="1"/>
          </p:cNvSpPr>
          <p:nvPr/>
        </p:nvSpPr>
        <p:spPr bwMode="auto">
          <a:xfrm>
            <a:off x="1000100" y="450057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571500" algn="just"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     Қ                                                         Б      Қ</a:t>
            </a: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4" name="Прямоугольник 183"/>
          <p:cNvSpPr/>
          <p:nvPr/>
        </p:nvSpPr>
        <p:spPr>
          <a:xfrm>
            <a:off x="714348" y="714356"/>
            <a:ext cx="7286676" cy="830997"/>
          </a:xfrm>
          <a:prstGeom prst="rect">
            <a:avLst/>
          </a:prstGeom>
        </p:spPr>
        <p:txBody>
          <a:bodyPr wrap="square">
            <a:spAutoFit/>
          </a:bodyPr>
          <a:lstStyle/>
          <a:p>
            <a:pPr algn="ctr"/>
            <a:r>
              <a:rPr lang="kk-KZ"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Индукцияланған және қондырылған каналды МДЖ транзисторының құрылымдары</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185" name="Прямоугольник 184"/>
          <p:cNvSpPr/>
          <p:nvPr/>
        </p:nvSpPr>
        <p:spPr>
          <a:xfrm>
            <a:off x="1079500" y="4957770"/>
            <a:ext cx="6921524" cy="1200329"/>
          </a:xfrm>
          <a:prstGeom prst="rect">
            <a:avLst/>
          </a:prstGeom>
        </p:spPr>
        <p:txBody>
          <a:bodyPr wrap="square">
            <a:spAutoFit/>
          </a:bodyPr>
          <a:lstStyle/>
          <a:p>
            <a:pPr algn="ctr"/>
            <a:r>
              <a:rPr lang="kk-KZ" sz="2400" dirty="0" smtClean="0"/>
              <a:t> </a:t>
            </a:r>
            <a:r>
              <a:rPr lang="kk-KZ" sz="2400" dirty="0" smtClean="0">
                <a:latin typeface="Times New Roman" pitchFamily="18" charset="0"/>
                <a:cs typeface="Times New Roman" pitchFamily="18" charset="0"/>
              </a:rPr>
              <a:t>Осы суретте МДЖ транзисторының екінші түрі – қондырылған каналды өрістік транзистор көрсетілген</a:t>
            </a:r>
            <a:endParaRPr lang="ru-RU" sz="2400" dirty="0">
              <a:latin typeface="Times New Roman" pitchFamily="18" charset="0"/>
              <a:cs typeface="Times New Roman" pitchFamily="18" charset="0"/>
            </a:endParaRPr>
          </a:p>
        </p:txBody>
      </p:sp>
      <p:sp>
        <p:nvSpPr>
          <p:cNvPr id="77" name="Управляющая кнопка: в конец 76">
            <a:hlinkClick r:id="" action="ppaction://hlinkshowjump?jump=nextslide" highlightClick="1"/>
          </p:cNvPr>
          <p:cNvSpPr/>
          <p:nvPr/>
        </p:nvSpPr>
        <p:spPr>
          <a:xfrm>
            <a:off x="7380312"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30784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5">
                                            <p:txEl>
                                              <p:pRg st="0" end="0"/>
                                            </p:txEl>
                                          </p:spTgt>
                                        </p:tgtEl>
                                        <p:attrNameLst>
                                          <p:attrName>style.visibility</p:attrName>
                                        </p:attrNameLst>
                                      </p:cBhvr>
                                      <p:to>
                                        <p:strVal val="visible"/>
                                      </p:to>
                                    </p:set>
                                    <p:anim calcmode="lin" valueType="num">
                                      <p:cBhvr additive="base">
                                        <p:cTn id="7" dur="500" fill="hold"/>
                                        <p:tgtEl>
                                          <p:spTgt spid="18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481328"/>
            <a:ext cx="8229600" cy="4662316"/>
          </a:xfrm>
        </p:spPr>
        <p:txBody>
          <a:bodyPr>
            <a:normAutofit fontScale="92500"/>
          </a:bodyPr>
          <a:lstStyle/>
          <a:p>
            <a:pPr lvl="0">
              <a:buFont typeface="Arial" pitchFamily="34" charset="0"/>
              <a:buChar char="•"/>
            </a:pPr>
            <a:r>
              <a:rPr lang="kk-KZ" dirty="0" smtClean="0">
                <a:latin typeface="Times New Roman" pitchFamily="18" charset="0"/>
                <a:cs typeface="Times New Roman" pitchFamily="18" charset="0"/>
              </a:rPr>
              <a:t>Транзистор деген не және оның қасиеттері</a:t>
            </a:r>
            <a:endParaRPr lang="ru-RU" dirty="0" smtClean="0">
              <a:latin typeface="Times New Roman" pitchFamily="18" charset="0"/>
              <a:cs typeface="Times New Roman" pitchFamily="18" charset="0"/>
            </a:endParaRPr>
          </a:p>
          <a:p>
            <a:pPr lvl="0">
              <a:buFont typeface="Arial" pitchFamily="34" charset="0"/>
              <a:buChar char="•"/>
            </a:pPr>
            <a:r>
              <a:rPr lang="kk-KZ" dirty="0" smtClean="0">
                <a:latin typeface="Times New Roman" pitchFamily="18" charset="0"/>
                <a:cs typeface="Times New Roman" pitchFamily="18" charset="0"/>
              </a:rPr>
              <a:t>Транзистордың жұмыс істеу принциптарын түсіндірініз</a:t>
            </a:r>
            <a:endParaRPr lang="ru-RU" dirty="0" smtClean="0">
              <a:latin typeface="Times New Roman" pitchFamily="18" charset="0"/>
              <a:cs typeface="Times New Roman" pitchFamily="18" charset="0"/>
            </a:endParaRPr>
          </a:p>
          <a:p>
            <a:pPr lvl="0">
              <a:buFont typeface="Arial" pitchFamily="34" charset="0"/>
              <a:buChar char="•"/>
            </a:pPr>
            <a:r>
              <a:rPr lang="kk-KZ" dirty="0" smtClean="0">
                <a:latin typeface="Times New Roman" pitchFamily="18" charset="0"/>
                <a:cs typeface="Times New Roman" pitchFamily="18" charset="0"/>
              </a:rPr>
              <a:t>Өрістік транзисторға анықтама берініз.</a:t>
            </a:r>
            <a:endParaRPr lang="ru-RU" dirty="0" smtClean="0">
              <a:latin typeface="Times New Roman" pitchFamily="18" charset="0"/>
              <a:cs typeface="Times New Roman" pitchFamily="18" charset="0"/>
            </a:endParaRPr>
          </a:p>
          <a:p>
            <a:pPr lvl="0">
              <a:buFont typeface="Arial" pitchFamily="34" charset="0"/>
              <a:buChar char="•"/>
            </a:pPr>
            <a:r>
              <a:rPr lang="kk-KZ" dirty="0" smtClean="0">
                <a:latin typeface="Times New Roman" pitchFamily="18" charset="0"/>
                <a:cs typeface="Times New Roman" pitchFamily="18" charset="0"/>
              </a:rPr>
              <a:t>Жалпы қайнары бар құралдың негізгі қосылу сызбасын сипаттаныз.</a:t>
            </a:r>
            <a:r>
              <a:rPr lang="ru-RU" dirty="0" smtClean="0">
                <a:latin typeface="Times New Roman" pitchFamily="18" charset="0"/>
                <a:cs typeface="Times New Roman" pitchFamily="18" charset="0"/>
              </a:rPr>
              <a:t> </a:t>
            </a:r>
          </a:p>
          <a:p>
            <a:pPr lvl="0">
              <a:buFont typeface="Arial" pitchFamily="34" charset="0"/>
              <a:buChar char="•"/>
            </a:pPr>
            <a:r>
              <a:rPr lang="kk-KZ" dirty="0" smtClean="0">
                <a:latin typeface="Times New Roman" pitchFamily="18" charset="0"/>
                <a:cs typeface="Times New Roman" pitchFamily="18" charset="0"/>
              </a:rPr>
              <a:t>Өрістік транзисторлардың негізгі қасиеттерін айтыныз.</a:t>
            </a:r>
            <a:endParaRPr lang="ru-RU" dirty="0" smtClean="0">
              <a:latin typeface="Times New Roman" pitchFamily="18" charset="0"/>
              <a:cs typeface="Times New Roman" pitchFamily="18" charset="0"/>
            </a:endParaRPr>
          </a:p>
          <a:p>
            <a:pPr lvl="0">
              <a:buFont typeface="Arial" pitchFamily="34" charset="0"/>
              <a:buChar char="•"/>
            </a:pPr>
            <a:r>
              <a:rPr lang="kk-KZ" dirty="0" smtClean="0">
                <a:latin typeface="Times New Roman" pitchFamily="18" charset="0"/>
                <a:cs typeface="Times New Roman" pitchFamily="18" charset="0"/>
              </a:rPr>
              <a:t>Өрістік транзисторларда қандай артықшылықтар бар.</a:t>
            </a:r>
            <a:endParaRPr lang="ru-RU" dirty="0" smtClean="0">
              <a:latin typeface="Times New Roman" pitchFamily="18" charset="0"/>
              <a:cs typeface="Times New Roman" pitchFamily="18" charset="0"/>
            </a:endParaRPr>
          </a:p>
          <a:p>
            <a:pPr lvl="0">
              <a:buFont typeface="Arial" pitchFamily="34" charset="0"/>
              <a:buChar char="•"/>
            </a:pPr>
            <a:r>
              <a:rPr lang="kk-KZ" dirty="0" smtClean="0">
                <a:latin typeface="Times New Roman" pitchFamily="18" charset="0"/>
                <a:cs typeface="Times New Roman" pitchFamily="18" charset="0"/>
              </a:rPr>
              <a:t>Өрістік транзисторлардың жұмыс істеу принциптарын айтыныз</a:t>
            </a:r>
            <a:r>
              <a:rPr lang="kk-KZ"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p:txBody>
      </p:sp>
      <p:sp>
        <p:nvSpPr>
          <p:cNvPr id="3" name="Заголовок 2"/>
          <p:cNvSpPr>
            <a:spLocks noGrp="1"/>
          </p:cNvSpPr>
          <p:nvPr>
            <p:ph type="title"/>
          </p:nvPr>
        </p:nvSpPr>
        <p:spPr>
          <a:xfrm>
            <a:off x="571472" y="571480"/>
            <a:ext cx="8229600" cy="928694"/>
          </a:xfrm>
        </p:spPr>
        <p:txBody>
          <a:bodyPr>
            <a:normAutofit/>
          </a:bodyPr>
          <a:lstStyle/>
          <a:p>
            <a:r>
              <a:rPr lang="kk-KZ"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rPr>
              <a:t>Бақылау сұрақтары</a:t>
            </a:r>
            <a:endParaRPr lang="ru-RU"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endParaRPr>
          </a:p>
        </p:txBody>
      </p:sp>
      <p:sp>
        <p:nvSpPr>
          <p:cNvPr id="6" name="Управляющая кнопка: в конец 5">
            <a:hlinkClick r:id="" action="ppaction://hlinkshowjump?jump=nextslide" highlightClick="1"/>
          </p:cNvPr>
          <p:cNvSpPr/>
          <p:nvPr/>
        </p:nvSpPr>
        <p:spPr>
          <a:xfrm>
            <a:off x="7380312"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1947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wipe(down)">
                                      <p:cBhvr>
                                        <p:cTn id="16" dur="500"/>
                                        <p:tgtEl>
                                          <p:spTgt spid="2">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wipe(down)">
                                      <p:cBhvr>
                                        <p:cTn id="19" dur="500"/>
                                        <p:tgtEl>
                                          <p:spTgt spid="2">
                                            <p:txEl>
                                              <p:pRg st="2" end="2"/>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down)">
                                      <p:cBhvr>
                                        <p:cTn id="25" dur="500"/>
                                        <p:tgtEl>
                                          <p:spTgt spid="2">
                                            <p:txEl>
                                              <p:pRg st="4" end="4"/>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wipe(down)">
                                      <p:cBhvr>
                                        <p:cTn id="28" dur="500"/>
                                        <p:tgtEl>
                                          <p:spTgt spid="2">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wipe(down)">
                                      <p:cBhvr>
                                        <p:cTn id="3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152400" y="228600"/>
            <a:ext cx="8229600" cy="103828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kk-KZ" dirty="0" smtClean="0">
                <a:solidFill>
                  <a:schemeClr val="accent2">
                    <a:lumMod val="75000"/>
                  </a:schemeClr>
                </a:solidFill>
              </a:rPr>
              <a:t>Жоспар:</a:t>
            </a:r>
            <a:endParaRPr lang="ru-RU" dirty="0">
              <a:solidFill>
                <a:schemeClr val="accent2">
                  <a:lumMod val="75000"/>
                </a:schemeClr>
              </a:solidFill>
            </a:endParaRPr>
          </a:p>
        </p:txBody>
      </p:sp>
      <p:sp>
        <p:nvSpPr>
          <p:cNvPr id="7" name="Прямоугольник 6"/>
          <p:cNvSpPr/>
          <p:nvPr/>
        </p:nvSpPr>
        <p:spPr>
          <a:xfrm>
            <a:off x="228600" y="962999"/>
            <a:ext cx="8391525" cy="5016757"/>
          </a:xfrm>
          <a:prstGeom prst="rect">
            <a:avLst/>
          </a:prstGeom>
        </p:spPr>
        <p:txBody>
          <a:bodyPr wrap="square">
            <a:spAutoFit/>
          </a:bodyPr>
          <a:lstStyle/>
          <a:p>
            <a:pPr>
              <a:buFont typeface="Arial" pitchFamily="34" charset="0"/>
              <a:buChar char="•"/>
            </a:pPr>
            <a:r>
              <a:rPr lang="kk-KZ" sz="3200" dirty="0">
                <a:latin typeface="Times New Roman" pitchFamily="18" charset="0"/>
                <a:cs typeface="Times New Roman" pitchFamily="18" charset="0"/>
              </a:rPr>
              <a:t>Биполярлы  транзисторлар.</a:t>
            </a:r>
          </a:p>
          <a:p>
            <a:pPr marL="880110" lvl="1" indent="-514350">
              <a:buFont typeface="+mj-lt"/>
              <a:buAutoNum type="alphaLcParenR"/>
            </a:pPr>
            <a:r>
              <a:rPr lang="kk-KZ" sz="3200" dirty="0">
                <a:latin typeface="Times New Roman" pitchFamily="18" charset="0"/>
                <a:cs typeface="Times New Roman" pitchFamily="18" charset="0"/>
              </a:rPr>
              <a:t>Биполярлы транзисторлардың құрылымы мен әрекет ұстанымы</a:t>
            </a:r>
            <a:r>
              <a:rPr lang="kk-KZ" sz="3200" b="1" dirty="0">
                <a:latin typeface="Times New Roman" pitchFamily="18" charset="0"/>
                <a:cs typeface="Times New Roman" pitchFamily="18" charset="0"/>
              </a:rPr>
              <a:t>.</a:t>
            </a:r>
            <a:r>
              <a:rPr lang="kk-KZ" sz="3200" dirty="0">
                <a:latin typeface="Times New Roman" pitchFamily="18" charset="0"/>
                <a:cs typeface="Times New Roman" pitchFamily="18" charset="0"/>
              </a:rPr>
              <a:t> </a:t>
            </a:r>
          </a:p>
          <a:p>
            <a:pPr marL="880110" lvl="1" indent="-514350">
              <a:buFont typeface="+mj-lt"/>
              <a:buAutoNum type="alphaLcParenR"/>
            </a:pPr>
            <a:r>
              <a:rPr lang="kk-KZ" sz="3200" dirty="0">
                <a:latin typeface="Times New Roman" pitchFamily="18" charset="0"/>
                <a:cs typeface="Times New Roman" pitchFamily="18" charset="0"/>
              </a:rPr>
              <a:t>Олардың әрекеттену ұстанымдары және жұмыс істеу режимдері. </a:t>
            </a:r>
          </a:p>
          <a:p>
            <a:pPr marL="880110" lvl="1" indent="-514350">
              <a:buFont typeface="+mj-lt"/>
              <a:buAutoNum type="alphaLcParenR"/>
            </a:pPr>
            <a:r>
              <a:rPr lang="kk-KZ" sz="3200" dirty="0">
                <a:latin typeface="Times New Roman" pitchFamily="18" charset="0"/>
                <a:cs typeface="Times New Roman" pitchFamily="18" charset="0"/>
              </a:rPr>
              <a:t>Қосу сұлбалары, негізгі сипаттамалары мен параметрлері.</a:t>
            </a:r>
          </a:p>
          <a:p>
            <a:pPr marL="880110" lvl="1" indent="-514350">
              <a:buFont typeface="+mj-lt"/>
              <a:buAutoNum type="alphaLcParenR"/>
            </a:pPr>
            <a:r>
              <a:rPr lang="kk-KZ" sz="3200" dirty="0">
                <a:latin typeface="Times New Roman" pitchFamily="18" charset="0"/>
                <a:cs typeface="Times New Roman" pitchFamily="18" charset="0"/>
              </a:rPr>
              <a:t>Биполярлы транзистордың динамикалық сипаттамалары. </a:t>
            </a:r>
            <a:endParaRPr lang="en-US" sz="3200" dirty="0">
              <a:latin typeface="Times New Roman" pitchFamily="18" charset="0"/>
              <a:cs typeface="Times New Roman" pitchFamily="18" charset="0"/>
            </a:endParaRPr>
          </a:p>
          <a:p>
            <a:pPr>
              <a:buFont typeface="Arial" pitchFamily="34" charset="0"/>
              <a:buChar char="•"/>
            </a:pPr>
            <a:r>
              <a:rPr lang="kk-KZ" sz="3200" dirty="0">
                <a:latin typeface="Times New Roman" pitchFamily="18" charset="0"/>
                <a:cs typeface="Times New Roman" pitchFamily="18" charset="0"/>
              </a:rPr>
              <a:t>Өрістік транзисторлар</a:t>
            </a:r>
            <a:endParaRPr lang="ru-RU" sz="3200" dirty="0">
              <a:latin typeface="Times New Roman" pitchFamily="18" charset="0"/>
              <a:cs typeface="Times New Roman" pitchFamily="18" charset="0"/>
            </a:endParaRPr>
          </a:p>
        </p:txBody>
      </p:sp>
      <p:sp>
        <p:nvSpPr>
          <p:cNvPr id="8" name="Управляющая кнопка: в конец 7">
            <a:hlinkClick r:id="" action="ppaction://hlinkshowjump?jump=nextslide" highlightClick="1"/>
          </p:cNvPr>
          <p:cNvSpPr/>
          <p:nvPr/>
        </p:nvSpPr>
        <p:spPr>
          <a:xfrm>
            <a:off x="7400131"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1000"/>
                                        <p:tgtEl>
                                          <p:spTgt spid="7">
                                            <p:txEl>
                                              <p:pRg st="1" end="1"/>
                                            </p:txEl>
                                          </p:spTgt>
                                        </p:tgtEl>
                                      </p:cBhvr>
                                    </p:animEffect>
                                    <p:anim calcmode="lin" valueType="num">
                                      <p:cBhvr>
                                        <p:cTn id="19"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Effect transition="in" filter="fade">
                                      <p:cBhvr>
                                        <p:cTn id="25" dur="1000"/>
                                        <p:tgtEl>
                                          <p:spTgt spid="7">
                                            <p:txEl>
                                              <p:pRg st="2" end="2"/>
                                            </p:txEl>
                                          </p:spTgt>
                                        </p:tgtEl>
                                      </p:cBhvr>
                                    </p:animEffect>
                                    <p:anim calcmode="lin" valueType="num">
                                      <p:cBhvr>
                                        <p:cTn id="26"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1000"/>
                                        <p:tgtEl>
                                          <p:spTgt spid="7">
                                            <p:txEl>
                                              <p:pRg st="3" end="3"/>
                                            </p:txEl>
                                          </p:spTgt>
                                        </p:tgtEl>
                                      </p:cBhvr>
                                    </p:animEffect>
                                    <p:anim calcmode="lin" valueType="num">
                                      <p:cBhvr>
                                        <p:cTn id="3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Effect transition="in" filter="fade">
                                      <p:cBhvr>
                                        <p:cTn id="39" dur="1000"/>
                                        <p:tgtEl>
                                          <p:spTgt spid="7">
                                            <p:txEl>
                                              <p:pRg st="4" end="4"/>
                                            </p:txEl>
                                          </p:spTgt>
                                        </p:tgtEl>
                                      </p:cBhvr>
                                    </p:animEffect>
                                    <p:anim calcmode="lin" valueType="num">
                                      <p:cBhvr>
                                        <p:cTn id="40"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7">
                                            <p:txEl>
                                              <p:pRg st="5" end="5"/>
                                            </p:txEl>
                                          </p:spTgt>
                                        </p:tgtEl>
                                        <p:attrNameLst>
                                          <p:attrName>style.visibility</p:attrName>
                                        </p:attrNameLst>
                                      </p:cBhvr>
                                      <p:to>
                                        <p:strVal val="visible"/>
                                      </p:to>
                                    </p:set>
                                    <p:anim calcmode="lin" valueType="num">
                                      <p:cBhvr additive="base">
                                        <p:cTn id="46"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481328"/>
            <a:ext cx="4267200" cy="4767072"/>
          </a:xfr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r>
              <a:rPr lang="kk-KZ" sz="3200" dirty="0" smtClean="0">
                <a:solidFill>
                  <a:schemeClr val="bg2">
                    <a:lumMod val="50000"/>
                  </a:schemeClr>
                </a:solidFill>
                <a:latin typeface="Times New Roman" pitchFamily="18" charset="0"/>
                <a:cs typeface="Times New Roman" pitchFamily="18" charset="0"/>
              </a:rPr>
              <a:t>Биполярлық транзистор немесе транзистор </a:t>
            </a:r>
            <a:r>
              <a:rPr lang="kk-KZ" sz="3200" dirty="0" smtClean="0">
                <a:latin typeface="Times New Roman" pitchFamily="18" charset="0"/>
                <a:cs typeface="Times New Roman" pitchFamily="18" charset="0"/>
              </a:rPr>
              <a:t>– электр тербелістерін күшейту мен генерация жасауға арналған және үш облыстан тұратын, кремний немесе германий пластинасы болып табылатын екі </a:t>
            </a:r>
            <a:r>
              <a:rPr lang="kk-KZ" sz="3200" i="1" dirty="0" smtClean="0">
                <a:latin typeface="Times New Roman" pitchFamily="18" charset="0"/>
                <a:cs typeface="Times New Roman" pitchFamily="18" charset="0"/>
              </a:rPr>
              <a:t>р-n</a:t>
            </a:r>
            <a:r>
              <a:rPr lang="kk-KZ" sz="3200" dirty="0" smtClean="0">
                <a:latin typeface="Times New Roman" pitchFamily="18" charset="0"/>
                <a:cs typeface="Times New Roman" pitchFamily="18" charset="0"/>
              </a:rPr>
              <a:t>-ауысуы бар, ал ортадағы аймақ қарама -қарсы түрдегі өткізгішті аспапты айтады.</a:t>
            </a:r>
            <a:endParaRPr lang="ru-RU" sz="3200" dirty="0" smtClean="0">
              <a:latin typeface="Times New Roman" pitchFamily="18" charset="0"/>
              <a:cs typeface="Times New Roman" pitchFamily="18" charset="0"/>
            </a:endParaRPr>
          </a:p>
          <a:p>
            <a:endParaRPr lang="ru-RU" dirty="0"/>
          </a:p>
        </p:txBody>
      </p:sp>
      <p:sp>
        <p:nvSpPr>
          <p:cNvPr id="2" name="Заголовок 1"/>
          <p:cNvSpPr>
            <a:spLocks noGrp="1"/>
          </p:cNvSpPr>
          <p:nvPr>
            <p:ph type="title"/>
          </p:nvPr>
        </p:nvSpPr>
        <p:spPr/>
        <p:txBody>
          <a:bodyPr/>
          <a:lstStyle/>
          <a:p>
            <a:pPr algn="ctr"/>
            <a:r>
              <a:rPr lang="kk-KZ" dirty="0" smtClean="0">
                <a:solidFill>
                  <a:schemeClr val="accent2">
                    <a:lumMod val="75000"/>
                  </a:schemeClr>
                </a:solidFill>
              </a:rPr>
              <a:t>Биполярлы  транзисторлар</a:t>
            </a:r>
            <a:endParaRPr lang="ru-RU" dirty="0">
              <a:solidFill>
                <a:schemeClr val="accent2">
                  <a:lumMod val="75000"/>
                </a:schemeClr>
              </a:solidFill>
            </a:endParaRPr>
          </a:p>
        </p:txBody>
      </p:sp>
      <p:pic>
        <p:nvPicPr>
          <p:cNvPr id="4" name="Рисунок 3" descr="imagejvhs.jpeg"/>
          <p:cNvPicPr>
            <a:picLocks noChangeAspect="1"/>
          </p:cNvPicPr>
          <p:nvPr/>
        </p:nvPicPr>
        <p:blipFill>
          <a:blip r:embed="rId2"/>
          <a:stretch>
            <a:fillRect/>
          </a:stretch>
        </p:blipFill>
        <p:spPr>
          <a:xfrm>
            <a:off x="5105400" y="1676400"/>
            <a:ext cx="3200400" cy="4038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Управляющая кнопка: в конец 5">
            <a:hlinkClick r:id="" action="ppaction://hlinkshowjump?jump=nextslide" highlightClick="1"/>
          </p:cNvPr>
          <p:cNvSpPr/>
          <p:nvPr/>
        </p:nvSpPr>
        <p:spPr>
          <a:xfrm>
            <a:off x="7355607" y="5968588"/>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3">
                                            <p:bg/>
                                          </p:spTgt>
                                        </p:tgtEl>
                                        <p:attrNameLst>
                                          <p:attrName>style.visibility</p:attrName>
                                        </p:attrNameLst>
                                      </p:cBhvr>
                                      <p:to>
                                        <p:strVal val="visible"/>
                                      </p:to>
                                    </p:set>
                                    <p:anim calcmode="discrete" valueType="clr">
                                      <p:cBhvr override="childStyle">
                                        <p:cTn id="13" dur="80"/>
                                        <p:tgtEl>
                                          <p:spTgt spid="3">
                                            <p:bg/>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bg/>
                                          </p:spTgt>
                                        </p:tgtEl>
                                        <p:attrNameLst>
                                          <p:attrName>fillcolor</p:attrName>
                                        </p:attrNameLst>
                                      </p:cBhvr>
                                      <p:tavLst>
                                        <p:tav tm="0">
                                          <p:val>
                                            <p:clrVal>
                                              <a:schemeClr val="accent2"/>
                                            </p:clrVal>
                                          </p:val>
                                        </p:tav>
                                        <p:tav tm="50000">
                                          <p:val>
                                            <p:clrVal>
                                              <a:schemeClr val="hlink"/>
                                            </p:clrVal>
                                          </p:val>
                                        </p:tav>
                                      </p:tavLst>
                                    </p:anim>
                                    <p:set>
                                      <p:cBhvr>
                                        <p:cTn id="15" dur="80"/>
                                        <p:tgtEl>
                                          <p:spTgt spid="3">
                                            <p:bg/>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0"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3">
                                            <p:txEl>
                                              <p:pRg st="0" end="0"/>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28600" y="304800"/>
            <a:ext cx="4876800" cy="5638800"/>
          </a:xfrm>
        </p:spPr>
        <p:txBody>
          <a:bodyPr>
            <a:noAutofit/>
          </a:bodyPr>
          <a:lstStyle/>
          <a:p>
            <a:r>
              <a:rPr lang="kk-KZ" sz="2400" dirty="0" smtClean="0">
                <a:latin typeface="Times New Roman" pitchFamily="18" charset="0"/>
                <a:cs typeface="Times New Roman" pitchFamily="18" charset="0"/>
              </a:rPr>
              <a:t>Өндіресте жиі кездесетін биполяр транзисторы кезектесе орналасқан үш р – және </a:t>
            </a:r>
            <a:r>
              <a:rPr lang="kk-KZ" sz="2400" i="1" dirty="0" smtClean="0">
                <a:latin typeface="Times New Roman" pitchFamily="18" charset="0"/>
                <a:cs typeface="Times New Roman" pitchFamily="18" charset="0"/>
              </a:rPr>
              <a:t>n</a:t>
            </a:r>
            <a:r>
              <a:rPr lang="kk-KZ" sz="2400" dirty="0" smtClean="0">
                <a:latin typeface="Times New Roman" pitchFamily="18" charset="0"/>
                <a:cs typeface="Times New Roman" pitchFamily="18" charset="0"/>
              </a:rPr>
              <a:t> –аймақтарынан тұрады. Осы аймақтардың өз ара орналасуына байланысты олар </a:t>
            </a:r>
            <a:r>
              <a:rPr lang="kk-KZ" sz="2400" i="1" dirty="0" smtClean="0">
                <a:latin typeface="Times New Roman" pitchFamily="18" charset="0"/>
                <a:cs typeface="Times New Roman" pitchFamily="18" charset="0"/>
              </a:rPr>
              <a:t>n-р-n</a:t>
            </a:r>
            <a:r>
              <a:rPr lang="kk-KZ" sz="2400" dirty="0" smtClean="0">
                <a:latin typeface="Times New Roman" pitchFamily="18" charset="0"/>
                <a:cs typeface="Times New Roman" pitchFamily="18" charset="0"/>
              </a:rPr>
              <a:t> немесе </a:t>
            </a:r>
            <a:r>
              <a:rPr lang="kk-KZ" sz="2400" i="1" dirty="0" smtClean="0">
                <a:latin typeface="Times New Roman" pitchFamily="18" charset="0"/>
                <a:cs typeface="Times New Roman" pitchFamily="18" charset="0"/>
              </a:rPr>
              <a:t>р-n-р</a:t>
            </a:r>
            <a:r>
              <a:rPr lang="kk-KZ" sz="2400" dirty="0" smtClean="0">
                <a:latin typeface="Times New Roman" pitchFamily="18" charset="0"/>
                <a:cs typeface="Times New Roman" pitchFamily="18" charset="0"/>
              </a:rPr>
              <a:t> болып екіге бөлініп, схемаларда өздерінің шартты белгілерімен белгіленеді (1 сурет) жартылай өткізгіш бөліктерінің әр қайсысынан ток жүретін электрондар шығарылады, ал олар Эмиттер (Э) коллектор (К) База (Б) деп аталады. </a:t>
            </a:r>
            <a:endParaRPr lang="ru-RU" sz="24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5257800" y="762000"/>
            <a:ext cx="3352800" cy="3810000"/>
          </a:xfrm>
          <a:prstGeom prst="rect">
            <a:avLst/>
          </a:prstGeom>
          <a:noFill/>
          <a:ln w="9525">
            <a:noFill/>
            <a:miter lim="800000"/>
            <a:headEnd/>
            <a:tailEnd/>
          </a:ln>
        </p:spPr>
      </p:pic>
      <p:sp>
        <p:nvSpPr>
          <p:cNvPr id="1027" name="Rectangle 3"/>
          <p:cNvSpPr>
            <a:spLocks noChangeArrowheads="1"/>
          </p:cNvSpPr>
          <p:nvPr/>
        </p:nvSpPr>
        <p:spPr bwMode="auto">
          <a:xfrm>
            <a:off x="5334000" y="4800600"/>
            <a:ext cx="3810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a:t>
            </a:r>
            <a:r>
              <a:rPr kumimoji="0" lang="kk-KZ"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урет </a:t>
            </a:r>
            <a:endParaRPr kumimoji="0" lang="ru-RU" b="0" i="0" u="none" strike="noStrike" cap="none" normalizeH="0" baseline="0" dirty="0" smtClean="0">
              <a:ln>
                <a:noFill/>
              </a:ln>
              <a:solidFill>
                <a:schemeClr val="tx1"/>
              </a:solidFill>
              <a:effectLst/>
              <a:latin typeface="Arial" pitchFamily="34" charset="0"/>
            </a:endParaRPr>
          </a:p>
        </p:txBody>
      </p:sp>
      <p:sp>
        <p:nvSpPr>
          <p:cNvPr id="7" name="Заголовок 6"/>
          <p:cNvSpPr>
            <a:spLocks noGrp="1"/>
          </p:cNvSpPr>
          <p:nvPr>
            <p:ph type="title"/>
          </p:nvPr>
        </p:nvSpPr>
        <p:spPr/>
        <p:txBody>
          <a:bodyPr/>
          <a:lstStyle/>
          <a:p>
            <a:r>
              <a:rPr lang="kk-KZ" dirty="0" smtClean="0"/>
              <a:t>     </a:t>
            </a:r>
            <a:endParaRPr lang="ru-RU" dirty="0"/>
          </a:p>
        </p:txBody>
      </p:sp>
      <p:sp>
        <p:nvSpPr>
          <p:cNvPr id="8" name="Управляющая кнопка: в конец 7">
            <a:hlinkClick r:id="" action="ppaction://hlinkshowjump?jump=nextslide" highlightClick="1"/>
          </p:cNvPr>
          <p:cNvSpPr/>
          <p:nvPr/>
        </p:nvSpPr>
        <p:spPr>
          <a:xfrm>
            <a:off x="7380312" y="591552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anim calcmode="lin" valueType="num">
                                      <p:cBhvr>
                                        <p:cTn id="20" dur="1000" fill="hold"/>
                                        <p:tgtEl>
                                          <p:spTgt spid="1027"/>
                                        </p:tgtEl>
                                        <p:attrNameLst>
                                          <p:attrName>ppt_x</p:attrName>
                                        </p:attrNameLst>
                                      </p:cBhvr>
                                      <p:tavLst>
                                        <p:tav tm="0">
                                          <p:val>
                                            <p:strVal val="#ppt_x"/>
                                          </p:val>
                                        </p:tav>
                                        <p:tav tm="100000">
                                          <p:val>
                                            <p:strVal val="#ppt_x"/>
                                          </p:val>
                                        </p:tav>
                                      </p:tavLst>
                                    </p:anim>
                                    <p:anim calcmode="lin" valueType="num">
                                      <p:cBhvr>
                                        <p:cTn id="21"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28600" y="1066800"/>
            <a:ext cx="8458200" cy="4843272"/>
          </a:xfrm>
        </p:spPr>
        <p:txBody>
          <a:bodyPr>
            <a:noAutofit/>
          </a:bodyPr>
          <a:lstStyle/>
          <a:p>
            <a:r>
              <a:rPr lang="kk-KZ" sz="3200" dirty="0" smtClean="0">
                <a:solidFill>
                  <a:schemeClr val="bg2">
                    <a:lumMod val="50000"/>
                  </a:schemeClr>
                </a:solidFill>
                <a:latin typeface="Times New Roman" pitchFamily="18" charset="0"/>
                <a:cs typeface="Times New Roman" pitchFamily="18" charset="0"/>
              </a:rPr>
              <a:t>Эмиттер</a:t>
            </a:r>
            <a:r>
              <a:rPr lang="kk-KZ" sz="3200" dirty="0" smtClean="0">
                <a:latin typeface="Times New Roman" pitchFamily="18" charset="0"/>
                <a:cs typeface="Times New Roman" pitchFamily="18" charset="0"/>
              </a:rPr>
              <a:t> – «шығарушы» деген ұғымды білдіреді, ол заряд бөлшектерімен қамтамасыз ететін электрод болып табылады; collector – коллектор – «жинаушы» ретінде эмиттерден шыққан заряд бөлшектерін жинайды. База заряд бөлшектерінің эмиттерден коллекторға қарай қозғалысын реттейді. Ол транзистордың реттеушы басқарушы электроды деп аталады.</a:t>
            </a:r>
            <a:endParaRPr lang="ru-RU" sz="3200" dirty="0">
              <a:latin typeface="Times New Roman" pitchFamily="18" charset="0"/>
              <a:cs typeface="Times New Roman" pitchFamily="18" charset="0"/>
            </a:endParaRPr>
          </a:p>
        </p:txBody>
      </p:sp>
      <p:sp>
        <p:nvSpPr>
          <p:cNvPr id="2" name="Заголовок 1"/>
          <p:cNvSpPr>
            <a:spLocks noGrp="1"/>
          </p:cNvSpPr>
          <p:nvPr>
            <p:ph type="title"/>
          </p:nvPr>
        </p:nvSpPr>
        <p:spPr>
          <a:xfrm>
            <a:off x="457200" y="228600"/>
            <a:ext cx="8229600" cy="914400"/>
          </a:xfrm>
        </p:spPr>
        <p:txBody>
          <a:bodyPr/>
          <a:lstStyle/>
          <a:p>
            <a:pPr algn="ctr"/>
            <a:r>
              <a:rPr lang="kk-KZ" dirty="0" smtClean="0">
                <a:solidFill>
                  <a:schemeClr val="accent2">
                    <a:lumMod val="75000"/>
                  </a:schemeClr>
                </a:solidFill>
                <a:latin typeface="Times New Roman" pitchFamily="18" charset="0"/>
                <a:cs typeface="Times New Roman" pitchFamily="18" charset="0"/>
              </a:rPr>
              <a:t>Эмиттер</a:t>
            </a:r>
            <a:endParaRPr lang="ru-RU" dirty="0">
              <a:solidFill>
                <a:schemeClr val="accent2">
                  <a:lumMod val="75000"/>
                </a:schemeClr>
              </a:solidFill>
              <a:latin typeface="Times New Roman" pitchFamily="18" charset="0"/>
              <a:cs typeface="Times New Roman" pitchFamily="18" charset="0"/>
            </a:endParaRPr>
          </a:p>
        </p:txBody>
      </p:sp>
      <p:sp>
        <p:nvSpPr>
          <p:cNvPr id="5" name="Управляющая кнопка: в конец 4">
            <a:hlinkClick r:id="" action="ppaction://hlinkshowjump?jump=nextslide" highlightClick="1"/>
          </p:cNvPr>
          <p:cNvSpPr/>
          <p:nvPr/>
        </p:nvSpPr>
        <p:spPr>
          <a:xfrm>
            <a:off x="7308304"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03189" y="304800"/>
            <a:ext cx="7010400" cy="461665"/>
          </a:xfrm>
          <a:prstGeom prst="rect">
            <a:avLst/>
          </a:prstGeom>
        </p:spPr>
        <p:txBody>
          <a:bodyPr wrap="square">
            <a:spAutoFit/>
          </a:bodyPr>
          <a:lstStyle/>
          <a:p>
            <a:pPr algn="ctr"/>
            <a:r>
              <a:rPr lang="ru-RU" sz="2400" dirty="0" err="1" smtClean="0">
                <a:latin typeface="Times New Roman" pitchFamily="18" charset="0"/>
                <a:cs typeface="Times New Roman" pitchFamily="18" charset="0"/>
              </a:rPr>
              <a:t>Транзисторды</a:t>
            </a:r>
            <a:r>
              <a:rPr lang="kk-KZ" sz="2400" dirty="0" smtClean="0">
                <a:latin typeface="Times New Roman" pitchFamily="18" charset="0"/>
                <a:cs typeface="Times New Roman" pitchFamily="18" charset="0"/>
              </a:rPr>
              <a:t>ң кіріс және шығыс сипаттамалары</a:t>
            </a:r>
            <a:endParaRPr lang="ru-RU" sz="2400" dirty="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556792"/>
            <a:ext cx="6096000" cy="40386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Управляющая кнопка: в конец 5">
            <a:hlinkClick r:id="" action="ppaction://hlinkshowjump?jump=nextslide" highlightClick="1"/>
          </p:cNvPr>
          <p:cNvSpPr/>
          <p:nvPr/>
        </p:nvSpPr>
        <p:spPr>
          <a:xfrm>
            <a:off x="7110387"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613855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barn(inVertical)">
                                      <p:cBhvr>
                                        <p:cTn id="1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76600" y="2286000"/>
            <a:ext cx="2895600" cy="2362200"/>
          </a:xfrm>
        </p:spPr>
        <p:style>
          <a:lnRef idx="2">
            <a:schemeClr val="accent1"/>
          </a:lnRef>
          <a:fillRef idx="1">
            <a:schemeClr val="lt1"/>
          </a:fillRef>
          <a:effectRef idx="0">
            <a:schemeClr val="accent1"/>
          </a:effectRef>
          <a:fontRef idx="minor">
            <a:schemeClr val="dk1"/>
          </a:fontRef>
        </p:style>
        <p:txBody>
          <a:bodyPr>
            <a:normAutofit fontScale="90000"/>
          </a:bodyPr>
          <a:lstStyle/>
          <a:p>
            <a:pPr algn="ctr"/>
            <a:r>
              <a:rPr lang="kk-KZ" sz="2400" dirty="0" smtClean="0">
                <a:latin typeface="Times New Roman" pitchFamily="18" charset="0"/>
                <a:cs typeface="Times New Roman" pitchFamily="18" charset="0"/>
              </a:rPr>
              <a:t>Транзисторлардың электрондық шамдармен салыстырғанда мынадай артықшылықтар бар:</a:t>
            </a:r>
            <a:endParaRPr lang="ru-RU" sz="2400" dirty="0">
              <a:latin typeface="Times New Roman" pitchFamily="18" charset="0"/>
              <a:cs typeface="Times New Roman" pitchFamily="18" charset="0"/>
            </a:endParaRPr>
          </a:p>
        </p:txBody>
      </p:sp>
      <p:sp>
        <p:nvSpPr>
          <p:cNvPr id="4" name="Овал 3"/>
          <p:cNvSpPr/>
          <p:nvPr/>
        </p:nvSpPr>
        <p:spPr>
          <a:xfrm>
            <a:off x="533400" y="381000"/>
            <a:ext cx="36576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қыздыру тізбегі жоқ</a:t>
            </a:r>
            <a:endParaRPr lang="ru-RU" sz="2000" dirty="0">
              <a:latin typeface="Times New Roman" pitchFamily="18" charset="0"/>
              <a:cs typeface="Times New Roman" pitchFamily="18" charset="0"/>
            </a:endParaRPr>
          </a:p>
        </p:txBody>
      </p:sp>
      <p:sp>
        <p:nvSpPr>
          <p:cNvPr id="6" name="Овал 5"/>
          <p:cNvSpPr/>
          <p:nvPr/>
        </p:nvSpPr>
        <p:spPr>
          <a:xfrm>
            <a:off x="0" y="1447800"/>
            <a:ext cx="3995936"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катодты қыздыру үшін қуат тұтылмайды</a:t>
            </a:r>
            <a:endParaRPr lang="ru-RU" sz="2000" dirty="0">
              <a:latin typeface="Times New Roman" pitchFamily="18" charset="0"/>
              <a:cs typeface="Times New Roman" pitchFamily="18" charset="0"/>
            </a:endParaRPr>
          </a:p>
        </p:txBody>
      </p:sp>
      <p:sp>
        <p:nvSpPr>
          <p:cNvPr id="7" name="Овал 6"/>
          <p:cNvSpPr/>
          <p:nvPr/>
        </p:nvSpPr>
        <p:spPr>
          <a:xfrm>
            <a:off x="152400" y="4800600"/>
            <a:ext cx="3505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ауқымы мен массасы кішкентай</a:t>
            </a:r>
            <a:endParaRPr lang="ru-RU" sz="2000" dirty="0">
              <a:latin typeface="Times New Roman" pitchFamily="18" charset="0"/>
              <a:cs typeface="Times New Roman" pitchFamily="18" charset="0"/>
            </a:endParaRPr>
          </a:p>
        </p:txBody>
      </p:sp>
      <p:sp>
        <p:nvSpPr>
          <p:cNvPr id="8" name="Овал 7"/>
          <p:cNvSpPr/>
          <p:nvPr/>
        </p:nvSpPr>
        <p:spPr>
          <a:xfrm>
            <a:off x="6400800" y="2743200"/>
            <a:ext cx="25908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қоректену кернеуі төмен</a:t>
            </a:r>
            <a:endParaRPr lang="ru-RU" sz="2000" dirty="0">
              <a:latin typeface="Times New Roman" pitchFamily="18" charset="0"/>
              <a:cs typeface="Times New Roman" pitchFamily="18" charset="0"/>
            </a:endParaRPr>
          </a:p>
        </p:txBody>
      </p:sp>
      <p:sp>
        <p:nvSpPr>
          <p:cNvPr id="9" name="Овал 8"/>
          <p:cNvSpPr/>
          <p:nvPr/>
        </p:nvSpPr>
        <p:spPr>
          <a:xfrm>
            <a:off x="5105400" y="381000"/>
            <a:ext cx="3886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механикалық беріктілігі жоғары</a:t>
            </a:r>
            <a:endParaRPr lang="ru-RU" sz="2000" dirty="0">
              <a:latin typeface="Times New Roman" pitchFamily="18" charset="0"/>
              <a:cs typeface="Times New Roman" pitchFamily="18" charset="0"/>
            </a:endParaRPr>
          </a:p>
        </p:txBody>
      </p:sp>
      <p:sp>
        <p:nvSpPr>
          <p:cNvPr id="10" name="Овал 9"/>
          <p:cNvSpPr/>
          <p:nvPr/>
        </p:nvSpPr>
        <p:spPr>
          <a:xfrm>
            <a:off x="152400" y="2819400"/>
            <a:ext cx="28956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жұмыс атқаратын мерзімі ұзақ</a:t>
            </a:r>
            <a:endParaRPr lang="ru-RU" sz="2000" dirty="0">
              <a:latin typeface="Times New Roman" pitchFamily="18" charset="0"/>
              <a:cs typeface="Times New Roman" pitchFamily="18" charset="0"/>
            </a:endParaRPr>
          </a:p>
        </p:txBody>
      </p:sp>
      <p:sp>
        <p:nvSpPr>
          <p:cNvPr id="11" name="Овал 10"/>
          <p:cNvSpPr/>
          <p:nvPr/>
        </p:nvSpPr>
        <p:spPr>
          <a:xfrm>
            <a:off x="5029200" y="1371600"/>
            <a:ext cx="39624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механикалық беріктілігі жоғары</a:t>
            </a:r>
            <a:endParaRPr lang="ru-RU" sz="2000" dirty="0">
              <a:latin typeface="Times New Roman" pitchFamily="18" charset="0"/>
              <a:cs typeface="Times New Roman" pitchFamily="18" charset="0"/>
            </a:endParaRPr>
          </a:p>
        </p:txBody>
      </p:sp>
      <p:sp>
        <p:nvSpPr>
          <p:cNvPr id="12" name="Овал 11"/>
          <p:cNvSpPr/>
          <p:nvPr/>
        </p:nvSpPr>
        <p:spPr>
          <a:xfrm>
            <a:off x="5334000" y="4800600"/>
            <a:ext cx="3505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жұмыс істеп кетуге әр қашанда дайын</a:t>
            </a:r>
            <a:endParaRPr lang="ru-RU" sz="2000" dirty="0">
              <a:latin typeface="Times New Roman" pitchFamily="18" charset="0"/>
              <a:cs typeface="Times New Roman" pitchFamily="18" charset="0"/>
            </a:endParaRPr>
          </a:p>
        </p:txBody>
      </p:sp>
      <p:sp>
        <p:nvSpPr>
          <p:cNvPr id="13" name="Овал 12"/>
          <p:cNvSpPr/>
          <p:nvPr/>
        </p:nvSpPr>
        <p:spPr>
          <a:xfrm>
            <a:off x="2438400" y="5562600"/>
            <a:ext cx="39624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dirty="0" smtClean="0">
                <a:latin typeface="Times New Roman" pitchFamily="18" charset="0"/>
                <a:cs typeface="Times New Roman" pitchFamily="18" charset="0"/>
              </a:rPr>
              <a:t>пайдалы жұмыс коэффициенті аса жоғары</a:t>
            </a:r>
            <a:endParaRPr lang="ru-RU" sz="2000" dirty="0">
              <a:latin typeface="Times New Roman" pitchFamily="18" charset="0"/>
              <a:cs typeface="Times New Roman" pitchFamily="18" charset="0"/>
            </a:endParaRPr>
          </a:p>
        </p:txBody>
      </p:sp>
      <p:sp>
        <p:nvSpPr>
          <p:cNvPr id="16" name="Управляющая кнопка: в конец 15">
            <a:hlinkClick r:id="" action="ppaction://hlinkshowjump?jump=nextslide" highlightClick="1"/>
          </p:cNvPr>
          <p:cNvSpPr/>
          <p:nvPr/>
        </p:nvSpPr>
        <p:spPr>
          <a:xfrm>
            <a:off x="7110387"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anim calcmode="lin" valueType="num">
                                      <p:cBhvr>
                                        <p:cTn id="3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1"/>
                                        </p:tgtEl>
                                        <p:attrNameLst>
                                          <p:attrName>ppt_y</p:attrName>
                                        </p:attrNameLst>
                                      </p:cBhvr>
                                      <p:tavLst>
                                        <p:tav tm="0">
                                          <p:val>
                                            <p:strVal val="#ppt_y"/>
                                          </p:val>
                                        </p:tav>
                                        <p:tav tm="100000">
                                          <p:val>
                                            <p:strVal val="#ppt_y"/>
                                          </p:val>
                                        </p:tav>
                                      </p:tavLst>
                                    </p:anim>
                                    <p:anim calcmode="lin" valueType="num">
                                      <p:cBhvr>
                                        <p:cTn id="4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0"/>
                                        </p:tgtEl>
                                        <p:attrNameLst>
                                          <p:attrName>ppt_y</p:attrName>
                                        </p:attrNameLst>
                                      </p:cBhvr>
                                      <p:tavLst>
                                        <p:tav tm="0">
                                          <p:val>
                                            <p:strVal val="#ppt_y"/>
                                          </p:val>
                                        </p:tav>
                                        <p:tav tm="100000">
                                          <p:val>
                                            <p:strVal val="#ppt_y"/>
                                          </p:val>
                                        </p:tav>
                                      </p:tavLst>
                                    </p:anim>
                                    <p:anim calcmode="lin" valueType="num">
                                      <p:cBhvr>
                                        <p:cTn id="5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8"/>
                                        </p:tgtEl>
                                        <p:attrNameLst>
                                          <p:attrName>ppt_y</p:attrName>
                                        </p:attrNameLst>
                                      </p:cBhvr>
                                      <p:tavLst>
                                        <p:tav tm="0">
                                          <p:val>
                                            <p:strVal val="#ppt_y"/>
                                          </p:val>
                                        </p:tav>
                                        <p:tav tm="100000">
                                          <p:val>
                                            <p:strVal val="#ppt_y"/>
                                          </p:val>
                                        </p:tav>
                                      </p:tavLst>
                                    </p:anim>
                                    <p:anim calcmode="lin" valueType="num">
                                      <p:cBhvr>
                                        <p:cTn id="6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41" presetClass="entr" presetSubtype="0" fill="hold" grpId="0" nodeType="clickEffect">
                                  <p:stCondLst>
                                    <p:cond delay="0"/>
                                  </p:stCondLst>
                                  <p:iterate type="lt">
                                    <p:tmPct val="10000"/>
                                  </p:iterate>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
                                        </p:tgtEl>
                                        <p:attrNameLst>
                                          <p:attrName>ppt_y</p:attrName>
                                        </p:attrNameLst>
                                      </p:cBhvr>
                                      <p:tavLst>
                                        <p:tav tm="0">
                                          <p:val>
                                            <p:strVal val="#ppt_y"/>
                                          </p:val>
                                        </p:tav>
                                        <p:tav tm="100000">
                                          <p:val>
                                            <p:strVal val="#ppt_y"/>
                                          </p:val>
                                        </p:tav>
                                      </p:tavLst>
                                    </p:anim>
                                    <p:anim calcmode="lin" valueType="num">
                                      <p:cBhvr>
                                        <p:cTn id="6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
                                        </p:tgtEl>
                                      </p:cBhvr>
                                    </p:animEffect>
                                  </p:childTnLst>
                                </p:cTn>
                              </p:par>
                            </p:childTnLst>
                          </p:cTn>
                        </p:par>
                      </p:childTnLst>
                    </p:cTn>
                  </p:par>
                  <p:par>
                    <p:cTn id="72" fill="hold">
                      <p:stCondLst>
                        <p:cond delay="indefinite"/>
                      </p:stCondLst>
                      <p:childTnLst>
                        <p:par>
                          <p:cTn id="73" fill="hold">
                            <p:stCondLst>
                              <p:cond delay="0"/>
                            </p:stCondLst>
                            <p:childTnLst>
                              <p:par>
                                <p:cTn id="74" presetID="41" presetClass="entr" presetSubtype="0" fill="hold" grpId="0" nodeType="click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41" presetClass="entr" presetSubtype="0" fill="hold" grpId="0" nodeType="clickEffect">
                                  <p:stCondLst>
                                    <p:cond delay="0"/>
                                  </p:stCondLst>
                                  <p:iterate type="lt">
                                    <p:tmPct val="10000"/>
                                  </p:iterate>
                                  <p:childTnLst>
                                    <p:set>
                                      <p:cBhvr>
                                        <p:cTn id="84" dur="1" fill="hold">
                                          <p:stCondLst>
                                            <p:cond delay="0"/>
                                          </p:stCondLst>
                                        </p:cTn>
                                        <p:tgtEl>
                                          <p:spTgt spid="13"/>
                                        </p:tgtEl>
                                        <p:attrNameLst>
                                          <p:attrName>style.visibility</p:attrName>
                                        </p:attrNameLst>
                                      </p:cBhvr>
                                      <p:to>
                                        <p:strVal val="visible"/>
                                      </p:to>
                                    </p:set>
                                    <p:anim calcmode="lin" valueType="num">
                                      <p:cBhvr>
                                        <p:cTn id="8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3"/>
                                        </p:tgtEl>
                                        <p:attrNameLst>
                                          <p:attrName>ppt_y</p:attrName>
                                        </p:attrNameLst>
                                      </p:cBhvr>
                                      <p:tavLst>
                                        <p:tav tm="0">
                                          <p:val>
                                            <p:strVal val="#ppt_y"/>
                                          </p:val>
                                        </p:tav>
                                        <p:tav tm="100000">
                                          <p:val>
                                            <p:strVal val="#ppt_y"/>
                                          </p:val>
                                        </p:tav>
                                      </p:tavLst>
                                    </p:anim>
                                    <p:anim calcmode="lin" valueType="num">
                                      <p:cBhvr>
                                        <p:cTn id="8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4"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268760"/>
            <a:ext cx="8568952" cy="2448271"/>
          </a:xfrm>
        </p:spPr>
        <p:txBody>
          <a:bodyPr>
            <a:noAutofit/>
          </a:bodyPr>
          <a:lstStyle/>
          <a:p>
            <a:r>
              <a:rPr lang="kk-KZ" sz="2200" i="1" dirty="0">
                <a:latin typeface="Times New Roman" pitchFamily="18" charset="0"/>
                <a:cs typeface="Times New Roman" pitchFamily="18" charset="0"/>
              </a:rPr>
              <a:t>n-р-n</a:t>
            </a:r>
            <a:r>
              <a:rPr lang="kk-KZ" sz="2200" dirty="0">
                <a:latin typeface="Times New Roman" pitchFamily="18" charset="0"/>
                <a:cs typeface="Times New Roman" pitchFamily="18" charset="0"/>
              </a:rPr>
              <a:t> үлгілік және </a:t>
            </a:r>
            <a:r>
              <a:rPr lang="kk-KZ" sz="2200" i="1" dirty="0">
                <a:latin typeface="Times New Roman" pitchFamily="18" charset="0"/>
                <a:cs typeface="Times New Roman" pitchFamily="18" charset="0"/>
              </a:rPr>
              <a:t>р-n-p</a:t>
            </a:r>
            <a:r>
              <a:rPr lang="kk-KZ" sz="2200" dirty="0">
                <a:latin typeface="Times New Roman" pitchFamily="18" charset="0"/>
                <a:cs typeface="Times New Roman" pitchFamily="18" charset="0"/>
              </a:rPr>
              <a:t> үлгілік транзисторларды тізбекке үш түрлі схема бойынша қосу мүмкіншілігі бар: ортақ базамен (ОБ) ортақ эмиттерлі (ОЭ) және ортақ коллектормен (ОК). Транзистордың қай электронды кірістік және шығыстық тізбектеріне ортақ екендігін схеманың аты көрсетіп тұр. Транзисторларды қосу схемалары өзінің қасиеттерімен өзгешеленеді, бірақ та тербелістерді күшейту принципі бәрінде бірдей</a:t>
            </a:r>
            <a:endParaRPr lang="ru-RU" sz="2200" dirty="0">
              <a:latin typeface="Times New Roman" pitchFamily="18" charset="0"/>
              <a:cs typeface="Times New Roman" pitchFamily="18" charset="0"/>
            </a:endParaRPr>
          </a:p>
        </p:txBody>
      </p:sp>
      <p:sp>
        <p:nvSpPr>
          <p:cNvPr id="3" name="Заголовок 2"/>
          <p:cNvSpPr>
            <a:spLocks noGrp="1"/>
          </p:cNvSpPr>
          <p:nvPr>
            <p:ph type="title"/>
          </p:nvPr>
        </p:nvSpPr>
        <p:spPr>
          <a:xfrm>
            <a:off x="467544" y="188640"/>
            <a:ext cx="8229600" cy="980728"/>
          </a:xfrm>
        </p:spPr>
        <p:txBody>
          <a:bodyPr>
            <a:normAutofit fontScale="90000"/>
          </a:bodyPr>
          <a:lstStyle/>
          <a:p>
            <a:r>
              <a:rPr lang="kk-KZ" sz="4400" dirty="0">
                <a:effectLst>
                  <a:outerShdw blurRad="38100" dist="38100" dir="2700000" algn="tl">
                    <a:srgbClr val="000000">
                      <a:alpha val="43137"/>
                    </a:srgbClr>
                  </a:outerShdw>
                </a:effectLst>
              </a:rPr>
              <a:t>Биполярлы транзисторды қосу</a:t>
            </a:r>
            <a:endParaRPr lang="ru-RU" dirty="0"/>
          </a:p>
        </p:txBody>
      </p:sp>
      <p:sp>
        <p:nvSpPr>
          <p:cNvPr id="5" name="Управляющая кнопка: в конец 4">
            <a:hlinkClick r:id="" action="ppaction://hlinkshowjump?jump=nextslide" highlightClick="1"/>
          </p:cNvPr>
          <p:cNvSpPr/>
          <p:nvPr/>
        </p:nvSpPr>
        <p:spPr>
          <a:xfrm>
            <a:off x="7308304" y="5949280"/>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8222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p:cTn id="13"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5800" y="5181600"/>
            <a:ext cx="7772400" cy="52322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kk-KZ" sz="2800" dirty="0">
                <a:effectLst>
                  <a:outerShdw blurRad="38100" dist="38100" dir="2700000" algn="tl">
                    <a:srgbClr val="000000">
                      <a:alpha val="43137"/>
                    </a:srgbClr>
                  </a:outerShdw>
                </a:effectLst>
              </a:rPr>
              <a:t>Биполярлы транзисторды қосу с</a:t>
            </a:r>
            <a:r>
              <a:rPr lang="ru-RU" sz="2800" dirty="0" err="1">
                <a:effectLst>
                  <a:outerShdw blurRad="38100" dist="38100" dir="2700000" algn="tl">
                    <a:srgbClr val="000000">
                      <a:alpha val="43137"/>
                    </a:srgbClr>
                  </a:outerShdw>
                </a:effectLst>
              </a:rPr>
              <a:t>хем</a:t>
            </a:r>
            <a:r>
              <a:rPr lang="kk-KZ" sz="2800" dirty="0">
                <a:effectLst>
                  <a:outerShdw blurRad="38100" dist="38100" dir="2700000" algn="tl">
                    <a:srgbClr val="000000">
                      <a:alpha val="43137"/>
                    </a:srgbClr>
                  </a:outerShdw>
                </a:effectLst>
              </a:rPr>
              <a:t>алары</a:t>
            </a:r>
            <a:endParaRPr lang="ru-RU" sz="2800" dirty="0">
              <a:effectLst>
                <a:outerShdw blurRad="38100" dist="38100" dir="2700000" algn="tl">
                  <a:srgbClr val="000000">
                    <a:alpha val="43137"/>
                  </a:srgbClr>
                </a:outerShdw>
              </a:effectLst>
            </a:endParaRPr>
          </a:p>
        </p:txBody>
      </p:sp>
      <p:grpSp>
        <p:nvGrpSpPr>
          <p:cNvPr id="6" name="Группа 5"/>
          <p:cNvGrpSpPr/>
          <p:nvPr/>
        </p:nvGrpSpPr>
        <p:grpSpPr>
          <a:xfrm>
            <a:off x="913804" y="188640"/>
            <a:ext cx="8229600" cy="3602385"/>
            <a:chOff x="533400" y="392668"/>
            <a:chExt cx="8229600" cy="3602385"/>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762000"/>
              <a:ext cx="7339012" cy="323305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685800" y="392668"/>
              <a:ext cx="8077200" cy="369332"/>
            </a:xfrm>
            <a:prstGeom prst="rect">
              <a:avLst/>
            </a:prstGeom>
          </p:spPr>
          <p:txBody>
            <a:bodyPr wrap="square">
              <a:spAutoFit/>
            </a:bodyPr>
            <a:lstStyle/>
            <a:p>
              <a:r>
                <a:rPr lang="ru-RU" dirty="0"/>
                <a:t> </a:t>
              </a:r>
              <a:r>
                <a:rPr lang="ru-RU" dirty="0" smtClean="0"/>
                <a:t>      а)                          </a:t>
              </a:r>
              <a:r>
                <a:rPr lang="kk-KZ" dirty="0" smtClean="0"/>
                <a:t>ә</a:t>
              </a:r>
              <a:r>
                <a:rPr lang="ru-RU" dirty="0"/>
                <a:t>)                            б)                </a:t>
              </a:r>
              <a:r>
                <a:rPr lang="ru-RU" dirty="0" smtClean="0"/>
                <a:t>в</a:t>
              </a:r>
              <a:r>
                <a:rPr lang="ru-RU" dirty="0"/>
                <a:t>)</a:t>
              </a:r>
            </a:p>
          </p:txBody>
        </p:sp>
      </p:grpSp>
      <p:sp>
        <p:nvSpPr>
          <p:cNvPr id="7" name="Стрелка вверх 6"/>
          <p:cNvSpPr/>
          <p:nvPr/>
        </p:nvSpPr>
        <p:spPr>
          <a:xfrm>
            <a:off x="4152900" y="3995052"/>
            <a:ext cx="1104900" cy="1034147"/>
          </a:xfrm>
          <a:prstGeom prst="upArrow">
            <a:avLst>
              <a:gd name="adj1" fmla="val 24014"/>
              <a:gd name="adj2" fmla="val 37213"/>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accent2">
                    <a:lumMod val="60000"/>
                    <a:lumOff val="40000"/>
                  </a:schemeClr>
                </a:solidFill>
              </a:ln>
              <a:solidFill>
                <a:schemeClr val="accent3"/>
              </a:solidFill>
            </a:endParaRPr>
          </a:p>
        </p:txBody>
      </p:sp>
      <p:sp>
        <p:nvSpPr>
          <p:cNvPr id="9" name="Управляющая кнопка: в конец 8">
            <a:hlinkClick r:id="" action="ppaction://hlinkshowjump?jump=nextslide" highlightClick="1"/>
          </p:cNvPr>
          <p:cNvSpPr/>
          <p:nvPr/>
        </p:nvSpPr>
        <p:spPr>
          <a:xfrm>
            <a:off x="7244704" y="5964671"/>
            <a:ext cx="1008112" cy="648072"/>
          </a:xfrm>
          <a:prstGeom prst="actionButtonEnd">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7854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363</TotalTime>
  <Words>710</Words>
  <Application>Microsoft Office PowerPoint</Application>
  <PresentationFormat>Экран (4:3)</PresentationFormat>
  <Paragraphs>85</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Открытая</vt:lpstr>
      <vt:lpstr>    </vt:lpstr>
      <vt:lpstr>Презентация PowerPoint</vt:lpstr>
      <vt:lpstr>Биполярлы  транзисторлар</vt:lpstr>
      <vt:lpstr>     </vt:lpstr>
      <vt:lpstr>Эмиттер</vt:lpstr>
      <vt:lpstr>Презентация PowerPoint</vt:lpstr>
      <vt:lpstr>Транзисторлардың электрондық шамдармен салыстырғанда мынадай артықшылықтар бар:</vt:lpstr>
      <vt:lpstr>Биполярлы транзисторды қосу</vt:lpstr>
      <vt:lpstr>Презентация PowerPoint</vt:lpstr>
      <vt:lpstr>Презентация PowerPoint</vt:lpstr>
      <vt:lpstr>Презентация PowerPoint</vt:lpstr>
      <vt:lpstr>Биполярлы транзистордың динамикалық сипаттамалары. </vt:lpstr>
      <vt:lpstr>Трназистор кілтінің жұмысы кезіндер импульстің өзгеруі</vt:lpstr>
      <vt:lpstr>Өрістік транзисторлар</vt:lpstr>
      <vt:lpstr>Өрісті транзистордың екі түрі бар:</vt:lpstr>
      <vt:lpstr>Презентация PowerPoint</vt:lpstr>
      <vt:lpstr>Презентация PowerPoint</vt:lpstr>
      <vt:lpstr>Бақылау сұрақтары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cp:lastModifiedBy>мечта</cp:lastModifiedBy>
  <cp:revision>38</cp:revision>
  <dcterms:modified xsi:type="dcterms:W3CDTF">2013-11-20T11:44:25Z</dcterms:modified>
</cp:coreProperties>
</file>