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62" r:id="rId4"/>
    <p:sldId id="261" r:id="rId5"/>
    <p:sldId id="258" r:id="rId6"/>
    <p:sldId id="260" r:id="rId7"/>
    <p:sldId id="264" r:id="rId8"/>
    <p:sldId id="265" r:id="rId9"/>
    <p:sldId id="266" r:id="rId10"/>
    <p:sldId id="267" r:id="rId11"/>
    <p:sldId id="269" r:id="rId12"/>
    <p:sldId id="271" r:id="rId13"/>
    <p:sldId id="268" r:id="rId14"/>
    <p:sldId id="270" r:id="rId15"/>
    <p:sldId id="272" r:id="rId16"/>
    <p:sldId id="280" r:id="rId17"/>
    <p:sldId id="281" r:id="rId18"/>
    <p:sldId id="282" r:id="rId19"/>
    <p:sldId id="283" r:id="rId20"/>
    <p:sldId id="284" r:id="rId21"/>
    <p:sldId id="285" r:id="rId22"/>
    <p:sldId id="274" r:id="rId23"/>
    <p:sldId id="276" r:id="rId24"/>
    <p:sldId id="277" r:id="rId25"/>
    <p:sldId id="287" r:id="rId26"/>
    <p:sldId id="286" r:id="rId27"/>
    <p:sldId id="288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.wikipedia.org/wiki/%D0%A4%D0%B0%D0%B9%D0%BB:Photodiode1010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ru.wikipedia.org/wiki/%D0%A4%D0%B0%D0%B9%D0%BB:Photodiode1604.jpg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Schottky_diode_symbol_ru.svg?uselang=ru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hotodiode-closeup.jpg?uselang=ru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commons.wikimedia.org/wiki/File:Photodiode_symbol_ru.svg?uselang=ru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commons.wikimedia.org/wiki/File:PhotoDiod.jpg?uselang=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Диод. Диодтың түрлері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8929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301752" y="1340768"/>
                <a:ext cx="8503920" cy="4968552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kk-KZ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Фотодиодтың ерекшеліктері:</a:t>
                </a:r>
              </a:p>
              <a:p>
                <a:r>
                  <a:rPr lang="kk-KZ" dirty="0" smtClean="0"/>
                  <a:t>Құрылым және жасау технологиясының қарапайымдылығы</a:t>
                </a:r>
              </a:p>
              <a:p>
                <a:r>
                  <a:rPr lang="kk-KZ" dirty="0" smtClean="0"/>
                  <a:t>Базалық кедергінің аздығы</a:t>
                </a:r>
              </a:p>
              <a:p>
                <a:r>
                  <a:rPr lang="kk-KZ" dirty="0" smtClean="0"/>
                  <a:t>шағын инерттілік</a:t>
                </a:r>
              </a:p>
              <a:p>
                <a:r>
                  <a:rPr lang="kk-KZ" dirty="0" smtClean="0"/>
                  <a:t>Жоғары фотосезімталдық пен тез әсер еткіштіктің үйлесімі</a:t>
                </a:r>
              </a:p>
              <a:p>
                <a:pPr marL="0" indent="0">
                  <a:buNone/>
                </a:pPr>
                <a:endParaRPr lang="kk-KZ" dirty="0"/>
              </a:p>
              <a:p>
                <a:pPr marL="0" indent="0">
                  <a:buNone/>
                </a:pPr>
                <a:r>
                  <a:rPr lang="kk-KZ" b="1" dirty="0" smtClean="0"/>
                  <a:t>Параметрлері:</a:t>
                </a:r>
              </a:p>
              <a:p>
                <a:r>
                  <a:rPr lang="kk-KZ" dirty="0" smtClean="0"/>
                  <a:t>Сезімталдылық</a:t>
                </a:r>
              </a:p>
              <a:p>
                <a:r>
                  <a:rPr lang="kk-KZ" dirty="0" smtClean="0"/>
                  <a:t>Шығыстағы кернеудің кірістегі тоққа тәуелділігі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k-K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𝑈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ф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𝑓</m:t>
                    </m:r>
                    <m:r>
                      <a:rPr lang="en-US" b="0" i="1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ф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endParaRPr lang="kk-KZ" dirty="0" smtClean="0"/>
              </a:p>
              <a:p>
                <a:r>
                  <a:rPr lang="kk-KZ" dirty="0" smtClean="0"/>
                  <a:t>Фототоқтың фотодиодқа жіберілетін сәуле толқынының ұзындығына тәуелділігі</a:t>
                </a:r>
              </a:p>
              <a:p>
                <a:r>
                  <a:rPr lang="kk-KZ" dirty="0" smtClean="0"/>
                  <a:t>Жарық жоқ жерде фотодиодта кедергі бар</a:t>
                </a:r>
              </a:p>
              <a:p>
                <a:pPr marL="0" indent="0">
                  <a:buNone/>
                </a:pPr>
                <a:endParaRPr lang="kk-KZ" dirty="0"/>
              </a:p>
              <a:p>
                <a:pPr marL="0" indent="0">
                  <a:buNone/>
                </a:pPr>
                <a:endParaRPr lang="kk-KZ" dirty="0" smtClean="0"/>
              </a:p>
              <a:p>
                <a:pPr marL="0" indent="0">
                  <a:buNone/>
                </a:pPr>
                <a:endParaRPr lang="kk-KZ" dirty="0"/>
              </a:p>
              <a:p>
                <a:pPr marL="0" indent="0">
                  <a:buNone/>
                </a:pPr>
                <a:endParaRPr lang="kk-KZ" dirty="0" smtClean="0"/>
              </a:p>
              <a:p>
                <a:pPr marL="0" indent="0">
                  <a:buNone/>
                </a:pPr>
                <a:endParaRPr lang="kk-KZ" dirty="0"/>
              </a:p>
              <a:p>
                <a:pPr marL="0" indent="0">
                  <a:buNone/>
                </a:pPr>
                <a:endParaRPr lang="kk-KZ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301752" y="1340768"/>
                <a:ext cx="8503920" cy="4968552"/>
              </a:xfrm>
              <a:blipFill rotWithShape="1">
                <a:blip r:embed="rId2"/>
                <a:stretch>
                  <a:fillRect l="-1147" t="-17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0838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350368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ФД-10-100 активная площадь-10х10 </a:t>
            </a:r>
            <a:r>
              <a:rPr lang="ru-RU" dirty="0" smtClean="0"/>
              <a:t>мм²</a:t>
            </a:r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ФД1604 </a:t>
            </a:r>
            <a:r>
              <a:rPr lang="ru-RU" dirty="0"/>
              <a:t>(активная площадь ячейки 1,2х4мм2 — 16шт)</a:t>
            </a:r>
          </a:p>
          <a:p>
            <a:pPr marL="0" indent="0">
              <a:buNone/>
            </a:pPr>
            <a:r>
              <a:rPr lang="kk-KZ" dirty="0" smtClean="0"/>
              <a:t>  </a:t>
            </a:r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://upload.wikimedia.org/wikipedia/ru/thumb/f/fa/Photodiode10100.jpg/220px-Photodiode10100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799"/>
            <a:ext cx="3240360" cy="20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upload.wikimedia.org/wikipedia/ru/thumb/b/b4/Photodiode1604.jpg/220px-Photodiode1604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05064"/>
            <a:ext cx="3240360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4996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Сәуле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шығаратын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784976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1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Сәулешашушы</a:t>
            </a:r>
            <a:r>
              <a:rPr lang="ru-RU" sz="21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</a:t>
            </a:r>
            <a:r>
              <a:rPr lang="ru-RU" sz="2100" dirty="0"/>
              <a:t>– </a:t>
            </a:r>
            <a:r>
              <a:rPr lang="en-US" sz="2100" dirty="0"/>
              <a:t>p-n </a:t>
            </a:r>
            <a:r>
              <a:rPr lang="ru-RU" sz="2100" dirty="0" err="1"/>
              <a:t>өткелдерінен</a:t>
            </a:r>
            <a:r>
              <a:rPr lang="ru-RU" sz="2100" dirty="0"/>
              <a:t> энергия </a:t>
            </a:r>
            <a:r>
              <a:rPr lang="ru-RU" sz="2100" dirty="0" err="1"/>
              <a:t>кванттарын</a:t>
            </a:r>
            <a:r>
              <a:rPr lang="ru-RU" sz="2100" dirty="0"/>
              <a:t> </a:t>
            </a:r>
            <a:r>
              <a:rPr lang="ru-RU" sz="2100" dirty="0" err="1"/>
              <a:t>шығаратын</a:t>
            </a:r>
            <a:r>
              <a:rPr lang="ru-RU" sz="2100" dirty="0"/>
              <a:t> диод</a:t>
            </a:r>
            <a:r>
              <a:rPr lang="ru-RU" sz="2100" dirty="0" smtClean="0"/>
              <a:t>.</a:t>
            </a:r>
          </a:p>
          <a:p>
            <a:pPr marL="0" indent="0">
              <a:buNone/>
            </a:pPr>
            <a:endParaRPr lang="ru-RU" sz="2100" dirty="0"/>
          </a:p>
          <a:p>
            <a:pPr marL="0" indent="0">
              <a:buNone/>
            </a:pPr>
            <a:r>
              <a:rPr lang="ru-RU" sz="2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Сәуле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шығаратын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 </a:t>
            </a:r>
            <a:r>
              <a:rPr lang="ru-RU" sz="2100" dirty="0"/>
              <a:t>— </a:t>
            </a:r>
            <a:r>
              <a:rPr lang="ru-RU" sz="2100" dirty="0" err="1"/>
              <a:t>электронды-кемтіктік</a:t>
            </a:r>
            <a:r>
              <a:rPr lang="ru-RU" sz="2100" dirty="0"/>
              <a:t> </a:t>
            </a:r>
            <a:r>
              <a:rPr lang="ru-RU" sz="2100" dirty="0" err="1"/>
              <a:t>өткел</a:t>
            </a:r>
            <a:r>
              <a:rPr lang="ru-RU" sz="2100" dirty="0"/>
              <a:t> </a:t>
            </a:r>
            <a:r>
              <a:rPr lang="ru-RU" sz="2100" dirty="0" err="1"/>
              <a:t>немесе</a:t>
            </a:r>
            <a:r>
              <a:rPr lang="ru-RU" sz="2100" dirty="0"/>
              <a:t> металл-</a:t>
            </a:r>
            <a:r>
              <a:rPr lang="ru-RU" sz="2100" dirty="0" err="1"/>
              <a:t>шалаөткізгіш</a:t>
            </a:r>
            <a:r>
              <a:rPr lang="ru-RU" sz="2100" dirty="0"/>
              <a:t> </a:t>
            </a:r>
            <a:r>
              <a:rPr lang="ru-RU" sz="2100" dirty="0" err="1"/>
              <a:t>түйіспесі</a:t>
            </a:r>
            <a:r>
              <a:rPr lang="ru-RU" sz="2100" dirty="0"/>
              <a:t> </a:t>
            </a:r>
            <a:r>
              <a:rPr lang="ru-RU" sz="2100" dirty="0" err="1"/>
              <a:t>арқылы</a:t>
            </a:r>
            <a:r>
              <a:rPr lang="ru-RU" sz="2100" dirty="0"/>
              <a:t> </a:t>
            </a:r>
            <a:r>
              <a:rPr lang="ru-RU" sz="2100" dirty="0" err="1"/>
              <a:t>электр</a:t>
            </a:r>
            <a:r>
              <a:rPr lang="ru-RU" sz="2100" dirty="0"/>
              <a:t> </a:t>
            </a:r>
            <a:r>
              <a:rPr lang="ru-RU" sz="2100" dirty="0" err="1"/>
              <a:t>тогі</a:t>
            </a:r>
            <a:r>
              <a:rPr lang="ru-RU" sz="2100" dirty="0"/>
              <a:t> </a:t>
            </a:r>
            <a:r>
              <a:rPr lang="ru-RU" sz="2100" dirty="0" err="1"/>
              <a:t>жүргенде</a:t>
            </a:r>
            <a:r>
              <a:rPr lang="ru-RU" sz="2100" dirty="0"/>
              <a:t> </a:t>
            </a:r>
            <a:r>
              <a:rPr lang="ru-RU" sz="2100" dirty="0" err="1"/>
              <a:t>спектрдің</a:t>
            </a:r>
            <a:r>
              <a:rPr lang="ru-RU" sz="2100" dirty="0"/>
              <a:t> </a:t>
            </a:r>
            <a:r>
              <a:rPr lang="ru-RU" sz="2100" dirty="0" err="1"/>
              <a:t>Иқ</a:t>
            </a:r>
            <a:r>
              <a:rPr lang="ru-RU" sz="2100" dirty="0"/>
              <a:t> </a:t>
            </a:r>
            <a:r>
              <a:rPr lang="ru-RU" sz="2100" dirty="0" err="1"/>
              <a:t>көрінетін</a:t>
            </a:r>
            <a:r>
              <a:rPr lang="ru-RU" sz="2100" dirty="0"/>
              <a:t> </a:t>
            </a:r>
            <a:r>
              <a:rPr lang="ru-RU" sz="2100" dirty="0" err="1"/>
              <a:t>немесе</a:t>
            </a:r>
            <a:r>
              <a:rPr lang="ru-RU" sz="2100" dirty="0"/>
              <a:t> УФ </a:t>
            </a:r>
            <a:r>
              <a:rPr lang="ru-RU" sz="2100" dirty="0" err="1"/>
              <a:t>диапозонында</a:t>
            </a:r>
            <a:r>
              <a:rPr lang="ru-RU" sz="2100" dirty="0"/>
              <a:t> </a:t>
            </a:r>
            <a:r>
              <a:rPr lang="ru-RU" sz="2100" dirty="0" err="1"/>
              <a:t>оптикалық</a:t>
            </a:r>
            <a:r>
              <a:rPr lang="ru-RU" sz="2100" dirty="0"/>
              <a:t> </a:t>
            </a:r>
            <a:r>
              <a:rPr lang="ru-RU" sz="2100" dirty="0" err="1"/>
              <a:t>жарық</a:t>
            </a:r>
            <a:r>
              <a:rPr lang="ru-RU" sz="2100" dirty="0"/>
              <a:t> </a:t>
            </a:r>
            <a:r>
              <a:rPr lang="ru-RU" sz="2100" dirty="0" err="1"/>
              <a:t>шығаратын</a:t>
            </a:r>
            <a:r>
              <a:rPr lang="ru-RU" sz="2100" dirty="0"/>
              <a:t> </a:t>
            </a:r>
            <a:r>
              <a:rPr lang="ru-RU" sz="2100" dirty="0" err="1"/>
              <a:t>шалаөткізгіш</a:t>
            </a:r>
            <a:r>
              <a:rPr lang="ru-RU" sz="2100" dirty="0"/>
              <a:t> диод. </a:t>
            </a:r>
          </a:p>
          <a:p>
            <a:pPr marL="0" indent="0">
              <a:buNone/>
            </a:pPr>
            <a:r>
              <a:rPr lang="ru-RU" sz="2100" dirty="0" err="1" smtClean="0"/>
              <a:t>Сәуле</a:t>
            </a:r>
            <a:r>
              <a:rPr lang="ru-RU" sz="2100" dirty="0" smtClean="0"/>
              <a:t> </a:t>
            </a:r>
            <a:r>
              <a:rPr lang="ru-RU" sz="2100" dirty="0" err="1"/>
              <a:t>шығарудың</a:t>
            </a:r>
            <a:r>
              <a:rPr lang="ru-RU" sz="2100" dirty="0"/>
              <a:t> </a:t>
            </a:r>
            <a:r>
              <a:rPr lang="ru-RU" sz="2100" dirty="0" err="1"/>
              <a:t>жиілік</a:t>
            </a:r>
            <a:r>
              <a:rPr lang="ru-RU" sz="2100" dirty="0"/>
              <a:t> </a:t>
            </a:r>
            <a:r>
              <a:rPr lang="ru-RU" sz="2100" dirty="0" err="1"/>
              <a:t>диапазонына</a:t>
            </a:r>
            <a:r>
              <a:rPr lang="ru-RU" sz="2100" dirty="0"/>
              <a:t> </a:t>
            </a:r>
            <a:r>
              <a:rPr lang="ru-RU" sz="2100" dirty="0" err="1"/>
              <a:t>сәйкес</a:t>
            </a:r>
            <a:r>
              <a:rPr lang="ru-RU" sz="2100" dirty="0"/>
              <a:t> </a:t>
            </a:r>
            <a:r>
              <a:rPr lang="ru-RU" sz="2100" dirty="0" err="1"/>
              <a:t>инфрақызыл</a:t>
            </a:r>
            <a:r>
              <a:rPr lang="ru-RU" sz="2100" dirty="0"/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Сәуле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шығаратын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 </a:t>
            </a:r>
            <a:r>
              <a:rPr lang="ru-RU" sz="2100" dirty="0" err="1"/>
              <a:t>және</a:t>
            </a:r>
            <a:r>
              <a:rPr lang="ru-RU" sz="2100" dirty="0"/>
              <a:t> </a:t>
            </a:r>
            <a:r>
              <a:rPr lang="ru-RU" sz="2100" dirty="0" err="1"/>
              <a:t>жарықтанатын</a:t>
            </a:r>
            <a:r>
              <a:rPr lang="ru-RU" sz="2100" dirty="0"/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сәулелік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диодтар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dirty="0" err="1"/>
              <a:t>немесе</a:t>
            </a:r>
            <a:r>
              <a:rPr lang="ru-RU" sz="2100" dirty="0"/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сәуле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диодтары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dirty="0" err="1"/>
              <a:t>деп</a:t>
            </a:r>
            <a:r>
              <a:rPr lang="ru-RU" sz="2100" dirty="0"/>
              <a:t> </a:t>
            </a:r>
            <a:r>
              <a:rPr lang="ru-RU" sz="2100" dirty="0" err="1"/>
              <a:t>ажыратылады</a:t>
            </a:r>
            <a:r>
              <a:rPr lang="ru-RU" sz="2100" dirty="0" smtClean="0"/>
              <a:t>.</a:t>
            </a:r>
          </a:p>
          <a:p>
            <a:pPr marL="0" indent="0">
              <a:buNone/>
            </a:pPr>
            <a:r>
              <a:rPr lang="ru-RU" sz="2100" dirty="0" err="1" smtClean="0"/>
              <a:t>Сәуле</a:t>
            </a:r>
            <a:r>
              <a:rPr lang="ru-RU" sz="2100" dirty="0" smtClean="0"/>
              <a:t> </a:t>
            </a:r>
            <a:r>
              <a:rPr lang="ru-RU" sz="2100" dirty="0" err="1"/>
              <a:t>шығаратын</a:t>
            </a:r>
            <a:r>
              <a:rPr lang="ru-RU" sz="2100" dirty="0"/>
              <a:t> </a:t>
            </a:r>
            <a:r>
              <a:rPr lang="ru-RU" sz="2100" dirty="0" err="1"/>
              <a:t>диодтың</a:t>
            </a:r>
            <a:r>
              <a:rPr lang="ru-RU" sz="2100" dirty="0"/>
              <a:t> </a:t>
            </a:r>
            <a:r>
              <a:rPr lang="ru-RU" sz="2100" dirty="0" err="1"/>
              <a:t>әрекеті</a:t>
            </a:r>
            <a:r>
              <a:rPr lang="ru-RU" sz="2100" dirty="0"/>
              <a:t> </a:t>
            </a:r>
            <a:r>
              <a:rPr lang="ru-RU" sz="2100" dirty="0" err="1"/>
              <a:t>инжекциялық</a:t>
            </a:r>
            <a:r>
              <a:rPr lang="ru-RU" sz="2100" dirty="0"/>
              <a:t> электролюминесценция </a:t>
            </a:r>
            <a:r>
              <a:rPr lang="ru-RU" sz="2100" dirty="0" err="1"/>
              <a:t>құбылысына</a:t>
            </a:r>
            <a:r>
              <a:rPr lang="ru-RU" sz="2100" dirty="0"/>
              <a:t> </a:t>
            </a:r>
            <a:r>
              <a:rPr lang="ru-RU" sz="2100" dirty="0" err="1"/>
              <a:t>негізделген</a:t>
            </a:r>
            <a:r>
              <a:rPr lang="ru-RU" sz="2100" dirty="0"/>
              <a:t>: </a:t>
            </a:r>
            <a:r>
              <a:rPr lang="ru-RU" sz="2100" dirty="0" err="1"/>
              <a:t>сәуле</a:t>
            </a:r>
            <a:r>
              <a:rPr lang="ru-RU" sz="2100" dirty="0"/>
              <a:t> </a:t>
            </a:r>
            <a:r>
              <a:rPr lang="ru-RU" sz="2100" dirty="0" err="1"/>
              <a:t>шығару</a:t>
            </a:r>
            <a:r>
              <a:rPr lang="ru-RU" sz="2100" dirty="0"/>
              <a:t> </a:t>
            </a:r>
            <a:r>
              <a:rPr lang="ru-RU" sz="2100" dirty="0" smtClean="0"/>
              <a:t>. </a:t>
            </a:r>
            <a:r>
              <a:rPr lang="ru-RU" sz="2100" dirty="0" err="1" smtClean="0"/>
              <a:t>Сәуле</a:t>
            </a:r>
            <a:r>
              <a:rPr lang="ru-RU" sz="2100" dirty="0" smtClean="0"/>
              <a:t> </a:t>
            </a:r>
            <a:r>
              <a:rPr lang="ru-RU" sz="2100" dirty="0" err="1"/>
              <a:t>шығаратын</a:t>
            </a:r>
            <a:r>
              <a:rPr lang="ru-RU" sz="2100" dirty="0"/>
              <a:t> </a:t>
            </a:r>
            <a:r>
              <a:rPr lang="ru-RU" sz="2100" dirty="0" err="1"/>
              <a:t>диодты</a:t>
            </a:r>
            <a:r>
              <a:rPr lang="ru-RU" sz="2100" dirty="0"/>
              <a:t> </a:t>
            </a:r>
            <a:r>
              <a:rPr lang="ru-RU" sz="2100" dirty="0" err="1"/>
              <a:t>жасау</a:t>
            </a:r>
            <a:r>
              <a:rPr lang="ru-RU" sz="2100" dirty="0"/>
              <a:t> </a:t>
            </a:r>
            <a:r>
              <a:rPr lang="ru-RU" sz="2100" dirty="0" err="1"/>
              <a:t>үшін</a:t>
            </a:r>
            <a:r>
              <a:rPr lang="ru-RU" sz="2100" dirty="0"/>
              <a:t> </a:t>
            </a:r>
            <a:r>
              <a:rPr lang="ru-RU" sz="2100" dirty="0" err="1"/>
              <a:t>көбіне</a:t>
            </a:r>
            <a:r>
              <a:rPr lang="ru-RU" sz="2100" dirty="0"/>
              <a:t> </a:t>
            </a:r>
            <a:r>
              <a:rPr lang="en-US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GaAs</a:t>
            </a: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GaP</a:t>
            </a: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SiC</a:t>
            </a: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dirty="0" err="1"/>
              <a:t>және</a:t>
            </a:r>
            <a:r>
              <a:rPr lang="ru-RU" sz="2100" dirty="0"/>
              <a:t> </a:t>
            </a:r>
            <a:r>
              <a:rPr lang="ru-RU" sz="2100" dirty="0" err="1"/>
              <a:t>қатты</a:t>
            </a:r>
            <a:r>
              <a:rPr lang="ru-RU" sz="2100" dirty="0"/>
              <a:t> </a:t>
            </a:r>
            <a:r>
              <a:rPr lang="ru-RU" sz="2100" dirty="0" err="1"/>
              <a:t>ертінділер</a:t>
            </a:r>
            <a:r>
              <a:rPr lang="ru-RU" sz="2100" dirty="0"/>
              <a:t> </a:t>
            </a:r>
            <a:r>
              <a:rPr lang="ru-RU" sz="2100" dirty="0" err="1"/>
              <a:t>пайдаланылады</a:t>
            </a:r>
            <a:r>
              <a:rPr lang="ru-RU" sz="2100" dirty="0" smtClean="0"/>
              <a:t>.</a:t>
            </a:r>
          </a:p>
          <a:p>
            <a:pPr marL="0" indent="0">
              <a:buNone/>
            </a:pPr>
            <a:r>
              <a:rPr lang="ru-RU" sz="2100" dirty="0" err="1" smtClean="0"/>
              <a:t>Сәуле</a:t>
            </a:r>
            <a:r>
              <a:rPr lang="ru-RU" sz="2100" dirty="0" smtClean="0"/>
              <a:t> </a:t>
            </a:r>
            <a:r>
              <a:rPr lang="ru-RU" sz="2100" dirty="0" err="1"/>
              <a:t>шығаратын</a:t>
            </a:r>
            <a:r>
              <a:rPr lang="ru-RU" sz="2100" dirty="0"/>
              <a:t> диод </a:t>
            </a:r>
            <a:r>
              <a:rPr lang="ru-RU" sz="2100" dirty="0" err="1"/>
              <a:t>байланыс</a:t>
            </a:r>
            <a:r>
              <a:rPr lang="ru-RU" sz="2100" dirty="0"/>
              <a:t>, </a:t>
            </a:r>
            <a:r>
              <a:rPr lang="ru-RU" sz="2100" dirty="0" err="1"/>
              <a:t>есептеу</a:t>
            </a:r>
            <a:r>
              <a:rPr lang="ru-RU" sz="2100" dirty="0"/>
              <a:t>, </a:t>
            </a:r>
            <a:r>
              <a:rPr lang="ru-RU" sz="2100" dirty="0" err="1"/>
              <a:t>өлшеу</a:t>
            </a:r>
            <a:r>
              <a:rPr lang="ru-RU" sz="2100" dirty="0"/>
              <a:t> </a:t>
            </a:r>
            <a:r>
              <a:rPr lang="ru-RU" sz="2100" dirty="0" err="1"/>
              <a:t>және</a:t>
            </a:r>
            <a:r>
              <a:rPr lang="ru-RU" sz="2100" dirty="0"/>
              <a:t> </a:t>
            </a:r>
            <a:r>
              <a:rPr lang="ru-RU" sz="2100" dirty="0" err="1"/>
              <a:t>т.б</a:t>
            </a:r>
            <a:r>
              <a:rPr lang="ru-RU" sz="2100" dirty="0"/>
              <a:t>. </a:t>
            </a:r>
            <a:r>
              <a:rPr lang="ru-RU" sz="2100" dirty="0" err="1"/>
              <a:t>тұрмыстық</a:t>
            </a:r>
            <a:r>
              <a:rPr lang="ru-RU" sz="2100" dirty="0"/>
              <a:t> </a:t>
            </a:r>
            <a:r>
              <a:rPr lang="ru-RU" sz="2100" dirty="0" err="1"/>
              <a:t>техникада</a:t>
            </a:r>
            <a:r>
              <a:rPr lang="ru-RU" sz="2100" dirty="0"/>
              <a:t> </a:t>
            </a:r>
            <a:r>
              <a:rPr lang="ru-RU" sz="2100" dirty="0" err="1"/>
              <a:t>кеңінен</a:t>
            </a:r>
            <a:r>
              <a:rPr lang="ru-RU" sz="2100" dirty="0"/>
              <a:t> </a:t>
            </a:r>
            <a:r>
              <a:rPr lang="ru-RU" sz="2100" dirty="0" err="1"/>
              <a:t>қолданылады</a:t>
            </a:r>
            <a:r>
              <a:rPr lang="ru-RU" sz="2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0639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диоды </a:t>
            </a:r>
            <a:r>
              <a:rPr lang="ru-RU" dirty="0"/>
              <a:t>–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тогын</a:t>
            </a:r>
            <a:r>
              <a:rPr lang="ru-RU" dirty="0"/>
              <a:t> </a:t>
            </a:r>
            <a:r>
              <a:rPr lang="ru-RU" dirty="0" err="1"/>
              <a:t>өткізген</a:t>
            </a:r>
            <a:r>
              <a:rPr lang="ru-RU" dirty="0"/>
              <a:t> </a:t>
            </a:r>
            <a:r>
              <a:rPr lang="ru-RU" dirty="0" err="1"/>
              <a:t>кезде</a:t>
            </a:r>
            <a:r>
              <a:rPr lang="ru-RU" dirty="0"/>
              <a:t> </a:t>
            </a:r>
            <a:r>
              <a:rPr lang="ru-RU" dirty="0" err="1"/>
              <a:t>белгілі</a:t>
            </a:r>
            <a:r>
              <a:rPr lang="ru-RU" dirty="0"/>
              <a:t>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түсті</a:t>
            </a:r>
            <a:r>
              <a:rPr lang="ru-RU" dirty="0"/>
              <a:t> </a:t>
            </a:r>
            <a:r>
              <a:rPr lang="ru-RU" dirty="0" err="1"/>
              <a:t>сәулені</a:t>
            </a:r>
            <a:r>
              <a:rPr lang="ru-RU" dirty="0"/>
              <a:t> </a:t>
            </a:r>
            <a:r>
              <a:rPr lang="ru-RU" dirty="0" err="1"/>
              <a:t>шығаратын</a:t>
            </a:r>
            <a:r>
              <a:rPr lang="ru-RU" dirty="0"/>
              <a:t> </a:t>
            </a:r>
            <a:r>
              <a:rPr lang="ru-RU" dirty="0" err="1"/>
              <a:t>жартылай</a:t>
            </a:r>
            <a:r>
              <a:rPr lang="ru-RU" dirty="0"/>
              <a:t> </a:t>
            </a:r>
            <a:r>
              <a:rPr lang="ru-RU" dirty="0" err="1" smtClean="0"/>
              <a:t>өткізгішті</a:t>
            </a:r>
            <a:r>
              <a:rPr lang="ru-RU" dirty="0" smtClean="0"/>
              <a:t> </a:t>
            </a:r>
            <a:r>
              <a:rPr lang="ru-RU" dirty="0" err="1"/>
              <a:t>аспап</a:t>
            </a:r>
            <a:r>
              <a:rPr lang="ru-RU" dirty="0"/>
              <a:t>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Шығарылатын</a:t>
            </a:r>
            <a:r>
              <a:rPr lang="ru-RU" dirty="0" smtClean="0"/>
              <a:t> </a:t>
            </a:r>
            <a:r>
              <a:rPr lang="ru-RU" dirty="0" err="1"/>
              <a:t>сәуленің</a:t>
            </a:r>
            <a:r>
              <a:rPr lang="ru-RU" dirty="0"/>
              <a:t> </a:t>
            </a:r>
            <a:r>
              <a:rPr lang="ru-RU" dirty="0" err="1"/>
              <a:t>спектрлік</a:t>
            </a:r>
            <a:r>
              <a:rPr lang="ru-RU" dirty="0"/>
              <a:t> </a:t>
            </a:r>
            <a:r>
              <a:rPr lang="ru-RU" dirty="0" err="1"/>
              <a:t>сипаттамалары</a:t>
            </a:r>
            <a:r>
              <a:rPr lang="ru-RU" dirty="0"/>
              <a:t> </a:t>
            </a:r>
            <a:r>
              <a:rPr lang="ru-RU" dirty="0" err="1"/>
              <a:t>жартылай</a:t>
            </a:r>
            <a:r>
              <a:rPr lang="ru-RU" dirty="0"/>
              <a:t> </a:t>
            </a:r>
            <a:r>
              <a:rPr lang="ru-RU" dirty="0" err="1"/>
              <a:t>өткізгішке</a:t>
            </a:r>
            <a:r>
              <a:rPr lang="ru-RU" dirty="0"/>
              <a:t> </a:t>
            </a:r>
            <a:r>
              <a:rPr lang="ru-RU" dirty="0" err="1"/>
              <a:t>қолданылған</a:t>
            </a:r>
            <a:r>
              <a:rPr lang="ru-RU" dirty="0"/>
              <a:t> </a:t>
            </a:r>
            <a:r>
              <a:rPr lang="ru-RU" dirty="0" err="1"/>
              <a:t>химиялық</a:t>
            </a:r>
            <a:r>
              <a:rPr lang="ru-RU" dirty="0"/>
              <a:t> </a:t>
            </a:r>
            <a:r>
              <a:rPr lang="ru-RU" dirty="0" err="1"/>
              <a:t>құрамға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келеді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диоды </a:t>
            </a:r>
            <a:r>
              <a:rPr lang="ru-RU" dirty="0" err="1"/>
              <a:t>дәстүрлі</a:t>
            </a:r>
            <a:r>
              <a:rPr lang="ru-RU" dirty="0"/>
              <a:t> </a:t>
            </a:r>
            <a:r>
              <a:rPr lang="ru-RU" dirty="0" err="1"/>
              <a:t>жарық</a:t>
            </a:r>
            <a:r>
              <a:rPr lang="ru-RU" dirty="0"/>
              <a:t> </a:t>
            </a:r>
            <a:r>
              <a:rPr lang="ru-RU" dirty="0" err="1"/>
              <a:t>көздеріне</a:t>
            </a:r>
            <a:r>
              <a:rPr lang="ru-RU" dirty="0"/>
              <a:t> </a:t>
            </a:r>
            <a:r>
              <a:rPr lang="ru-RU" dirty="0" err="1"/>
              <a:t>мүлдем</a:t>
            </a:r>
            <a:r>
              <a:rPr lang="ru-RU" dirty="0"/>
              <a:t> </a:t>
            </a:r>
            <a:r>
              <a:rPr lang="ru-RU" dirty="0" err="1"/>
              <a:t>ұқсамайды</a:t>
            </a:r>
            <a:r>
              <a:rPr lang="ru-RU" dirty="0"/>
              <a:t>. </a:t>
            </a:r>
            <a:r>
              <a:rPr lang="ru-RU" dirty="0" err="1"/>
              <a:t>Оның</a:t>
            </a:r>
            <a:r>
              <a:rPr lang="ru-RU" dirty="0"/>
              <a:t> </a:t>
            </a:r>
            <a:r>
              <a:rPr lang="ru-RU" dirty="0" err="1"/>
              <a:t>ішінде</a:t>
            </a:r>
            <a:r>
              <a:rPr lang="ru-RU" dirty="0"/>
              <a:t> газ бен </a:t>
            </a:r>
            <a:r>
              <a:rPr lang="ru-RU" dirty="0" err="1"/>
              <a:t>қыздыру</a:t>
            </a:r>
            <a:r>
              <a:rPr lang="ru-RU" dirty="0"/>
              <a:t> </a:t>
            </a:r>
            <a:r>
              <a:rPr lang="ru-RU" dirty="0" err="1"/>
              <a:t>жібі</a:t>
            </a:r>
            <a:r>
              <a:rPr lang="ru-RU" dirty="0"/>
              <a:t> </a:t>
            </a:r>
            <a:r>
              <a:rPr lang="ru-RU" dirty="0" err="1"/>
              <a:t>болмайды</a:t>
            </a:r>
            <a:r>
              <a:rPr lang="ru-RU" dirty="0"/>
              <a:t>. </a:t>
            </a:r>
            <a:r>
              <a:rPr lang="ru-RU" dirty="0" err="1"/>
              <a:t>Оның</a:t>
            </a:r>
            <a:r>
              <a:rPr lang="ru-RU" dirty="0"/>
              <a:t> </a:t>
            </a:r>
            <a:r>
              <a:rPr lang="ru-RU" dirty="0" err="1"/>
              <a:t>сынғыш</a:t>
            </a:r>
            <a:r>
              <a:rPr lang="ru-RU" dirty="0"/>
              <a:t> </a:t>
            </a:r>
            <a:r>
              <a:rPr lang="ru-RU" dirty="0" err="1"/>
              <a:t>шыны</a:t>
            </a:r>
            <a:r>
              <a:rPr lang="ru-RU" dirty="0"/>
              <a:t> </a:t>
            </a:r>
            <a:r>
              <a:rPr lang="ru-RU" dirty="0" err="1"/>
              <a:t>сауыты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жылжып</a:t>
            </a:r>
            <a:r>
              <a:rPr lang="ru-RU" dirty="0"/>
              <a:t> кету </a:t>
            </a:r>
            <a:r>
              <a:rPr lang="ru-RU" dirty="0" err="1"/>
              <a:t>қаупіне</a:t>
            </a:r>
            <a:r>
              <a:rPr lang="ru-RU" dirty="0"/>
              <a:t> </a:t>
            </a:r>
            <a:r>
              <a:rPr lang="ru-RU" dirty="0" err="1"/>
              <a:t>ие</a:t>
            </a:r>
            <a:r>
              <a:rPr lang="ru-RU" dirty="0"/>
              <a:t> </a:t>
            </a:r>
            <a:r>
              <a:rPr lang="ru-RU" dirty="0" err="1"/>
              <a:t>бөлшектері</a:t>
            </a:r>
            <a:r>
              <a:rPr lang="ru-RU" dirty="0"/>
              <a:t> </a:t>
            </a:r>
            <a:r>
              <a:rPr lang="ru-RU" dirty="0" err="1"/>
              <a:t>жоқ</a:t>
            </a:r>
            <a:r>
              <a:rPr lang="ru-RU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4175666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Жарық</a:t>
            </a:r>
            <a:r>
              <a:rPr lang="ru-RU" dirty="0" smtClean="0"/>
              <a:t> </a:t>
            </a:r>
            <a:r>
              <a:rPr lang="ru-RU" dirty="0" err="1"/>
              <a:t>диодтың</a:t>
            </a:r>
            <a:r>
              <a:rPr lang="ru-RU" dirty="0"/>
              <a:t> </a:t>
            </a:r>
            <a:r>
              <a:rPr lang="ru-RU" dirty="0" err="1"/>
              <a:t>шартты</a:t>
            </a:r>
            <a:r>
              <a:rPr lang="ru-RU" dirty="0"/>
              <a:t> </a:t>
            </a:r>
            <a:r>
              <a:rPr lang="ru-RU" dirty="0" err="1"/>
              <a:t>белгісі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Жарық</a:t>
            </a:r>
            <a:r>
              <a:rPr lang="ru-RU" dirty="0" smtClean="0"/>
              <a:t> </a:t>
            </a:r>
            <a:r>
              <a:rPr lang="ru-RU" dirty="0" err="1" smtClean="0"/>
              <a:t>диодты</a:t>
            </a:r>
            <a:r>
              <a:rPr lang="ru-RU" dirty="0" smtClean="0"/>
              <a:t> </a:t>
            </a:r>
            <a:r>
              <a:rPr lang="ru-RU" dirty="0" err="1" smtClean="0"/>
              <a:t>қосу</a:t>
            </a:r>
            <a:r>
              <a:rPr lang="ru-RU" dirty="0" smtClean="0"/>
              <a:t> </a:t>
            </a:r>
            <a:r>
              <a:rPr lang="ru-RU" dirty="0" err="1" smtClean="0"/>
              <a:t>схемасы</a:t>
            </a:r>
            <a:endParaRPr lang="ru-RU" dirty="0"/>
          </a:p>
        </p:txBody>
      </p:sp>
      <p:pic>
        <p:nvPicPr>
          <p:cNvPr id="2052" name="Picture 4" descr="http://kze.docdat.com/tw_files2/urls_4/204/d-203941/203941_html_defb91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92726"/>
            <a:ext cx="3817986" cy="112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09" y="3703116"/>
            <a:ext cx="5737399" cy="260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2117620"/>
            <a:ext cx="2906113" cy="109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7713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198240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k-KZ" dirty="0" smtClean="0"/>
              <a:t>Жарық диоды арқылы электр тоғын өткізгенде жарық шығарады. </a:t>
            </a:r>
            <a:endParaRPr lang="kk-KZ" dirty="0"/>
          </a:p>
          <a:p>
            <a:pPr marL="0" indent="0">
              <a:buNone/>
            </a:pPr>
            <a:r>
              <a:rPr lang="kk-KZ" dirty="0" smtClean="0"/>
              <a:t>Жарық диодтары телефондағы дисплей мен пернетақтаны жарықтандыру үшін, фонарьлардағы жарық көзі ретінде қолданылады.</a:t>
            </a:r>
            <a:endParaRPr lang="kk-KZ" dirty="0"/>
          </a:p>
          <a:p>
            <a:pPr marL="0" indent="0">
              <a:buNone/>
            </a:pPr>
            <a:r>
              <a:rPr lang="kk-KZ" dirty="0" smtClean="0"/>
              <a:t>Жарық диодтарының сәулк таратуының түсі әртүрлі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Светодиод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4608512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Обозначение светодиод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509120"/>
            <a:ext cx="4248472" cy="20975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292080" y="3975447"/>
            <a:ext cx="33754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dirty="0"/>
              <a:t>Схемада белгіленуі</a:t>
            </a:r>
          </a:p>
        </p:txBody>
      </p:sp>
    </p:spTree>
    <p:extLst>
      <p:ext uri="{BB962C8B-B14F-4D97-AF65-F5344CB8AC3E}">
        <p14:creationId xmlns:p14="http://schemas.microsoft.com/office/powerpoint/2010/main" val="127771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 lIns="79681" tIns="39840" rIns="79681" bIns="39840"/>
          <a:lstStyle/>
          <a:p>
            <a:r>
              <a:rPr lang="ru-RU" altLang="ru-RU" dirty="0" err="1" smtClean="0"/>
              <a:t>Жарық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диодының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құрылысы</a:t>
            </a:r>
            <a:endParaRPr lang="ru-RU" altLang="ru-RU" dirty="0" smtClean="0"/>
          </a:p>
        </p:txBody>
      </p:sp>
      <p:sp>
        <p:nvSpPr>
          <p:cNvPr id="9219" name="Содержимое 3"/>
          <p:cNvSpPr>
            <a:spLocks noGrp="1"/>
          </p:cNvSpPr>
          <p:nvPr>
            <p:ph sz="half" idx="1"/>
          </p:nvPr>
        </p:nvSpPr>
        <p:spPr>
          <a:xfrm>
            <a:off x="539552" y="1680063"/>
            <a:ext cx="3810000" cy="4115088"/>
          </a:xfrm>
        </p:spPr>
        <p:txBody>
          <a:bodyPr lIns="79681" tIns="39840" rIns="79681" bIns="39840"/>
          <a:lstStyle/>
          <a:p>
            <a:pPr marL="0" indent="0">
              <a:spcBef>
                <a:spcPct val="0"/>
              </a:spcBef>
            </a:pPr>
            <a:r>
              <a:rPr lang="ru-RU" altLang="ru-RU" sz="1700" dirty="0" smtClean="0"/>
              <a:t> конструкция </a:t>
            </a:r>
            <a:r>
              <a:rPr lang="ru-RU" altLang="ru-RU" sz="1700" dirty="0" err="1" smtClean="0"/>
              <a:t>элементтері</a:t>
            </a:r>
            <a:r>
              <a:rPr lang="ru-RU" altLang="ru-RU" sz="1700" dirty="0" smtClean="0"/>
              <a:t>:</a:t>
            </a:r>
            <a:endParaRPr lang="ru-RU" altLang="ru-RU" sz="1700" dirty="0"/>
          </a:p>
          <a:p>
            <a:pPr marL="0" indent="0">
              <a:spcBef>
                <a:spcPct val="0"/>
              </a:spcBef>
            </a:pPr>
            <a:r>
              <a:rPr lang="ru-RU" altLang="ru-RU" sz="1700" dirty="0"/>
              <a:t>1 - линза; </a:t>
            </a:r>
          </a:p>
          <a:p>
            <a:pPr marL="0" indent="0">
              <a:spcBef>
                <a:spcPct val="0"/>
              </a:spcBef>
            </a:pPr>
            <a:r>
              <a:rPr lang="ru-RU" altLang="ru-RU" sz="1700" dirty="0"/>
              <a:t>2 - </a:t>
            </a:r>
            <a:r>
              <a:rPr lang="ru-RU" altLang="ru-RU" sz="1700" dirty="0" err="1" smtClean="0"/>
              <a:t>коварлық</a:t>
            </a:r>
            <a:r>
              <a:rPr lang="ru-RU" altLang="ru-RU" sz="1700" dirty="0" smtClean="0"/>
              <a:t> </a:t>
            </a:r>
            <a:r>
              <a:rPr lang="ru-RU" altLang="ru-RU" sz="1700" dirty="0"/>
              <a:t>баллон;</a:t>
            </a:r>
          </a:p>
          <a:p>
            <a:pPr marL="0" indent="0">
              <a:spcBef>
                <a:spcPct val="0"/>
              </a:spcBef>
            </a:pPr>
            <a:r>
              <a:rPr lang="ru-RU" altLang="ru-RU" sz="1700" dirty="0"/>
              <a:t>3 </a:t>
            </a:r>
            <a:r>
              <a:rPr lang="ru-RU" altLang="ru-RU" sz="1700" dirty="0" smtClean="0"/>
              <a:t>– р–n </a:t>
            </a:r>
            <a:r>
              <a:rPr lang="ru-RU" altLang="ru-RU" sz="1700" dirty="0" err="1" smtClean="0"/>
              <a:t>ауысымы</a:t>
            </a:r>
            <a:r>
              <a:rPr lang="ru-RU" altLang="ru-RU" sz="1700" dirty="0" smtClean="0"/>
              <a:t> бар </a:t>
            </a:r>
            <a:r>
              <a:rPr lang="ru-RU" altLang="ru-RU" sz="1700" dirty="0" err="1" smtClean="0"/>
              <a:t>жартылай</a:t>
            </a:r>
            <a:r>
              <a:rPr lang="ru-RU" altLang="ru-RU" sz="1700" dirty="0" smtClean="0"/>
              <a:t> </a:t>
            </a:r>
            <a:r>
              <a:rPr lang="ru-RU" altLang="ru-RU" sz="1700" dirty="0" err="1" smtClean="0"/>
              <a:t>өткізгіштіпластина</a:t>
            </a:r>
            <a:endParaRPr lang="ru-RU" altLang="ru-RU" sz="1700" dirty="0" smtClean="0"/>
          </a:p>
          <a:p>
            <a:pPr marL="0" indent="0">
              <a:spcBef>
                <a:spcPct val="0"/>
              </a:spcBef>
            </a:pPr>
            <a:r>
              <a:rPr lang="ru-RU" altLang="ru-RU" sz="1700" dirty="0" smtClean="0"/>
              <a:t>4 </a:t>
            </a:r>
            <a:r>
              <a:rPr lang="ru-RU" altLang="ru-RU" sz="1700" dirty="0"/>
              <a:t>— </a:t>
            </a:r>
            <a:r>
              <a:rPr lang="ru-RU" altLang="ru-RU" sz="1700" dirty="0" err="1" smtClean="0"/>
              <a:t>негізі</a:t>
            </a:r>
            <a:r>
              <a:rPr lang="ru-RU" altLang="ru-RU" sz="1700" dirty="0" smtClean="0"/>
              <a:t> </a:t>
            </a:r>
            <a:endParaRPr lang="ru-RU" altLang="ru-RU" sz="1700" dirty="0"/>
          </a:p>
          <a:p>
            <a:pPr marL="0" indent="0">
              <a:spcBef>
                <a:spcPct val="0"/>
              </a:spcBef>
            </a:pPr>
            <a:r>
              <a:rPr lang="ru-RU" altLang="ru-RU" sz="1700" dirty="0"/>
              <a:t>5 — </a:t>
            </a:r>
            <a:r>
              <a:rPr lang="ru-RU" altLang="ru-RU" sz="1700" dirty="0" err="1" smtClean="0"/>
              <a:t>шықпалар</a:t>
            </a:r>
            <a:r>
              <a:rPr lang="ru-RU" altLang="ru-RU" sz="1700" dirty="0" smtClean="0"/>
              <a:t>.</a:t>
            </a:r>
            <a:endParaRPr lang="ru-RU" altLang="ru-RU" sz="1700" dirty="0"/>
          </a:p>
          <a:p>
            <a:pPr marL="0" indent="0"/>
            <a:endParaRPr lang="ru-RU" altLang="ru-RU" sz="1700" dirty="0"/>
          </a:p>
          <a:p>
            <a:pPr marL="0" indent="0"/>
            <a:endParaRPr lang="ru-RU" altLang="ru-RU" sz="1700" dirty="0"/>
          </a:p>
        </p:txBody>
      </p:sp>
      <p:pic>
        <p:nvPicPr>
          <p:cNvPr id="9220" name="Содержимое 5" descr="1a.bmp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696" y="3584376"/>
            <a:ext cx="2695548" cy="2817528"/>
          </a:xfrm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412776"/>
            <a:ext cx="3834884" cy="479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40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0"/>
          <p:cNvSpPr>
            <a:spLocks noGrp="1"/>
          </p:cNvSpPr>
          <p:nvPr>
            <p:ph type="title"/>
          </p:nvPr>
        </p:nvSpPr>
        <p:spPr/>
        <p:txBody>
          <a:bodyPr lIns="79681" tIns="39840" rIns="79681" bIns="39840">
            <a:noAutofit/>
          </a:bodyPr>
          <a:lstStyle/>
          <a:p>
            <a:r>
              <a:rPr lang="ru-RU" alt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</a:t>
            </a:r>
          </a:p>
        </p:txBody>
      </p:sp>
      <p:sp>
        <p:nvSpPr>
          <p:cNvPr id="10243" name="Содержимое 11"/>
          <p:cNvSpPr>
            <a:spLocks noGrp="1"/>
          </p:cNvSpPr>
          <p:nvPr>
            <p:ph idx="1"/>
          </p:nvPr>
        </p:nvSpPr>
        <p:spPr/>
        <p:txBody>
          <a:bodyPr lIns="79681" tIns="39840" rIns="79681" bIns="39840">
            <a:normAutofit/>
          </a:bodyPr>
          <a:lstStyle/>
          <a:p>
            <a:r>
              <a:rPr lang="ru-RU" alt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Негізгі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параметрлері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endParaRPr lang="ru-RU" altLang="ru-RU" dirty="0" smtClean="0"/>
          </a:p>
          <a:p>
            <a:pPr>
              <a:buFont typeface="Wingdings" pitchFamily="2" charset="2"/>
              <a:buChar char="Ø"/>
            </a:pPr>
            <a:r>
              <a:rPr lang="ru-RU" altLang="ru-RU" dirty="0" err="1" smtClean="0"/>
              <a:t>максималды</a:t>
            </a:r>
            <a:r>
              <a:rPr lang="ru-RU" altLang="ru-RU" dirty="0" smtClean="0"/>
              <a:t> </a:t>
            </a:r>
            <a:r>
              <a:rPr lang="ru-RU" altLang="ru-RU" dirty="0" err="1"/>
              <a:t>тұрақты</a:t>
            </a:r>
            <a:r>
              <a:rPr lang="ru-RU" altLang="ru-RU" dirty="0"/>
              <a:t> </a:t>
            </a:r>
            <a:r>
              <a:rPr lang="ru-RU" altLang="ru-RU" dirty="0" err="1"/>
              <a:t>тоқ</a:t>
            </a:r>
            <a:r>
              <a:rPr lang="ru-RU" altLang="ru-RU" dirty="0"/>
              <a:t> </a:t>
            </a:r>
            <a:r>
              <a:rPr lang="en-US" altLang="ru-RU" dirty="0" smtClean="0"/>
              <a:t>I</a:t>
            </a:r>
            <a:r>
              <a:rPr lang="ru-RU" altLang="ru-RU" baseline="-25000" dirty="0"/>
              <a:t>т</a:t>
            </a:r>
            <a:r>
              <a:rPr lang="ru-RU" altLang="ru-RU" baseline="-25000" dirty="0" smtClean="0"/>
              <a:t>.</a:t>
            </a:r>
            <a:r>
              <a:rPr lang="en-US" altLang="ru-RU" baseline="-25000" dirty="0"/>
              <a:t>max</a:t>
            </a:r>
            <a:r>
              <a:rPr lang="kk-KZ" altLang="ru-RU" baseline="-25000" dirty="0"/>
              <a:t> </a:t>
            </a:r>
            <a:r>
              <a:rPr lang="kk-KZ" altLang="ru-RU" dirty="0"/>
              <a:t> </a:t>
            </a:r>
            <a:endParaRPr lang="kk-KZ" altLang="ru-RU" dirty="0" smtClean="0"/>
          </a:p>
          <a:p>
            <a:pPr>
              <a:buFont typeface="Wingdings" pitchFamily="2" charset="2"/>
              <a:buChar char="Ø"/>
            </a:pPr>
            <a:r>
              <a:rPr lang="ru-RU" altLang="ru-RU" dirty="0" err="1" smtClean="0"/>
              <a:t>максималды</a:t>
            </a:r>
            <a:r>
              <a:rPr lang="ru-RU" altLang="ru-RU" dirty="0" smtClean="0"/>
              <a:t> </a:t>
            </a:r>
            <a:r>
              <a:rPr lang="ru-RU" altLang="ru-RU" dirty="0" err="1"/>
              <a:t>тұрақты</a:t>
            </a:r>
            <a:r>
              <a:rPr lang="ru-RU" altLang="ru-RU" dirty="0"/>
              <a:t> </a:t>
            </a:r>
            <a:r>
              <a:rPr lang="ru-RU" altLang="ru-RU" dirty="0" err="1"/>
              <a:t>тоқ</a:t>
            </a:r>
            <a:r>
              <a:rPr lang="ru-RU" altLang="ru-RU" dirty="0"/>
              <a:t> </a:t>
            </a:r>
            <a:r>
              <a:rPr lang="en-US" altLang="ru-RU" dirty="0" smtClean="0"/>
              <a:t>I</a:t>
            </a:r>
            <a:r>
              <a:rPr lang="ru-RU" altLang="ru-RU" baseline="-25000" dirty="0"/>
              <a:t>т</a:t>
            </a:r>
            <a:r>
              <a:rPr lang="ru-RU" altLang="ru-RU" baseline="-25000" dirty="0" smtClean="0"/>
              <a:t>.</a:t>
            </a:r>
            <a:r>
              <a:rPr lang="en-US" altLang="ru-RU" baseline="-25000" dirty="0"/>
              <a:t>max</a:t>
            </a:r>
            <a:r>
              <a:rPr lang="kk-KZ" altLang="ru-RU" baseline="-25000" dirty="0"/>
              <a:t> </a:t>
            </a:r>
            <a:r>
              <a:rPr lang="kk-KZ" altLang="ru-RU" dirty="0"/>
              <a:t> кезіндегі тұрақты кернеу </a:t>
            </a:r>
            <a:r>
              <a:rPr lang="en-US" altLang="ru-RU" dirty="0"/>
              <a:t>U</a:t>
            </a:r>
            <a:r>
              <a:rPr lang="ru-RU" altLang="ru-RU" baseline="-25000" dirty="0" err="1"/>
              <a:t>пр</a:t>
            </a:r>
            <a:r>
              <a:rPr lang="ru-RU" altLang="ru-RU" dirty="0"/>
              <a:t> </a:t>
            </a:r>
            <a:r>
              <a:rPr lang="ru-RU" altLang="ru-RU" dirty="0" smtClean="0"/>
              <a:t> </a:t>
            </a:r>
            <a:endParaRPr lang="ru-RU" altLang="ru-RU" dirty="0"/>
          </a:p>
          <a:p>
            <a:pPr>
              <a:buFont typeface="Wingdings" pitchFamily="2" charset="2"/>
              <a:buChar char="Ø"/>
            </a:pPr>
            <a:r>
              <a:rPr lang="ru-RU" altLang="ru-RU" dirty="0" err="1" smtClean="0"/>
              <a:t>максималды</a:t>
            </a:r>
            <a:r>
              <a:rPr lang="ru-RU" altLang="ru-RU" dirty="0" smtClean="0"/>
              <a:t> </a:t>
            </a:r>
            <a:r>
              <a:rPr lang="ru-RU" altLang="ru-RU" dirty="0" err="1"/>
              <a:t>тұрақты</a:t>
            </a:r>
            <a:r>
              <a:rPr lang="ru-RU" altLang="ru-RU" dirty="0"/>
              <a:t> </a:t>
            </a:r>
            <a:r>
              <a:rPr lang="ru-RU" altLang="ru-RU" dirty="0" err="1"/>
              <a:t>тоқ</a:t>
            </a:r>
            <a:r>
              <a:rPr lang="ru-RU" altLang="ru-RU" dirty="0"/>
              <a:t> </a:t>
            </a:r>
            <a:r>
              <a:rPr lang="en-US" altLang="ru-RU" dirty="0" smtClean="0"/>
              <a:t>I</a:t>
            </a:r>
            <a:r>
              <a:rPr lang="kk-KZ" altLang="ru-RU" dirty="0" smtClean="0"/>
              <a:t>т</a:t>
            </a:r>
            <a:r>
              <a:rPr lang="ru-RU" altLang="ru-RU" baseline="-25000" dirty="0" smtClean="0"/>
              <a:t>.</a:t>
            </a:r>
            <a:r>
              <a:rPr lang="en-US" altLang="ru-RU" baseline="-25000" dirty="0" smtClean="0"/>
              <a:t>max</a:t>
            </a:r>
            <a:r>
              <a:rPr lang="ru-RU" altLang="ru-RU" dirty="0"/>
              <a:t> </a:t>
            </a:r>
            <a:r>
              <a:rPr lang="ru-RU" altLang="ru-RU" dirty="0" err="1" smtClean="0"/>
              <a:t>кезінде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сәулелену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жарықтығы</a:t>
            </a:r>
            <a:r>
              <a:rPr lang="ru-RU" altLang="ru-RU" dirty="0" smtClean="0"/>
              <a:t> В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 err="1" smtClean="0"/>
              <a:t>максималды</a:t>
            </a:r>
            <a:r>
              <a:rPr lang="ru-RU" altLang="ru-RU" dirty="0" smtClean="0"/>
              <a:t> </a:t>
            </a:r>
            <a:r>
              <a:rPr lang="ru-RU" altLang="ru-RU" dirty="0" err="1"/>
              <a:t>тұрақты</a:t>
            </a:r>
            <a:r>
              <a:rPr lang="ru-RU" altLang="ru-RU" dirty="0"/>
              <a:t> </a:t>
            </a:r>
            <a:r>
              <a:rPr lang="ru-RU" altLang="ru-RU" dirty="0" err="1"/>
              <a:t>тоқ</a:t>
            </a:r>
            <a:r>
              <a:rPr lang="ru-RU" altLang="ru-RU" dirty="0"/>
              <a:t> </a:t>
            </a:r>
            <a:r>
              <a:rPr lang="en-US" altLang="ru-RU" dirty="0" smtClean="0"/>
              <a:t>I</a:t>
            </a:r>
            <a:r>
              <a:rPr lang="ru-RU" altLang="ru-RU" baseline="-25000" dirty="0"/>
              <a:t>т</a:t>
            </a:r>
            <a:r>
              <a:rPr lang="ru-RU" altLang="ru-RU" baseline="-25000" dirty="0" smtClean="0"/>
              <a:t>.</a:t>
            </a:r>
            <a:r>
              <a:rPr lang="en-US" altLang="ru-RU" baseline="-25000" dirty="0"/>
              <a:t>max</a:t>
            </a:r>
            <a:r>
              <a:rPr lang="kk-KZ" altLang="ru-RU" baseline="-25000" dirty="0"/>
              <a:t> </a:t>
            </a:r>
            <a:r>
              <a:rPr lang="kk-KZ" altLang="ru-RU" dirty="0"/>
              <a:t> </a:t>
            </a:r>
            <a:r>
              <a:rPr lang="kk-KZ" altLang="ru-RU" dirty="0" smtClean="0"/>
              <a:t>кезіндегі сәулеленудің толық қуаты </a:t>
            </a:r>
            <a:r>
              <a:rPr lang="en-US" altLang="ru-RU" dirty="0" smtClean="0"/>
              <a:t>P</a:t>
            </a:r>
            <a:r>
              <a:rPr lang="ru-RU" altLang="ru-RU" baseline="-25000" dirty="0" smtClean="0"/>
              <a:t>тол</a:t>
            </a:r>
            <a:r>
              <a:rPr lang="kk-KZ" altLang="ru-RU" dirty="0" smtClean="0"/>
              <a:t> </a:t>
            </a: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06925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4"/>
          <p:cNvSpPr>
            <a:spLocks noGrp="1"/>
          </p:cNvSpPr>
          <p:nvPr>
            <p:ph type="title"/>
          </p:nvPr>
        </p:nvSpPr>
        <p:spPr/>
        <p:txBody>
          <a:bodyPr lIns="79681" tIns="39840" rIns="79681" bIns="39840">
            <a:noAutofit/>
          </a:bodyPr>
          <a:lstStyle/>
          <a:p>
            <a:r>
              <a:rPr lang="ru-RU" alt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alt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</a:t>
            </a:r>
            <a:endParaRPr lang="ru-RU" alt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7" name="Содержимое 5"/>
          <p:cNvSpPr>
            <a:spLocks noGrp="1"/>
          </p:cNvSpPr>
          <p:nvPr>
            <p:ph idx="1"/>
          </p:nvPr>
        </p:nvSpPr>
        <p:spPr/>
        <p:txBody>
          <a:bodyPr lIns="79681" tIns="39840" rIns="79681" bIns="39840">
            <a:normAutofit/>
          </a:bodyPr>
          <a:lstStyle/>
          <a:p>
            <a:pPr marL="0" indent="0">
              <a:buNone/>
            </a:pPr>
            <a:r>
              <a:rPr lang="ru-RU" altLang="ru-RU" dirty="0" err="1"/>
              <a:t>Жарық</a:t>
            </a:r>
            <a:r>
              <a:rPr lang="ru-RU" altLang="ru-RU" dirty="0"/>
              <a:t> </a:t>
            </a:r>
            <a:r>
              <a:rPr lang="ru-RU" altLang="ru-RU" dirty="0" err="1" smtClean="0"/>
              <a:t>диодының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негізгі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сипаттамалары</a:t>
            </a:r>
            <a:r>
              <a:rPr lang="ru-RU" altLang="ru-RU" dirty="0" smtClean="0"/>
              <a:t> – </a:t>
            </a:r>
            <a:r>
              <a:rPr lang="ru-RU" altLang="ru-RU" dirty="0" err="1" smtClean="0"/>
              <a:t>спектральды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және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бағыттау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сипаттамалары</a:t>
            </a:r>
            <a:endParaRPr lang="ru-RU" altLang="ru-RU" dirty="0" smtClean="0"/>
          </a:p>
          <a:p>
            <a:r>
              <a:rPr lang="ru-RU" altLang="ru-RU" dirty="0" err="1" smtClean="0"/>
              <a:t>Спектральды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сипаттама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белгілі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бір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температурада</a:t>
            </a:r>
            <a:r>
              <a:rPr lang="ru-RU" altLang="ru-RU" dirty="0" smtClean="0"/>
              <a:t> </a:t>
            </a:r>
            <a:r>
              <a:rPr lang="ru-RU" dirty="0" err="1"/>
              <a:t>сәулеленуд</a:t>
            </a:r>
            <a:r>
              <a:rPr lang="en-US" dirty="0" err="1"/>
              <a:t>i</a:t>
            </a:r>
            <a:r>
              <a:rPr lang="ru-RU" dirty="0"/>
              <a:t>ң </a:t>
            </a:r>
            <a:r>
              <a:rPr lang="ru-RU" dirty="0" err="1"/>
              <a:t>салыстырмалы</a:t>
            </a:r>
            <a:r>
              <a:rPr lang="ru-RU" dirty="0"/>
              <a:t> </a:t>
            </a:r>
            <a:r>
              <a:rPr lang="ru-RU" dirty="0" err="1" smtClean="0"/>
              <a:t>жарықтығының</a:t>
            </a:r>
            <a:r>
              <a:rPr lang="ru-RU" dirty="0" smtClean="0"/>
              <a:t> </a:t>
            </a:r>
            <a:r>
              <a:rPr lang="ru-RU" dirty="0" err="1" smtClean="0"/>
              <a:t>шығарып</a:t>
            </a:r>
            <a:r>
              <a:rPr lang="ru-RU" dirty="0" smtClean="0"/>
              <a:t> </a:t>
            </a:r>
            <a:r>
              <a:rPr lang="ru-RU" dirty="0" err="1"/>
              <a:t>жатқан</a:t>
            </a:r>
            <a:r>
              <a:rPr lang="ru-RU" dirty="0"/>
              <a:t> </a:t>
            </a:r>
            <a:r>
              <a:rPr lang="ru-RU" dirty="0" err="1"/>
              <a:t>толқынның</a:t>
            </a:r>
            <a:r>
              <a:rPr lang="ru-RU" dirty="0"/>
              <a:t> </a:t>
            </a:r>
            <a:r>
              <a:rPr lang="ru-RU" dirty="0" err="1" smtClean="0"/>
              <a:t>ұзындығына</a:t>
            </a:r>
            <a:r>
              <a:rPr lang="ru-RU" dirty="0" smtClean="0"/>
              <a:t> </a:t>
            </a:r>
            <a:r>
              <a:rPr lang="ru-RU" dirty="0" err="1" smtClean="0"/>
              <a:t>тәуелділігін</a:t>
            </a:r>
            <a:r>
              <a:rPr lang="ru-RU" dirty="0" smtClean="0"/>
              <a:t> </a:t>
            </a:r>
            <a:r>
              <a:rPr lang="ru-RU" dirty="0" err="1" smtClean="0"/>
              <a:t>анықтайды</a:t>
            </a:r>
            <a:endParaRPr lang="ru-RU" dirty="0" smtClean="0"/>
          </a:p>
          <a:p>
            <a:r>
              <a:rPr lang="ru-RU" altLang="ru-RU" dirty="0" err="1"/>
              <a:t>бағыттау</a:t>
            </a:r>
            <a:r>
              <a:rPr lang="ru-RU" altLang="ru-RU" dirty="0"/>
              <a:t> </a:t>
            </a:r>
            <a:r>
              <a:rPr lang="ru-RU" altLang="ru-RU" dirty="0" err="1" smtClean="0"/>
              <a:t>сипаттамасы</a:t>
            </a:r>
            <a:r>
              <a:rPr lang="ru-RU" altLang="ru-RU" dirty="0" smtClean="0"/>
              <a:t> </a:t>
            </a:r>
            <a:r>
              <a:rPr lang="ru-RU" dirty="0" err="1"/>
              <a:t>жарық</a:t>
            </a:r>
            <a:r>
              <a:rPr lang="ru-RU" dirty="0"/>
              <a:t> </a:t>
            </a:r>
            <a:r>
              <a:rPr lang="ru-RU" dirty="0" err="1"/>
              <a:t>арқылы</a:t>
            </a:r>
            <a:r>
              <a:rPr lang="ru-RU" dirty="0"/>
              <a:t> </a:t>
            </a:r>
            <a:r>
              <a:rPr lang="ru-RU" dirty="0" err="1"/>
              <a:t>сәулелену</a:t>
            </a:r>
            <a:r>
              <a:rPr lang="en-US" dirty="0" err="1"/>
              <a:t>i</a:t>
            </a:r>
            <a:r>
              <a:rPr lang="ru-RU" dirty="0"/>
              <a:t>н</a:t>
            </a:r>
            <a:r>
              <a:rPr lang="en-US" dirty="0" err="1"/>
              <a:t>i</a:t>
            </a:r>
            <a:r>
              <a:rPr lang="ru-RU" dirty="0"/>
              <a:t>ң </a:t>
            </a:r>
            <a:r>
              <a:rPr lang="ru-RU" dirty="0" err="1"/>
              <a:t>салыстырмалы</a:t>
            </a:r>
            <a:r>
              <a:rPr lang="ru-RU" dirty="0"/>
              <a:t> </a:t>
            </a:r>
            <a:r>
              <a:rPr lang="ru-RU" dirty="0" err="1" smtClean="0"/>
              <a:t>қарқындылығының</a:t>
            </a:r>
            <a:r>
              <a:rPr lang="ru-RU" dirty="0" smtClean="0"/>
              <a:t> </a:t>
            </a:r>
            <a:r>
              <a:rPr lang="ru-RU" dirty="0" err="1"/>
              <a:t>сәулеленуд</a:t>
            </a:r>
            <a:r>
              <a:rPr lang="en-US" dirty="0" err="1"/>
              <a:t>i</a:t>
            </a:r>
            <a:r>
              <a:rPr lang="ru-RU" dirty="0"/>
              <a:t>ң </a:t>
            </a:r>
            <a:r>
              <a:rPr lang="ru-RU" dirty="0" err="1" smtClean="0"/>
              <a:t>бағытталғандығы</a:t>
            </a:r>
            <a:r>
              <a:rPr lang="ru-RU" dirty="0" smtClean="0"/>
              <a:t> </a:t>
            </a:r>
            <a:r>
              <a:rPr lang="ru-RU" dirty="0" err="1" smtClean="0"/>
              <a:t>тәуелд</a:t>
            </a:r>
            <a:r>
              <a:rPr lang="en-US" dirty="0" err="1"/>
              <a:t>i</a:t>
            </a:r>
            <a:r>
              <a:rPr lang="ru-RU" dirty="0"/>
              <a:t>л</a:t>
            </a:r>
            <a:r>
              <a:rPr lang="en-US" dirty="0" err="1" smtClean="0"/>
              <a:t>i</a:t>
            </a:r>
            <a:r>
              <a:rPr lang="ru-RU" dirty="0" err="1" smtClean="0"/>
              <a:t>гінің</a:t>
            </a:r>
            <a:r>
              <a:rPr lang="ru-RU" dirty="0" smtClean="0"/>
              <a:t> </a:t>
            </a:r>
            <a:r>
              <a:rPr lang="ru-RU" dirty="0" err="1" smtClean="0"/>
              <a:t>қатынасын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анықтайды</a:t>
            </a: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42083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 lIns="79681" tIns="39840" rIns="79681" bIns="39840">
            <a:noAutofit/>
          </a:bodyPr>
          <a:lstStyle/>
          <a:p>
            <a:r>
              <a:rPr lang="ru-RU" alt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alt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</a:t>
            </a:r>
            <a:endParaRPr lang="ru-RU" alt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2073299"/>
            <a:ext cx="4399415" cy="4164013"/>
          </a:xfrm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540149" y="1678864"/>
            <a:ext cx="3930953" cy="35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681" tIns="39840" rIns="79681" bIns="39840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altLang="ru-RU" sz="1800" dirty="0" err="1"/>
              <a:t>бағыттау</a:t>
            </a:r>
            <a:r>
              <a:rPr lang="ru-RU" altLang="ru-RU" sz="1800" dirty="0"/>
              <a:t> </a:t>
            </a:r>
            <a:r>
              <a:rPr lang="ru-RU" altLang="ru-RU" sz="1800" dirty="0" err="1" smtClean="0"/>
              <a:t>сипаттамасы</a:t>
            </a:r>
            <a:endParaRPr lang="ru-RU" altLang="ru-RU" sz="1700" b="0" dirty="0"/>
          </a:p>
        </p:txBody>
      </p:sp>
      <p:sp>
        <p:nvSpPr>
          <p:cNvPr id="12293" name="Содержимое 5"/>
          <p:cNvSpPr>
            <a:spLocks noGrp="1"/>
          </p:cNvSpPr>
          <p:nvPr>
            <p:ph sz="half" idx="1"/>
          </p:nvPr>
        </p:nvSpPr>
        <p:spPr>
          <a:xfrm>
            <a:off x="580571" y="1678863"/>
            <a:ext cx="4412075" cy="4453453"/>
          </a:xfrm>
        </p:spPr>
        <p:txBody>
          <a:bodyPr lIns="79681" tIns="39840" rIns="79681" bIns="39840">
            <a:normAutofit/>
          </a:bodyPr>
          <a:lstStyle/>
          <a:p>
            <a:pPr marL="0" indent="0">
              <a:buNone/>
            </a:pPr>
            <a:r>
              <a:rPr lang="ru-RU" altLang="ru-RU" sz="1800" b="1" dirty="0" err="1" smtClean="0"/>
              <a:t>Спектральды</a:t>
            </a:r>
            <a:r>
              <a:rPr lang="ru-RU" altLang="ru-RU" sz="1800" b="1" dirty="0" smtClean="0"/>
              <a:t> </a:t>
            </a:r>
            <a:r>
              <a:rPr lang="ru-RU" altLang="ru-RU" sz="1800" b="1" dirty="0" err="1" smtClean="0"/>
              <a:t>сипаттамасы</a:t>
            </a:r>
            <a:endParaRPr lang="ru-RU" altLang="ru-RU" sz="1800" b="1" dirty="0"/>
          </a:p>
        </p:txBody>
      </p:sp>
      <p:pic>
        <p:nvPicPr>
          <p:cNvPr id="12294" name="Рисунок 6" descr="1a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53381"/>
            <a:ext cx="4084575" cy="439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962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422376" cy="457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kk-KZ" sz="2400" dirty="0"/>
              <a:t>Жартылайөткiзгiштi диодтар (ЖӨ) – бiр түзеткiш электрлiк ауысуы және екi шықпасы бар жартылайөткiзгiштi аспап. Түзеткiш элетрлiк ауысу ретiнде жартылайөткiзгiш кристалының р- және n- аймақтарын бөлiп тұратын электронды-кемтiктiк (p-n) ауысуы қолданылады</a:t>
            </a:r>
            <a:r>
              <a:rPr lang="kk-KZ" sz="2400" dirty="0" smtClean="0"/>
              <a:t>.</a:t>
            </a:r>
          </a:p>
          <a:p>
            <a:pPr marL="0" indent="0">
              <a:buNone/>
            </a:pPr>
            <a:endParaRPr lang="kk-KZ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kk-KZ" sz="2400" dirty="0"/>
              <a:t>Кристалдың р- және n- аймақтарына металдық шықпалар дәнекерленедi де, жүйе толығымен металлокерамикалық, шыны (шыны) немесе пластмассалық корпусқа бекiтiлiп жабылады.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Обозначение диод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990931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868143" y="4509120"/>
            <a:ext cx="2990931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kk-KZ" sz="2000" dirty="0"/>
              <a:t>Үшбұрышты бөлік – АНОД деп </a:t>
            </a:r>
            <a:r>
              <a:rPr lang="kk-KZ" sz="2000" dirty="0" smtClean="0"/>
              <a:t>,ал сызықша </a:t>
            </a:r>
            <a:r>
              <a:rPr lang="kk-KZ" sz="2000" dirty="0"/>
              <a:t>– КАТОД </a:t>
            </a:r>
            <a:r>
              <a:rPr lang="kk-KZ" sz="2000" dirty="0" smtClean="0"/>
              <a:t>                                       деп </a:t>
            </a:r>
            <a:r>
              <a:rPr lang="kk-KZ" sz="2000" dirty="0"/>
              <a:t>аталады</a:t>
            </a:r>
            <a:r>
              <a:rPr lang="kk-KZ" sz="2000" dirty="0" smtClean="0"/>
              <a:t>.  Анод </a:t>
            </a:r>
            <a:r>
              <a:rPr lang="kk-KZ" sz="2000" dirty="0"/>
              <a:t>- плюс, катод – минус</a:t>
            </a:r>
          </a:p>
        </p:txBody>
      </p:sp>
    </p:spTree>
    <p:extLst>
      <p:ext uri="{BB962C8B-B14F-4D97-AF65-F5344CB8AC3E}">
        <p14:creationId xmlns:p14="http://schemas.microsoft.com/office/powerpoint/2010/main" val="4115965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4"/>
          <p:cNvSpPr>
            <a:spLocks noGrp="1"/>
          </p:cNvSpPr>
          <p:nvPr>
            <p:ph type="title"/>
          </p:nvPr>
        </p:nvSpPr>
        <p:spPr/>
        <p:txBody>
          <a:bodyPr lIns="79681" tIns="39840" rIns="79681" bIns="39840">
            <a:noAutofit/>
          </a:bodyPr>
          <a:lstStyle/>
          <a:p>
            <a:r>
              <a:rPr lang="ru-RU" alt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alt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</a:t>
            </a:r>
            <a:endParaRPr lang="ru-RU" alt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TextBox 7"/>
          <p:cNvSpPr txBox="1">
            <a:spLocks noChangeArrowheads="1"/>
          </p:cNvSpPr>
          <p:nvPr/>
        </p:nvSpPr>
        <p:spPr bwMode="auto">
          <a:xfrm>
            <a:off x="1617207" y="1395034"/>
            <a:ext cx="6229047" cy="44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681" tIns="39840" rIns="79681" bIns="39840">
            <a:spAutoFit/>
          </a:bodyPr>
          <a:lstStyle>
            <a:lvl1pPr marL="342900" indent="-3429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lvl="3" algn="ctr" eaLnBrk="1" hangingPunct="1"/>
            <a:r>
              <a:rPr lang="ru-RU" alt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Сандық</a:t>
            </a:r>
            <a:r>
              <a:rPr lang="ru-RU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сегментті</a:t>
            </a:r>
            <a:r>
              <a:rPr lang="ru-RU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индикатор</a:t>
            </a:r>
          </a:p>
        </p:txBody>
      </p:sp>
      <p:pic>
        <p:nvPicPr>
          <p:cNvPr id="13316" name="Содержимое 7" descr="1a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1844824"/>
            <a:ext cx="6696744" cy="4793365"/>
          </a:xfrm>
        </p:spPr>
      </p:pic>
    </p:spTree>
    <p:extLst>
      <p:ext uri="{BB962C8B-B14F-4D97-AF65-F5344CB8AC3E}">
        <p14:creationId xmlns:p14="http://schemas.microsoft.com/office/powerpoint/2010/main" val="158601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/>
        <p:txBody>
          <a:bodyPr lIns="79681" tIns="39840" rIns="79681" bIns="39840">
            <a:noAutofit/>
          </a:bodyPr>
          <a:lstStyle/>
          <a:p>
            <a:r>
              <a:rPr lang="ru-RU" alt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alt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</a:t>
            </a:r>
            <a:endParaRPr lang="ru-RU" alt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Содержимое 3" descr="1a.bmp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1920" y="1268760"/>
            <a:ext cx="4968552" cy="5452739"/>
          </a:xfrm>
        </p:spPr>
      </p:pic>
      <p:sp>
        <p:nvSpPr>
          <p:cNvPr id="14340" name="Содержимое 5"/>
          <p:cNvSpPr>
            <a:spLocks noGrp="1"/>
          </p:cNvSpPr>
          <p:nvPr>
            <p:ph sz="half" idx="2"/>
          </p:nvPr>
        </p:nvSpPr>
        <p:spPr>
          <a:xfrm>
            <a:off x="179512" y="2348880"/>
            <a:ext cx="3312368" cy="3024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681" tIns="39840" rIns="79681" bIns="39840">
            <a:normAutofit fontScale="92500"/>
          </a:bodyPr>
          <a:lstStyle/>
          <a:p>
            <a:pPr marL="0" indent="0">
              <a:spcBef>
                <a:spcPts val="523"/>
              </a:spcBef>
              <a:spcAft>
                <a:spcPts val="523"/>
              </a:spcAft>
              <a:buNone/>
            </a:pPr>
            <a:r>
              <a:rPr lang="ru-RU" altLang="ru-RU" sz="2400" b="1" dirty="0" smtClean="0"/>
              <a:t>а) индикация </a:t>
            </a:r>
            <a:r>
              <a:rPr lang="ru-RU" altLang="ru-RU" sz="2400" b="1" dirty="0" err="1" smtClean="0"/>
              <a:t>элементі</a:t>
            </a:r>
            <a:r>
              <a:rPr lang="ru-RU" altLang="ru-RU" sz="2400" b="1" dirty="0" smtClean="0"/>
              <a:t>.</a:t>
            </a:r>
            <a:endParaRPr lang="ru-RU" altLang="ru-RU" sz="2400" b="1" dirty="0"/>
          </a:p>
          <a:p>
            <a:pPr marL="0" indent="0">
              <a:spcBef>
                <a:spcPts val="523"/>
              </a:spcBef>
              <a:spcAft>
                <a:spcPts val="523"/>
              </a:spcAft>
              <a:buNone/>
            </a:pPr>
            <a:r>
              <a:rPr lang="ru-RU" altLang="ru-RU" sz="2400" b="1" dirty="0"/>
              <a:t>б) </a:t>
            </a:r>
            <a:r>
              <a:rPr lang="ru-RU" altLang="ru-RU" sz="2400" b="1" dirty="0" err="1" smtClean="0"/>
              <a:t>Жарық</a:t>
            </a:r>
            <a:r>
              <a:rPr lang="ru-RU" altLang="ru-RU" sz="2400" b="1" dirty="0" smtClean="0"/>
              <a:t> </a:t>
            </a:r>
            <a:r>
              <a:rPr lang="ru-RU" altLang="ru-RU" sz="2400" b="1" dirty="0" err="1" smtClean="0"/>
              <a:t>диодтты</a:t>
            </a:r>
            <a:r>
              <a:rPr lang="ru-RU" altLang="ru-RU" sz="2400" b="1" dirty="0" smtClean="0"/>
              <a:t> </a:t>
            </a:r>
            <a:r>
              <a:rPr lang="ru-RU" altLang="ru-RU" sz="2400" b="1" dirty="0"/>
              <a:t>лампа.</a:t>
            </a:r>
          </a:p>
          <a:p>
            <a:pPr marL="0" indent="0">
              <a:spcBef>
                <a:spcPts val="523"/>
              </a:spcBef>
              <a:spcAft>
                <a:spcPts val="523"/>
              </a:spcAft>
              <a:buNone/>
            </a:pPr>
            <a:r>
              <a:rPr lang="ru-RU" altLang="ru-RU" sz="2400" b="1" dirty="0"/>
              <a:t>в) </a:t>
            </a:r>
            <a:r>
              <a:rPr lang="ru-RU" altLang="ru-RU" sz="2400" b="1" dirty="0" err="1"/>
              <a:t>Жарық</a:t>
            </a:r>
            <a:r>
              <a:rPr lang="ru-RU" altLang="ru-RU" sz="2400" b="1" dirty="0"/>
              <a:t> </a:t>
            </a:r>
            <a:r>
              <a:rPr lang="ru-RU" altLang="ru-RU" sz="2400" b="1" dirty="0" err="1"/>
              <a:t>диодтты</a:t>
            </a:r>
            <a:r>
              <a:rPr lang="ru-RU" altLang="ru-RU" sz="2400" b="1" dirty="0" smtClean="0"/>
              <a:t> </a:t>
            </a:r>
            <a:r>
              <a:rPr lang="ru-RU" altLang="ru-RU" sz="2400" b="1" dirty="0"/>
              <a:t>фонарь.</a:t>
            </a:r>
          </a:p>
          <a:p>
            <a:pPr marL="0" indent="0">
              <a:spcBef>
                <a:spcPts val="523"/>
              </a:spcBef>
              <a:spcAft>
                <a:spcPts val="523"/>
              </a:spcAft>
              <a:buNone/>
            </a:pPr>
            <a:r>
              <a:rPr lang="ru-RU" altLang="ru-RU" sz="2400" b="1" dirty="0"/>
              <a:t>г) </a:t>
            </a:r>
            <a:r>
              <a:rPr lang="ru-RU" altLang="ru-RU" sz="2400" b="1" dirty="0" err="1" smtClean="0"/>
              <a:t>Бағдаршам</a:t>
            </a:r>
            <a:endParaRPr lang="ru-RU" altLang="ru-RU" sz="2400" b="1" dirty="0"/>
          </a:p>
          <a:p>
            <a:pPr marL="0" indent="0">
              <a:spcBef>
                <a:spcPts val="523"/>
              </a:spcBef>
              <a:spcAft>
                <a:spcPts val="523"/>
              </a:spcAft>
              <a:buNone/>
            </a:pPr>
            <a:r>
              <a:rPr lang="ru-RU" altLang="ru-RU" sz="2400" b="1" dirty="0" smtClean="0"/>
              <a:t>д) автомобиль </a:t>
            </a:r>
            <a:r>
              <a:rPr lang="ru-RU" altLang="ru-RU" sz="2400" b="1" dirty="0" err="1" smtClean="0"/>
              <a:t>фарасы</a:t>
            </a:r>
            <a:r>
              <a:rPr lang="ru-RU" altLang="ru-RU" sz="2400" b="1" dirty="0" smtClean="0"/>
              <a:t>.</a:t>
            </a:r>
            <a:endParaRPr lang="ru-RU" altLang="ru-RU" sz="1800" dirty="0"/>
          </a:p>
          <a:p>
            <a:pPr marL="0" indent="0"/>
            <a:endParaRPr lang="ru-RU" altLang="ru-RU" sz="1700" dirty="0"/>
          </a:p>
        </p:txBody>
      </p:sp>
    </p:spTree>
    <p:extLst>
      <p:ext uri="{BB962C8B-B14F-4D97-AF65-F5344CB8AC3E}">
        <p14:creationId xmlns:p14="http://schemas.microsoft.com/office/powerpoint/2010/main" val="160777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Инфрақызыл </a:t>
            </a:r>
            <a:r>
              <a:rPr lang="kk-KZ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50392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         </a:t>
            </a:r>
            <a:r>
              <a:rPr lang="ru-RU" b="1" i="1" dirty="0" err="1" smtClean="0"/>
              <a:t>Жарық</a:t>
            </a:r>
            <a:r>
              <a:rPr lang="ru-RU" b="1" i="1" dirty="0" smtClean="0"/>
              <a:t> </a:t>
            </a:r>
            <a:r>
              <a:rPr lang="ru-RU" b="1" i="1" dirty="0"/>
              <a:t>диоды</a:t>
            </a:r>
            <a:r>
              <a:rPr lang="ru-RU" dirty="0"/>
              <a:t>– </a:t>
            </a:r>
            <a:r>
              <a:rPr lang="ru-RU" dirty="0" err="1"/>
              <a:t>көрінетін</a:t>
            </a:r>
            <a:r>
              <a:rPr lang="ru-RU" dirty="0"/>
              <a:t> спектр </a:t>
            </a:r>
            <a:r>
              <a:rPr lang="ru-RU" dirty="0" err="1"/>
              <a:t>аймағында</a:t>
            </a:r>
            <a:r>
              <a:rPr lang="ru-RU" dirty="0"/>
              <a:t> </a:t>
            </a:r>
            <a:r>
              <a:rPr lang="ru-RU" dirty="0" err="1"/>
              <a:t>сәуле</a:t>
            </a:r>
            <a:r>
              <a:rPr lang="ru-RU" dirty="0"/>
              <a:t> </a:t>
            </a:r>
            <a:r>
              <a:rPr lang="ru-RU" dirty="0" err="1"/>
              <a:t>шашады</a:t>
            </a:r>
            <a:r>
              <a:rPr lang="ru-RU" dirty="0"/>
              <a:t>, ал </a:t>
            </a:r>
            <a:r>
              <a:rPr lang="ru-RU" b="1" i="1" dirty="0" err="1"/>
              <a:t>инфрақызыл</a:t>
            </a:r>
            <a:r>
              <a:rPr lang="ru-RU" b="1" i="1" dirty="0"/>
              <a:t> диод</a:t>
            </a:r>
            <a:r>
              <a:rPr lang="ru-RU" dirty="0"/>
              <a:t> – </a:t>
            </a:r>
            <a:r>
              <a:rPr lang="ru-RU" dirty="0" err="1"/>
              <a:t>көрінбейтін</a:t>
            </a:r>
            <a:r>
              <a:rPr lang="ru-RU" dirty="0"/>
              <a:t> спектр </a:t>
            </a:r>
            <a:r>
              <a:rPr lang="ru-RU" dirty="0" err="1"/>
              <a:t>аймағында</a:t>
            </a:r>
            <a:r>
              <a:rPr lang="ru-RU" dirty="0"/>
              <a:t> </a:t>
            </a:r>
            <a:r>
              <a:rPr lang="ru-RU" dirty="0" err="1"/>
              <a:t>сәуле</a:t>
            </a:r>
            <a:r>
              <a:rPr lang="ru-RU" dirty="0"/>
              <a:t> </a:t>
            </a:r>
            <a:r>
              <a:rPr lang="ru-RU" dirty="0" err="1"/>
              <a:t>шашатын</a:t>
            </a:r>
            <a:r>
              <a:rPr lang="ru-RU" dirty="0"/>
              <a:t> диод.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Заряд </a:t>
            </a:r>
            <a:r>
              <a:rPr lang="ru-RU" dirty="0" err="1"/>
              <a:t>тасымалдағыштардың</a:t>
            </a:r>
            <a:r>
              <a:rPr lang="ru-RU" dirty="0"/>
              <a:t> </a:t>
            </a:r>
            <a:r>
              <a:rPr lang="ru-RU" dirty="0" err="1"/>
              <a:t>рекомбинациялануы</a:t>
            </a:r>
            <a:r>
              <a:rPr lang="ru-RU" dirty="0"/>
              <a:t> энергия </a:t>
            </a:r>
            <a:r>
              <a:rPr lang="ru-RU" dirty="0" err="1"/>
              <a:t>кванттарының</a:t>
            </a:r>
            <a:r>
              <a:rPr lang="ru-RU" dirty="0"/>
              <a:t> </a:t>
            </a:r>
            <a:r>
              <a:rPr lang="ru-RU" dirty="0" err="1"/>
              <a:t>бөл</a:t>
            </a:r>
            <a:r>
              <a:rPr lang="en-US" dirty="0" err="1"/>
              <a:t>i</a:t>
            </a:r>
            <a:r>
              <a:rPr lang="ru-RU" dirty="0"/>
              <a:t>н</a:t>
            </a:r>
            <a:r>
              <a:rPr lang="en-US" dirty="0" err="1"/>
              <a:t>i</a:t>
            </a:r>
            <a:r>
              <a:rPr lang="ru-RU" dirty="0"/>
              <a:t>п </a:t>
            </a:r>
            <a:r>
              <a:rPr lang="ru-RU" dirty="0" err="1"/>
              <a:t>шығуына</a:t>
            </a:r>
            <a:r>
              <a:rPr lang="ru-RU" dirty="0"/>
              <a:t> </a:t>
            </a:r>
            <a:r>
              <a:rPr lang="ru-RU" dirty="0" err="1"/>
              <a:t>әкел</a:t>
            </a:r>
            <a:r>
              <a:rPr lang="en-US" dirty="0" err="1"/>
              <a:t>i</a:t>
            </a:r>
            <a:r>
              <a:rPr lang="ru-RU" dirty="0"/>
              <a:t>п </a:t>
            </a:r>
            <a:r>
              <a:rPr lang="ru-RU" dirty="0" err="1"/>
              <a:t>соғады</a:t>
            </a:r>
            <a:r>
              <a:rPr lang="ru-RU" dirty="0"/>
              <a:t>. </a:t>
            </a:r>
            <a:r>
              <a:rPr lang="ru-RU" dirty="0" smtClean="0"/>
              <a:t>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</a:t>
            </a:r>
            <a:r>
              <a:rPr lang="ru-RU" dirty="0" err="1" smtClean="0"/>
              <a:t>Жарық</a:t>
            </a:r>
            <a:r>
              <a:rPr lang="ru-RU" dirty="0" smtClean="0"/>
              <a:t> </a:t>
            </a:r>
            <a:r>
              <a:rPr lang="ru-RU" dirty="0" err="1"/>
              <a:t>диодтары</a:t>
            </a:r>
            <a:r>
              <a:rPr lang="ru-RU" dirty="0"/>
              <a:t> </a:t>
            </a:r>
            <a:r>
              <a:rPr lang="ru-RU" dirty="0" err="1"/>
              <a:t>жарық</a:t>
            </a:r>
            <a:r>
              <a:rPr lang="ru-RU" dirty="0"/>
              <a:t> </a:t>
            </a:r>
            <a:r>
              <a:rPr lang="ru-RU" dirty="0" err="1"/>
              <a:t>индикаторлары</a:t>
            </a:r>
            <a:r>
              <a:rPr lang="ru-RU" dirty="0"/>
              <a:t> </a:t>
            </a:r>
            <a:r>
              <a:rPr lang="ru-RU" dirty="0" err="1"/>
              <a:t>рет</a:t>
            </a:r>
            <a:r>
              <a:rPr lang="en-US" dirty="0" err="1"/>
              <a:t>i</a:t>
            </a:r>
            <a:r>
              <a:rPr lang="ru-RU" dirty="0" err="1"/>
              <a:t>нде</a:t>
            </a:r>
            <a:r>
              <a:rPr lang="ru-RU" dirty="0"/>
              <a:t> </a:t>
            </a:r>
            <a:r>
              <a:rPr lang="ru-RU" dirty="0" err="1"/>
              <a:t>қолданылады</a:t>
            </a:r>
            <a:r>
              <a:rPr lang="ru-RU" dirty="0"/>
              <a:t>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Инфрақызыл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 </a:t>
            </a:r>
            <a:r>
              <a:rPr lang="ru-RU" dirty="0" err="1"/>
              <a:t>оптоэлектрондық</a:t>
            </a:r>
            <a:r>
              <a:rPr lang="ru-RU" dirty="0"/>
              <a:t> </a:t>
            </a:r>
            <a:r>
              <a:rPr lang="ru-RU" dirty="0" err="1"/>
              <a:t>құрылғыларда</a:t>
            </a:r>
            <a:r>
              <a:rPr lang="ru-RU" dirty="0"/>
              <a:t> </a:t>
            </a:r>
            <a:r>
              <a:rPr lang="ru-RU" dirty="0" err="1"/>
              <a:t>сәуле</a:t>
            </a:r>
            <a:r>
              <a:rPr lang="ru-RU" dirty="0"/>
              <a:t> </a:t>
            </a:r>
            <a:r>
              <a:rPr lang="ru-RU" dirty="0" err="1"/>
              <a:t>шашушы</a:t>
            </a:r>
            <a:r>
              <a:rPr lang="ru-RU" dirty="0"/>
              <a:t> </a:t>
            </a:r>
            <a:r>
              <a:rPr lang="ru-RU" dirty="0" err="1"/>
              <a:t>рет</a:t>
            </a:r>
            <a:r>
              <a:rPr lang="en-US" dirty="0" err="1"/>
              <a:t>i</a:t>
            </a:r>
            <a:r>
              <a:rPr lang="ru-RU" dirty="0" err="1"/>
              <a:t>нде</a:t>
            </a:r>
            <a:r>
              <a:rPr lang="ru-RU" dirty="0"/>
              <a:t> </a:t>
            </a:r>
            <a:r>
              <a:rPr lang="ru-RU" dirty="0" err="1"/>
              <a:t>қолданылады</a:t>
            </a:r>
            <a:r>
              <a:rPr lang="ru-RU" dirty="0"/>
              <a:t>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 </a:t>
            </a:r>
            <a:r>
              <a:rPr lang="ru-RU" dirty="0" err="1"/>
              <a:t>арнайыланып</a:t>
            </a:r>
            <a:r>
              <a:rPr lang="ru-RU" dirty="0"/>
              <a:t> </a:t>
            </a:r>
            <a:r>
              <a:rPr lang="ru-RU" dirty="0" err="1"/>
              <a:t>құрастырылған</a:t>
            </a:r>
            <a:r>
              <a:rPr lang="ru-RU" dirty="0"/>
              <a:t> диод, </a:t>
            </a:r>
            <a:r>
              <a:rPr lang="ru-RU" dirty="0" err="1"/>
              <a:t>мұнда</a:t>
            </a:r>
            <a:r>
              <a:rPr lang="ru-RU" dirty="0"/>
              <a:t> </a:t>
            </a:r>
            <a:r>
              <a:rPr lang="ru-RU" dirty="0" err="1"/>
              <a:t>жарық</a:t>
            </a:r>
            <a:r>
              <a:rPr lang="ru-RU" dirty="0"/>
              <a:t> </a:t>
            </a:r>
            <a:r>
              <a:rPr lang="ru-RU" dirty="0" err="1"/>
              <a:t>сәулелер</a:t>
            </a:r>
            <a:r>
              <a:rPr lang="en-US" dirty="0" err="1"/>
              <a:t>i</a:t>
            </a:r>
            <a:r>
              <a:rPr lang="ru-RU" dirty="0"/>
              <a:t>н</a:t>
            </a:r>
            <a:r>
              <a:rPr lang="en-US" dirty="0" err="1"/>
              <a:t>i</a:t>
            </a:r>
            <a:r>
              <a:rPr lang="ru-RU" dirty="0"/>
              <a:t>ң </a:t>
            </a:r>
            <a:r>
              <a:rPr lang="ru-RU" dirty="0" err="1"/>
              <a:t>ауысу</a:t>
            </a:r>
            <a:r>
              <a:rPr lang="ru-RU" dirty="0"/>
              <a:t> </a:t>
            </a:r>
            <a:r>
              <a:rPr lang="ru-RU" dirty="0" err="1"/>
              <a:t>аймағынан</a:t>
            </a:r>
            <a:r>
              <a:rPr lang="ru-RU" dirty="0"/>
              <a:t> </a:t>
            </a:r>
            <a:r>
              <a:rPr lang="ru-RU" dirty="0" err="1"/>
              <a:t>корпустың</a:t>
            </a:r>
            <a:r>
              <a:rPr lang="ru-RU" dirty="0"/>
              <a:t> </a:t>
            </a:r>
            <a:r>
              <a:rPr lang="ru-RU" dirty="0" err="1"/>
              <a:t>мөлд</a:t>
            </a:r>
            <a:r>
              <a:rPr lang="en-US" dirty="0" err="1"/>
              <a:t>i</a:t>
            </a:r>
            <a:r>
              <a:rPr lang="ru-RU" dirty="0"/>
              <a:t>р </a:t>
            </a:r>
            <a:r>
              <a:rPr lang="ru-RU" dirty="0" err="1"/>
              <a:t>терезелер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 err="1"/>
              <a:t>арқылы</a:t>
            </a:r>
            <a:r>
              <a:rPr lang="ru-RU" dirty="0"/>
              <a:t> </a:t>
            </a:r>
            <a:r>
              <a:rPr lang="ru-RU" dirty="0" err="1"/>
              <a:t>өту</a:t>
            </a:r>
            <a:r>
              <a:rPr lang="en-US" dirty="0" err="1"/>
              <a:t>i</a:t>
            </a:r>
            <a:r>
              <a:rPr lang="ru-RU" dirty="0"/>
              <a:t>не </a:t>
            </a:r>
            <a:r>
              <a:rPr lang="ru-RU" dirty="0" err="1"/>
              <a:t>жағдай</a:t>
            </a:r>
            <a:r>
              <a:rPr lang="ru-RU" dirty="0"/>
              <a:t> </a:t>
            </a:r>
            <a:r>
              <a:rPr lang="ru-RU" dirty="0" err="1"/>
              <a:t>жасалынған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9605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Инфрақызыл </a:t>
            </a:r>
            <a:r>
              <a:rPr lang="kk-KZ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Инфрақызыл диодтар </a:t>
            </a:r>
            <a:r>
              <a:rPr lang="kk-KZ" sz="2800" dirty="0" smtClean="0"/>
              <a:t>инфрақызыл диапазондағы сәуле шығарады. </a:t>
            </a:r>
          </a:p>
          <a:p>
            <a:pPr marL="0" indent="0">
              <a:buNone/>
            </a:pPr>
            <a:endParaRPr lang="kk-KZ" sz="2800" dirty="0"/>
          </a:p>
          <a:p>
            <a:pPr marL="0" indent="0">
              <a:buNone/>
            </a:pPr>
            <a:r>
              <a:rPr lang="kk-KZ" sz="2800" dirty="0" smtClean="0"/>
              <a:t>ИҚ диодтар оптикалық бақылау-өлшеуіш құралдарда, оптрондық коммутациалық құрылғыларда, дистанциондық басқару құрылғыларында және сымсыз </a:t>
            </a:r>
            <a:r>
              <a:rPr lang="kk-KZ" sz="2800" dirty="0"/>
              <a:t>байланыс</a:t>
            </a:r>
            <a:r>
              <a:rPr lang="kk-KZ" sz="2800" dirty="0" smtClean="0"/>
              <a:t> желілерінде қолданылады.</a:t>
            </a:r>
          </a:p>
          <a:p>
            <a:pPr marL="0" indent="0">
              <a:buNone/>
            </a:pPr>
            <a:endParaRPr lang="kk-KZ" sz="2800" dirty="0" smtClean="0"/>
          </a:p>
          <a:p>
            <a:pPr marL="0" indent="0">
              <a:buNone/>
            </a:pPr>
            <a:r>
              <a:rPr lang="kk-KZ" sz="2800" dirty="0" smtClean="0"/>
              <a:t>ИҚ диодтар жарық диодтары сияқты белгіленеді</a:t>
            </a:r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endParaRPr lang="kk-KZ" dirty="0" smtClean="0"/>
          </a:p>
        </p:txBody>
      </p:sp>
    </p:spTree>
    <p:extLst>
      <p:ext uri="{BB962C8B-B14F-4D97-AF65-F5344CB8AC3E}">
        <p14:creationId xmlns:p14="http://schemas.microsoft.com/office/powerpoint/2010/main" val="2958837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Инфрақызыл </a:t>
            </a:r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dirty="0" smtClean="0"/>
              <a:t>ИҚ диодтар көру диапазонынан тыс жарық шашады. Мысалы, ұялы телефонның камерасы арқылы көруге болады. ИҚ диодтар </a:t>
            </a:r>
            <a:r>
              <a:rPr lang="ru-RU" dirty="0" err="1" smtClean="0"/>
              <a:t>бейнебақылау</a:t>
            </a:r>
            <a:r>
              <a:rPr lang="ru-RU" dirty="0" smtClean="0"/>
              <a:t> </a:t>
            </a:r>
            <a:r>
              <a:rPr lang="ru-RU" dirty="0" err="1" smtClean="0"/>
              <a:t>камераларында</a:t>
            </a:r>
            <a:r>
              <a:rPr lang="ru-RU" dirty="0" smtClean="0"/>
              <a:t>, </a:t>
            </a:r>
            <a:r>
              <a:rPr lang="ru-RU" dirty="0" err="1" smtClean="0"/>
              <a:t>әсіресе</a:t>
            </a:r>
            <a:r>
              <a:rPr lang="ru-RU" dirty="0" smtClean="0"/>
              <a:t>, </a:t>
            </a:r>
            <a:r>
              <a:rPr lang="ru-RU" dirty="0" err="1" smtClean="0"/>
              <a:t>далада</a:t>
            </a:r>
            <a:r>
              <a:rPr lang="ru-RU" dirty="0" smtClean="0"/>
              <a:t> </a:t>
            </a:r>
            <a:r>
              <a:rPr lang="ru-RU" dirty="0" err="1" smtClean="0"/>
              <a:t>тұрған</a:t>
            </a:r>
            <a:r>
              <a:rPr lang="ru-RU" dirty="0" smtClean="0"/>
              <a:t> </a:t>
            </a:r>
            <a:r>
              <a:rPr lang="ru-RU" dirty="0" err="1" smtClean="0"/>
              <a:t>камераларда</a:t>
            </a:r>
            <a:r>
              <a:rPr lang="ru-RU" dirty="0" smtClean="0"/>
              <a:t> </a:t>
            </a:r>
            <a:r>
              <a:rPr lang="ru-RU" dirty="0" err="1" smtClean="0"/>
              <a:t>түңгі</a:t>
            </a:r>
            <a:r>
              <a:rPr lang="ru-RU" dirty="0" smtClean="0"/>
              <a:t> </a:t>
            </a:r>
            <a:r>
              <a:rPr lang="ru-RU" dirty="0" err="1" smtClean="0"/>
              <a:t>уақыт</a:t>
            </a:r>
            <a:r>
              <a:rPr lang="ru-RU" dirty="0" smtClean="0"/>
              <a:t> </a:t>
            </a:r>
            <a:r>
              <a:rPr lang="ru-RU" dirty="0" err="1" smtClean="0"/>
              <a:t>кезінде</a:t>
            </a:r>
            <a:r>
              <a:rPr lang="ru-RU" dirty="0" smtClean="0"/>
              <a:t> </a:t>
            </a:r>
            <a:r>
              <a:rPr lang="ru-RU" dirty="0" err="1" smtClean="0"/>
              <a:t>бақылау</a:t>
            </a:r>
            <a:r>
              <a:rPr lang="ru-RU" dirty="0" smtClean="0"/>
              <a:t> </a:t>
            </a:r>
            <a:r>
              <a:rPr lang="ru-RU" dirty="0" err="1" smtClean="0"/>
              <a:t>үшін</a:t>
            </a:r>
            <a:r>
              <a:rPr lang="ru-RU" dirty="0" smtClean="0"/>
              <a:t> </a:t>
            </a:r>
            <a:r>
              <a:rPr lang="ru-RU" dirty="0" err="1" smtClean="0"/>
              <a:t>тиімді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Инфракрасный диод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8424936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2314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Шоттки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err="1"/>
              <a:t>Шоттки</a:t>
            </a:r>
            <a:r>
              <a:rPr lang="ru-RU" dirty="0"/>
              <a:t> </a:t>
            </a:r>
            <a:r>
              <a:rPr lang="ru-RU" dirty="0" smtClean="0"/>
              <a:t>диоды – </a:t>
            </a:r>
            <a:r>
              <a:rPr lang="ru-RU" dirty="0" err="1" smtClean="0"/>
              <a:t>тікелей</a:t>
            </a:r>
            <a:r>
              <a:rPr lang="ru-RU" dirty="0" smtClean="0"/>
              <a:t> </a:t>
            </a:r>
            <a:r>
              <a:rPr lang="ru-RU" dirty="0" err="1" smtClean="0"/>
              <a:t>қосу</a:t>
            </a:r>
            <a:r>
              <a:rPr lang="ru-RU" dirty="0" smtClean="0"/>
              <a:t>  </a:t>
            </a:r>
            <a:r>
              <a:rPr lang="ru-RU" dirty="0" err="1" smtClean="0"/>
              <a:t>кезінде</a:t>
            </a:r>
            <a:r>
              <a:rPr lang="ru-RU" dirty="0" smtClean="0"/>
              <a:t> </a:t>
            </a:r>
            <a:r>
              <a:rPr lang="ru-RU" dirty="0" err="1" smtClean="0"/>
              <a:t>кемімелі</a:t>
            </a:r>
            <a:r>
              <a:rPr lang="ru-RU" dirty="0" smtClean="0"/>
              <a:t> </a:t>
            </a:r>
            <a:r>
              <a:rPr lang="ru-RU" dirty="0" err="1" smtClean="0"/>
              <a:t>кернеуі</a:t>
            </a:r>
            <a:r>
              <a:rPr lang="ru-RU" dirty="0" smtClean="0"/>
              <a:t> бар </a:t>
            </a:r>
            <a:r>
              <a:rPr lang="ru-RU" dirty="0" err="1"/>
              <a:t>жартылайөткізгішті</a:t>
            </a:r>
            <a:r>
              <a:rPr lang="ru-RU" dirty="0"/>
              <a:t> диод </a:t>
            </a:r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r>
              <a:rPr lang="kk-KZ" dirty="0" smtClean="0"/>
              <a:t>Бұл диод неміс физигі </a:t>
            </a: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Вальтер Шоттки </a:t>
            </a:r>
            <a:r>
              <a:rPr lang="kk-KZ" dirty="0" smtClean="0"/>
              <a:t>атымен аталған. </a:t>
            </a:r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Шоттки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диоды </a:t>
            </a:r>
            <a:r>
              <a:rPr lang="ru-RU" dirty="0"/>
              <a:t>– </a:t>
            </a:r>
            <a:r>
              <a:rPr lang="ru-RU" dirty="0" smtClean="0"/>
              <a:t>металл - </a:t>
            </a:r>
            <a:r>
              <a:rPr lang="ru-RU" dirty="0" err="1" smtClean="0"/>
              <a:t>жартылайөткзгіш</a:t>
            </a:r>
            <a:r>
              <a:rPr lang="ru-RU" dirty="0" smtClean="0"/>
              <a:t> </a:t>
            </a:r>
            <a:r>
              <a:rPr lang="ru-RU" dirty="0" err="1"/>
              <a:t>контактісі</a:t>
            </a:r>
            <a:r>
              <a:rPr lang="ru-RU" dirty="0"/>
              <a:t> </a:t>
            </a:r>
            <a:r>
              <a:rPr lang="ru-RU" dirty="0" err="1"/>
              <a:t>негізінде</a:t>
            </a:r>
            <a:r>
              <a:rPr lang="ru-RU" dirty="0"/>
              <a:t> </a:t>
            </a:r>
            <a:r>
              <a:rPr lang="ru-RU" dirty="0" err="1" smtClean="0"/>
              <a:t>жасалған</a:t>
            </a:r>
            <a:r>
              <a:rPr lang="ru-RU" dirty="0" smtClean="0"/>
              <a:t> (</a:t>
            </a:r>
            <a:r>
              <a:rPr lang="ru-RU" dirty="0" err="1" smtClean="0"/>
              <a:t>қарапайым</a:t>
            </a:r>
            <a:r>
              <a:rPr lang="ru-RU" dirty="0" smtClean="0"/>
              <a:t> </a:t>
            </a:r>
            <a:r>
              <a:rPr lang="ru-RU" dirty="0" err="1" smtClean="0"/>
              <a:t>диодта</a:t>
            </a:r>
            <a:r>
              <a:rPr lang="ru-RU" dirty="0" smtClean="0"/>
              <a:t> р-</a:t>
            </a:r>
            <a:r>
              <a:rPr lang="en-US" dirty="0" smtClean="0"/>
              <a:t>n</a:t>
            </a:r>
            <a:r>
              <a:rPr lang="kk-KZ" dirty="0" smtClean="0"/>
              <a:t> ауысым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r>
              <a:rPr lang="kk-KZ" dirty="0" smtClean="0"/>
              <a:t>Өндірістегі рұқсат етілген кері кернеу - 1200В 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3261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 lIns="79681" tIns="39840" rIns="79681" bIns="39840">
            <a:noAutofit/>
          </a:bodyPr>
          <a:lstStyle/>
          <a:p>
            <a:pPr algn="l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Шоттки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диоды</a:t>
            </a:r>
            <a:endParaRPr lang="ru-RU" alt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4896544" cy="47961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9681" tIns="39840" rIns="79681" bIns="39840">
            <a:normAutofit fontScale="92500" lnSpcReduction="20000"/>
          </a:bodyPr>
          <a:lstStyle/>
          <a:p>
            <a:pPr marL="0" indent="0">
              <a:buNone/>
            </a:pPr>
            <a:r>
              <a:rPr lang="kk-KZ" dirty="0" smtClean="0"/>
              <a:t>Максималды </a:t>
            </a:r>
            <a:r>
              <a:rPr lang="kk-KZ" dirty="0"/>
              <a:t>кері кернеуді асып кеткенде диод түгелдей істен шығады</a:t>
            </a:r>
          </a:p>
          <a:p>
            <a:pPr marL="0" indent="0">
              <a:buNone/>
            </a:pPr>
            <a:r>
              <a:rPr lang="kk-KZ" dirty="0"/>
              <a:t>Шоттки диоды кристалда температура жоғарылаған сайын көтерілген кері тоқтармен сипатталады</a:t>
            </a:r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r>
              <a:rPr lang="ru-RU" dirty="0" err="1"/>
              <a:t>Шоттки</a:t>
            </a:r>
            <a:r>
              <a:rPr lang="ru-RU" dirty="0"/>
              <a:t> </a:t>
            </a:r>
            <a:r>
              <a:rPr lang="ru-RU" dirty="0" err="1"/>
              <a:t>диодтары</a:t>
            </a:r>
            <a:r>
              <a:rPr lang="ru-RU" dirty="0"/>
              <a:t> </a:t>
            </a:r>
            <a:r>
              <a:rPr lang="ru-RU" dirty="0" err="1" smtClean="0"/>
              <a:t>қарапайым</a:t>
            </a:r>
            <a:r>
              <a:rPr lang="ru-RU" dirty="0" smtClean="0"/>
              <a:t> </a:t>
            </a:r>
            <a:r>
              <a:rPr lang="ru-RU" dirty="0" err="1"/>
              <a:t>диодтармен</a:t>
            </a:r>
            <a:r>
              <a:rPr lang="ru-RU" dirty="0"/>
              <a:t> </a:t>
            </a:r>
            <a:r>
              <a:rPr lang="ru-RU" dirty="0" err="1"/>
              <a:t>салыстырғанда</a:t>
            </a:r>
            <a:r>
              <a:rPr lang="ru-RU" dirty="0"/>
              <a:t> тез </a:t>
            </a:r>
            <a:r>
              <a:rPr lang="ru-RU" dirty="0" err="1" smtClean="0"/>
              <a:t>әсереткіш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келеді</a:t>
            </a:r>
            <a:endParaRPr lang="ru-RU" dirty="0"/>
          </a:p>
          <a:p>
            <a:pPr marL="0" indent="0">
              <a:buNone/>
            </a:pPr>
            <a:endParaRPr lang="kk-KZ" altLang="ru-RU" dirty="0" smtClean="0"/>
          </a:p>
          <a:p>
            <a:pPr marL="0" indent="0">
              <a:buNone/>
            </a:pPr>
            <a:r>
              <a:rPr lang="kk-KZ" altLang="ru-RU" dirty="0" smtClean="0"/>
              <a:t>                         Схемада белгіленуі</a:t>
            </a:r>
          </a:p>
          <a:p>
            <a:pPr marL="0" indent="0">
              <a:buNone/>
            </a:pPr>
            <a:endParaRPr lang="kk-KZ" altLang="ru-RU" dirty="0" smtClean="0"/>
          </a:p>
          <a:p>
            <a:pPr marL="0" indent="0">
              <a:buNone/>
            </a:pPr>
            <a:endParaRPr lang="ru-RU" altLang="ru-RU" dirty="0" smtClean="0"/>
          </a:p>
        </p:txBody>
      </p:sp>
      <p:pic>
        <p:nvPicPr>
          <p:cNvPr id="6" name="Рисунок 5" descr="Диод Шотт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732715" cy="28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upload.wikimedia.org/wikipedia/commons/thumb/8/84/Schottky_diode_symbol_ru.svg/250px-Schottky_diode_symbol_ru.svg.pn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362" y="4797152"/>
            <a:ext cx="3658118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81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Туннельдiк диод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i="1" dirty="0"/>
              <a:t>Туннельдiк диод</a:t>
            </a:r>
            <a:r>
              <a:rPr lang="kk-KZ" dirty="0"/>
              <a:t>  кернеу бойынша оң iшкi керi байланысы бар жартылай өткізгіштік диод. Оның ВАС-сында терiс диффузиялық кедергi бөлiмi бар. Бұл запорлы қабат өте жiңiшке болғанда (10Нм немесе одан да кiшi) валенттi қабаттан өткiзу қабатына қарай зарядтардың тунельдi түрде өтуiмен түсiндiрiледi.</a:t>
            </a:r>
            <a:endParaRPr lang="ru-RU" dirty="0"/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r>
              <a:rPr lang="kk-KZ" dirty="0"/>
              <a:t> </a:t>
            </a:r>
            <a:r>
              <a:rPr lang="kk-KZ" dirty="0" smtClean="0"/>
              <a:t>                                               схемада көрсетілуі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409074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7196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Туннельдiк диод</a:t>
            </a:r>
            <a:endParaRPr lang="ru-RU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kk-KZ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Туннельдік диодтардың параметрлері</a:t>
                </a:r>
                <a:r>
                  <a:rPr lang="kk-KZ" dirty="0" smtClean="0"/>
                  <a:t>:</a:t>
                </a:r>
              </a:p>
              <a:p>
                <a:r>
                  <a:rPr lang="kk-KZ" dirty="0" smtClean="0"/>
                  <a:t>Тоқтың шыңы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k-K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kk-KZ" b="0" i="1" smtClean="0">
                            <a:latin typeface="Cambria Math"/>
                          </a:rPr>
                          <m:t>І</m:t>
                        </m:r>
                      </m:e>
                      <m:sub>
                        <m:r>
                          <a:rPr lang="kk-KZ" b="0" i="1" smtClean="0">
                            <a:latin typeface="Cambria Math"/>
                          </a:rPr>
                          <m:t>ш</m:t>
                        </m:r>
                      </m:sub>
                    </m:sSub>
                  </m:oMath>
                </a14:m>
                <a:r>
                  <a:rPr lang="kk-KZ" dirty="0" smtClean="0"/>
                  <a:t>- </a:t>
                </a:r>
                <a:r>
                  <a:rPr lang="ru-RU" dirty="0" smtClean="0"/>
                  <a:t>вольт-</a:t>
                </a:r>
                <a:r>
                  <a:rPr lang="ru-RU" dirty="0" err="1" smtClean="0"/>
                  <a:t>амперлік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сипаттамадағы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тұрақты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тоқтың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максималды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мәні</a:t>
                </a:r>
                <a:r>
                  <a:rPr lang="ru-RU" dirty="0" smtClean="0"/>
                  <a:t> </a:t>
                </a:r>
              </a:p>
              <a:p>
                <a:r>
                  <a:rPr lang="kk-KZ" i="1" dirty="0" smtClean="0"/>
                  <a:t>Тоқтың ойысы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k-KZ" i="1">
                            <a:latin typeface="Cambria Math"/>
                          </a:rPr>
                        </m:ctrlPr>
                      </m:sSubPr>
                      <m:e>
                        <m:r>
                          <a:rPr lang="kk-KZ" i="1">
                            <a:latin typeface="Cambria Math"/>
                          </a:rPr>
                          <m:t>І</m:t>
                        </m:r>
                      </m:e>
                      <m:sub>
                        <m:r>
                          <a:rPr lang="kk-KZ" b="0" i="1" smtClean="0">
                            <a:latin typeface="Cambria Math"/>
                          </a:rPr>
                          <m:t>о</m:t>
                        </m:r>
                      </m:sub>
                    </m:sSub>
                  </m:oMath>
                </a14:m>
                <a:r>
                  <a:rPr lang="kk-KZ" i="1" dirty="0" smtClean="0"/>
                  <a:t> - </a:t>
                </a:r>
                <a:r>
                  <a:rPr lang="ru-RU" dirty="0"/>
                  <a:t>вольт-</a:t>
                </a:r>
                <a:r>
                  <a:rPr lang="ru-RU" dirty="0" err="1"/>
                  <a:t>амперлік</a:t>
                </a:r>
                <a:r>
                  <a:rPr lang="ru-RU" dirty="0"/>
                  <a:t> </a:t>
                </a:r>
                <a:r>
                  <a:rPr lang="ru-RU" dirty="0" err="1"/>
                  <a:t>сипаттамадағы</a:t>
                </a:r>
                <a:r>
                  <a:rPr lang="ru-RU" dirty="0"/>
                  <a:t> </a:t>
                </a:r>
                <a:r>
                  <a:rPr lang="ru-RU" dirty="0" err="1"/>
                  <a:t>тұрақты</a:t>
                </a:r>
                <a:r>
                  <a:rPr lang="ru-RU" dirty="0"/>
                  <a:t> </a:t>
                </a:r>
                <a:r>
                  <a:rPr lang="ru-RU" dirty="0" err="1"/>
                  <a:t>тоқтың</a:t>
                </a:r>
                <a:r>
                  <a:rPr lang="ru-RU" dirty="0"/>
                  <a:t> </a:t>
                </a:r>
                <a:r>
                  <a:rPr lang="ru-RU" dirty="0" err="1" smtClean="0"/>
                  <a:t>минималды</a:t>
                </a:r>
                <a:r>
                  <a:rPr lang="ru-RU" dirty="0" smtClean="0"/>
                  <a:t>  </a:t>
                </a:r>
                <a:r>
                  <a:rPr lang="ru-RU" dirty="0" err="1" smtClean="0"/>
                  <a:t>мәні</a:t>
                </a:r>
                <a:endParaRPr lang="ru-RU" i="1" dirty="0" smtClean="0"/>
              </a:p>
              <a:p>
                <a:r>
                  <a:rPr lang="kk-KZ" i="1" dirty="0" smtClean="0"/>
                  <a:t>Тоқтардың қатынасы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k-KZ" i="1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kk-KZ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kk-K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kk-KZ" b="0" i="1" smtClean="0">
                                    <a:latin typeface="Cambria Math"/>
                                  </a:rPr>
                                  <m:t>І</m:t>
                                </m:r>
                              </m:e>
                              <m:sub>
                                <m:r>
                                  <a:rPr lang="kk-KZ" b="0" i="1" smtClean="0">
                                    <a:latin typeface="Cambria Math"/>
                                  </a:rPr>
                                  <m:t>ш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kk-K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kk-KZ" b="0" i="1" smtClean="0">
                                    <a:latin typeface="Cambria Math"/>
                                  </a:rPr>
                                  <m:t>І</m:t>
                                </m:r>
                              </m:e>
                              <m:sub>
                                <m:r>
                                  <a:rPr lang="kk-KZ" b="0" i="1" smtClean="0">
                                    <a:latin typeface="Cambria Math"/>
                                  </a:rPr>
                                  <m:t>о</m:t>
                                </m:r>
                              </m:sub>
                            </m:sSub>
                          </m:den>
                        </m:f>
                      </m:e>
                      <m:sub>
                        <m:r>
                          <a:rPr lang="kk-KZ" b="0" i="1" smtClean="0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endParaRPr lang="ru-RU" i="1" dirty="0" smtClean="0"/>
              </a:p>
              <a:p>
                <a:r>
                  <a:rPr lang="kk-KZ" i="1" dirty="0" smtClean="0"/>
                  <a:t>Шыңның кернеуі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k-KZ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𝑈</m:t>
                        </m:r>
                      </m:e>
                      <m:sub>
                        <m:r>
                          <a:rPr lang="kk-KZ" i="1">
                            <a:latin typeface="Cambria Math"/>
                          </a:rPr>
                          <m:t>ш</m:t>
                        </m:r>
                      </m:sub>
                    </m:sSub>
                  </m:oMath>
                </a14:m>
                <a:r>
                  <a:rPr lang="ru-RU" i="1" dirty="0" smtClean="0"/>
                  <a:t> - </a:t>
                </a:r>
                <a:r>
                  <a:rPr lang="ru-RU" dirty="0"/>
                  <a:t> </a:t>
                </a:r>
                <a:r>
                  <a:rPr lang="ru-RU" dirty="0" err="1" smtClean="0"/>
                  <a:t>тоқтың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шыңына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сәйкес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келетін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тұрақты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кернеу</a:t>
                </a:r>
                <a:r>
                  <a:rPr lang="ru-RU" dirty="0" smtClean="0"/>
                  <a:t> </a:t>
                </a:r>
                <a:r>
                  <a:rPr lang="ru-RU" dirty="0" err="1" smtClean="0"/>
                  <a:t>мәні</a:t>
                </a:r>
                <a:r>
                  <a:rPr lang="ru-RU" dirty="0" smtClean="0"/>
                  <a:t>  </a:t>
                </a:r>
              </a:p>
              <a:p>
                <a:r>
                  <a:rPr lang="kk-KZ" i="1" dirty="0"/>
                  <a:t>Шыңның кернеуі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k-KZ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𝑈</m:t>
                        </m:r>
                      </m:e>
                      <m:sub>
                        <m:r>
                          <a:rPr lang="kk-KZ" i="1">
                            <a:latin typeface="Cambria Math"/>
                          </a:rPr>
                          <m:t>ш</m:t>
                        </m:r>
                      </m:sub>
                    </m:sSub>
                  </m:oMath>
                </a14:m>
                <a:r>
                  <a:rPr lang="ru-RU" i="1" dirty="0"/>
                  <a:t> - </a:t>
                </a:r>
                <a:r>
                  <a:rPr lang="ru-RU" dirty="0"/>
                  <a:t> </a:t>
                </a:r>
                <a:r>
                  <a:rPr lang="ru-RU" dirty="0" err="1"/>
                  <a:t>тоқтың</a:t>
                </a:r>
                <a:r>
                  <a:rPr lang="ru-RU" dirty="0"/>
                  <a:t> </a:t>
                </a:r>
                <a:r>
                  <a:rPr lang="ru-RU" dirty="0" err="1" smtClean="0"/>
                  <a:t>ойысына</a:t>
                </a:r>
                <a:r>
                  <a:rPr lang="ru-RU" dirty="0" smtClean="0"/>
                  <a:t> </a:t>
                </a:r>
                <a:r>
                  <a:rPr lang="ru-RU" dirty="0" err="1"/>
                  <a:t>сәйкес</a:t>
                </a:r>
                <a:r>
                  <a:rPr lang="ru-RU" dirty="0"/>
                  <a:t> </a:t>
                </a:r>
                <a:r>
                  <a:rPr lang="ru-RU" dirty="0" err="1"/>
                  <a:t>келетін</a:t>
                </a:r>
                <a:r>
                  <a:rPr lang="ru-RU" dirty="0"/>
                  <a:t> </a:t>
                </a:r>
                <a:r>
                  <a:rPr lang="ru-RU" dirty="0" err="1" smtClean="0"/>
                  <a:t>тұрақты</a:t>
                </a:r>
                <a:r>
                  <a:rPr lang="ru-RU" dirty="0"/>
                  <a:t> </a:t>
                </a:r>
                <a:r>
                  <a:rPr lang="ru-RU" dirty="0" err="1" smtClean="0"/>
                  <a:t>кернеу</a:t>
                </a:r>
                <a:r>
                  <a:rPr lang="ru-RU" dirty="0" smtClean="0"/>
                  <a:t> </a:t>
                </a:r>
                <a:r>
                  <a:rPr lang="ru-RU" dirty="0" err="1"/>
                  <a:t>мәні</a:t>
                </a:r>
                <a:r>
                  <a:rPr lang="ru-RU" dirty="0"/>
                  <a:t>  </a:t>
                </a:r>
                <a:endParaRPr lang="ru-RU" dirty="0" smtClean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1">
                <a:blip r:embed="rId2"/>
                <a:stretch>
                  <a:fillRect l="-1290" t="-2000" r="-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0430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2492896"/>
            <a:ext cx="5122322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sz="1800" dirty="0" smtClean="0"/>
              <a:t>Диодты ауыспалы тоқты тұрақты тоққа айналдыруда қолданады(диодтық көпір көмегімен). Диод көпірі тізбектей қосылған 4 диодтан тұрады</a:t>
            </a:r>
            <a:endParaRPr lang="kk-KZ" sz="1800" dirty="0"/>
          </a:p>
          <a:p>
            <a:pPr marL="0" indent="0">
              <a:buNone/>
            </a:pPr>
            <a:r>
              <a:rPr lang="kk-KZ" sz="1800" dirty="0" smtClean="0"/>
              <a:t>Диод көпірлері радиоаппаратураны қуаттау үшін, қуат блоктарында және зарядтау құрылғыларда қолданылады. </a:t>
            </a:r>
          </a:p>
          <a:p>
            <a:pPr marL="0" indent="0">
              <a:buNone/>
            </a:pPr>
            <a:endParaRPr lang="kk-KZ" sz="1800" dirty="0" smtClean="0"/>
          </a:p>
          <a:p>
            <a:pPr marL="0" indent="0">
              <a:buNone/>
            </a:pPr>
            <a:r>
              <a:rPr lang="kk-KZ" sz="1800" dirty="0" smtClean="0"/>
              <a:t>Дайын диод көпірлері сатылады, олар төмендегідей болады:</a:t>
            </a:r>
          </a:p>
          <a:p>
            <a:pPr marL="0" indent="0">
              <a:buNone/>
            </a:pPr>
            <a:endParaRPr lang="kk-KZ" sz="2000" dirty="0"/>
          </a:p>
          <a:p>
            <a:pPr marL="0" indent="0">
              <a:buNone/>
            </a:pPr>
            <a:endParaRPr lang="kk-KZ" sz="2000" dirty="0" smtClean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5" name="Рисунок 4" descr="Диодный мост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432" y="2492896"/>
            <a:ext cx="3438056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Диодный мост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346" y="4370051"/>
            <a:ext cx="3483142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Диодный мост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63355"/>
            <a:ext cx="3955946" cy="134076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79512" y="1484784"/>
            <a:ext cx="8784976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Диод </a:t>
            </a:r>
            <a:r>
              <a:rPr lang="ru-RU" dirty="0" err="1"/>
              <a:t>деген</a:t>
            </a:r>
            <a:r>
              <a:rPr lang="ru-RU" dirty="0"/>
              <a:t> </a:t>
            </a:r>
            <a:r>
              <a:rPr lang="ru-RU" dirty="0" err="1"/>
              <a:t>сөз</a:t>
            </a:r>
            <a:r>
              <a:rPr lang="ru-RU" dirty="0"/>
              <a:t> (</a:t>
            </a:r>
            <a:r>
              <a:rPr lang="ru-RU" dirty="0" err="1"/>
              <a:t>гректің</a:t>
            </a:r>
            <a:r>
              <a:rPr lang="ru-RU" dirty="0"/>
              <a:t> </a:t>
            </a:r>
            <a:r>
              <a:rPr lang="ru-RU" dirty="0" err="1"/>
              <a:t>дио</a:t>
            </a:r>
            <a:r>
              <a:rPr lang="ru-RU" dirty="0"/>
              <a:t> — </a:t>
            </a:r>
            <a:r>
              <a:rPr lang="ru-RU" dirty="0" err="1"/>
              <a:t>екі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–од – </a:t>
            </a:r>
            <a:r>
              <a:rPr lang="ru-RU" dirty="0" err="1"/>
              <a:t>шеткі</a:t>
            </a:r>
            <a:r>
              <a:rPr lang="ru-RU" dirty="0"/>
              <a:t> </a:t>
            </a:r>
            <a:r>
              <a:rPr lang="ru-RU" dirty="0" err="1"/>
              <a:t>деген</a:t>
            </a:r>
            <a:r>
              <a:rPr lang="ru-RU" dirty="0"/>
              <a:t> </a:t>
            </a:r>
            <a:r>
              <a:rPr lang="ru-RU" dirty="0" err="1"/>
              <a:t>сөзінен</a:t>
            </a:r>
            <a:r>
              <a:rPr lang="ru-RU" dirty="0"/>
              <a:t> </a:t>
            </a:r>
            <a:r>
              <a:rPr lang="ru-RU" dirty="0" err="1"/>
              <a:t>алынған</a:t>
            </a:r>
            <a:r>
              <a:rPr lang="ru-RU" dirty="0"/>
              <a:t>)</a:t>
            </a:r>
            <a:r>
              <a:rPr lang="vi-VN" dirty="0"/>
              <a:t>— екі электродты, электр тогының бағытына байланысты әр-түрлі өтімділігі бар </a:t>
            </a:r>
            <a:r>
              <a:rPr lang="kk-KZ" dirty="0"/>
              <a:t>электронды </a:t>
            </a:r>
            <a:r>
              <a:rPr lang="vi-VN" dirty="0"/>
              <a:t>аспап (прибор).</a:t>
            </a:r>
            <a:r>
              <a:rPr lang="kk-KZ" dirty="0"/>
              <a:t>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14302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05808" y="1527048"/>
            <a:ext cx="7726632" cy="46382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Жалпы вольт — </a:t>
            </a:r>
            <a:r>
              <a:rPr lang="ru-RU" dirty="0" err="1"/>
              <a:t>амперлік</a:t>
            </a:r>
            <a:r>
              <a:rPr lang="ru-RU" dirty="0"/>
              <a:t> </a:t>
            </a:r>
            <a:r>
              <a:rPr lang="ru-RU" dirty="0" err="1"/>
              <a:t>сипаттама</a:t>
            </a:r>
            <a:r>
              <a:rPr lang="ru-RU" dirty="0"/>
              <a:t> </a:t>
            </a:r>
            <a:r>
              <a:rPr lang="ru-RU" dirty="0" err="1"/>
              <a:t>дегеніміз</a:t>
            </a:r>
            <a:r>
              <a:rPr lang="ru-RU" dirty="0"/>
              <a:t> </a:t>
            </a:r>
            <a:r>
              <a:rPr lang="ru-RU" dirty="0" err="1"/>
              <a:t>диодқа</a:t>
            </a:r>
            <a:r>
              <a:rPr lang="ru-RU" dirty="0"/>
              <a:t> </a:t>
            </a:r>
            <a:r>
              <a:rPr lang="ru-RU" dirty="0" err="1"/>
              <a:t>ма</a:t>
            </a:r>
            <a:r>
              <a:rPr lang="ru-RU" dirty="0"/>
              <a:t>, </a:t>
            </a:r>
            <a:r>
              <a:rPr lang="ru-RU" dirty="0" err="1"/>
              <a:t>жоқ</a:t>
            </a:r>
            <a:r>
              <a:rPr lang="ru-RU" dirty="0"/>
              <a:t> </a:t>
            </a:r>
            <a:r>
              <a:rPr lang="ru-RU" dirty="0" err="1"/>
              <a:t>әлде</a:t>
            </a:r>
            <a:r>
              <a:rPr lang="ru-RU" dirty="0"/>
              <a:t> </a:t>
            </a:r>
            <a:r>
              <a:rPr lang="ru-RU" dirty="0" err="1"/>
              <a:t>басқа</a:t>
            </a:r>
            <a:r>
              <a:rPr lang="ru-RU" dirty="0"/>
              <a:t>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аспапқа</a:t>
            </a:r>
            <a:r>
              <a:rPr lang="ru-RU" dirty="0"/>
              <a:t> </a:t>
            </a:r>
            <a:r>
              <a:rPr lang="ru-RU" dirty="0" err="1"/>
              <a:t>ма</a:t>
            </a:r>
            <a:r>
              <a:rPr lang="ru-RU" dirty="0"/>
              <a:t>, </a:t>
            </a:r>
            <a:r>
              <a:rPr lang="ru-RU" dirty="0" err="1"/>
              <a:t>бәрібір</a:t>
            </a:r>
            <a:r>
              <a:rPr lang="ru-RU" dirty="0"/>
              <a:t>, </a:t>
            </a:r>
            <a:r>
              <a:rPr lang="ru-RU" dirty="0" err="1"/>
              <a:t>берілетін</a:t>
            </a:r>
            <a:r>
              <a:rPr lang="ru-RU" dirty="0"/>
              <a:t> </a:t>
            </a:r>
            <a:r>
              <a:rPr lang="ru-RU" dirty="0" err="1"/>
              <a:t>кернеу</a:t>
            </a:r>
            <a:r>
              <a:rPr lang="ru-RU" dirty="0"/>
              <a:t> </a:t>
            </a:r>
            <a:r>
              <a:rPr lang="ru-RU" dirty="0" err="1"/>
              <a:t>өзгергенде</a:t>
            </a:r>
            <a:r>
              <a:rPr lang="ru-RU" dirty="0"/>
              <a:t>, </a:t>
            </a:r>
            <a:r>
              <a:rPr lang="ru-RU" dirty="0" err="1"/>
              <a:t>соған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токтың</a:t>
            </a:r>
            <a:r>
              <a:rPr lang="ru-RU" dirty="0"/>
              <a:t> </a:t>
            </a:r>
            <a:r>
              <a:rPr lang="ru-RU" dirty="0" err="1"/>
              <a:t>калай</a:t>
            </a:r>
            <a:r>
              <a:rPr lang="ru-RU" dirty="0"/>
              <a:t> </a:t>
            </a:r>
            <a:r>
              <a:rPr lang="ru-RU" dirty="0" err="1"/>
              <a:t>өзгеретінін</a:t>
            </a:r>
            <a:r>
              <a:rPr lang="ru-RU" dirty="0"/>
              <a:t> </a:t>
            </a:r>
            <a:r>
              <a:rPr lang="ru-RU" dirty="0" err="1"/>
              <a:t>көрсететін</a:t>
            </a:r>
            <a:r>
              <a:rPr lang="ru-RU" dirty="0"/>
              <a:t> график. 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dirty="0" err="1"/>
              <a:t>Диодқа</a:t>
            </a:r>
            <a:r>
              <a:rPr lang="ru-RU" dirty="0"/>
              <a:t> тура </a:t>
            </a:r>
            <a:r>
              <a:rPr lang="ru-RU" dirty="0" err="1"/>
              <a:t>кернеу</a:t>
            </a:r>
            <a:r>
              <a:rPr lang="ru-RU" dirty="0"/>
              <a:t> бергенде ток </a:t>
            </a:r>
            <a:r>
              <a:rPr lang="ru-RU" dirty="0" err="1"/>
              <a:t>бірден</a:t>
            </a:r>
            <a:r>
              <a:rPr lang="ru-RU" dirty="0"/>
              <a:t> </a:t>
            </a:r>
            <a:r>
              <a:rPr lang="ru-RU" dirty="0" err="1"/>
              <a:t>көтеріледі</a:t>
            </a:r>
            <a:r>
              <a:rPr lang="ru-RU" dirty="0"/>
              <a:t>. </a:t>
            </a:r>
            <a:r>
              <a:rPr lang="ru-RU" dirty="0" err="1"/>
              <a:t>Яғни</a:t>
            </a:r>
            <a:r>
              <a:rPr lang="ru-RU" dirty="0"/>
              <a:t>, диод </a:t>
            </a:r>
            <a:r>
              <a:rPr lang="ru-RU" dirty="0" err="1"/>
              <a:t>ашылады</a:t>
            </a:r>
            <a:r>
              <a:rPr lang="ru-RU" dirty="0"/>
              <a:t>. Ал </a:t>
            </a:r>
            <a:r>
              <a:rPr lang="ru-RU" dirty="0" err="1"/>
              <a:t>кері</a:t>
            </a:r>
            <a:r>
              <a:rPr lang="ru-RU" dirty="0"/>
              <a:t> </a:t>
            </a:r>
            <a:r>
              <a:rPr lang="ru-RU" dirty="0" err="1"/>
              <a:t>кернеу</a:t>
            </a:r>
            <a:r>
              <a:rPr lang="ru-RU" dirty="0"/>
              <a:t> бергенде ток </a:t>
            </a:r>
            <a:r>
              <a:rPr lang="ru-RU" dirty="0" err="1"/>
              <a:t>өте</a:t>
            </a:r>
            <a:r>
              <a:rPr lang="ru-RU" dirty="0"/>
              <a:t> аз </a:t>
            </a:r>
            <a:r>
              <a:rPr lang="ru-RU" dirty="0" err="1"/>
              <a:t>мөлшерде</a:t>
            </a:r>
            <a:r>
              <a:rPr lang="ru-RU" dirty="0"/>
              <a:t> </a:t>
            </a:r>
            <a:r>
              <a:rPr lang="ru-RU" dirty="0" err="1"/>
              <a:t>болады</a:t>
            </a:r>
            <a:r>
              <a:rPr lang="ru-RU" dirty="0"/>
              <a:t>, </a:t>
            </a:r>
            <a:r>
              <a:rPr lang="ru-RU" dirty="0" err="1"/>
              <a:t>яғни</a:t>
            </a:r>
            <a:r>
              <a:rPr lang="ru-RU" dirty="0"/>
              <a:t> диод жабық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328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7560840" cy="5480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35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Диодтың түрлері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340768"/>
            <a:ext cx="8503920" cy="475828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kk-KZ" sz="3200" dirty="0" smtClean="0"/>
              <a:t>Жұмыс </a:t>
            </a:r>
            <a:r>
              <a:rPr lang="kk-KZ" sz="3200" dirty="0"/>
              <a:t>iстеу ұстанымы бойынша</a:t>
            </a:r>
            <a:r>
              <a:rPr lang="kk-KZ" sz="3200" dirty="0" smtClean="0"/>
              <a:t>:</a:t>
            </a:r>
          </a:p>
          <a:p>
            <a:pPr marL="0" lvl="0" indent="0">
              <a:buNone/>
            </a:pPr>
            <a:endParaRPr lang="ru-RU" sz="3200" dirty="0"/>
          </a:p>
          <a:p>
            <a:pPr lvl="0"/>
            <a:r>
              <a:rPr lang="kk-KZ" sz="3200" dirty="0" smtClean="0"/>
              <a:t>Шоттки </a:t>
            </a:r>
            <a:r>
              <a:rPr lang="kk-KZ" sz="3200" dirty="0"/>
              <a:t>диоды;</a:t>
            </a:r>
            <a:endParaRPr lang="ru-RU" sz="3200" dirty="0"/>
          </a:p>
          <a:p>
            <a:pPr lvl="0"/>
            <a:r>
              <a:rPr lang="kk-KZ" sz="3200" dirty="0" smtClean="0"/>
              <a:t>Сәуле шашатын;</a:t>
            </a:r>
          </a:p>
          <a:p>
            <a:pPr lvl="0"/>
            <a:r>
              <a:rPr lang="kk-KZ" sz="3200" dirty="0" smtClean="0"/>
              <a:t>Жарық диоды;</a:t>
            </a:r>
            <a:endParaRPr lang="ru-RU" sz="3200" dirty="0"/>
          </a:p>
          <a:p>
            <a:pPr lvl="0"/>
            <a:r>
              <a:rPr lang="kk-KZ" sz="3200" dirty="0"/>
              <a:t>Фотодиод</a:t>
            </a:r>
            <a:r>
              <a:rPr lang="kk-KZ" sz="3200" dirty="0" smtClean="0"/>
              <a:t>;</a:t>
            </a:r>
          </a:p>
          <a:p>
            <a:pPr lvl="0"/>
            <a:r>
              <a:rPr lang="kk-KZ" sz="3200" dirty="0" smtClean="0"/>
              <a:t>Тунельдік.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71221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dirty="0" smtClean="0"/>
              <a:t>Фотодиод – оптикалық сәуле шығару кезінде біржақты фотоөткізгіштік қасиеті пайда болатын жартылай өткізгішті диод.</a:t>
            </a:r>
          </a:p>
        </p:txBody>
      </p:sp>
      <p:pic>
        <p:nvPicPr>
          <p:cNvPr id="4" name="Рисунок 3" descr="Фотодиод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3024336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upload.wikimedia.org/wikipedia/commons/thumb/f/f8/Photodiode-closeup.jpg/220px-Photodiode-closeup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621" y="4060970"/>
            <a:ext cx="2520280" cy="2320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upload.wikimedia.org/wikipedia/commons/thumb/0/02/Photodiode_symbol_ru.svg/220px-Photodiode_symbol_ru.svg.png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24460"/>
            <a:ext cx="2952328" cy="143651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300192" y="4005064"/>
            <a:ext cx="2086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/>
              <a:t>Схемада көрсетілуі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337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kk-KZ" dirty="0"/>
              <a:t>Фотодиод деп кері тогы </a:t>
            </a:r>
            <a:r>
              <a:rPr lang="en-US" dirty="0"/>
              <a:t>p-n-</a:t>
            </a:r>
            <a:r>
              <a:rPr lang="kk-KZ" dirty="0"/>
              <a:t>ауысуының жарықталынуына байланысты болатын диодтарды айтамыз. Фотодиодтардың құрылысы кәдімгі жазық жартылай өткізгішті диодтар құрылысымен бірдей, өзгешелігі тек </a:t>
            </a:r>
            <a:r>
              <a:rPr lang="en-US" dirty="0"/>
              <a:t>p-n </a:t>
            </a:r>
            <a:r>
              <a:rPr lang="kk-KZ" dirty="0"/>
              <a:t>ауысуының бір жағынан жарық түсетіндей етіп шыны терезе қалдырылады да, қалған бөлігінің барлығы жарық түспейтіндей етіліп жабылып </a:t>
            </a:r>
            <a:r>
              <a:rPr lang="kk-KZ" dirty="0" smtClean="0"/>
              <a:t>тасталады. </a:t>
            </a:r>
            <a:r>
              <a:rPr lang="kk-KZ" dirty="0"/>
              <a:t>Егер фотодиодқа жарық түспесе, тізбек арқылы аз ғана кері (қараңғылық) ток жүреді.             </a:t>
            </a:r>
            <a:endParaRPr lang="kk-KZ" dirty="0" smtClean="0"/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r>
              <a:rPr lang="kk-KZ" dirty="0" smtClean="0"/>
              <a:t>Фотодиод </a:t>
            </a:r>
            <a:r>
              <a:rPr lang="kk-KZ" dirty="0"/>
              <a:t>электрондық – кемтікті ауысуы бар (</a:t>
            </a:r>
            <a:r>
              <a:rPr lang="ru-RU" i="1" dirty="0"/>
              <a:t>р</a:t>
            </a:r>
            <a:r>
              <a:rPr lang="ru-RU" dirty="0"/>
              <a:t>–</a:t>
            </a:r>
            <a:r>
              <a:rPr lang="ru-RU" i="1" dirty="0"/>
              <a:t>n</a:t>
            </a:r>
            <a:r>
              <a:rPr lang="ru-RU" dirty="0"/>
              <a:t>-</a:t>
            </a:r>
            <a:r>
              <a:rPr lang="kk-KZ" dirty="0"/>
              <a:t> ауысуы) 2 металдық шығыспен қамтылған пластмассалық немесе металдық корпусқа монтаждалған жартылай өткізгішті кристалл түрінде болады. Фотодиодты жасайтын металдарға </a:t>
            </a:r>
            <a:r>
              <a:rPr lang="ru-RU" dirty="0" err="1"/>
              <a:t>Ge</a:t>
            </a:r>
            <a:r>
              <a:rPr lang="ru-RU" dirty="0"/>
              <a:t>, </a:t>
            </a:r>
            <a:r>
              <a:rPr lang="ru-RU" dirty="0" err="1"/>
              <a:t>Si</a:t>
            </a:r>
            <a:r>
              <a:rPr lang="ru-RU" dirty="0"/>
              <a:t>, </a:t>
            </a:r>
            <a:r>
              <a:rPr lang="ru-RU" dirty="0" err="1"/>
              <a:t>Ga</a:t>
            </a:r>
            <a:r>
              <a:rPr lang="ru-RU" dirty="0"/>
              <a:t>, </a:t>
            </a:r>
            <a:r>
              <a:rPr lang="ru-RU" dirty="0" err="1"/>
              <a:t>As</a:t>
            </a:r>
            <a:r>
              <a:rPr lang="ru-RU" dirty="0"/>
              <a:t>, </a:t>
            </a:r>
            <a:r>
              <a:rPr lang="ru-RU" dirty="0" err="1"/>
              <a:t>Hg</a:t>
            </a:r>
            <a:r>
              <a:rPr lang="ru-RU" dirty="0"/>
              <a:t>, </a:t>
            </a:r>
            <a:r>
              <a:rPr lang="ru-RU" dirty="0" err="1"/>
              <a:t>Cd</a:t>
            </a:r>
            <a:r>
              <a:rPr lang="ru-RU" dirty="0"/>
              <a:t>, </a:t>
            </a:r>
            <a:r>
              <a:rPr lang="ru-RU" dirty="0" err="1"/>
              <a:t>Te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т.б</a:t>
            </a:r>
            <a:r>
              <a:rPr lang="ru-RU" dirty="0"/>
              <a:t>. </a:t>
            </a:r>
            <a:r>
              <a:rPr lang="ru-RU" dirty="0" err="1"/>
              <a:t>жатады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Фотодиод </a:t>
            </a:r>
            <a:r>
              <a:rPr lang="ru-RU" dirty="0"/>
              <a:t>автоматика </a:t>
            </a:r>
            <a:r>
              <a:rPr lang="ru-RU" dirty="0" err="1"/>
              <a:t>жүйелері</a:t>
            </a:r>
            <a:r>
              <a:rPr lang="ru-RU" dirty="0"/>
              <a:t> мен </a:t>
            </a:r>
            <a:r>
              <a:rPr lang="ru-RU" dirty="0" err="1"/>
              <a:t>басқа</a:t>
            </a:r>
            <a:r>
              <a:rPr lang="ru-RU" dirty="0"/>
              <a:t> техника </a:t>
            </a:r>
            <a:r>
              <a:rPr lang="ru-RU" dirty="0" err="1"/>
              <a:t>қондырғыларында</a:t>
            </a:r>
            <a:r>
              <a:rPr lang="ru-RU" dirty="0"/>
              <a:t>, </a:t>
            </a:r>
            <a:r>
              <a:rPr lang="ru-RU" dirty="0" err="1"/>
              <a:t>индикаторлық</a:t>
            </a:r>
            <a:r>
              <a:rPr lang="ru-RU" dirty="0"/>
              <a:t> </a:t>
            </a:r>
            <a:r>
              <a:rPr lang="ru-RU" dirty="0" err="1"/>
              <a:t>құрылғыларда</a:t>
            </a:r>
            <a:r>
              <a:rPr lang="ru-RU" dirty="0"/>
              <a:t>,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қозғаушы</a:t>
            </a:r>
            <a:r>
              <a:rPr lang="ru-RU" dirty="0"/>
              <a:t> </a:t>
            </a:r>
            <a:r>
              <a:rPr lang="ru-RU" dirty="0" err="1"/>
              <a:t>күші</a:t>
            </a:r>
            <a:r>
              <a:rPr lang="ru-RU" dirty="0"/>
              <a:t> </a:t>
            </a:r>
            <a:r>
              <a:rPr lang="ru-RU" dirty="0" err="1"/>
              <a:t>ретінде</a:t>
            </a:r>
            <a:r>
              <a:rPr lang="ru-RU" dirty="0"/>
              <a:t> </a:t>
            </a:r>
            <a:r>
              <a:rPr lang="ru-RU" dirty="0" err="1"/>
              <a:t>жарық</a:t>
            </a:r>
            <a:r>
              <a:rPr lang="ru-RU" dirty="0"/>
              <a:t> </a:t>
            </a:r>
            <a:r>
              <a:rPr lang="ru-RU" dirty="0" err="1"/>
              <a:t>ақпаратын</a:t>
            </a:r>
            <a:r>
              <a:rPr lang="ru-RU" dirty="0"/>
              <a:t> </a:t>
            </a:r>
            <a:r>
              <a:rPr lang="ru-RU" dirty="0" err="1"/>
              <a:t>электрлікке</a:t>
            </a:r>
            <a:r>
              <a:rPr lang="ru-RU" dirty="0"/>
              <a:t> </a:t>
            </a:r>
            <a:r>
              <a:rPr lang="ru-RU" dirty="0" err="1"/>
              <a:t>түрлендіру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қолданылады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1968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Фотодиодтың құрылымдық схемасы</a:t>
            </a:r>
          </a:p>
          <a:p>
            <a:pPr marL="0" indent="0">
              <a:buNone/>
            </a:pPr>
            <a:r>
              <a:rPr lang="kk-KZ" dirty="0" smtClean="0"/>
              <a:t>1-жартылайөткізгіштің кристалы</a:t>
            </a:r>
          </a:p>
          <a:p>
            <a:pPr marL="0" indent="0">
              <a:buNone/>
            </a:pPr>
            <a:r>
              <a:rPr lang="kk-KZ" dirty="0" smtClean="0"/>
              <a:t>2-контактілер</a:t>
            </a:r>
          </a:p>
          <a:p>
            <a:pPr marL="0" indent="0">
              <a:buNone/>
            </a:pPr>
            <a:r>
              <a:rPr lang="kk-KZ" dirty="0" smtClean="0"/>
              <a:t>3-шықпалар</a:t>
            </a:r>
          </a:p>
          <a:p>
            <a:pPr marL="0" indent="0">
              <a:buNone/>
            </a:pPr>
            <a:r>
              <a:rPr lang="kk-KZ" dirty="0" smtClean="0"/>
              <a:t>Ф-электромагниттік сәулеленудің ағыны</a:t>
            </a:r>
          </a:p>
          <a:p>
            <a:pPr marL="0" indent="0">
              <a:buNone/>
            </a:pPr>
            <a:r>
              <a:rPr lang="kk-KZ" dirty="0" smtClean="0"/>
              <a:t>Е-тұрақты тоқ көзі</a:t>
            </a:r>
          </a:p>
          <a:p>
            <a:pPr marL="0" indent="0">
              <a:buNone/>
            </a:pPr>
            <a:r>
              <a:rPr lang="en-US" dirty="0" smtClean="0"/>
              <a:t>R</a:t>
            </a:r>
            <a:r>
              <a:rPr lang="kk-KZ" dirty="0" smtClean="0"/>
              <a:t>-салмақ</a:t>
            </a:r>
          </a:p>
          <a:p>
            <a:pPr marL="0" indent="0">
              <a:buNone/>
            </a:pPr>
            <a:endParaRPr lang="kk-KZ" dirty="0"/>
          </a:p>
          <a:p>
            <a:pPr marL="0" indent="0">
              <a:buNone/>
            </a:pPr>
            <a:endParaRPr lang="kk-KZ" dirty="0" smtClean="0"/>
          </a:p>
          <a:p>
            <a:pPr marL="0" indent="0">
              <a:buNone/>
            </a:pPr>
            <a:r>
              <a:rPr lang="ru-RU" dirty="0" smtClean="0"/>
              <a:t>      Фотодиод </a:t>
            </a:r>
            <a:r>
              <a:rPr lang="ru-RU" dirty="0" err="1"/>
              <a:t>екі</a:t>
            </a:r>
            <a:r>
              <a:rPr lang="ru-RU" dirty="0"/>
              <a:t> </a:t>
            </a:r>
            <a:r>
              <a:rPr lang="ru-RU" dirty="0" err="1"/>
              <a:t>режімде</a:t>
            </a:r>
            <a:r>
              <a:rPr lang="ru-RU" dirty="0"/>
              <a:t> </a:t>
            </a:r>
            <a:r>
              <a:rPr lang="ru-RU" dirty="0" err="1"/>
              <a:t>жұмыс</a:t>
            </a:r>
            <a:r>
              <a:rPr lang="ru-RU" dirty="0"/>
              <a:t> </a:t>
            </a:r>
            <a:r>
              <a:rPr lang="ru-RU" dirty="0" err="1"/>
              <a:t>істей</a:t>
            </a:r>
            <a:r>
              <a:rPr lang="ru-RU" dirty="0"/>
              <a:t> </a:t>
            </a:r>
            <a:r>
              <a:rPr lang="ru-RU" dirty="0" err="1"/>
              <a:t>алады</a:t>
            </a:r>
            <a:r>
              <a:rPr lang="ru-RU" dirty="0"/>
              <a:t>: </a:t>
            </a:r>
          </a:p>
          <a:p>
            <a:pPr marL="0" indent="0">
              <a:buNone/>
            </a:pPr>
            <a:r>
              <a:rPr lang="ru-RU" dirty="0" err="1"/>
              <a:t>сыртқы</a:t>
            </a:r>
            <a:r>
              <a:rPr lang="ru-RU" dirty="0"/>
              <a:t> </a:t>
            </a:r>
            <a:r>
              <a:rPr lang="ru-RU" dirty="0" err="1"/>
              <a:t>кернеу</a:t>
            </a:r>
            <a:r>
              <a:rPr lang="ru-RU" dirty="0"/>
              <a:t> </a:t>
            </a:r>
            <a:r>
              <a:rPr lang="ru-RU" dirty="0" err="1"/>
              <a:t>қосылмаған</a:t>
            </a:r>
            <a:r>
              <a:rPr lang="ru-RU" dirty="0"/>
              <a:t> 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фотогальваникалық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(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вентильдік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>
              <a:buNone/>
            </a:pP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оған</a:t>
            </a:r>
            <a:r>
              <a:rPr lang="ru-RU" dirty="0"/>
              <a:t> </a:t>
            </a:r>
            <a:r>
              <a:rPr lang="ru-RU" dirty="0" err="1"/>
              <a:t>кері</a:t>
            </a:r>
            <a:r>
              <a:rPr lang="ru-RU" dirty="0"/>
              <a:t> </a:t>
            </a:r>
            <a:r>
              <a:rPr lang="ru-RU" dirty="0" err="1"/>
              <a:t>кернеу</a:t>
            </a:r>
            <a:r>
              <a:rPr lang="ru-RU" dirty="0"/>
              <a:t> </a:t>
            </a:r>
            <a:r>
              <a:rPr lang="ru-RU" dirty="0" err="1"/>
              <a:t>қосылған</a:t>
            </a:r>
            <a:r>
              <a:rPr lang="ru-RU" dirty="0"/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фотодиодтық</a:t>
            </a:r>
            <a:r>
              <a:rPr lang="ru-RU" dirty="0"/>
              <a:t> </a:t>
            </a:r>
            <a:r>
              <a:rPr lang="ru-RU" dirty="0" err="1"/>
              <a:t>күйде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://upload.wikimedia.org/wikipedia/commons/thumb/0/0a/PhotoDiod.jpg/220px-PhotoDiod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888" y="1268760"/>
            <a:ext cx="354811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8654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304</TotalTime>
  <Words>1072</Words>
  <Application>Microsoft Office PowerPoint</Application>
  <PresentationFormat>Экран (4:3)</PresentationFormat>
  <Paragraphs>162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Официальная</vt:lpstr>
      <vt:lpstr>Диод. Диодтың түрлері</vt:lpstr>
      <vt:lpstr>Диод</vt:lpstr>
      <vt:lpstr>Диод</vt:lpstr>
      <vt:lpstr>Диод</vt:lpstr>
      <vt:lpstr>Диод</vt:lpstr>
      <vt:lpstr>Диодтың түрлері</vt:lpstr>
      <vt:lpstr>фотодиод</vt:lpstr>
      <vt:lpstr>фотодиод</vt:lpstr>
      <vt:lpstr>Фотодиод</vt:lpstr>
      <vt:lpstr>Фотодиод</vt:lpstr>
      <vt:lpstr>Фотодиод</vt:lpstr>
      <vt:lpstr>Сәуле шығаратын диод</vt:lpstr>
      <vt:lpstr>Жарық диоды</vt:lpstr>
      <vt:lpstr>Жарық диоды</vt:lpstr>
      <vt:lpstr>Жарық диоды</vt:lpstr>
      <vt:lpstr>Жарық диодының құрылысы</vt:lpstr>
      <vt:lpstr>Жарық диоды</vt:lpstr>
      <vt:lpstr>Жарық диоды</vt:lpstr>
      <vt:lpstr>Жарық диоды</vt:lpstr>
      <vt:lpstr>Жарық диоды</vt:lpstr>
      <vt:lpstr>Жарық диоды</vt:lpstr>
      <vt:lpstr>Инфрақызыл диод</vt:lpstr>
      <vt:lpstr>Инфрақызыл диод</vt:lpstr>
      <vt:lpstr>Инфрақызыл диод</vt:lpstr>
      <vt:lpstr> Шоттки диоды</vt:lpstr>
      <vt:lpstr>             Шоттки диоды</vt:lpstr>
      <vt:lpstr>Туннельдiк диод</vt:lpstr>
      <vt:lpstr>Туннельдiк диод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Жаксылыкова Асия</dc:creator>
  <cp:lastModifiedBy>Жаксылыкова Асия</cp:lastModifiedBy>
  <cp:revision>29</cp:revision>
  <dcterms:created xsi:type="dcterms:W3CDTF">2014-01-26T10:55:53Z</dcterms:created>
  <dcterms:modified xsi:type="dcterms:W3CDTF">2014-01-26T16:31:17Z</dcterms:modified>
</cp:coreProperties>
</file>