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6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69719DA-0BCA-4B1E-9AF5-15D2F5DEAE28}" type="datetimeFigureOut">
              <a:rPr lang="ru-RU" smtClean="0"/>
              <a:pPr/>
              <a:t>25.10.2011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04F8BE5-94AE-4E04-A087-7C9E180038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9719DA-0BCA-4B1E-9AF5-15D2F5DEAE28}" type="datetimeFigureOut">
              <a:rPr lang="ru-RU" smtClean="0"/>
              <a:pPr/>
              <a:t>25.10.2011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4F8BE5-94AE-4E04-A087-7C9E180038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F69719DA-0BCA-4B1E-9AF5-15D2F5DEAE28}" type="datetimeFigureOut">
              <a:rPr lang="ru-RU" smtClean="0"/>
              <a:pPr/>
              <a:t>25.10.2011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04F8BE5-94AE-4E04-A087-7C9E180038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9719DA-0BCA-4B1E-9AF5-15D2F5DEAE28}" type="datetimeFigureOut">
              <a:rPr lang="ru-RU" smtClean="0"/>
              <a:pPr/>
              <a:t>25.10.2011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4F8BE5-94AE-4E04-A087-7C9E180038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69719DA-0BCA-4B1E-9AF5-15D2F5DEAE28}" type="datetimeFigureOut">
              <a:rPr lang="ru-RU" smtClean="0"/>
              <a:pPr/>
              <a:t>25.10.2011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D04F8BE5-94AE-4E04-A087-7C9E180038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9719DA-0BCA-4B1E-9AF5-15D2F5DEAE28}" type="datetimeFigureOut">
              <a:rPr lang="ru-RU" smtClean="0"/>
              <a:pPr/>
              <a:t>25.10.2011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4F8BE5-94AE-4E04-A087-7C9E180038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9719DA-0BCA-4B1E-9AF5-15D2F5DEAE28}" type="datetimeFigureOut">
              <a:rPr lang="ru-RU" smtClean="0"/>
              <a:pPr/>
              <a:t>25.10.2011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4F8BE5-94AE-4E04-A087-7C9E180038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9719DA-0BCA-4B1E-9AF5-15D2F5DEAE28}" type="datetimeFigureOut">
              <a:rPr lang="ru-RU" smtClean="0"/>
              <a:pPr/>
              <a:t>25.10.2011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4F8BE5-94AE-4E04-A087-7C9E180038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69719DA-0BCA-4B1E-9AF5-15D2F5DEAE28}" type="datetimeFigureOut">
              <a:rPr lang="ru-RU" smtClean="0"/>
              <a:pPr/>
              <a:t>25.10.2011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4F8BE5-94AE-4E04-A087-7C9E180038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9719DA-0BCA-4B1E-9AF5-15D2F5DEAE28}" type="datetimeFigureOut">
              <a:rPr lang="ru-RU" smtClean="0"/>
              <a:pPr/>
              <a:t>25.10.2011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4F8BE5-94AE-4E04-A087-7C9E180038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9719DA-0BCA-4B1E-9AF5-15D2F5DEAE28}" type="datetimeFigureOut">
              <a:rPr lang="ru-RU" smtClean="0"/>
              <a:pPr/>
              <a:t>25.10.2011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4F8BE5-94AE-4E04-A087-7C9E1800386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F69719DA-0BCA-4B1E-9AF5-15D2F5DEAE28}" type="datetimeFigureOut">
              <a:rPr lang="ru-RU" smtClean="0"/>
              <a:pPr/>
              <a:t>25.10.2011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D04F8BE5-94AE-4E04-A087-7C9E1800386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A3%D0%B7%D0%B5%D0%BB_%D1%81%D0%B5%D1%82%D0%B8" TargetMode="External"/><Relationship Id="rId3" Type="http://schemas.openxmlformats.org/officeDocument/2006/relationships/hyperlink" Target="http://ru.wikipedia.org/wiki/%D0%90%D0%B2%D1%82%D0%BE%D0%BD%D0%BE%D0%BC%D0%B8%D1%8F" TargetMode="External"/><Relationship Id="rId7" Type="http://schemas.openxmlformats.org/officeDocument/2006/relationships/hyperlink" Target="http://ru.wikipedia.org/wiki/DNS" TargetMode="External"/><Relationship Id="rId2" Type="http://schemas.openxmlformats.org/officeDocument/2006/relationships/hyperlink" Target="http://ru.wikipedia.org/wiki/%D0%98%D0%B4%D0%B5%D0%BD%D1%82%D0%B8%D1%84%D0%B8%D0%BA%D0%B0%D1%86%D0%B8%D1%8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F%D1%80%D0%BE%D1%81%D1%82%D1%80%D0%B0%D0%BD%D1%81%D1%82%D0%B2%D0%BE_%D0%B8%D0%BC%D1%91%D0%BD" TargetMode="External"/><Relationship Id="rId11" Type="http://schemas.openxmlformats.org/officeDocument/2006/relationships/image" Target="../media/image2.jpeg"/><Relationship Id="rId5" Type="http://schemas.openxmlformats.org/officeDocument/2006/relationships/hyperlink" Target="http://ru.wikipedia.org/wiki/%D0%98%D0%B5%D1%80%D0%B0%D1%80%D1%85%D0%B8%D1%8F" TargetMode="External"/><Relationship Id="rId10" Type="http://schemas.openxmlformats.org/officeDocument/2006/relationships/hyperlink" Target="http://ru.wikipedia.org/wiki/%D0%9F%D0%BE%D1%87%D1%82%D0%BE%D0%B2%D1%8B%D0%B9_%D1%81%D0%B5%D1%80%D0%B2%D0%B5%D1%80" TargetMode="External"/><Relationship Id="rId4" Type="http://schemas.openxmlformats.org/officeDocument/2006/relationships/hyperlink" Target="http://ru.wikipedia.org/wiki/%D0%98%D0%BD%D1%82%D0%B5%D1%80%D0%BD%D0%B5%D1%82" TargetMode="External"/><Relationship Id="rId9" Type="http://schemas.openxmlformats.org/officeDocument/2006/relationships/hyperlink" Target="http://ru.wikipedia.org/wiki/%D0%92%D0%B5%D0%B1-%D1%81%D0%B0%D0%B9%D1%82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4%D0%BE%D0%BC%D0%B5%D0%BD_%D0%B2%D1%82%D0%BE%D1%80%D0%BE%D0%B3%D0%BE_%D1%83%D1%80%D0%BE%D0%B2%D0%BD%D1%8F" TargetMode="External"/><Relationship Id="rId2" Type="http://schemas.openxmlformats.org/officeDocument/2006/relationships/hyperlink" Target="http://ru.wikipedia.org/wiki/FQDN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ru.wikipedia.org/wiki/%D0%9A%D0%BE%D1%80%D0%BD%D0%B5%D0%B2%D0%BE%D0%B9_%D0%B4%D0%BE%D0%BC%D0%B5%D0%BD" TargetMode="External"/><Relationship Id="rId4" Type="http://schemas.openxmlformats.org/officeDocument/2006/relationships/hyperlink" Target="http://ru.wikipedia.org/wiki/%D0%94%D0%BE%D0%BC%D0%B5%D0%BD_%D0%B2%D0%B5%D1%80%D1%85%D0%BD%D0%B5%D0%B3%D0%BE_%D1%83%D1%80%D0%BE%D0%B2%D0%BD%D1%8F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ru.wikipedia.org/wiki/DNS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4%D0%BE%D0%BC%D0%B5%D0%BD%D1%8B_%D0%B2%D1%82%D0%BE%D1%80%D0%BE%D0%B3%D0%BE_%D1%83%D1%80%D0%BE%D0%B2%D0%BD%D1%8F_example.org,_example.net_%D0%B8_example.com" TargetMode="External"/><Relationship Id="rId3" Type="http://schemas.openxmlformats.org/officeDocument/2006/relationships/hyperlink" Target="http://ru.wikipedia.org/wiki/ICANN" TargetMode="External"/><Relationship Id="rId7" Type="http://schemas.openxmlformats.org/officeDocument/2006/relationships/hyperlink" Target="http://tools.ietf.org/html/rfc2606" TargetMode="External"/><Relationship Id="rId2" Type="http://schemas.openxmlformats.org/officeDocument/2006/relationships/hyperlink" Target="http://ru.wikipedia.org/wiki/%D0%9E%D0%B1%D1%89%D0%B8%D0%B9_%D0%B4%D0%BE%D0%BC%D0%B5%D0%BD_%D0%B2%D0%B5%D1%80%D1%85%D0%BD%D0%B5%D0%B3%D0%BE_%D1%83%D1%80%D0%BE%D0%B2%D0%BD%D1%8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IANA" TargetMode="External"/><Relationship Id="rId5" Type="http://schemas.openxmlformats.org/officeDocument/2006/relationships/hyperlink" Target="http://ru.wikipedia.org/wiki/%D0%9D%D0%B0%D1%86%D0%B8%D0%BE%D0%BD%D0%B0%D0%BB%D1%8C%D0%BD%D1%8B%D0%B9_%D0%B4%D0%BE%D0%BC%D0%B5%D0%BD_%D0%B2%D0%B5%D1%80%D1%85%D0%BD%D0%B5%D0%B3%D0%BE_%D1%83%D1%80%D0%BE%D0%B2%D0%BD%D1%8F" TargetMode="External"/><Relationship Id="rId10" Type="http://schemas.openxmlformats.org/officeDocument/2006/relationships/hyperlink" Target="http://ru.wikipedia.org/wiki/.invalid" TargetMode="External"/><Relationship Id="rId4" Type="http://schemas.openxmlformats.org/officeDocument/2006/relationships/hyperlink" Target="http://ru.wikipedia.org/wiki/IDN" TargetMode="External"/><Relationship Id="rId9" Type="http://schemas.openxmlformats.org/officeDocument/2006/relationships/hyperlink" Target="http://ru.wikipedia.org/wiki/.test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A%D0%BD%D0%B8%D0%B3%D0%B0_%D1%80%D0%B5%D0%BA%D0%BE%D1%80%D0%B4%D0%BE%D0%B2_%D0%93%D0%B8%D0%BD%D0%BD%D0%B5%D1%81%D1%81%D0%B0" TargetMode="External"/><Relationship Id="rId2" Type="http://schemas.openxmlformats.org/officeDocument/2006/relationships/hyperlink" Target="http://ru.wikipedia.org/wiki/%D0%A0%D0%B5%D0%B3%D0%B8%D1%81%D1%82%D1%80%D0%B0%D1%86%D0%B8%D1%8F_%D0%B4%D0%BE%D0%BC%D0%B5%D0%BD%D0%BE%D0%B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E%D1%81%D1%82%D1%80%D0%BE%D0%B2_%D0%90%D0%BD%D0%B3%D0%BB%D1%81%D0%B8" TargetMode="External"/><Relationship Id="rId5" Type="http://schemas.openxmlformats.org/officeDocument/2006/relationships/hyperlink" Target="http://ru.wikipedia.org/wiki/%D0%A3%D1%8D%D0%BB%D1%8C%D1%81" TargetMode="External"/><Relationship Id="rId4" Type="http://schemas.openxmlformats.org/officeDocument/2006/relationships/hyperlink" Target="http://ru.wikipedia.org/wiki/%D0%9B%D0%BB%D0%B0%D0%BD%D0%B2%D0%B0%D0%B9%D1%80_%D0%9F%D1%83%D0%BB%D0%BB%D0%B3%D0%B2%D0%B8%D0%BD%D0%B3%D0%B8%D0%BB%D0%BB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Доменное имя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Содержание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Международные домены (gTLD)</a:t>
            </a:r>
          </a:p>
          <a:p>
            <a:r>
              <a:rPr lang="ru-RU" b="1" dirty="0" smtClean="0"/>
              <a:t>Интернационализованные домены (IDN)</a:t>
            </a:r>
          </a:p>
          <a:p>
            <a:r>
              <a:rPr lang="ru-RU" b="1" dirty="0" smtClean="0"/>
              <a:t>Национальные домены (ccTLD)</a:t>
            </a:r>
          </a:p>
          <a:p>
            <a:r>
              <a:rPr lang="ru-RU" b="1" dirty="0" smtClean="0"/>
              <a:t>Зарезервированные доменные имена</a:t>
            </a:r>
          </a:p>
          <a:p>
            <a:r>
              <a:rPr lang="ru-RU" b="1" dirty="0" smtClean="0"/>
              <a:t>Длинные доменные имена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609416"/>
            <a:ext cx="4357718" cy="4748542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b="1" dirty="0" err="1" smtClean="0"/>
              <a:t>Доме́нное</a:t>
            </a:r>
            <a:r>
              <a:rPr lang="ru-RU" b="1" dirty="0" smtClean="0"/>
              <a:t> имя</a:t>
            </a:r>
            <a:r>
              <a:rPr lang="ru-RU" dirty="0" smtClean="0"/>
              <a:t> — символьное имя, служащее для </a:t>
            </a:r>
            <a:r>
              <a:rPr lang="ru-RU" dirty="0" smtClean="0">
                <a:solidFill>
                  <a:srgbClr val="FF0000"/>
                </a:solidFill>
                <a:hlinkClick r:id="rId2" tooltip="Идентификация"/>
              </a:rPr>
              <a:t>идентификации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областей — единиц административной </a:t>
            </a:r>
            <a:r>
              <a:rPr lang="ru-RU" dirty="0" smtClean="0">
                <a:hlinkClick r:id="rId3" tooltip="Автономия"/>
              </a:rPr>
              <a:t>автономии</a:t>
            </a:r>
            <a:r>
              <a:rPr lang="ru-RU" dirty="0" smtClean="0"/>
              <a:t> в сети </a:t>
            </a:r>
            <a:r>
              <a:rPr lang="ru-RU" dirty="0" smtClean="0">
                <a:hlinkClick r:id="rId4" tooltip="Интернет"/>
              </a:rPr>
              <a:t>Интернет</a:t>
            </a:r>
            <a:r>
              <a:rPr lang="ru-RU" dirty="0" smtClean="0"/>
              <a:t> — в составе вышестоящей по </a:t>
            </a:r>
            <a:r>
              <a:rPr lang="ru-RU" dirty="0" smtClean="0">
                <a:hlinkClick r:id="rId5" tooltip="Иерархия"/>
              </a:rPr>
              <a:t>иерархии</a:t>
            </a:r>
            <a:r>
              <a:rPr lang="ru-RU" dirty="0" smtClean="0"/>
              <a:t> такой области. Каждая из таких областей называется </a:t>
            </a:r>
            <a:r>
              <a:rPr lang="ru-RU" b="1" i="1" dirty="0" err="1" smtClean="0"/>
              <a:t>доме́ном</a:t>
            </a:r>
            <a:r>
              <a:rPr lang="ru-RU" dirty="0" smtClean="0"/>
              <a:t>. Общее </a:t>
            </a:r>
            <a:r>
              <a:rPr lang="ru-RU" dirty="0" smtClean="0">
                <a:hlinkClick r:id="rId6" tooltip="Пространство имён"/>
              </a:rPr>
              <a:t>пространство имён</a:t>
            </a:r>
            <a:r>
              <a:rPr lang="ru-RU" dirty="0" smtClean="0"/>
              <a:t> Интернета функционирует благодаря </a:t>
            </a:r>
            <a:r>
              <a:rPr lang="ru-RU" dirty="0" smtClean="0">
                <a:hlinkClick r:id="rId7" tooltip="DNS"/>
              </a:rPr>
              <a:t>DNS</a:t>
            </a:r>
            <a:r>
              <a:rPr lang="ru-RU" dirty="0" smtClean="0"/>
              <a:t> — системе доменных имён. Доменные имена дают возможность адресации </a:t>
            </a:r>
            <a:r>
              <a:rPr lang="ru-RU" dirty="0" err="1" smtClean="0"/>
              <a:t>интернет-</a:t>
            </a:r>
            <a:r>
              <a:rPr lang="ru-RU" dirty="0" err="1" smtClean="0">
                <a:hlinkClick r:id="rId8" tooltip="Узел сети"/>
              </a:rPr>
              <a:t>узлов</a:t>
            </a:r>
            <a:r>
              <a:rPr lang="ru-RU" dirty="0" smtClean="0"/>
              <a:t> и в </a:t>
            </a:r>
            <a:r>
              <a:rPr lang="ru-RU" dirty="0" err="1" smtClean="0"/>
              <a:t>удорасположенных</a:t>
            </a:r>
            <a:r>
              <a:rPr lang="ru-RU" dirty="0" smtClean="0"/>
              <a:t> на них сетевых ресурсов (</a:t>
            </a:r>
            <a:r>
              <a:rPr lang="ru-RU" dirty="0" err="1" smtClean="0">
                <a:hlinkClick r:id="rId9" tooltip="Веб-сайт"/>
              </a:rPr>
              <a:t>веб-сайтов</a:t>
            </a:r>
            <a:r>
              <a:rPr lang="ru-RU" dirty="0" smtClean="0"/>
              <a:t>, </a:t>
            </a:r>
            <a:r>
              <a:rPr lang="ru-RU" dirty="0" smtClean="0">
                <a:hlinkClick r:id="rId10" tooltip="Почтовый сервер"/>
              </a:rPr>
              <a:t>серверов электронной почты</a:t>
            </a:r>
            <a:r>
              <a:rPr lang="ru-RU" dirty="0" smtClean="0"/>
              <a:t>, других служб) </a:t>
            </a:r>
            <a:r>
              <a:rPr lang="ru-RU" dirty="0" err="1" smtClean="0"/>
              <a:t>бной</a:t>
            </a:r>
            <a:r>
              <a:rPr lang="ru-RU" dirty="0" smtClean="0"/>
              <a:t> для человека форме.</a:t>
            </a:r>
            <a:endParaRPr lang="ru-RU" dirty="0"/>
          </a:p>
        </p:txBody>
      </p:sp>
      <p:pic>
        <p:nvPicPr>
          <p:cNvPr id="3074" name="Picture 2" descr="K:\iCAP80908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643570" y="1714488"/>
            <a:ext cx="1928826" cy="19288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>
                <a:hlinkClick r:id="rId2" tooltip="FQDN"/>
              </a:rPr>
              <a:t>Полное доменное имя</a:t>
            </a:r>
            <a:r>
              <a:rPr lang="ru-RU" dirty="0" smtClean="0"/>
              <a:t> состоит из непосредственного имени домена и далее имён всех доменов, в которые он входит, разделённых точками. Например, полное имя </a:t>
            </a:r>
            <a:r>
              <a:rPr lang="ru-RU" i="1" dirty="0" err="1" smtClean="0"/>
              <a:t>ru.wikipedia.org</a:t>
            </a:r>
            <a:r>
              <a:rPr lang="ru-RU" i="1" dirty="0" smtClean="0"/>
              <a:t>.</a:t>
            </a:r>
            <a:r>
              <a:rPr lang="ru-RU" dirty="0" smtClean="0"/>
              <a:t> обозначает домен третьего уровня </a:t>
            </a:r>
            <a:r>
              <a:rPr lang="ru-RU" i="1" dirty="0" err="1" smtClean="0"/>
              <a:t>ru</a:t>
            </a:r>
            <a:r>
              <a:rPr lang="ru-RU" dirty="0" smtClean="0"/>
              <a:t>, который входит в </a:t>
            </a:r>
            <a:r>
              <a:rPr lang="ru-RU" dirty="0" smtClean="0">
                <a:hlinkClick r:id="rId3" tooltip="Домен второго уровня"/>
              </a:rPr>
              <a:t>домен второго уровня</a:t>
            </a:r>
            <a:r>
              <a:rPr lang="ru-RU" dirty="0" smtClean="0"/>
              <a:t> </a:t>
            </a:r>
            <a:r>
              <a:rPr lang="ru-RU" i="1" dirty="0" err="1" smtClean="0"/>
              <a:t>wikipedia</a:t>
            </a:r>
            <a:r>
              <a:rPr lang="ru-RU" dirty="0" smtClean="0"/>
              <a:t>, который входит в </a:t>
            </a:r>
            <a:r>
              <a:rPr lang="ru-RU" dirty="0" smtClean="0">
                <a:hlinkClick r:id="rId4" tooltip="Домен верхнего уровня"/>
              </a:rPr>
              <a:t>домен верхнего уровня</a:t>
            </a:r>
            <a:r>
              <a:rPr lang="ru-RU" dirty="0" smtClean="0"/>
              <a:t> </a:t>
            </a:r>
            <a:r>
              <a:rPr lang="ru-RU" i="1" dirty="0" err="1" smtClean="0"/>
              <a:t>org</a:t>
            </a:r>
            <a:r>
              <a:rPr lang="ru-RU" dirty="0" smtClean="0"/>
              <a:t>, который входит в безымянный </a:t>
            </a:r>
            <a:r>
              <a:rPr lang="ru-RU" dirty="0" smtClean="0">
                <a:hlinkClick r:id="rId5" tooltip="Корневой домен"/>
              </a:rPr>
              <a:t>корневой домен</a:t>
            </a:r>
            <a:r>
              <a:rPr lang="ru-RU" dirty="0" smtClean="0"/>
              <a:t>. В обыденной речи под доменным именем нередко понимают именно полное доменное имя.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43306" y="1609416"/>
            <a:ext cx="4052894" cy="4677104"/>
          </a:xfrm>
        </p:spPr>
        <p:txBody>
          <a:bodyPr>
            <a:normAutofit fontScale="85000" lnSpcReduction="20000"/>
          </a:bodyPr>
          <a:lstStyle/>
          <a:p>
            <a:r>
              <a:rPr lang="ru-RU" b="1" i="1" dirty="0" err="1" smtClean="0"/>
              <a:t>Доме́нная</a:t>
            </a:r>
            <a:r>
              <a:rPr lang="ru-RU" b="1" i="1" dirty="0" smtClean="0"/>
              <a:t> зона</a:t>
            </a:r>
            <a:r>
              <a:rPr lang="ru-RU" dirty="0" smtClean="0"/>
              <a:t> — совокупность доменных имён определённого уровня, входящих в конкретный домен. Например, зона </a:t>
            </a:r>
            <a:r>
              <a:rPr lang="ru-RU" i="1" dirty="0" err="1" smtClean="0"/>
              <a:t>wikipedia.org</a:t>
            </a:r>
            <a:r>
              <a:rPr lang="ru-RU" i="1" dirty="0" smtClean="0"/>
              <a:t>.</a:t>
            </a:r>
            <a:r>
              <a:rPr lang="ru-RU" dirty="0" smtClean="0"/>
              <a:t> включает все доменные имена третьего уровня в этом домене. Термин «доменная зона» в основном применяется в технической сфере, при настройке </a:t>
            </a:r>
            <a:r>
              <a:rPr lang="ru-RU" dirty="0" smtClean="0">
                <a:hlinkClick r:id="rId2" tooltip="DNS"/>
              </a:rPr>
              <a:t>DNS</a:t>
            </a:r>
            <a:r>
              <a:rPr lang="ru-RU" dirty="0" smtClean="0"/>
              <a:t>-серверов (поддержание зоны, делегирование зоны, </a:t>
            </a:r>
            <a:r>
              <a:rPr lang="ru-RU" dirty="0" err="1" smtClean="0"/>
              <a:t>трансфер</a:t>
            </a:r>
            <a:r>
              <a:rPr lang="ru-RU" dirty="0" smtClean="0"/>
              <a:t> зоны).</a:t>
            </a:r>
            <a:endParaRPr lang="ru-RU" dirty="0"/>
          </a:p>
        </p:txBody>
      </p:sp>
      <p:pic>
        <p:nvPicPr>
          <p:cNvPr id="2050" name="Picture 2" descr="K:\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714488"/>
            <a:ext cx="2076803" cy="17103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b="1" dirty="0" smtClean="0"/>
              <a:t>Виды доменных имён</a:t>
            </a:r>
          </a:p>
          <a:p>
            <a:r>
              <a:rPr lang="ru-RU" b="1" dirty="0" smtClean="0"/>
              <a:t> Международные домены (gTLD)</a:t>
            </a:r>
          </a:p>
          <a:p>
            <a:pPr>
              <a:buNone/>
            </a:pPr>
            <a:r>
              <a:rPr lang="ru-RU" dirty="0" smtClean="0">
                <a:hlinkClick r:id="rId2" tooltip="Общий домен верхнего уровня"/>
              </a:rPr>
              <a:t>Общие домены верхнего уровня</a:t>
            </a:r>
            <a:r>
              <a:rPr lang="ru-RU" dirty="0" smtClean="0"/>
              <a:t> (gTLD) управляются организацией </a:t>
            </a:r>
            <a:r>
              <a:rPr lang="ru-RU" dirty="0" smtClean="0">
                <a:hlinkClick r:id="rId3" tooltip="ICANN"/>
              </a:rPr>
              <a:t>ICANN</a:t>
            </a:r>
            <a:r>
              <a:rPr lang="ru-RU" dirty="0" smtClean="0"/>
              <a:t>.</a:t>
            </a:r>
          </a:p>
          <a:p>
            <a:r>
              <a:rPr lang="ru-RU" b="1" dirty="0" smtClean="0"/>
              <a:t> Интернационализованные домены (IDN)</a:t>
            </a:r>
          </a:p>
          <a:p>
            <a:pPr>
              <a:buNone/>
            </a:pPr>
            <a:r>
              <a:rPr lang="ru-RU" dirty="0" smtClean="0"/>
              <a:t>Доменные имена, которые содержат символы национальных алфавитов. </a:t>
            </a:r>
            <a:r>
              <a:rPr lang="ru-RU" dirty="0" smtClean="0">
                <a:hlinkClick r:id="rId4" tooltip="IDN"/>
              </a:rPr>
              <a:t>IDN</a:t>
            </a:r>
            <a:r>
              <a:rPr lang="ru-RU" dirty="0" smtClean="0"/>
              <a:t> верхнего уровня управляются и находится под контролем </a:t>
            </a:r>
            <a:r>
              <a:rPr lang="ru-RU" dirty="0" smtClean="0">
                <a:hlinkClick r:id="rId3" tooltip="ICANN"/>
              </a:rPr>
              <a:t>ICANN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b="1" dirty="0" smtClean="0"/>
              <a:t>      Национальные домены (ccTLD)</a:t>
            </a:r>
          </a:p>
          <a:p>
            <a:r>
              <a:rPr lang="ru-RU" dirty="0" smtClean="0">
                <a:hlinkClick r:id="rId5" tooltip="Национальный домен верхнего уровня"/>
              </a:rPr>
              <a:t>Национальные домены верхнего уровня</a:t>
            </a:r>
            <a:r>
              <a:rPr lang="ru-RU" dirty="0" smtClean="0"/>
              <a:t> (ccTLD) делегированы соответствующим национальным регистраторам, которые устанавливают правила регистрации в них либо сами, либо согласно указаниям правительства. Управляющей организацией является </a:t>
            </a:r>
            <a:r>
              <a:rPr lang="ru-RU" dirty="0" smtClean="0">
                <a:hlinkClick r:id="rId6" tooltip="IANA"/>
              </a:rPr>
              <a:t>IANA</a:t>
            </a:r>
            <a:r>
              <a:rPr lang="ru-RU" dirty="0" smtClean="0"/>
              <a:t>.</a:t>
            </a:r>
          </a:p>
          <a:p>
            <a:r>
              <a:rPr lang="ru-RU" b="1" dirty="0" smtClean="0"/>
              <a:t> Зарезервированные доменные имена</a:t>
            </a:r>
          </a:p>
          <a:p>
            <a:pPr>
              <a:buNone/>
            </a:pPr>
            <a:r>
              <a:rPr lang="ru-RU" dirty="0" smtClean="0"/>
              <a:t>Документ </a:t>
            </a:r>
            <a:r>
              <a:rPr lang="ru-RU" dirty="0" smtClean="0">
                <a:hlinkClick r:id="rId7"/>
              </a:rPr>
              <a:t>RFC 2606</a:t>
            </a:r>
            <a:r>
              <a:rPr lang="ru-RU" dirty="0" smtClean="0"/>
              <a:t> (</a:t>
            </a:r>
            <a:r>
              <a:rPr lang="ru-RU" dirty="0" err="1" smtClean="0"/>
              <a:t>Reserved</a:t>
            </a:r>
            <a:r>
              <a:rPr lang="ru-RU" dirty="0" smtClean="0"/>
              <a:t> </a:t>
            </a:r>
            <a:r>
              <a:rPr lang="ru-RU" dirty="0" err="1" smtClean="0"/>
              <a:t>Top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r>
              <a:rPr lang="ru-RU" dirty="0" smtClean="0"/>
              <a:t> DNS </a:t>
            </a:r>
            <a:r>
              <a:rPr lang="ru-RU" dirty="0" err="1" smtClean="0"/>
              <a:t>Names</a:t>
            </a:r>
            <a:r>
              <a:rPr lang="ru-RU" dirty="0" smtClean="0"/>
              <a:t> — Зарезервированные имена доменов верхнего уровня) определяет названия доменов, которые следует использовать в качестве примеров (например, в документации), а также для тестирования. Кроме </a:t>
            </a:r>
            <a:r>
              <a:rPr lang="ru-RU" dirty="0" err="1" smtClean="0">
                <a:hlinkClick r:id="rId8" tooltip="Домены второго уровня example.org, example.net и example.com"/>
              </a:rPr>
              <a:t>example.com</a:t>
            </a:r>
            <a:r>
              <a:rPr lang="ru-RU" dirty="0" smtClean="0">
                <a:hlinkClick r:id="rId8" tooltip="Домены второго уровня example.org, example.net и example.com"/>
              </a:rPr>
              <a:t>, </a:t>
            </a:r>
            <a:r>
              <a:rPr lang="ru-RU" dirty="0" err="1" smtClean="0">
                <a:hlinkClick r:id="rId8" tooltip="Домены второго уровня example.org, example.net и example.com"/>
              </a:rPr>
              <a:t>example.org</a:t>
            </a:r>
            <a:r>
              <a:rPr lang="ru-RU" dirty="0" smtClean="0">
                <a:hlinkClick r:id="rId8" tooltip="Домены второго уровня example.org, example.net и example.com"/>
              </a:rPr>
              <a:t> и </a:t>
            </a:r>
            <a:r>
              <a:rPr lang="ru-RU" dirty="0" err="1" smtClean="0">
                <a:hlinkClick r:id="rId8" tooltip="Домены второго уровня example.org, example.net и example.com"/>
              </a:rPr>
              <a:t>example.net</a:t>
            </a:r>
            <a:r>
              <a:rPr lang="ru-RU" dirty="0" smtClean="0"/>
              <a:t>, в эту группу также входят </a:t>
            </a:r>
            <a:r>
              <a:rPr lang="ru-RU" dirty="0" smtClean="0">
                <a:hlinkClick r:id="rId9" tooltip=".test"/>
              </a:rPr>
              <a:t>.</a:t>
            </a:r>
            <a:r>
              <a:rPr lang="ru-RU" dirty="0" err="1" smtClean="0">
                <a:hlinkClick r:id="rId9" tooltip=".test"/>
              </a:rPr>
              <a:t>test</a:t>
            </a:r>
            <a:r>
              <a:rPr lang="ru-RU" dirty="0" smtClean="0"/>
              <a:t>, </a:t>
            </a:r>
            <a:r>
              <a:rPr lang="ru-RU" dirty="0" smtClean="0">
                <a:hlinkClick r:id="rId10" tooltip=".invalid"/>
              </a:rPr>
              <a:t>.</a:t>
            </a:r>
            <a:r>
              <a:rPr lang="ru-RU" dirty="0" err="1" smtClean="0">
                <a:hlinkClick r:id="rId10" tooltip=".invalid"/>
              </a:rPr>
              <a:t>invalid</a:t>
            </a:r>
            <a:r>
              <a:rPr lang="ru-RU" dirty="0" smtClean="0"/>
              <a:t> и </a:t>
            </a:r>
            <a:r>
              <a:rPr lang="ru-RU" dirty="0" err="1" smtClean="0"/>
              <a:t>др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643050"/>
            <a:ext cx="7053290" cy="4786346"/>
          </a:xfrm>
        </p:spPr>
        <p:txBody>
          <a:bodyPr>
            <a:normAutofit fontScale="47500" lnSpcReduction="20000"/>
          </a:bodyPr>
          <a:lstStyle/>
          <a:p>
            <a:r>
              <a:rPr lang="ru-RU" b="1" dirty="0" smtClean="0"/>
              <a:t>Длинные доменные имена</a:t>
            </a:r>
          </a:p>
          <a:p>
            <a:pPr>
              <a:buNone/>
            </a:pPr>
            <a:r>
              <a:rPr lang="ru-RU" dirty="0" smtClean="0"/>
              <a:t>Размер доменного имени ограничивается по административным и техническим причинам. Обычно разрешается </a:t>
            </a:r>
            <a:r>
              <a:rPr lang="ru-RU" dirty="0" smtClean="0">
                <a:hlinkClick r:id="rId2" tooltip="Регистрация доменов"/>
              </a:rPr>
              <a:t>регистрация доменов</a:t>
            </a:r>
            <a:r>
              <a:rPr lang="ru-RU" dirty="0" smtClean="0"/>
              <a:t> длиной до 63 символов. В некоторых странах можно регистрировать домены длиной до 127 знаков. В </a:t>
            </a:r>
            <a:r>
              <a:rPr lang="ru-RU" dirty="0" smtClean="0">
                <a:hlinkClick r:id="rId3" tooltip="Книга рекордов Гиннесса"/>
              </a:rPr>
              <a:t>Книге рекордов </a:t>
            </a:r>
            <a:r>
              <a:rPr lang="ru-RU" dirty="0" err="1" smtClean="0">
                <a:hlinkClick r:id="rId3" tooltip="Книга рекордов Гиннесса"/>
              </a:rPr>
              <a:t>Гиннесса</a:t>
            </a:r>
            <a:r>
              <a:rPr lang="ru-RU" dirty="0" smtClean="0"/>
              <a:t> «самые длинные» доменные имена не регистрируются, так как для их оформления не требуется никаких особенных усилий</a:t>
            </a:r>
            <a:r>
              <a:rPr lang="ru-RU" baseline="30000" dirty="0" smtClean="0">
                <a:hlinkClick r:id=""/>
              </a:rPr>
              <a:t>[11]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Длинные доменные имена используются для рекламы и привлечения внимания, например:</a:t>
            </a:r>
          </a:p>
          <a:p>
            <a:pPr>
              <a:buNone/>
            </a:pPr>
            <a:r>
              <a:rPr lang="ru-RU" dirty="0" smtClean="0"/>
              <a:t>llanfairpwllgwyngyllgogerychwyrndrobwyll-llantysiliogogogoch.com — название деревни </a:t>
            </a:r>
            <a:r>
              <a:rPr lang="ru-RU" dirty="0" err="1" smtClean="0">
                <a:hlinkClick r:id="rId4" tooltip="Лланвайр Пуллгвингилл"/>
              </a:rPr>
              <a:t>Лланвайр</a:t>
            </a:r>
            <a:r>
              <a:rPr lang="ru-RU" dirty="0" smtClean="0">
                <a:hlinkClick r:id="rId4" tooltip="Лланвайр Пуллгвингилл"/>
              </a:rPr>
              <a:t> </a:t>
            </a:r>
            <a:r>
              <a:rPr lang="ru-RU" dirty="0" err="1" smtClean="0">
                <a:hlinkClick r:id="rId4" tooltip="Лланвайр Пуллгвингилл"/>
              </a:rPr>
              <a:t>Пуллгвингилл</a:t>
            </a:r>
            <a:r>
              <a:rPr lang="ru-RU" dirty="0" smtClean="0"/>
              <a:t> в </a:t>
            </a:r>
            <a:r>
              <a:rPr lang="ru-RU" dirty="0" smtClean="0">
                <a:hlinkClick r:id="rId5" tooltip="Уэльс"/>
              </a:rPr>
              <a:t>Уэльсе</a:t>
            </a:r>
            <a:r>
              <a:rPr lang="ru-RU" dirty="0" smtClean="0"/>
              <a:t> на острове </a:t>
            </a:r>
            <a:r>
              <a:rPr lang="ru-RU" dirty="0" err="1" smtClean="0">
                <a:hlinkClick r:id="rId6" tooltip="Остров Англси"/>
              </a:rPr>
              <a:t>Англси</a:t>
            </a:r>
            <a:r>
              <a:rPr lang="ru-RU" dirty="0" smtClean="0"/>
              <a:t>, означающее </a:t>
            </a:r>
            <a:r>
              <a:rPr lang="ru-RU" i="1" dirty="0" smtClean="0"/>
              <a:t>Церковь Святой Марии в ложбине, заросшей белым орешником, около быстрого водоворота, неподалёку от церкви Святого </a:t>
            </a:r>
            <a:r>
              <a:rPr lang="ru-RU" i="1" dirty="0" err="1" smtClean="0"/>
              <a:t>Тисилио</a:t>
            </a:r>
            <a:r>
              <a:rPr lang="ru-RU" i="1" dirty="0" smtClean="0"/>
              <a:t> и красной пещеры</a:t>
            </a:r>
            <a:r>
              <a:rPr lang="ru-RU" dirty="0" smtClean="0"/>
              <a:t>. До XIX века деревня была известна как </a:t>
            </a:r>
            <a:r>
              <a:rPr lang="ru-RU" dirty="0" err="1" smtClean="0"/>
              <a:t>Llanfair</a:t>
            </a:r>
            <a:r>
              <a:rPr lang="ru-RU" dirty="0" smtClean="0"/>
              <a:t> </a:t>
            </a:r>
            <a:r>
              <a:rPr lang="ru-RU" dirty="0" err="1" smtClean="0"/>
              <a:t>Pwllgwyngyll</a:t>
            </a:r>
            <a:r>
              <a:rPr lang="ru-RU" dirty="0" smtClean="0"/>
              <a:t> (церковь Святой Марии в ложбине, заросшей белым орешником). С появлением железных дорог жители сформировали комитет, который должен был придумать способы привлечения туристов. В 1880-х название выросло до нынешних размеров. С сайта можно отправить одно письмо. В 2005 году данное имя было занесено в Книгу рекордов </a:t>
            </a:r>
            <a:r>
              <a:rPr lang="ru-RU" dirty="0" err="1" smtClean="0"/>
              <a:t>Гиннесса</a:t>
            </a:r>
            <a:r>
              <a:rPr lang="ru-RU" dirty="0" smtClean="0"/>
              <a:t>, как самое длинное доменное имя состоящее из одного слова</a:t>
            </a:r>
            <a:r>
              <a:rPr lang="ru-RU" baseline="30000" dirty="0" smtClean="0">
                <a:hlinkClick r:id=""/>
              </a:rPr>
              <a:t>[12]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modestapparelchristianclothinglydiaofpurpledressescustomsewing.com — ресурс ткачихи-христианки, шьющей скромную одежду</a:t>
            </a:r>
            <a:r>
              <a:rPr lang="ru-RU" baseline="30000" dirty="0" smtClean="0">
                <a:hlinkClick r:id=""/>
              </a:rPr>
              <a:t>[13]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zzzzzzzzzzzzzzzzzzzzzzzzzzzzzzzzzzzzzzzzzzzzzzzzzzzzzzzzzzzzzzz.ru — «</a:t>
            </a:r>
            <a:r>
              <a:rPr lang="ru-RU" dirty="0" err="1" smtClean="0"/>
              <a:t>cамый</a:t>
            </a:r>
            <a:r>
              <a:rPr lang="ru-RU" dirty="0" smtClean="0"/>
              <a:t> последний домен Рунета»</a:t>
            </a:r>
            <a:r>
              <a:rPr lang="ru-RU" baseline="30000" dirty="0" smtClean="0">
                <a:hlinkClick r:id=""/>
              </a:rPr>
              <a:t>[14]</a:t>
            </a:r>
            <a:r>
              <a:rPr lang="ru-RU" dirty="0" smtClean="0"/>
              <a:t>.    </a:t>
            </a:r>
          </a:p>
          <a:p>
            <a:pPr>
              <a:buNone/>
            </a:pPr>
            <a:r>
              <a:rPr lang="ru-RU" dirty="0" smtClean="0"/>
              <a:t>abcdefghijklmnopqrstuvwxyzabcdefghijklmnopqrstuvwxyzabcdefghijk.com — проект канадской компании </a:t>
            </a:r>
            <a:r>
              <a:rPr lang="ru-RU" dirty="0" err="1" smtClean="0"/>
              <a:t>Appwalk.com</a:t>
            </a:r>
            <a:r>
              <a:rPr lang="ru-RU" dirty="0" smtClean="0"/>
              <a:t>, предлагает пользователю завести длинный адрес электронной почты</a:t>
            </a:r>
            <a:r>
              <a:rPr lang="ru-RU" baseline="30000" dirty="0" smtClean="0">
                <a:hlinkClick r:id=""/>
              </a:rPr>
              <a:t>[15][13]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thelongestdomainnameintheworldandthensomeandthensomemoreandmore.com — «самое длинное доменное имя в мире и что-то, и что-то ещё и ещё». Имя, по которому направлялся запрос в компанию </a:t>
            </a:r>
            <a:r>
              <a:rPr lang="ru-RU" dirty="0" err="1" smtClean="0"/>
              <a:t>Гиннесс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Иерархическая структура доменных имен </a:t>
            </a:r>
            <a:endParaRPr lang="ru-RU" dirty="0"/>
          </a:p>
        </p:txBody>
      </p:sp>
      <p:pic>
        <p:nvPicPr>
          <p:cNvPr id="1026" name="Picture 2" descr="K:\domeni_ierarhi9.gif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00212" y="2166144"/>
            <a:ext cx="4752975" cy="3733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выполнила: </a:t>
            </a:r>
            <a:r>
              <a:rPr lang="ru-RU" dirty="0" smtClean="0"/>
              <a:t>Нургалиева С.А. и </a:t>
            </a:r>
            <a:r>
              <a:rPr lang="ru-RU" dirty="0" err="1" smtClean="0"/>
              <a:t>Трусевич</a:t>
            </a:r>
            <a:r>
              <a:rPr lang="ru-RU" smtClean="0"/>
              <a:t> М.И.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17</TotalTime>
  <Words>280</Words>
  <Application>Microsoft Office PowerPoint</Application>
  <PresentationFormat>Экран (4:3)</PresentationFormat>
  <Paragraphs>30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Изящная</vt:lpstr>
      <vt:lpstr>Доменное имя</vt:lpstr>
      <vt:lpstr>Содержание </vt:lpstr>
      <vt:lpstr>Слайд 3</vt:lpstr>
      <vt:lpstr>Слайд 4</vt:lpstr>
      <vt:lpstr>Слайд 5</vt:lpstr>
      <vt:lpstr>Слайд 6</vt:lpstr>
      <vt:lpstr>Слайд 7</vt:lpstr>
      <vt:lpstr>Иерархическая структура доменных имен </vt:lpstr>
      <vt:lpstr>Спасибо за внимание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Доменное имя</dc:title>
  <dc:creator>Admin</dc:creator>
  <cp:lastModifiedBy>Admin</cp:lastModifiedBy>
  <cp:revision>3</cp:revision>
  <dcterms:created xsi:type="dcterms:W3CDTF">2011-10-24T11:46:20Z</dcterms:created>
  <dcterms:modified xsi:type="dcterms:W3CDTF">2011-10-25T19:04:35Z</dcterms:modified>
</cp:coreProperties>
</file>