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BAB63-1C88-4C63-A61A-6A800C19739A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951E7-D9A9-4561-8ED2-FED33236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ТЕОРИЯ ИНФОРИАЦИИ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573325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Омарханова </a:t>
            </a:r>
            <a:r>
              <a:rPr lang="ru-RU" dirty="0" err="1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Жакиля</a:t>
            </a:r>
            <a:r>
              <a:rPr lang="ru-RU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Тлемысовна</a:t>
            </a:r>
            <a:r>
              <a:rPr lang="en-US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 jakilya@mail.ru</a:t>
            </a:r>
            <a:endParaRPr lang="ru-RU" dirty="0" smtClean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Куб 9"/>
          <p:cNvSpPr/>
          <p:nvPr/>
        </p:nvSpPr>
        <p:spPr>
          <a:xfrm>
            <a:off x="1691680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Куб 12"/>
          <p:cNvSpPr/>
          <p:nvPr/>
        </p:nvSpPr>
        <p:spPr>
          <a:xfrm>
            <a:off x="1691680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2195736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</a:rPr>
              <a:t>О</a:t>
            </a:r>
          </a:p>
        </p:txBody>
      </p:sp>
      <p:sp>
        <p:nvSpPr>
          <p:cNvPr id="15" name="Куб 14"/>
          <p:cNvSpPr/>
          <p:nvPr/>
        </p:nvSpPr>
        <p:spPr>
          <a:xfrm>
            <a:off x="2699792" y="335699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Н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6" name="Куб 15"/>
          <p:cNvSpPr/>
          <p:nvPr/>
        </p:nvSpPr>
        <p:spPr>
          <a:xfrm>
            <a:off x="2699792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7" name="Куб 16"/>
          <p:cNvSpPr/>
          <p:nvPr/>
        </p:nvSpPr>
        <p:spPr>
          <a:xfrm>
            <a:off x="2699792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М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2699792" y="227687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Ф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2" name="Куб 11"/>
          <p:cNvSpPr/>
          <p:nvPr/>
        </p:nvSpPr>
        <p:spPr>
          <a:xfrm>
            <a:off x="3203848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9" name="Куб 8"/>
          <p:cNvSpPr/>
          <p:nvPr/>
        </p:nvSpPr>
        <p:spPr>
          <a:xfrm>
            <a:off x="2195736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Н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9" name="Куб 18"/>
          <p:cNvSpPr/>
          <p:nvPr/>
        </p:nvSpPr>
        <p:spPr>
          <a:xfrm>
            <a:off x="2699792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Ф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8" name="Куб 7"/>
          <p:cNvSpPr/>
          <p:nvPr/>
        </p:nvSpPr>
        <p:spPr>
          <a:xfrm>
            <a:off x="3203848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О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7" name="Куб 6"/>
          <p:cNvSpPr/>
          <p:nvPr/>
        </p:nvSpPr>
        <p:spPr>
          <a:xfrm>
            <a:off x="3707904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2699792" y="155679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1" name="Куб 20"/>
          <p:cNvSpPr/>
          <p:nvPr/>
        </p:nvSpPr>
        <p:spPr>
          <a:xfrm>
            <a:off x="2699792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Х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5" name="Куб 24"/>
          <p:cNvSpPr/>
          <p:nvPr/>
        </p:nvSpPr>
        <p:spPr>
          <a:xfrm>
            <a:off x="4139952" y="37170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3" name="Куб 22"/>
          <p:cNvSpPr/>
          <p:nvPr/>
        </p:nvSpPr>
        <p:spPr>
          <a:xfrm>
            <a:off x="4139952" y="335699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Г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8" name="Куб 47"/>
          <p:cNvSpPr/>
          <p:nvPr/>
        </p:nvSpPr>
        <p:spPr>
          <a:xfrm>
            <a:off x="6660232" y="37170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Б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5" name="Куб 54"/>
          <p:cNvSpPr/>
          <p:nvPr/>
        </p:nvSpPr>
        <p:spPr>
          <a:xfrm>
            <a:off x="3635896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Э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4" name="Куб 23"/>
          <p:cNvSpPr/>
          <p:nvPr/>
        </p:nvSpPr>
        <p:spPr>
          <a:xfrm>
            <a:off x="4139952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Н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4" name="Куб 53"/>
          <p:cNvSpPr/>
          <p:nvPr/>
        </p:nvSpPr>
        <p:spPr>
          <a:xfrm>
            <a:off x="4644008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Т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3" name="Куб 52"/>
          <p:cNvSpPr/>
          <p:nvPr/>
        </p:nvSpPr>
        <p:spPr>
          <a:xfrm>
            <a:off x="5148064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2" name="Куб 51"/>
          <p:cNvSpPr/>
          <p:nvPr/>
        </p:nvSpPr>
        <p:spPr>
          <a:xfrm>
            <a:off x="5652120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О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1" name="Куб 50"/>
          <p:cNvSpPr/>
          <p:nvPr/>
        </p:nvSpPr>
        <p:spPr>
          <a:xfrm>
            <a:off x="6156176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0" name="Куб 49"/>
          <p:cNvSpPr/>
          <p:nvPr/>
        </p:nvSpPr>
        <p:spPr>
          <a:xfrm>
            <a:off x="6660232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7" name="Куб 46"/>
          <p:cNvSpPr/>
          <p:nvPr/>
        </p:nvSpPr>
        <p:spPr>
          <a:xfrm>
            <a:off x="7164288" y="37170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6" name="Куб 45"/>
          <p:cNvSpPr/>
          <p:nvPr/>
        </p:nvSpPr>
        <p:spPr>
          <a:xfrm>
            <a:off x="7668344" y="37170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Т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5" name="Куб 44"/>
          <p:cNvSpPr/>
          <p:nvPr/>
        </p:nvSpPr>
        <p:spPr>
          <a:xfrm>
            <a:off x="7164288" y="335699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З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9" name="Куб 48"/>
          <p:cNvSpPr/>
          <p:nvPr/>
        </p:nvSpPr>
        <p:spPr>
          <a:xfrm>
            <a:off x="7164288" y="29969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Я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4" name="Куб 43"/>
          <p:cNvSpPr/>
          <p:nvPr/>
        </p:nvSpPr>
        <p:spPr>
          <a:xfrm>
            <a:off x="7164288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3" name="Куб 42"/>
          <p:cNvSpPr/>
          <p:nvPr/>
        </p:nvSpPr>
        <p:spPr>
          <a:xfrm>
            <a:off x="7164288" y="227687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2" name="Куб 21"/>
          <p:cNvSpPr/>
          <p:nvPr/>
        </p:nvSpPr>
        <p:spPr>
          <a:xfrm>
            <a:off x="3635896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Х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1" name="Куб 10"/>
          <p:cNvSpPr/>
          <p:nvPr/>
        </p:nvSpPr>
        <p:spPr>
          <a:xfrm>
            <a:off x="4139952" y="263691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6" name="Куб 25"/>
          <p:cNvSpPr/>
          <p:nvPr/>
        </p:nvSpPr>
        <p:spPr>
          <a:xfrm>
            <a:off x="4139952" y="227687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М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8" name="Куб 37"/>
          <p:cNvSpPr/>
          <p:nvPr/>
        </p:nvSpPr>
        <p:spPr>
          <a:xfrm>
            <a:off x="4139952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М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2" name="Куб 31"/>
          <p:cNvSpPr/>
          <p:nvPr/>
        </p:nvSpPr>
        <p:spPr>
          <a:xfrm>
            <a:off x="4139952" y="155679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Э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3" name="Куб 32"/>
          <p:cNvSpPr/>
          <p:nvPr/>
        </p:nvSpPr>
        <p:spPr>
          <a:xfrm>
            <a:off x="4139952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Х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5" name="Стрелка вправо 64"/>
          <p:cNvSpPr/>
          <p:nvPr/>
        </p:nvSpPr>
        <p:spPr>
          <a:xfrm>
            <a:off x="6156176" y="3789040"/>
            <a:ext cx="432048" cy="504056"/>
          </a:xfrm>
          <a:prstGeom prst="rightArrow">
            <a:avLst/>
          </a:prstGeom>
          <a:solidFill>
            <a:srgbClr val="00B050"/>
          </a:solidFill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8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6" name="Стрелка вправо 65"/>
          <p:cNvSpPr/>
          <p:nvPr/>
        </p:nvSpPr>
        <p:spPr>
          <a:xfrm>
            <a:off x="1115616" y="2708920"/>
            <a:ext cx="432048" cy="504056"/>
          </a:xfrm>
          <a:prstGeom prst="rightArrow">
            <a:avLst/>
          </a:prstGeom>
          <a:solidFill>
            <a:srgbClr val="00B050"/>
          </a:solidFill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6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7" name="Стрелка вправо 66"/>
          <p:cNvSpPr/>
          <p:nvPr/>
        </p:nvSpPr>
        <p:spPr>
          <a:xfrm>
            <a:off x="1115616" y="1988840"/>
            <a:ext cx="432048" cy="504056"/>
          </a:xfrm>
          <a:prstGeom prst="rightArrow">
            <a:avLst/>
          </a:prstGeom>
          <a:solidFill>
            <a:srgbClr val="00B050"/>
          </a:solidFill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5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3635896" y="1196752"/>
            <a:ext cx="432048" cy="504056"/>
          </a:xfrm>
          <a:prstGeom prst="rightArrow">
            <a:avLst/>
          </a:prstGeom>
          <a:solidFill>
            <a:srgbClr val="00B050"/>
          </a:solidFill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4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9" name="Стрелка вниз 68"/>
          <p:cNvSpPr/>
          <p:nvPr/>
        </p:nvSpPr>
        <p:spPr>
          <a:xfrm>
            <a:off x="7164288" y="1772816"/>
            <a:ext cx="576064" cy="432048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dir="960000" sx="126000" sy="126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 extrusionH="76200" contourW="25400">
            <a:bevelT/>
            <a:extrusionClr>
              <a:schemeClr val="bg1"/>
            </a:extrusionClr>
            <a:contourClr>
              <a:srgbClr val="00B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3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75" name="Стрелка вниз 74"/>
          <p:cNvSpPr/>
          <p:nvPr/>
        </p:nvSpPr>
        <p:spPr>
          <a:xfrm>
            <a:off x="4211960" y="692696"/>
            <a:ext cx="576064" cy="432048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dir="960000" sx="126000" sy="126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 extrusionH="76200" contourW="25400">
            <a:bevelT/>
            <a:extrusionClr>
              <a:schemeClr val="bg1"/>
            </a:extrusionClr>
            <a:contourClr>
              <a:srgbClr val="00B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2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2771800" y="692696"/>
            <a:ext cx="576064" cy="432048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dir="960000" sx="126000" sy="126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 extrusionH="76200" contourW="25400">
            <a:bevelT/>
            <a:extrusionClr>
              <a:schemeClr val="bg1"/>
            </a:extrusionClr>
            <a:contourClr>
              <a:srgbClr val="00B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1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31" name="Куб 30"/>
          <p:cNvSpPr/>
          <p:nvPr/>
        </p:nvSpPr>
        <p:spPr>
          <a:xfrm>
            <a:off x="4644008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0" name="Куб 29"/>
          <p:cNvSpPr/>
          <p:nvPr/>
        </p:nvSpPr>
        <p:spPr>
          <a:xfrm>
            <a:off x="5148064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Р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9" name="Куб 28"/>
          <p:cNvSpPr/>
          <p:nvPr/>
        </p:nvSpPr>
        <p:spPr>
          <a:xfrm>
            <a:off x="5652120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Т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8" name="Куб 27"/>
          <p:cNvSpPr/>
          <p:nvPr/>
        </p:nvSpPr>
        <p:spPr>
          <a:xfrm>
            <a:off x="6156176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Л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7" name="Куб 26"/>
          <p:cNvSpPr/>
          <p:nvPr/>
        </p:nvSpPr>
        <p:spPr>
          <a:xfrm>
            <a:off x="6660232" y="119675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7" name="Куб 36"/>
          <p:cNvSpPr/>
          <p:nvPr/>
        </p:nvSpPr>
        <p:spPr>
          <a:xfrm>
            <a:off x="4644008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6" name="Куб 35"/>
          <p:cNvSpPr/>
          <p:nvPr/>
        </p:nvSpPr>
        <p:spPr>
          <a:xfrm>
            <a:off x="5148064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Ц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5" name="Куб 34"/>
          <p:cNvSpPr/>
          <p:nvPr/>
        </p:nvSpPr>
        <p:spPr>
          <a:xfrm>
            <a:off x="5652120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4" name="Куб 33"/>
          <p:cNvSpPr/>
          <p:nvPr/>
        </p:nvSpPr>
        <p:spPr>
          <a:xfrm>
            <a:off x="6156176" y="1916832"/>
            <a:ext cx="648072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Я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043608" y="5013176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1. Создал алгоритм префиксного кодирования с минимальной избыточностью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1259632" y="494116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2. </a:t>
            </a:r>
            <a:r>
              <a:rPr lang="ru-RU" sz="2000" dirty="0" err="1" smtClean="0"/>
              <a:t>Самоконтролирующие</a:t>
            </a:r>
            <a:r>
              <a:rPr lang="ru-RU" sz="2000" dirty="0" smtClean="0"/>
              <a:t> коды, т.е. коды позволяющие автоматический обнаруживать ошибки при передаче данных </a:t>
            </a:r>
            <a:endParaRPr lang="ru-RU" sz="2000" dirty="0"/>
          </a:p>
        </p:txBody>
      </p:sp>
      <p:sp>
        <p:nvSpPr>
          <p:cNvPr id="56" name="TextBox 55"/>
          <p:cNvSpPr txBox="1"/>
          <p:nvPr/>
        </p:nvSpPr>
        <p:spPr>
          <a:xfrm>
            <a:off x="1187624" y="4941168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3. Совокупность средств, предназначенных для передачи сообщений, называют каналом 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971600" y="5157192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4. Предложил формулу, которая определяет количество информации, содержащееся в сообщении длины </a:t>
            </a:r>
            <a:r>
              <a:rPr lang="en-US" sz="2000" dirty="0" smtClean="0"/>
              <a:t>n</a:t>
            </a:r>
            <a:endParaRPr lang="ru-RU" sz="2000" dirty="0"/>
          </a:p>
        </p:txBody>
      </p:sp>
      <p:sp>
        <p:nvSpPr>
          <p:cNvPr id="58" name="Управляющая кнопка: в конец 57">
            <a:hlinkClick r:id="" action="ppaction://hlinkshowjump?jump=endshow" highlightClick="1"/>
          </p:cNvPr>
          <p:cNvSpPr/>
          <p:nvPr/>
        </p:nvSpPr>
        <p:spPr>
          <a:xfrm>
            <a:off x="8028384" y="6237312"/>
            <a:ext cx="576064" cy="28803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1043608" y="4941168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/>
              <a:t>5</a:t>
            </a:r>
            <a:r>
              <a:rPr lang="ru-RU" sz="2000" dirty="0" smtClean="0"/>
              <a:t>. Это согласно концепции Клода Шеннона снятая неопределенность</a:t>
            </a:r>
            <a:endParaRPr lang="ru-RU" sz="2000" dirty="0"/>
          </a:p>
        </p:txBody>
      </p:sp>
      <p:sp>
        <p:nvSpPr>
          <p:cNvPr id="60" name="Стрелка вправо 59"/>
          <p:cNvSpPr/>
          <p:nvPr/>
        </p:nvSpPr>
        <p:spPr>
          <a:xfrm>
            <a:off x="3275856" y="3140968"/>
            <a:ext cx="360040" cy="504056"/>
          </a:xfrm>
          <a:prstGeom prst="rightArrow">
            <a:avLst/>
          </a:prstGeom>
          <a:solidFill>
            <a:srgbClr val="00B050"/>
          </a:solidFill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7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15616" y="4869160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6. Любые мешающие возмущения, как внешние, так и внутренние, вызывающие отклонение принятых сигналов от переданных сигналов.</a:t>
            </a:r>
            <a:endParaRPr lang="ru-RU" sz="2000" dirty="0"/>
          </a:p>
        </p:txBody>
      </p:sp>
      <p:sp>
        <p:nvSpPr>
          <p:cNvPr id="62" name="TextBox 61"/>
          <p:cNvSpPr txBox="1"/>
          <p:nvPr/>
        </p:nvSpPr>
        <p:spPr>
          <a:xfrm>
            <a:off x="1043608" y="4797152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7. Мера неопределённости источника сообщении, определяемая вероятностями появления тех или иных символов при их передаче  </a:t>
            </a:r>
            <a:endParaRPr lang="ru-RU" sz="2000" dirty="0"/>
          </a:p>
        </p:txBody>
      </p:sp>
      <p:sp>
        <p:nvSpPr>
          <p:cNvPr id="63" name="TextBox 62"/>
          <p:cNvSpPr txBox="1"/>
          <p:nvPr/>
        </p:nvSpPr>
        <p:spPr>
          <a:xfrm>
            <a:off x="1259632" y="4869160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8. Слово предложенное Клодом Шенноном для обозначения наименьшей единицы информации</a:t>
            </a:r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5D15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5D15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C35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C35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C35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C35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C35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BC35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115" grpId="0"/>
      <p:bldP spid="115" grpId="1"/>
      <p:bldP spid="116" grpId="0"/>
      <p:bldP spid="116" grpId="1"/>
      <p:bldP spid="56" grpId="0"/>
      <p:bldP spid="56" grpId="1"/>
      <p:bldP spid="56" grpId="2"/>
      <p:bldP spid="57" grpId="0"/>
      <p:bldP spid="57" grpId="1"/>
      <p:bldP spid="59" grpId="0"/>
      <p:bldP spid="59" grpId="1"/>
      <p:bldP spid="60" grpId="0" animBg="1"/>
      <p:bldP spid="61" grpId="0"/>
      <p:bldP spid="61" grpId="1"/>
      <p:bldP spid="62" grpId="0"/>
      <p:bldP spid="62" grpId="1"/>
      <p:bldP spid="63" grpId="0"/>
      <p:bldP spid="6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406</TotalTime>
  <Words>169</Words>
  <Application>Microsoft Office PowerPoint</Application>
  <PresentationFormat>Экран (4:3)</PresentationFormat>
  <Paragraphs>64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Литейная</vt:lpstr>
      <vt:lpstr>Тема Office</vt:lpstr>
      <vt:lpstr>ТЕОРИЯ ИНФОРИАЦИИ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ТЕОРИЯ ИНФОРИАЦИИ</dc:title>
  <dc:creator>Пользователь</dc:creator>
  <cp:lastModifiedBy>Пользователь</cp:lastModifiedBy>
  <cp:revision>47</cp:revision>
  <dcterms:created xsi:type="dcterms:W3CDTF">2012-03-30T16:16:24Z</dcterms:created>
  <dcterms:modified xsi:type="dcterms:W3CDTF">2012-03-31T14:21:20Z</dcterms:modified>
</cp:coreProperties>
</file>