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tx1">
                <a:lumMod val="50000"/>
                <a:lumOff val="5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A97E4-22C9-4D7F-AFBF-4A62B33946AD}" type="datetimeFigureOut">
              <a:rPr lang="ru-RU" smtClean="0"/>
              <a:pPr/>
              <a:t>22.01.2013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11D7A-F20F-42DA-ADE1-81EDF1C761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Теория информации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79208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Кроссворд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87824" y="5229200"/>
            <a:ext cx="3453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Омарханова Жакиля Тлемысовна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87618" y="332656"/>
          <a:ext cx="691277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  <a:gridCol w="384043"/>
              </a:tblGrid>
              <a:tr h="370840">
                <a:tc rowSpan="7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381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381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381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381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381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mpd="sng">
                      <a:noFill/>
                    </a:ln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mpd="sng">
                      <a:noFill/>
                    </a:ln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mpd="sng">
                      <a:noFill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1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563888" y="1484784"/>
            <a:ext cx="28803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6056" y="2636912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59632" y="2996952"/>
            <a:ext cx="28803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19672" y="4077072"/>
            <a:ext cx="28803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11760" y="3356992"/>
            <a:ext cx="288032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03848" y="764704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23928" y="764704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8104" y="764704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380312" y="764704"/>
            <a:ext cx="216024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96136" y="3356992"/>
            <a:ext cx="36004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10</a:t>
            </a:r>
            <a:endParaRPr lang="ru-RU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1043608" y="544522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Количество </a:t>
            </a:r>
            <a:r>
              <a:rPr lang="ru-RU" dirty="0"/>
              <a:t>информации, приходящееся на один элемент сообщения.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5816" y="7029400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Э    Н    Т    Р     О    П    И    Я</a:t>
            </a:r>
            <a:endParaRPr lang="ru-RU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1259632" y="5445224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Впервые </a:t>
            </a:r>
            <a:r>
              <a:rPr lang="ru-RU" dirty="0"/>
              <a:t>предложил количественную меру информации.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56176" y="685800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Х    </a:t>
            </a:r>
            <a:r>
              <a:rPr lang="ru-RU" sz="2000" smtClean="0"/>
              <a:t>А     Р    Т    Л    </a:t>
            </a:r>
            <a:r>
              <a:rPr lang="ru-RU" sz="2000" dirty="0" smtClean="0"/>
              <a:t>И</a:t>
            </a:r>
            <a:endParaRPr lang="ru-RU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1403648" y="537321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Известный </a:t>
            </a:r>
            <a:r>
              <a:rPr lang="ru-RU" dirty="0"/>
              <a:t>метод построения оптимального неравномерного кода с использованием деревьев.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528" y="702940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Х    А    Ф    Ф   М   А    Н    А</a:t>
            </a:r>
            <a:endParaRPr lang="ru-RU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1403648" y="515719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Процесс </a:t>
            </a:r>
            <a:r>
              <a:rPr lang="ru-RU" dirty="0"/>
              <a:t>представления информации в виде кода.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616" y="6858000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    О    Д    И    Р    О     В    А    Н    И    Е</a:t>
            </a:r>
            <a:endParaRPr lang="ru-RU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9144000" y="1124744"/>
            <a:ext cx="43204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2000" dirty="0" smtClean="0"/>
              <a:t>Н</a:t>
            </a:r>
          </a:p>
          <a:p>
            <a:pPr algn="ctr"/>
            <a:r>
              <a:rPr lang="ru-RU" sz="2000" dirty="0" smtClean="0"/>
              <a:t>Ф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2000" dirty="0" smtClean="0"/>
              <a:t>О</a:t>
            </a:r>
          </a:p>
          <a:p>
            <a:pPr algn="ctr"/>
            <a:r>
              <a:rPr lang="ru-RU" sz="2000" dirty="0" smtClean="0"/>
              <a:t>Р</a:t>
            </a:r>
          </a:p>
          <a:p>
            <a:pPr algn="ctr"/>
            <a:endParaRPr lang="ru-RU" sz="1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А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2000" dirty="0" smtClean="0"/>
              <a:t>Ц</a:t>
            </a:r>
          </a:p>
          <a:p>
            <a:pPr algn="ctr"/>
            <a:endParaRPr lang="ru-RU" sz="1000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/>
              <a:t>Я</a:t>
            </a:r>
            <a:endParaRPr lang="ru-RU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971600" y="5301208"/>
            <a:ext cx="766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Совокупность </a:t>
            </a:r>
            <a:r>
              <a:rPr lang="ru-RU" dirty="0"/>
              <a:t>сведений, подлежащих хранению, передаче, обработке и использованию в человеческой деятельности.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63688" y="5229200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6. Ученный </a:t>
            </a:r>
            <a:r>
              <a:rPr lang="ru-RU" dirty="0"/>
              <a:t>в кодах которого, опознаватели устанавливаются по указанному принципу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12560" y="1268760"/>
            <a:ext cx="50405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Х</a:t>
            </a:r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М</a:t>
            </a:r>
            <a:endParaRPr lang="ru-RU" sz="800" dirty="0" smtClean="0"/>
          </a:p>
          <a:p>
            <a:pPr algn="ctr"/>
            <a:endParaRPr lang="ru-RU" sz="800" dirty="0" smtClean="0"/>
          </a:p>
          <a:p>
            <a:pPr algn="ctr"/>
            <a:r>
              <a:rPr lang="ru-RU" sz="2000" dirty="0" smtClean="0"/>
              <a:t>М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2000" dirty="0" smtClean="0"/>
              <a:t>И</a:t>
            </a:r>
          </a:p>
          <a:p>
            <a:pPr algn="ctr"/>
            <a:endParaRPr lang="ru-RU" sz="2000" dirty="0" smtClean="0"/>
          </a:p>
          <a:p>
            <a:pPr algn="ctr"/>
            <a:endParaRPr lang="ru-RU" sz="1000" dirty="0" smtClean="0"/>
          </a:p>
          <a:p>
            <a:pPr algn="ctr"/>
            <a:r>
              <a:rPr lang="ru-RU" sz="2000" dirty="0" smtClean="0"/>
              <a:t>Г</a:t>
            </a:r>
            <a:endParaRPr lang="ru-RU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539552" y="522920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7. Любые мешающие возмущения, как внешние, так и внутренние, вызывающие отклонение принятых сигналов от переданных сигналов. 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188624" y="1412776"/>
            <a:ext cx="4320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</a:t>
            </a:r>
          </a:p>
          <a:p>
            <a:pPr algn="ctr"/>
            <a:endParaRPr lang="ru-RU" sz="2000" dirty="0" smtClean="0"/>
          </a:p>
          <a:p>
            <a:pPr algn="ctr"/>
            <a:endParaRPr lang="ru-RU" sz="800" dirty="0" smtClean="0"/>
          </a:p>
          <a:p>
            <a:pPr algn="ctr"/>
            <a:r>
              <a:rPr lang="ru-RU" sz="2000" dirty="0" smtClean="0"/>
              <a:t>М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2000" dirty="0" smtClean="0"/>
              <a:t>Е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И</a:t>
            </a:r>
            <a:endParaRPr lang="ru-RU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1259632" y="5301208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8. Совокупность средств, предназначенных для передачи сообщений, называют каналом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0836696" y="1556792"/>
            <a:ext cx="504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</a:t>
            </a:r>
          </a:p>
          <a:p>
            <a:pPr algn="ctr"/>
            <a:r>
              <a:rPr lang="ru-RU" sz="2000" dirty="0" smtClean="0"/>
              <a:t>В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sz="2000" dirty="0" smtClean="0"/>
              <a:t>Я</a:t>
            </a:r>
          </a:p>
          <a:p>
            <a:pPr algn="ctr"/>
            <a:endParaRPr lang="ru-RU" sz="600" dirty="0" smtClean="0"/>
          </a:p>
          <a:p>
            <a:pPr algn="ctr"/>
            <a:r>
              <a:rPr lang="ru-RU" sz="2000" dirty="0" smtClean="0"/>
              <a:t>З</a:t>
            </a:r>
            <a:endParaRPr lang="ru-RU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1259632" y="5301208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9. Набор символов (условных обозначений) для представления информации.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9828584" y="4221088"/>
            <a:ext cx="432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К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000" dirty="0" smtClean="0"/>
              <a:t>Д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691680" y="537321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10. Число ненулевых символов  в кодовой комбинации. 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0476656" y="4077072"/>
            <a:ext cx="43204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000" dirty="0" smtClean="0"/>
              <a:t>С</a:t>
            </a:r>
            <a:endParaRPr lang="ru-RU" sz="2000" dirty="0"/>
          </a:p>
        </p:txBody>
      </p:sp>
      <p:sp>
        <p:nvSpPr>
          <p:cNvPr id="41" name="Управляющая кнопка: домой 40">
            <a:hlinkClick r:id="" action="ppaction://hlinkshowjump?jump=endshow" highlightClick="1"/>
          </p:cNvPr>
          <p:cNvSpPr/>
          <p:nvPr/>
        </p:nvSpPr>
        <p:spPr>
          <a:xfrm>
            <a:off x="8388424" y="6093296"/>
            <a:ext cx="43204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02312E-6 L 0.11024 -0.8157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3.12139E-6 L -0.08264 -0.622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02312E-6 L 0.14566 -0.5953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0625 L 0.09844 -0.4074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-0.65746 -0.0097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-2.25434E-6 L -0.63403 -0.0249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-0.51979 -0.0467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0.38975 -0.0625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81893 -0.07407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48148E-6 L -0.5118 -0.06296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3" grpId="0"/>
      <p:bldP spid="23" grpId="1"/>
      <p:bldP spid="24" grpId="0"/>
      <p:bldP spid="26" grpId="0"/>
      <p:bldP spid="26" grpId="1"/>
      <p:bldP spid="27" grpId="0"/>
      <p:bldP spid="28" grpId="0"/>
      <p:bldP spid="28" grpId="1"/>
      <p:bldP spid="29" grpId="0"/>
      <p:bldP spid="30" grpId="0"/>
      <p:bldP spid="31" grpId="0"/>
      <p:bldP spid="31" grpId="1"/>
      <p:bldP spid="32" grpId="0"/>
      <p:bldP spid="32" grpId="1"/>
      <p:bldP spid="25" grpId="0"/>
      <p:bldP spid="33" grpId="0"/>
      <p:bldP spid="33" grpId="1"/>
      <p:bldP spid="34" grpId="0"/>
      <p:bldP spid="35" grpId="0"/>
      <p:bldP spid="35" grpId="1"/>
      <p:bldP spid="36" grpId="0"/>
      <p:bldP spid="37" grpId="0"/>
      <p:bldP spid="37" grpId="1"/>
      <p:bldP spid="38" grpId="0"/>
      <p:bldP spid="39" grpId="0"/>
      <p:bldP spid="39" grpId="1"/>
      <p:bldP spid="4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392</TotalTime>
  <Words>199</Words>
  <Application>Microsoft Office PowerPoint</Application>
  <PresentationFormat>Экран (4:3)</PresentationFormat>
  <Paragraphs>72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Теория информации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Теория информации</dc:title>
  <dc:creator>Пользователь</dc:creator>
  <cp:lastModifiedBy>Жакиля</cp:lastModifiedBy>
  <cp:revision>47</cp:revision>
  <dcterms:created xsi:type="dcterms:W3CDTF">2012-03-28T07:07:06Z</dcterms:created>
  <dcterms:modified xsi:type="dcterms:W3CDTF">2013-01-22T11:06:50Z</dcterms:modified>
</cp:coreProperties>
</file>