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</p:sldMasterIdLst>
  <p:sldIdLst>
    <p:sldId id="256" r:id="rId2"/>
    <p:sldId id="292" r:id="rId3"/>
    <p:sldId id="257" r:id="rId4"/>
    <p:sldId id="261" r:id="rId5"/>
    <p:sldId id="269" r:id="rId6"/>
    <p:sldId id="293" r:id="rId7"/>
    <p:sldId id="303" r:id="rId8"/>
    <p:sldId id="294" r:id="rId9"/>
    <p:sldId id="270" r:id="rId10"/>
    <p:sldId id="271" r:id="rId11"/>
    <p:sldId id="295" r:id="rId12"/>
    <p:sldId id="298" r:id="rId13"/>
    <p:sldId id="272" r:id="rId14"/>
    <p:sldId id="273" r:id="rId15"/>
    <p:sldId id="262" r:id="rId16"/>
    <p:sldId id="263" r:id="rId17"/>
    <p:sldId id="296" r:id="rId18"/>
    <p:sldId id="274" r:id="rId19"/>
    <p:sldId id="300" r:id="rId20"/>
    <p:sldId id="304" r:id="rId21"/>
    <p:sldId id="307" r:id="rId22"/>
    <p:sldId id="308" r:id="rId23"/>
    <p:sldId id="299" r:id="rId24"/>
    <p:sldId id="297" r:id="rId25"/>
    <p:sldId id="267" r:id="rId26"/>
    <p:sldId id="275" r:id="rId27"/>
    <p:sldId id="301" r:id="rId28"/>
    <p:sldId id="281" r:id="rId29"/>
    <p:sldId id="282" r:id="rId30"/>
    <p:sldId id="279" r:id="rId31"/>
    <p:sldId id="283" r:id="rId32"/>
    <p:sldId id="260" r:id="rId33"/>
    <p:sldId id="280" r:id="rId34"/>
    <p:sldId id="284" r:id="rId35"/>
    <p:sldId id="306" r:id="rId36"/>
    <p:sldId id="305" r:id="rId37"/>
    <p:sldId id="309" r:id="rId38"/>
    <p:sldId id="302" r:id="rId39"/>
    <p:sldId id="289" r:id="rId40"/>
    <p:sldId id="264" r:id="rId41"/>
    <p:sldId id="265" r:id="rId42"/>
    <p:sldId id="276" r:id="rId43"/>
    <p:sldId id="287" r:id="rId44"/>
    <p:sldId id="258" r:id="rId45"/>
    <p:sldId id="277" r:id="rId46"/>
    <p:sldId id="290" r:id="rId47"/>
    <p:sldId id="291" r:id="rId48"/>
    <p:sldId id="268" r:id="rId4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C176F7-E324-4DA2-BFF3-37D018B3CB07}" type="datetimeFigureOut">
              <a:rPr lang="ru-RU" smtClean="0"/>
              <a:pPr/>
              <a:t>30.01.2018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0AE702-310C-43B6-B91A-5836A6863B7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C176F7-E324-4DA2-BFF3-37D018B3CB07}" type="datetimeFigureOut">
              <a:rPr lang="ru-RU" smtClean="0"/>
              <a:pPr/>
              <a:t>30.01.2018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0AE702-310C-43B6-B91A-5836A6863B7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C176F7-E324-4DA2-BFF3-37D018B3CB07}" type="datetimeFigureOut">
              <a:rPr lang="ru-RU" smtClean="0"/>
              <a:pPr/>
              <a:t>30.01.2018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0AE702-310C-43B6-B91A-5836A6863B7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C176F7-E324-4DA2-BFF3-37D018B3CB07}" type="datetimeFigureOut">
              <a:rPr lang="ru-RU" smtClean="0"/>
              <a:pPr/>
              <a:t>30.01.2018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0AE702-310C-43B6-B91A-5836A6863B7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C176F7-E324-4DA2-BFF3-37D018B3CB07}" type="datetimeFigureOut">
              <a:rPr lang="ru-RU" smtClean="0"/>
              <a:pPr/>
              <a:t>30.01.2018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0AE702-310C-43B6-B91A-5836A6863B7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C176F7-E324-4DA2-BFF3-37D018B3CB07}" type="datetimeFigureOut">
              <a:rPr lang="ru-RU" smtClean="0"/>
              <a:pPr/>
              <a:t>30.01.2018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0AE702-310C-43B6-B91A-5836A6863B7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C176F7-E324-4DA2-BFF3-37D018B3CB07}" type="datetimeFigureOut">
              <a:rPr lang="ru-RU" smtClean="0"/>
              <a:pPr/>
              <a:t>30.01.2018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0AE702-310C-43B6-B91A-5836A6863B7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C176F7-E324-4DA2-BFF3-37D018B3CB07}" type="datetimeFigureOut">
              <a:rPr lang="ru-RU" smtClean="0"/>
              <a:pPr/>
              <a:t>30.01.2018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0AE702-310C-43B6-B91A-5836A6863B7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C176F7-E324-4DA2-BFF3-37D018B3CB07}" type="datetimeFigureOut">
              <a:rPr lang="ru-RU" smtClean="0"/>
              <a:pPr/>
              <a:t>30.01.2018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0AE702-310C-43B6-B91A-5836A6863B7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C176F7-E324-4DA2-BFF3-37D018B3CB07}" type="datetimeFigureOut">
              <a:rPr lang="ru-RU" smtClean="0"/>
              <a:pPr/>
              <a:t>30.01.2018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0AE702-310C-43B6-B91A-5836A6863B7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C176F7-E324-4DA2-BFF3-37D018B3CB07}" type="datetimeFigureOut">
              <a:rPr lang="ru-RU" smtClean="0"/>
              <a:pPr/>
              <a:t>30.01.2018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0AE702-310C-43B6-B91A-5836A6863B7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C176F7-E324-4DA2-BFF3-37D018B3CB07}" type="datetimeFigureOut">
              <a:rPr lang="ru-RU" smtClean="0"/>
              <a:pPr/>
              <a:t>30.01.2018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0AE702-310C-43B6-B91A-5836A6863B7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nshb.ru/AKDiL/0006/base/RT/003181.shtm" TargetMode="External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4" Type="http://schemas.openxmlformats.org/officeDocument/2006/relationships/hyperlink" Target="http://www.cnshb.ru/AKDiL/0006/base/RD/001271.shtm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gif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g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gif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gi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nshb.ru/AKDiL/0006/base/RG/000221.shtm" TargetMode="External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Relationship Id="rId4" Type="http://schemas.openxmlformats.org/officeDocument/2006/relationships/hyperlink" Target="http://www.cnshb.ru/AKDiL/0006/base/RA/002703.shtm" TargetMode="Externa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8" name="Picture 10" descr="Похожее изображени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6" y="0"/>
            <a:ext cx="9144016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71472" y="1428736"/>
            <a:ext cx="7772400" cy="1470025"/>
          </a:xfrm>
        </p:spPr>
        <p:txBody>
          <a:bodyPr>
            <a:normAutofit fontScale="9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Физиологические основы образования и выделения молока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57818" y="6577026"/>
            <a:ext cx="3786182" cy="280974"/>
          </a:xfrm>
        </p:spPr>
        <p:txBody>
          <a:bodyPr>
            <a:normAutofit fontScale="47500" lnSpcReduction="20000"/>
          </a:bodyPr>
          <a:lstStyle/>
          <a:p>
            <a:r>
              <a:rPr lang="ru-RU" dirty="0" smtClean="0">
                <a:solidFill>
                  <a:srgbClr val="0070C0"/>
                </a:solidFill>
              </a:rPr>
              <a:t>Подготовила: </a:t>
            </a:r>
            <a:r>
              <a:rPr lang="ru-RU" dirty="0" err="1" smtClean="0">
                <a:solidFill>
                  <a:srgbClr val="0070C0"/>
                </a:solidFill>
              </a:rPr>
              <a:t>К.с.-х.н</a:t>
            </a:r>
            <a:r>
              <a:rPr lang="ru-RU" dirty="0" smtClean="0">
                <a:solidFill>
                  <a:srgbClr val="0070C0"/>
                </a:solidFill>
              </a:rPr>
              <a:t>., доцент Папуша Н.В.</a:t>
            </a:r>
            <a:endParaRPr lang="ru-RU" dirty="0">
              <a:solidFill>
                <a:srgbClr val="0070C0"/>
              </a:solidFill>
            </a:endParaRPr>
          </a:p>
        </p:txBody>
      </p:sp>
      <p:pic>
        <p:nvPicPr>
          <p:cNvPr id="12290" name="Picture 2" descr="Похожее изображение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971924"/>
            <a:ext cx="3495675" cy="2886076"/>
          </a:xfrm>
          <a:prstGeom prst="rect">
            <a:avLst/>
          </a:prstGeom>
          <a:noFill/>
        </p:spPr>
      </p:pic>
      <p:sp>
        <p:nvSpPr>
          <p:cNvPr id="12292" name="AutoShape 4" descr="Картинки по запросу молоко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294" name="AutoShape 6" descr="Картинки по запросу молоко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296" name="AutoShape 8" descr="Картинки по запросу молоко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7429520" y="214290"/>
            <a:ext cx="15001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Лекция №1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286380" y="3571876"/>
            <a:ext cx="371474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«</a:t>
            </a:r>
            <a:r>
              <a:rPr lang="ru-RU" b="1" dirty="0"/>
              <a:t>Молоко создано химиком, который выше нас</a:t>
            </a:r>
            <a:r>
              <a:rPr lang="ru-RU" dirty="0"/>
              <a:t>»  </a:t>
            </a:r>
            <a:endParaRPr lang="ru-RU" dirty="0" smtClean="0"/>
          </a:p>
          <a:p>
            <a:pPr algn="r"/>
            <a:r>
              <a:rPr lang="ru-RU" dirty="0" smtClean="0"/>
              <a:t>Эдисон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http://doilnye-apparaty.ru/uploads/files/images/catalog-3/ya-p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0"/>
            <a:ext cx="7925930" cy="5429264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0" y="5286388"/>
            <a:ext cx="9144000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/>
              <a:t>Рис. 2. Строение альвеолы вымени:</a:t>
            </a: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1400" i="1" dirty="0"/>
              <a:t>а - продольное сечение 1/4 вымени и соска; б - поперечное сечение кончика соска; в - схема альвеолы;</a:t>
            </a:r>
            <a:br>
              <a:rPr lang="ru-RU" sz="1400" i="1" dirty="0"/>
            </a:br>
            <a:r>
              <a:rPr lang="ru-RU" sz="1400" i="1" dirty="0"/>
              <a:t>1 - альвеола (при сильном увеличении); 2 - молочные протоки; 3 - кольцевая складка; 4 - цистерна вымени; 5 - цистерна соска; 6 - мышца сфинктера; 7 - выводной канал; 8 - кожа; 9 - стенки соска; 10 - секреторные железы; 11 - соединительная ткань; 12 - артерия; 13 - капиллярные кровеносные сосуды; 14 - клетки секреторного эпителия; 15 - вена; 16 - мышца в стенке молочного протока; 17 - общий молочный проток; 18 - молочный проток; 19 - звездчатые клетки.</a:t>
            </a:r>
            <a:endParaRPr lang="ru-RU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2" name="Picture 4" descr="Похожее изображени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903347"/>
          </a:xfrm>
          <a:prstGeom prst="rect">
            <a:avLst/>
          </a:prstGeom>
          <a:noFill/>
        </p:spPr>
      </p:pic>
      <p:pic>
        <p:nvPicPr>
          <p:cNvPr id="37890" name="Picture 2" descr="Строение вымени коровье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471641"/>
            <a:ext cx="5143536" cy="6165984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5286380" y="0"/>
            <a:ext cx="3857620" cy="624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/>
              <a:t>Строение вымени </a:t>
            </a:r>
            <a:r>
              <a:rPr lang="ru-RU" sz="1600" dirty="0" smtClean="0"/>
              <a:t>коровы</a:t>
            </a:r>
            <a:br>
              <a:rPr lang="ru-RU" sz="1600" dirty="0" smtClean="0"/>
            </a:b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>А— </a:t>
            </a:r>
            <a:r>
              <a:rPr lang="ru-RU" sz="1600" dirty="0"/>
              <a:t>общая схема вымени в разрезе; Б — концевой отдел железы; В — крупный выводной кроток; 1—кожа; 2 — поверхностная фасция; 3—глубокая фасция; 4 — подвешивающая связка; </a:t>
            </a:r>
            <a:r>
              <a:rPr lang="ru-RU" sz="1600" dirty="0" smtClean="0"/>
              <a:t>5—строма</a:t>
            </a:r>
            <a:r>
              <a:rPr lang="ru-RU" sz="1600" dirty="0"/>
              <a:t>; 6 — концевые отделы; 7 — мелкие выводные протоки; 8 — молочные ходы; 9 —- паренхима; 10 — молочная цистерна; </a:t>
            </a:r>
            <a:r>
              <a:rPr lang="ru-RU" sz="1600" dirty="0" smtClean="0"/>
              <a:t>11—сосковый </a:t>
            </a:r>
            <a:r>
              <a:rPr lang="ru-RU" sz="1600" dirty="0"/>
              <a:t>проток; 12 — гладкие мышечные клетки вокруг соска; 13— кольцевые мышцы, образующие сфинктер соскового канала; 14 — пучки гладких мышц, сопровождающие крупные выводные каналы; 15 — миоэпителий, окружающий концевые отделы и выводные протоки; 16 — нервы; 16а — нервные окончания; 17 — артерия и ее ветвь, оплетающая концевой отдел железы; 18 — вена вымени; 18а — венозное сплетение соска; 19 — элементы молока; 20 — миоэпителий; 21 — эпителий выводного протока.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Похожее изображени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285728"/>
            <a:ext cx="8286808" cy="61787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1"/>
          <p:cNvSpPr>
            <a:spLocks noChangeArrowheads="1"/>
          </p:cNvSpPr>
          <p:nvPr/>
        </p:nvSpPr>
        <p:spPr bwMode="auto">
          <a:xfrm>
            <a:off x="214282" y="419644"/>
            <a:ext cx="8715436" cy="16520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50505"/>
                </a:solidFill>
                <a:effectLst/>
                <a:latin typeface="Arial" pitchFamily="34" charset="0"/>
                <a:cs typeface="Arial" pitchFamily="34" charset="0"/>
              </a:rPr>
              <a:t>Поверхность альвеол, удерживающих перед доением 1 л выработанного ими молока, можно определить путем несложных расчетов. Диаметр альвеолы в среднем можно принять равным 0,2 мм. Рабочий объем одной альвеолы, имеющей диаметр 0,0002 м, будет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50505"/>
                </a:solidFill>
                <a:effectLst/>
                <a:latin typeface="Arial" pitchFamily="34" charset="0"/>
                <a:cs typeface="Arial" pitchFamily="34" charset="0"/>
              </a:rPr>
              <a:t>  </a:t>
            </a:r>
          </a:p>
        </p:txBody>
      </p:sp>
      <p:pic>
        <p:nvPicPr>
          <p:cNvPr id="29698" name="Picture 2" descr="http://doilnye-apparaty.ru/uploads/files/images/catalog-3/ya-f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2071678"/>
            <a:ext cx="8464938" cy="3259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4" name="Picture 4" descr="Похожее изображени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0721" name="Rectangle 1"/>
          <p:cNvSpPr>
            <a:spLocks noChangeArrowheads="1"/>
          </p:cNvSpPr>
          <p:nvPr/>
        </p:nvSpPr>
        <p:spPr bwMode="auto">
          <a:xfrm>
            <a:off x="0" y="416756"/>
            <a:ext cx="9144000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50505"/>
                </a:solidFill>
                <a:effectLst/>
                <a:latin typeface="Arial" pitchFamily="34" charset="0"/>
                <a:cs typeface="Arial" pitchFamily="34" charset="0"/>
              </a:rPr>
              <a:t>Общая поверхность всех альвеол, в которых размещается 1 л молока,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50505"/>
                </a:solidFill>
                <a:effectLst/>
                <a:latin typeface="Arial" pitchFamily="34" charset="0"/>
                <a:cs typeface="Arial" pitchFamily="34" charset="0"/>
              </a:rPr>
              <a:t> 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dirty="0">
              <a:solidFill>
                <a:srgbClr val="050505"/>
              </a:solidFill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050505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50505"/>
                </a:solidFill>
                <a:effectLst/>
                <a:latin typeface="Arial" pitchFamily="34" charset="0"/>
                <a:cs typeface="Arial" pitchFamily="34" charset="0"/>
              </a:rPr>
              <a:t>Так как перед доением в альвеолах молочной коровы средней продуктивности содержится несколько литров молока, то рабочая поверхность альвеол всего вымени получается более 100 м</a:t>
            </a:r>
            <a:r>
              <a:rPr kumimoji="0" lang="ru-RU" b="0" i="0" u="none" strike="noStrike" cap="none" normalizeH="0" baseline="30000" dirty="0" smtClean="0">
                <a:ln>
                  <a:noFill/>
                </a:ln>
                <a:solidFill>
                  <a:srgbClr val="050505"/>
                </a:solidFill>
                <a:effectLst/>
                <a:latin typeface="Arial" pitchFamily="34" charset="0"/>
                <a:cs typeface="Arial" pitchFamily="34" charset="0"/>
              </a:rPr>
              <a:t>2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50505"/>
                </a:solidFill>
                <a:effectLst/>
                <a:latin typeface="Arial" pitchFamily="34" charset="0"/>
                <a:cs typeface="Arial" pitchFamily="34" charset="0"/>
              </a:rPr>
              <a:t>. Такая огромная рабочая поверхность альвеол вымени животного заставляет задуматься над сложностью и совершенством ее системы управления. Огромное число альвеол, работающих параллельно, не могло бы действовать одинаково эффективно без такого совершенного управления. Следует принять во внимание, что вся система альвеол претерпевает в течение каждой лактации еще и значительные изменения. Вероятно, сложностью этой системы можно объяснить большую чувствительность ее к внешним воздействиям, проявляющуюся в заболевании коров маститом, а также в колебаниях продуктивности и состава молока.</a:t>
            </a:r>
          </a:p>
        </p:txBody>
      </p:sp>
      <p:pic>
        <p:nvPicPr>
          <p:cNvPr id="30722" name="Picture 2" descr="http://doilnye-apparaty.ru/uploads/files/images/catalog-3/ya-f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64284" y="928670"/>
            <a:ext cx="3622208" cy="8572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Похожее изображени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714348" y="1000108"/>
            <a:ext cx="785818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/>
              <a:t>Процесс секреции молока осуществляется непрерывно и тесно связан с выделит. функцией органа. Почти всё молоко синтезируется и накапливается в интервалах между сосанием (доением), особенно интенсивно </a:t>
            </a:r>
            <a:r>
              <a:rPr lang="ru-RU" sz="2000" dirty="0">
                <a:solidFill>
                  <a:srgbClr val="C00000"/>
                </a:solidFill>
              </a:rPr>
              <a:t>в первые 2—3 ч.</a:t>
            </a:r>
            <a:r>
              <a:rPr lang="ru-RU" sz="2000" dirty="0"/>
              <a:t> В остальное время секреторный процесс в вымени протекает более или менее равномерно (в течение 12—15 ч). Молоко сначала заполняет альвеолы и мелкие протоки, затем часть его переходит в крупные выводные протоки и цистерну молочной железы. Этот переход осуществляется ритмически. Если вымя переполняется молоком и повышается давление в протоках, секреция молока приостанавливается. Оттоку молока в цистерны способствуют также массаж и вырабатывающиеся у животного с течением времени условные рефлексы на процесс сосания или доения. Т. о., образование молока тесно связано с его выделением из ёмкостной системы вымени.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Похожее изображени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214282" y="285728"/>
            <a:ext cx="8643998" cy="59400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/>
              <a:t>Секреторная деятельность молочной железы в значит. степени зависит от состояния мн. функций организма — уровня </a:t>
            </a:r>
            <a:r>
              <a:rPr lang="ru-RU" sz="2000" dirty="0" err="1"/>
              <a:t>энергетич</a:t>
            </a:r>
            <a:r>
              <a:rPr lang="ru-RU" sz="2000" dirty="0"/>
              <a:t>. обмена, кровообращения, пищеварения и т. д. Между молочной железой и др. органами устанавливаются прочные рефлекторные взаимоотношения по принципу обратной связи. У </a:t>
            </a:r>
            <a:r>
              <a:rPr lang="ru-RU" sz="2000" dirty="0" err="1"/>
              <a:t>лактирующих</a:t>
            </a:r>
            <a:r>
              <a:rPr lang="ru-RU" sz="2000" dirty="0"/>
              <a:t> животных значительно </a:t>
            </a:r>
            <a:r>
              <a:rPr lang="ru-RU" sz="2000" b="1" dirty="0"/>
              <a:t>увеличивается масса печени</a:t>
            </a:r>
            <a:r>
              <a:rPr lang="ru-RU" sz="2000" dirty="0"/>
              <a:t>, т. к. в ней синтезируется </a:t>
            </a:r>
            <a:r>
              <a:rPr lang="ru-RU" sz="2000" dirty="0" err="1"/>
              <a:t>осн</a:t>
            </a:r>
            <a:r>
              <a:rPr lang="ru-RU" sz="2000" dirty="0"/>
              <a:t>. масса предшественников молока. В </a:t>
            </a:r>
            <a:r>
              <a:rPr lang="ru-RU" sz="2000" dirty="0" err="1"/>
              <a:t>лактирующей</a:t>
            </a:r>
            <a:r>
              <a:rPr lang="ru-RU" sz="2000" dirty="0"/>
              <a:t> молочной железе скорость кровотока в несколько раз больше, чем в железе коровы сухостойного периода. Для </a:t>
            </a:r>
            <a:r>
              <a:rPr lang="ru-RU" sz="2000" b="1" dirty="0"/>
              <a:t>синтеза 1 л молока </a:t>
            </a:r>
            <a:r>
              <a:rPr lang="ru-RU" sz="2000" dirty="0"/>
              <a:t>необходимо, чтобы через железу коровы прошло не менее </a:t>
            </a:r>
            <a:r>
              <a:rPr lang="ru-RU" sz="2000" b="1" dirty="0"/>
              <a:t>500 л крови</a:t>
            </a:r>
            <a:r>
              <a:rPr lang="ru-RU" sz="2000" dirty="0"/>
              <a:t>. Увеличение артериального кровотока вызывает усиленное наполнение кровью сосудистой системы железы, особенно соска, </a:t>
            </a:r>
            <a:r>
              <a:rPr lang="ru-RU" sz="2000" dirty="0" err="1"/>
              <a:t>к-рый</a:t>
            </a:r>
            <a:r>
              <a:rPr lang="ru-RU" sz="2000" dirty="0"/>
              <a:t> напрягается, увеличивается в размере и тем самым облегчает его захватывание при сосании или доении (увеличивается тургор железы). Усиленный приток крови способствует быстрейшей доставке гормонов от гипофиза к железе, а расширение сосудов, особенно в альвеолярной зоне, обеспечивает наиболее полное их действие на сократит. и железистые структуры органа. Раздражение рецепторов молочной железы (сосание, доение, массаж) рефлекторно повышает моторную и секреторную деятельность всех отделов </a:t>
            </a:r>
            <a:r>
              <a:rPr lang="ru-RU" sz="2000" dirty="0" err="1"/>
              <a:t>пищеварит</a:t>
            </a:r>
            <a:r>
              <a:rPr lang="ru-RU" sz="2000" dirty="0"/>
              <a:t>. системы.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Похожее изображени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214282" y="857232"/>
            <a:ext cx="8501122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/>
              <a:t>Лактация зависит также от </a:t>
            </a:r>
            <a:r>
              <a:rPr lang="ru-RU" sz="2000" b="1" dirty="0" smtClean="0">
                <a:hlinkClick r:id="rId3"/>
              </a:rPr>
              <a:t>типа высшей нервной деятельности</a:t>
            </a:r>
            <a:r>
              <a:rPr lang="ru-RU" sz="2000" dirty="0" smtClean="0"/>
              <a:t> животного. Более высокий уровень молочной продуктивности характерен для животных с сильными уравновешенными и подвижными нервными процессами. Процесс лактации поддерживается и определённой “настроенностью” </a:t>
            </a:r>
            <a:r>
              <a:rPr lang="ru-RU" sz="2000" dirty="0" err="1" smtClean="0"/>
              <a:t>ц</a:t>
            </a:r>
            <a:r>
              <a:rPr lang="ru-RU" sz="2000" dirty="0" smtClean="0"/>
              <a:t>. н. с. </a:t>
            </a:r>
            <a:r>
              <a:rPr lang="ru-RU" sz="2000" dirty="0" err="1" smtClean="0"/>
              <a:t>лактирующего</a:t>
            </a:r>
            <a:r>
              <a:rPr lang="ru-RU" sz="2000" dirty="0" smtClean="0"/>
              <a:t> животного — лактационной </a:t>
            </a:r>
            <a:r>
              <a:rPr lang="ru-RU" sz="2000" b="1" dirty="0" smtClean="0">
                <a:hlinkClick r:id="rId4"/>
              </a:rPr>
              <a:t>доминантой</a:t>
            </a:r>
            <a:r>
              <a:rPr lang="ru-RU" sz="2000" dirty="0" smtClean="0"/>
              <a:t>, </a:t>
            </a:r>
            <a:r>
              <a:rPr lang="ru-RU" sz="2000" dirty="0" err="1" smtClean="0"/>
              <a:t>к-рая</a:t>
            </a:r>
            <a:r>
              <a:rPr lang="ru-RU" sz="2000" dirty="0" smtClean="0"/>
              <a:t> подкрепляется комплексом раздражений, поступающих в мозг и связанных с процессом образования и выведения молока из молочной железы. Нарушение нервной деятельности животного в промежутке между сосаниями или доениями может вызвать торможение секреторного процесса в молочной железе. Суточные ритмы Л. также определяются рефлексами на систему содержания животных. Так, у коров при равных интервалах между доениями и трехкратном кормлении наиболее интенсивно образуются молоко и молочный жир в первую половину светового дня, медленнее — в ночное время, что связано с дневной активностью животного.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Похожее изображени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285720" y="357166"/>
            <a:ext cx="864399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В вымени высокопродуктивной коровы может накапливаться до </a:t>
            </a:r>
            <a:r>
              <a:rPr lang="ru-RU" b="1" dirty="0"/>
              <a:t>25 л молока</a:t>
            </a:r>
            <a:r>
              <a:rPr lang="ru-RU" dirty="0"/>
              <a:t>. Значительная часть его (до 50%) перед доением находится в альвеолах, а остальная заполняет протоки и цистерны вымени и сосков.</a:t>
            </a:r>
          </a:p>
          <a:p>
            <a:r>
              <a:rPr lang="ru-RU" dirty="0"/>
              <a:t>Удаление молока из альвеол происходит не самотеком, а при помощи </a:t>
            </a:r>
            <a:r>
              <a:rPr lang="ru-RU" b="1" dirty="0" err="1"/>
              <a:t>миоэпителия</a:t>
            </a:r>
            <a:r>
              <a:rPr lang="ru-RU" b="1" dirty="0"/>
              <a:t>,</a:t>
            </a:r>
            <a:r>
              <a:rPr lang="ru-RU" dirty="0"/>
              <a:t> т. е. мышечных клеток звездчатой формы, окружающих альвеолы и способных сокращаться. Сокращаясь, эти клетки выжимают молоко из альвеол в молочные протоки, откуда оно поступает в молочную цистерну и далее - в сосок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34818" name="Picture 2" descr="Картинки по запросу миоэпителиальные клетки альвеол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714620"/>
            <a:ext cx="9144000" cy="39319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Похожее изображени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7346" name="Picture 2" descr="https://studref.com/im/41/5344/899788-2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71604" y="357166"/>
            <a:ext cx="4648200" cy="35814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928662" y="4272677"/>
            <a:ext cx="728667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Схема строения молочной альвеолы:</a:t>
            </a:r>
            <a:endParaRPr lang="ru-RU" dirty="0"/>
          </a:p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1 </a:t>
            </a:r>
            <a:r>
              <a:rPr lang="ru-RU" dirty="0"/>
              <a:t>— артерия и вена; 2 — нервное сплетение; </a:t>
            </a:r>
            <a:r>
              <a:rPr lang="ru-RU" i="1" dirty="0"/>
              <a:t>3</a:t>
            </a:r>
            <a:r>
              <a:rPr lang="ru-RU" dirty="0"/>
              <a:t> — миоэпителий; </a:t>
            </a:r>
            <a:r>
              <a:rPr lang="ru-RU" i="1" dirty="0"/>
              <a:t>4</a:t>
            </a:r>
            <a:r>
              <a:rPr lang="ru-RU" dirty="0"/>
              <a:t> — разветвление нервных волокон; 5 — капелька молочного жира; 6 — железистый эпителий; 7 — собственная оболочка альвеолы; </a:t>
            </a:r>
            <a:r>
              <a:rPr lang="ru-RU" i="1" dirty="0"/>
              <a:t>8</a:t>
            </a:r>
            <a:r>
              <a:rPr lang="ru-RU" dirty="0"/>
              <a:t> — выводной проток; 9 — полость альвеолы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2" descr="Похожее изображени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728" y="2857496"/>
            <a:ext cx="6023343" cy="4000504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42844" y="214290"/>
            <a:ext cx="8858312" cy="2862322"/>
          </a:xfrm>
          <a:prstGeom prst="rect">
            <a:avLst/>
          </a:prstGeom>
          <a:effectLst>
            <a:outerShdw blurRad="40000" dist="23000" dir="5400000" rotWithShape="0">
              <a:srgbClr val="000000">
                <a:alpha val="35000"/>
              </a:srgbClr>
            </a:outerShdw>
            <a:softEdge rad="127000"/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FFFF00"/>
                </a:solidFill>
              </a:rPr>
              <a:t>Секреция молока </a:t>
            </a:r>
            <a:r>
              <a:rPr lang="ru-RU" dirty="0" smtClean="0">
                <a:solidFill>
                  <a:schemeClr val="tx1"/>
                </a:solidFill>
              </a:rPr>
              <a:t>— сложный рефлекторный процесс, связанный с последовательными структурными и функциональными изменениями железистых клеток и различных тканей молочной железы. 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Ещё во время беременности молочные железы проходят определённые стадии развития: в них образуются дополнит. секреторные альвеолы и протоки, </a:t>
            </a:r>
            <a:r>
              <a:rPr lang="ru-RU" dirty="0" err="1" smtClean="0">
                <a:solidFill>
                  <a:schemeClr val="tx1"/>
                </a:solidFill>
              </a:rPr>
              <a:t>к-рые</a:t>
            </a:r>
            <a:r>
              <a:rPr lang="ru-RU" dirty="0" smtClean="0">
                <a:solidFill>
                  <a:schemeClr val="tx1"/>
                </a:solidFill>
              </a:rPr>
              <a:t> замещают жировую ткань. Молочные железы увеличиваются в объёме, становятся более упругими. Формирование железистого эпителия и подготовка его к секреции и секреция осуществляются под влиянием половых гормонов — э</a:t>
            </a:r>
            <a:r>
              <a:rPr lang="ru-RU" dirty="0" smtClean="0">
                <a:solidFill>
                  <a:srgbClr val="FFFF00"/>
                </a:solidFill>
              </a:rPr>
              <a:t>строгенов и гормона жёлтого тела — прогестерона,</a:t>
            </a:r>
            <a:r>
              <a:rPr lang="ru-RU" dirty="0" smtClean="0">
                <a:solidFill>
                  <a:schemeClr val="tx1"/>
                </a:solidFill>
              </a:rPr>
              <a:t> а также гормонов передней доли гипофиза (</a:t>
            </a:r>
            <a:r>
              <a:rPr lang="ru-RU" dirty="0" smtClean="0">
                <a:solidFill>
                  <a:srgbClr val="FFFF00"/>
                </a:solidFill>
              </a:rPr>
              <a:t>пролактин, </a:t>
            </a:r>
            <a:r>
              <a:rPr lang="ru-RU" dirty="0" err="1" smtClean="0">
                <a:solidFill>
                  <a:srgbClr val="FFFF00"/>
                </a:solidFill>
              </a:rPr>
              <a:t>соматотропин</a:t>
            </a:r>
            <a:r>
              <a:rPr lang="ru-RU" dirty="0" smtClean="0">
                <a:solidFill>
                  <a:srgbClr val="FFFF00"/>
                </a:solidFill>
              </a:rPr>
              <a:t> </a:t>
            </a:r>
            <a:r>
              <a:rPr lang="ru-RU" dirty="0" smtClean="0">
                <a:solidFill>
                  <a:schemeClr val="tx1"/>
                </a:solidFill>
              </a:rPr>
              <a:t>и др.) и плаценты (</a:t>
            </a:r>
            <a:r>
              <a:rPr lang="ru-RU" dirty="0" err="1" smtClean="0">
                <a:solidFill>
                  <a:srgbClr val="FFFF00"/>
                </a:solidFill>
              </a:rPr>
              <a:t>лактосоматотропин</a:t>
            </a:r>
            <a:r>
              <a:rPr lang="ru-RU" dirty="0" smtClean="0">
                <a:solidFill>
                  <a:schemeClr val="tx1"/>
                </a:solidFill>
              </a:rPr>
              <a:t>). 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Картинки по запросу физиология образования молока у коров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1571612"/>
            <a:ext cx="8815449" cy="35719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142852"/>
            <a:ext cx="9144000" cy="738664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Клетки альвеолярного эпителия обладают хорошо развитым ядром и цитоплазмой, эндоплазматической сетью и комплексом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Гольджи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, митохондриями и лизосомами (рис. 62). Основной фрагмент молока - жировой шарик. 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5" name="Рисунок 18" descr="Рис. 62. Электронофотограмма секреторной клетки молочной железы коровы (по П. З. Лагодюку и Г. В. Дронику): я - ядро; м - митохондрии; эс - эндоплазматическая сеть; жг - жировая глобула; бг - белковая гранула (х16 150)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928670"/>
            <a:ext cx="8572560" cy="5201649"/>
          </a:xfrm>
          <a:prstGeom prst="rect">
            <a:avLst/>
          </a:prstGeom>
          <a:noFill/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357158" y="5857892"/>
            <a:ext cx="8786842" cy="646331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/>
            </a:r>
            <a:b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Рис. 62.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Электронофотограмма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секреторной клетки молочной железы коровы (по П. З.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Лагодюку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и Г. В.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Дронику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): я - ядро; м - митохондрии;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эс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- эндоплазматическая сеть;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жг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- жировая глобула;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бг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- белковая гранула (х16 150)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2714612" y="4000504"/>
            <a:ext cx="357190" cy="35719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3786182" y="5072074"/>
            <a:ext cx="357190" cy="35719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857224" y="4643446"/>
            <a:ext cx="357190" cy="35719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6357950" y="4143380"/>
            <a:ext cx="357190" cy="35719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Похожее изображение"/>
          <p:cNvPicPr/>
          <p:nvPr/>
        </p:nvPicPr>
        <p:blipFill>
          <a:blip r:embed="rId2" cstate="print">
            <a:extLst>
              <a:ext uri="{28A0092B-C50C-407E-A947-70E740481C1C}">
                <a14:useLocalDpi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c="http://schemas.openxmlformats.org/markup-compatibility/2006" xmlns:wpc="http://schemas.microsoft.com/office/word/2010/wordprocessingCanvas" xmlns="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1214414" y="357166"/>
            <a:ext cx="7000923" cy="621510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Похожее изображени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500034" y="214290"/>
            <a:ext cx="792961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Удержанию молока в вымени, помимо запирательного сфинктера на конце соска, способствует особое расположение протоков и каналов, имеющих много сужений и расширений. Кроме густой сети кровеносных сосудов, вымя имеет хорошо развитую систему лимфатических сосудов и нервных волокон. Наибольшее количество нервных окончаний (рецепторов) находится в сосках. Снаружи вымя покрыто мягкой и очень эластичной кожей с редкими волосами; на сосках волос не бывает.</a:t>
            </a:r>
            <a:endParaRPr lang="ru-RU" dirty="0"/>
          </a:p>
        </p:txBody>
      </p:sp>
      <p:pic>
        <p:nvPicPr>
          <p:cNvPr id="58370" name="Picture 2" descr="Картинки по запросу рецепторы на сосках вымен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1538" y="2214554"/>
            <a:ext cx="6985124" cy="464344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Похожее изображени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214282" y="1028343"/>
            <a:ext cx="8429684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Соски у коров различные как по размерам, так и по форме. На конце соска имеется мышечный сфинктер, который при внешнем воздействии на сосок во время доения разжимается. От состояния этой мышцы зависит </a:t>
            </a:r>
            <a:r>
              <a:rPr lang="ru-RU" sz="2400" dirty="0" err="1" smtClean="0"/>
              <a:t>тугодойность</a:t>
            </a:r>
            <a:r>
              <a:rPr lang="ru-RU" sz="2400" dirty="0" smtClean="0"/>
              <a:t> коровы.</a:t>
            </a:r>
          </a:p>
          <a:p>
            <a:r>
              <a:rPr lang="ru-RU" sz="2400" dirty="0" smtClean="0"/>
              <a:t>В настоящее время установлено, что при сосании или доении раздражение от нервных окончаний сосков поступает в центральную нервную систему (головной мозг) животного, откуда подается команда в гипофиз. Последний выделяет в кровь гормоны (главным образом окситоцин), которые обусловливают сокращение </a:t>
            </a:r>
            <a:r>
              <a:rPr lang="ru-RU" sz="2400" dirty="0" err="1" smtClean="0"/>
              <a:t>миоэпителия</a:t>
            </a:r>
            <a:r>
              <a:rPr lang="ru-RU" sz="2400" dirty="0" smtClean="0"/>
              <a:t> вымени, в результате чего молоко переходит из альвеол в молочные протоки и далее в цистерну и соски.</a:t>
            </a:r>
            <a:endParaRPr lang="ru-RU" sz="2400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Картинки по запросу физиология образования молока у коров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500042"/>
            <a:ext cx="8029902" cy="4857784"/>
          </a:xfrm>
          <a:prstGeom prst="rect">
            <a:avLst/>
          </a:prstGeom>
          <a:noFill/>
        </p:spPr>
      </p:pic>
      <p:sp>
        <p:nvSpPr>
          <p:cNvPr id="24579" name="Rectangle 3"/>
          <p:cNvSpPr>
            <a:spLocks noChangeArrowheads="1"/>
          </p:cNvSpPr>
          <p:nvPr/>
        </p:nvSpPr>
        <p:spPr bwMode="auto">
          <a:xfrm>
            <a:off x="285720" y="5467665"/>
            <a:ext cx="857256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Окситоцин достигает вымени через 30-40 сек. после выделения из гипофиза и сохраняется в крови 5-7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мин.,т.к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 он постепенно разрушается. Поэтому корова должна быть выдоена за это время.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Картинки по запросу молоко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285720" y="0"/>
            <a:ext cx="8643998" cy="175432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dirty="0"/>
              <a:t>Молоко коровы содержит в среднем 87,5% воды, 3,8% жира, 3,3% белка, 4,7% молочного сахара и 0,7% минеральных веществ. Однако состав его у разных коров различен, а у одной и той же коровы изменяется в зависимости от кормления, содержания, времени лактации и т. п. Количества жира в молоке меньше в первые месяцы после отела и больше перед запуском коровы. В течение суток процент жира в молоке также не остается постоянным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85720" y="2000240"/>
            <a:ext cx="8501122" cy="1754326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dirty="0" smtClean="0"/>
              <a:t>Раньше считали, что значительная часть молока образуется в вымени во время доения. Это объясняли тем, что вымя, якобы, не может вместить все выдаиваемое из него за одно доение молоко. Впоследствии это утверждение было опровергнуто. Молоко образуется в вымени между доениями в так называемый </a:t>
            </a:r>
            <a:r>
              <a:rPr lang="ru-RU" b="1" dirty="0" smtClean="0"/>
              <a:t>период свободного молокообразования,</a:t>
            </a:r>
            <a:r>
              <a:rPr lang="ru-RU" dirty="0" smtClean="0"/>
              <a:t> и только незначительная часть его вырабатывается во время доения.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57158" y="3995678"/>
            <a:ext cx="8358246" cy="1477328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dirty="0" smtClean="0"/>
              <a:t>Альвеолы молочной железы по мере накопления в них молока постепенно растягиваются, и когда вымя заполнено примерно на 80—90% емкости, они растянуты очень сильно. При дальнейшем накоплении молока давление в вымени заметно повышается, образование молока замедляется и вскоре прекращается совсем.  По мере удаления молока из вымени давление в нем падает.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57158" y="5715016"/>
            <a:ext cx="8358246" cy="646331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dirty="0"/>
              <a:t>По мере заполнения системы при давлении 40-50 </a:t>
            </a:r>
            <a:r>
              <a:rPr lang="ru-RU" dirty="0" err="1"/>
              <a:t>ммрт</a:t>
            </a:r>
            <a:r>
              <a:rPr lang="ru-RU" dirty="0"/>
              <a:t>. ст., или 4-5 кПа начинает тормозиться </a:t>
            </a:r>
            <a:r>
              <a:rPr lang="ru-RU" dirty="0" smtClean="0"/>
              <a:t>молокообразование.</a:t>
            </a:r>
            <a:endParaRPr lang="ru-RU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Похожее изображени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500034" y="642918"/>
            <a:ext cx="82868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Обычно доение проводят 3—4 раза в сутки. Если корова в одно из доений не отдает молока, ее можно без ущерба для продуктивности доить реже. Так, некоторые хозяйства перешли на </a:t>
            </a:r>
            <a:r>
              <a:rPr lang="ru-RU" dirty="0" err="1" smtClean="0"/>
              <a:t>двухкратное</a:t>
            </a:r>
            <a:r>
              <a:rPr lang="ru-RU" dirty="0" smtClean="0"/>
              <a:t> доение коров, что значительно улучшило условия для применения машинного доения: при </a:t>
            </a:r>
            <a:r>
              <a:rPr lang="ru-RU" dirty="0" err="1" smtClean="0"/>
              <a:t>двухкратном</a:t>
            </a:r>
            <a:r>
              <a:rPr lang="ru-RU" dirty="0" smtClean="0"/>
              <a:t> доении коровы выдаиваются быстрее и чище, а уменьшение числа доений в некоторых случаях выгодно и экономически. За рубежом общепринято </a:t>
            </a:r>
            <a:r>
              <a:rPr lang="ru-RU" dirty="0" err="1" smtClean="0"/>
              <a:t>двухкратное</a:t>
            </a:r>
            <a:r>
              <a:rPr lang="ru-RU" dirty="0" smtClean="0"/>
              <a:t> доение.</a:t>
            </a:r>
            <a:endParaRPr lang="ru-RU" dirty="0"/>
          </a:p>
        </p:txBody>
      </p:sp>
      <p:pic>
        <p:nvPicPr>
          <p:cNvPr id="59394" name="Picture 2" descr="Картинки по запросу рецепторы на сосках вымен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2524125"/>
            <a:ext cx="8639175" cy="43338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 descr="Картинки по запросу молоко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428596" y="571480"/>
            <a:ext cx="8215370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Закладка и развитие молочной железы у млекопитающих начинается уже на самых ранних этапах эмбриогенеза. Закладка молочной железы у эмбрионов всех млекопитающих, в том числе и человека, происходит по обеим сторонам живота в виде узких длинных полосок утолщенного эпителия, так называемых, млечных линий. К моменту рождения у большинства видов животных оказываются сформированными соски, связочный аппарат и </a:t>
            </a:r>
            <a:r>
              <a:rPr lang="ru-RU" dirty="0" err="1"/>
              <a:t>междольковые</a:t>
            </a:r>
            <a:r>
              <a:rPr lang="ru-RU" dirty="0"/>
              <a:t> перегородки. Основные же структуры паренхимы молочной железы, в том числе и протоки, носят еще рудиментарный характер. На месте будущей паренхимы находится жировая ткань, имеющая важное значение для процессов </a:t>
            </a:r>
            <a:r>
              <a:rPr lang="ru-RU" dirty="0" err="1" smtClean="0"/>
              <a:t>маммогенеза</a:t>
            </a:r>
            <a:r>
              <a:rPr lang="ru-RU" dirty="0" smtClean="0"/>
              <a:t>.</a:t>
            </a:r>
            <a:endParaRPr lang="ru-RU" dirty="0"/>
          </a:p>
          <a:p>
            <a:r>
              <a:rPr lang="ru-RU" dirty="0"/>
              <a:t>От рождения до половой зрелости развитие характеризуется прогрессивным ростом системы протоков. В этот период железа значительно увеличивается в размерах, но в основном это происходит за счет разрастания соединительной и жировой тканей. Наиболее интенсивный рост молочной железы начинается перед течкой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Похожее изображени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357158" y="642918"/>
            <a:ext cx="8572560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/>
              <a:t>Исследование морфологии секреторных клеток молочной железы на светооптическом и электронно-микроскопическом уровнях, показали, что молоко образуется в результате апокриновой, так и мерокриновой типов секреции. Голокриновый тип секреции - скорее исключение. При апокриновом типе секреции при выходе секрета из клетки апикальный участок последней вытягивается в просвет альвеолы и отделяется, высота эпителиальной клетки значительной уменьшается. Секрет выделяется в просвет альвеолы вместе с некоторыми другими компонентами клетки, а образовавшая его клетка вновь вырастает до прежней величины, после чего может начаться новый цикл секреции. При мерокриновом типе секреции капля секрета (жира), продвигаясь к апикальной части клетки, оттесняет к базальной мембране цитоплазму и ядро. Апикальная плазмалемма обтекает жировую каплю и отрывается вместе с ней, не увлекая за собой фрагментов цитоплазмы. Мерокриновая секреция может сопровождаться выходом секрета через отверстия в клеточной оболочке или через неповрежденную оболочку.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Картинки по запросу физиология образования молока у коров"/>
          <p:cNvPicPr>
            <a:picLocks noChangeAspect="1" noChangeArrowheads="1"/>
          </p:cNvPicPr>
          <p:nvPr/>
        </p:nvPicPr>
        <p:blipFill>
          <a:blip r:embed="rId2" cstate="print">
            <a:lum bright="-20000" contrast="40000"/>
          </a:blip>
          <a:srcRect/>
          <a:stretch>
            <a:fillRect/>
          </a:stretch>
        </p:blipFill>
        <p:spPr bwMode="auto">
          <a:xfrm>
            <a:off x="0" y="-142900"/>
            <a:ext cx="9144000" cy="5256171"/>
          </a:xfrm>
          <a:prstGeom prst="rect">
            <a:avLst/>
          </a:prstGeom>
          <a:noFill/>
        </p:spPr>
      </p:pic>
      <p:pic>
        <p:nvPicPr>
          <p:cNvPr id="1028" name="Picture 4" descr="Похожее изображение"/>
          <p:cNvPicPr>
            <a:picLocks noChangeAspect="1" noChangeArrowheads="1"/>
          </p:cNvPicPr>
          <p:nvPr/>
        </p:nvPicPr>
        <p:blipFill>
          <a:blip r:embed="rId3" cstate="print"/>
          <a:srcRect t="75689"/>
          <a:stretch>
            <a:fillRect/>
          </a:stretch>
        </p:blipFill>
        <p:spPr bwMode="auto">
          <a:xfrm>
            <a:off x="0" y="5286388"/>
            <a:ext cx="9144000" cy="12204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Картинки по запросу физиология образования молока у коров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14290"/>
            <a:ext cx="8654797" cy="58579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Картинки по запросу молоко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500034" y="1071546"/>
            <a:ext cx="8001056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Как отмечают И. И. Грачев и др</a:t>
            </a:r>
            <a:r>
              <a:rPr lang="ru-RU" dirty="0" smtClean="0"/>
              <a:t>., </a:t>
            </a:r>
            <a:r>
              <a:rPr lang="ru-RU" dirty="0"/>
              <a:t>на протяжении суток изменяется продолжительность латентного периода. Величина латентного периода у коров составляет </a:t>
            </a:r>
            <a:r>
              <a:rPr lang="ru-RU" b="1" dirty="0"/>
              <a:t>35-69 сек</a:t>
            </a:r>
            <a:r>
              <a:rPr lang="ru-RU" dirty="0"/>
              <a:t>. </a:t>
            </a:r>
            <a:endParaRPr lang="ru-RU" dirty="0" smtClean="0"/>
          </a:p>
          <a:p>
            <a:r>
              <a:rPr lang="ru-RU" dirty="0" smtClean="0"/>
              <a:t>Например</a:t>
            </a:r>
            <a:r>
              <a:rPr lang="ru-RU" dirty="0"/>
              <a:t>, в утреннюю дойку </a:t>
            </a:r>
            <a:r>
              <a:rPr lang="ru-RU" dirty="0" err="1"/>
              <a:t>молоковыделительная</a:t>
            </a:r>
            <a:r>
              <a:rPr lang="ru-RU" dirty="0"/>
              <a:t> реакция наступает быстрее, чем в последующие часы. Это объясняется усилением сигнализации с рецепторов органа в результате раздражения их в процессе накопления большого количества молока (за большее время между дойками) и повышения тем самым возбудимости центра </a:t>
            </a:r>
            <a:r>
              <a:rPr lang="ru-RU" dirty="0" err="1"/>
              <a:t>молоковыведения</a:t>
            </a:r>
            <a:r>
              <a:rPr lang="ru-RU" dirty="0" smtClean="0"/>
              <a:t>.</a:t>
            </a:r>
          </a:p>
          <a:p>
            <a:endParaRPr lang="ru-RU" dirty="0"/>
          </a:p>
          <a:p>
            <a:r>
              <a:rPr lang="ru-RU" dirty="0"/>
              <a:t>Рефлекс выведения молока зависит от частоты и длительности раздражений, наносимых на рецепторы молочной железы. Оптимальной частотой механического раздражения рецепторов соска являются 90-130 сжатий соска в 1 мин. При такой частоте латентный период </a:t>
            </a:r>
            <a:r>
              <a:rPr lang="ru-RU" dirty="0" err="1"/>
              <a:t>молоковыделительного</a:t>
            </a:r>
            <a:r>
              <a:rPr lang="ru-RU" dirty="0"/>
              <a:t> рефлекса короткий и наблюдается наиболее полное проявление рефлекса: выделяется большое количество молока и скорость выведения значительно выше.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Картинки по запросу физиология образования молока у коров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65238"/>
            <a:ext cx="3429024" cy="5745022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3786182" y="0"/>
            <a:ext cx="5072098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/>
              <a:t>Процесс выведения молока в обычных условиях осуществляется рефлекторным путём, и его условно можно разделить на две фазы. Первая фаза возникает через 2—6 сек и продолжается 25—30 сек после </a:t>
            </a:r>
            <a:r>
              <a:rPr lang="ru-RU" sz="1400" dirty="0" err="1"/>
              <a:t>механич</a:t>
            </a:r>
            <a:r>
              <a:rPr lang="ru-RU" sz="1400" dirty="0"/>
              <a:t>. воздействия. Раздражение рецепторов молочной железы вызывает передачу импульсов по нервным путям в центр Л., расположенный в гипоталамусе. Рефлекторно расслабляется сосковый сфинктер, активируется </a:t>
            </a:r>
            <a:r>
              <a:rPr lang="ru-RU" sz="1400" dirty="0" err="1"/>
              <a:t>двигат</a:t>
            </a:r>
            <a:r>
              <a:rPr lang="ru-RU" sz="1400" dirty="0"/>
              <a:t>. реакция гладкомышечных элементов и происходит выведение молока, находящегося в цистерне и крупных выводных протоках. Во вторую фазу (наступает через 25—30 сек после начала раздражения и продолжается несколько минут) в гипоталамусе образуются вазопрессин и окситоцин, а также </a:t>
            </a:r>
            <a:r>
              <a:rPr lang="ru-RU" sz="1400" dirty="0" err="1"/>
              <a:t>рилизинг-гормон</a:t>
            </a:r>
            <a:r>
              <a:rPr lang="ru-RU" sz="1400" dirty="0"/>
              <a:t>, </a:t>
            </a:r>
            <a:r>
              <a:rPr lang="ru-RU" sz="1400" dirty="0" err="1"/>
              <a:t>к-рый</a:t>
            </a:r>
            <a:r>
              <a:rPr lang="ru-RU" sz="1400" dirty="0"/>
              <a:t>, поступая в гипофиз, вызывает секрецию пролактина, контролирующего Л. Окситоцин с кровью поступает к молочной железе и вызывает сокращение мышечных клеток эпителия альвеол. В результате выводится молоко, находящееся в альвеолах (рис.). При сосании и доении У животных вырабатываются условные Рефлексы на отд. звуковые, обонятельные, </a:t>
            </a:r>
            <a:r>
              <a:rPr lang="ru-RU" sz="1400" dirty="0" err="1"/>
              <a:t>тактильно-механич</a:t>
            </a:r>
            <a:r>
              <a:rPr lang="ru-RU" sz="1400" dirty="0"/>
              <a:t>. раздражители, исходящие от детёныша или доярки, и на весь комплекс сигналов (стереотип), связанных с доением или сосанием. Эти сигналы тонко дифференцируются, в случае появления новых раздражителей происходит торможение рефлекса выведения молока. Но эта задержка через несколько </a:t>
            </a:r>
            <a:r>
              <a:rPr lang="ru-RU" sz="1400" dirty="0" smtClean="0"/>
              <a:t>повторений </a:t>
            </a:r>
            <a:r>
              <a:rPr lang="ru-RU" sz="1400" dirty="0"/>
              <a:t>исчезает. Торможение рефлекса </a:t>
            </a:r>
            <a:r>
              <a:rPr lang="ru-RU" sz="1400" dirty="0" err="1"/>
              <a:t>молоковыделения</a:t>
            </a:r>
            <a:r>
              <a:rPr lang="ru-RU" sz="1400" dirty="0"/>
              <a:t> наблюдается у </a:t>
            </a:r>
            <a:r>
              <a:rPr lang="ru-RU" sz="1400" dirty="0" err="1" smtClean="0"/>
              <a:t>нек-рых</a:t>
            </a:r>
            <a:r>
              <a:rPr lang="ru-RU" sz="1400" dirty="0" smtClean="0"/>
              <a:t> </a:t>
            </a:r>
            <a:r>
              <a:rPr lang="ru-RU" sz="1400" dirty="0"/>
              <a:t>животных при нарушении стереотипа доения.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 descr="Похожее изображени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-1"/>
            <a:ext cx="9144001" cy="6858001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500034" y="571480"/>
            <a:ext cx="800105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Для образования 100 мл молока через вымя должно пройти 54 л крови, азота в 100 мл молока надо через вымя пройти 45 л крови, фосфора в 100 мл молока через вымя проходит 47,6 л крови, лактозы в 100 мл молока через вымя протекает 25,6 л крови, жирных кислот в 100 мл через вымя должно пройти 48,8 л крови. </a:t>
            </a:r>
            <a:endParaRPr lang="ru-RU" sz="2400" dirty="0" smtClean="0"/>
          </a:p>
        </p:txBody>
      </p:sp>
      <p:sp>
        <p:nvSpPr>
          <p:cNvPr id="4" name="Прямоугольник 3"/>
          <p:cNvSpPr/>
          <p:nvPr/>
        </p:nvSpPr>
        <p:spPr>
          <a:xfrm>
            <a:off x="428596" y="3214686"/>
            <a:ext cx="792961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В первую лактацию объем вымени составляет 17,33 дм3, а к 4 лактации - 33,70 дм3 и увеличивается на 94,5%, а в длину - на 22,5%, ширину - на 13,14% и глубину - на 51,4%. Масса вымени, примерно, составляет 15-25 кг, а без молока - 3% от массы тела.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Картинки по запросу молоко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428596" y="117693"/>
            <a:ext cx="8501122" cy="830997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b="1" dirty="0"/>
              <a:t>Процесс выведения </a:t>
            </a:r>
            <a:r>
              <a:rPr lang="ru-RU" sz="2400" dirty="0"/>
              <a:t>молока при доении и сосании условно можно разделить на </a:t>
            </a:r>
            <a:r>
              <a:rPr lang="ru-RU" sz="2400" b="1" dirty="0"/>
              <a:t>2 фазы</a:t>
            </a:r>
            <a:r>
              <a:rPr lang="ru-RU" sz="2400" dirty="0"/>
              <a:t>.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00034" y="1357298"/>
            <a:ext cx="8358246" cy="1938992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dirty="0" smtClean="0"/>
              <a:t>В первую фазу выводится молоко, находящееся в цистерне и крупных выводных протоках (</a:t>
            </a:r>
            <a:r>
              <a:rPr lang="ru-RU" sz="2400" dirty="0" err="1" smtClean="0"/>
              <a:t>цистернальная</a:t>
            </a:r>
            <a:r>
              <a:rPr lang="ru-RU" sz="2400" dirty="0" smtClean="0"/>
              <a:t> порция). Эта фаза возникает через 3-6 сек. от начала раздражения рецепторов молочной железы и продолжается первые 25-50 сек.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71472" y="3786190"/>
            <a:ext cx="8215370" cy="193899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dirty="0" smtClean="0"/>
              <a:t>Во вторую фазу выводится молоко, находящееся в альвеолах и мелких выводных протоках. Вторая фаза является продолжением первой, она наступает через 25-50 сек. от начала раздражения рецепторов органа и может продолжаться 1-2 мин.</a:t>
            </a:r>
            <a:endParaRPr lang="ru-RU" sz="2400" dirty="0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Похожее изображени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-1"/>
            <a:ext cx="9144001" cy="6858001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285720" y="0"/>
            <a:ext cx="8501122" cy="341632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fontAlgn="base"/>
            <a:r>
              <a:rPr lang="ru-RU" dirty="0"/>
              <a:t>В регуляции молокоотдачи участвуют нервная система и гуморальные факторы (гормоны). В процессе молокоотдачи выделяют две фазы. </a:t>
            </a:r>
            <a:r>
              <a:rPr lang="ru-RU" b="1" dirty="0"/>
              <a:t>Первая фаза — рефлекторная. </a:t>
            </a:r>
            <a:r>
              <a:rPr lang="ru-RU" dirty="0"/>
              <a:t>При доении или сосании раздражаются рецепторы сосков. Возникающие при этом импульсы по центростремительным нервам поступают в центр молокоотдачи, который расположен в пояснично-крестцовом отделе спинного мозга, а оттуда по центробежным нервам импульсы поступают к молочной железе, сфинктер расслабляется, и облегчается выделение </a:t>
            </a:r>
            <a:r>
              <a:rPr lang="ru-RU" dirty="0" err="1"/>
              <a:t>цистеральной</a:t>
            </a:r>
            <a:r>
              <a:rPr lang="ru-RU" dirty="0"/>
              <a:t> порции молока. Одновременно возбуждение от сосков поступает через спинной мозг в головной, в кору больших полушарий, где расположен корковый отдел центра молокоотдачи. Отсюда возбуждение возвращается в спинной отдел центра молокоотдачи и далее в молочную железу, поддерживая сокращение </a:t>
            </a:r>
            <a:r>
              <a:rPr lang="ru-RU" dirty="0" err="1"/>
              <a:t>миоэпителия</a:t>
            </a:r>
            <a:r>
              <a:rPr lang="ru-RU" dirty="0"/>
              <a:t> молочных протоков, цистерн и расслабление сфинктеров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85720" y="3571876"/>
            <a:ext cx="8501122" cy="3139321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b="1" dirty="0" smtClean="0"/>
              <a:t>Вторая фаза — нейрогуморальная — </a:t>
            </a:r>
            <a:r>
              <a:rPr lang="ru-RU" dirty="0" smtClean="0"/>
              <a:t>наступает через 25—60 сек. от начала раздражения рецепторов, расположенных в коже, паренхиме вымени, сосках, особенно в зоне основания сосков. Подмывание, вытирание, массаж вымени и сдаивание первых струек раздражают рецепторы. Импульсы, возникшие при сосании или доении в рецепторах, по афферентным нервным путям передаются в центральную нервную систему, из которой раздражения по эфферентным нервным путям распространяются на молочную железу, и происходит секреция молока. В рефлекторную дугу включается гормон задней доли гипофиза — окситоцин, который, влияя на миоэпителий, вызывает сокращение альвеол и мелких молочных протоков. Окситоцин действует в организме в течение 4—6 мин, после чего рефлекс молокоотдачи прекращается. </a:t>
            </a:r>
            <a:endParaRPr lang="ru-RU" dirty="0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 descr="Молочная железа коровы в состоянии лактации (А) и сухостоя (Б) и молочная железа телки при сбычном   (В) и обильном (Г) кормлени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85728"/>
            <a:ext cx="5895975" cy="6219826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6143636" y="0"/>
            <a:ext cx="3000364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Молочная железа коровы в состоянии лактации (А) и сухостоя (Б) и молочная железа телки при </a:t>
            </a:r>
            <a:r>
              <a:rPr lang="ru-RU" dirty="0" smtClean="0"/>
              <a:t>обычном </a:t>
            </a:r>
            <a:r>
              <a:rPr lang="ru-RU" dirty="0"/>
              <a:t>(В) и обильном (Г) кормлении: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>1 — </a:t>
            </a:r>
            <a:r>
              <a:rPr lang="ru-RU" dirty="0" smtClean="0"/>
              <a:t>внутридольковая </a:t>
            </a:r>
            <a:r>
              <a:rPr lang="ru-RU" dirty="0"/>
              <a:t>соединительная ткань; 2 — трубчатые альвеолы; 3 — жировые клетки; 4 —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err="1" smtClean="0"/>
              <a:t>междольковая</a:t>
            </a:r>
            <a:r>
              <a:rPr lang="ru-RU" dirty="0" smtClean="0"/>
              <a:t> </a:t>
            </a:r>
            <a:r>
              <a:rPr lang="ru-RU" dirty="0"/>
              <a:t>соединительная ткань.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>У телок и старых коров строма также преобладает над паренхимой (В). У хорошо упитанных животных строма увеличивается за счет отложения жира (жировое вымя) (Г).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Картинки по запросу процесс образования лактозы в вымени"/>
          <p:cNvPicPr/>
          <p:nvPr/>
        </p:nvPicPr>
        <p:blipFill>
          <a:blip r:embed="rId2" cstate="print">
            <a:extLst>
              <a:ext uri="{28A0092B-C50C-407E-A947-70E740481C1C}">
                <a14:useLocalDpi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c="http://schemas.openxmlformats.org/markup-compatibility/2006" xmlns:wpc="http://schemas.microsoft.com/office/word/2010/wordprocessingCanvas" xmlns="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428596" y="357166"/>
            <a:ext cx="8072493" cy="614366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Похожее изображени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-1"/>
            <a:ext cx="9144001" cy="6858001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714348" y="1285860"/>
            <a:ext cx="742955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Всего на доение 1 коровы требуется затратить 8,5 мин., в т. ч. 1,5-2 мин. на подготовку, 6 мин. на доение и 30 сек. на заключительную обработку. Если затрачивается больше времени на подготовку вымени, то, возможно, расстройство молокоотдачи. Например, в Голландии за 5 мин. корова отдает до 20 л молока, в Республике Беларусь - 10 л в среднем за 7 мин.</a:t>
            </a:r>
            <a:endParaRPr lang="ru-RU" sz="2400" dirty="0"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 descr="Похожее изображени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642910" y="571480"/>
            <a:ext cx="771530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На сосках вымени расположены рецепторы - рефлексогенная зона вымени. Кожа на сосках лишена волос, потовых и сальных желез. Рост и развитие вымени тесно связаны с деятельностью яичников. У стельной коровы вымя растёт во 2-й половине сухостойного периода под влиянием гормонов, выделяемых яичниками, плацентой, гипофизом, щитовидной железой.</a:t>
            </a:r>
          </a:p>
        </p:txBody>
      </p:sp>
      <p:pic>
        <p:nvPicPr>
          <p:cNvPr id="47108" name="Picture 4" descr="Картинки по запросу рефлексогенная зона вымен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28860" y="3714752"/>
            <a:ext cx="4500594" cy="313541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Похожее изображени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214282" y="357166"/>
            <a:ext cx="8643998" cy="2585323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dirty="0" smtClean="0"/>
              <a:t>Секреторные </a:t>
            </a:r>
            <a:r>
              <a:rPr lang="ru-RU" dirty="0"/>
              <a:t>процессы в эпителиальных клетках железы начинаются ещё до родов и сопровождаются синтезом </a:t>
            </a:r>
            <a:r>
              <a:rPr lang="ru-RU" dirty="0" err="1"/>
              <a:t>специфич</a:t>
            </a:r>
            <a:r>
              <a:rPr lang="ru-RU" dirty="0"/>
              <a:t>. компонентов молока. </a:t>
            </a:r>
            <a:endParaRPr lang="ru-RU" dirty="0" smtClean="0"/>
          </a:p>
          <a:p>
            <a:endParaRPr lang="ru-RU" dirty="0"/>
          </a:p>
          <a:p>
            <a:r>
              <a:rPr lang="ru-RU" dirty="0" smtClean="0"/>
              <a:t>Лактация </a:t>
            </a:r>
            <a:r>
              <a:rPr lang="ru-RU" dirty="0"/>
              <a:t>начинается после родов отделением из молочной железы </a:t>
            </a:r>
            <a:r>
              <a:rPr lang="ru-RU" b="1" dirty="0"/>
              <a:t>молозива</a:t>
            </a:r>
            <a:r>
              <a:rPr lang="ru-RU" dirty="0"/>
              <a:t>, состав </a:t>
            </a:r>
            <a:r>
              <a:rPr lang="ru-RU" dirty="0" err="1"/>
              <a:t>к-рого</a:t>
            </a:r>
            <a:r>
              <a:rPr lang="ru-RU" dirty="0"/>
              <a:t> постепенно изменяется и оно приобретает свойства обычного молока. Молоко образуется в эпителиальных клетках альвеол и мелких выводных протоков из веществ, приносимых к молочной железе кровью, </a:t>
            </a:r>
            <a:r>
              <a:rPr lang="ru-RU" dirty="0" err="1"/>
              <a:t>к-рые</a:t>
            </a:r>
            <a:r>
              <a:rPr lang="ru-RU" dirty="0"/>
              <a:t> подвергаются в ней сложным </a:t>
            </a:r>
            <a:r>
              <a:rPr lang="ru-RU" dirty="0" err="1"/>
              <a:t>химич</a:t>
            </a:r>
            <a:r>
              <a:rPr lang="ru-RU" dirty="0"/>
              <a:t>. превращениям. Кроме того, в образовании молока участвуют и те ингредиенты, </a:t>
            </a:r>
            <a:r>
              <a:rPr lang="ru-RU" dirty="0" err="1"/>
              <a:t>к-рые</a:t>
            </a:r>
            <a:r>
              <a:rPr lang="ru-RU" dirty="0"/>
              <a:t> </a:t>
            </a:r>
            <a:r>
              <a:rPr lang="ru-RU" dirty="0" err="1"/>
              <a:t>реабсорбируются</a:t>
            </a:r>
            <a:r>
              <a:rPr lang="ru-RU" dirty="0"/>
              <a:t> из вымени в кровь. </a:t>
            </a:r>
            <a:endParaRPr lang="ru-RU" dirty="0" smtClean="0"/>
          </a:p>
        </p:txBody>
      </p:sp>
      <p:sp>
        <p:nvSpPr>
          <p:cNvPr id="4" name="Прямоугольник 3"/>
          <p:cNvSpPr/>
          <p:nvPr/>
        </p:nvSpPr>
        <p:spPr>
          <a:xfrm>
            <a:off x="285720" y="3286124"/>
            <a:ext cx="8572560" cy="1754326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dirty="0" smtClean="0"/>
              <a:t>В секреторной функции железистой клетки различают 4 стадии: </a:t>
            </a:r>
          </a:p>
          <a:p>
            <a:r>
              <a:rPr lang="ru-RU" dirty="0" smtClean="0"/>
              <a:t>поглощение  предшественников молока (белков, жиров и углеводов) из крови</a:t>
            </a:r>
            <a:r>
              <a:rPr lang="ru-RU" dirty="0"/>
              <a:t>;</a:t>
            </a:r>
            <a:r>
              <a:rPr lang="ru-RU" dirty="0" smtClean="0"/>
              <a:t> </a:t>
            </a:r>
          </a:p>
          <a:p>
            <a:r>
              <a:rPr lang="ru-RU" dirty="0" smtClean="0"/>
              <a:t>синтез составных частей молока в секреторных клетках молочной железы; </a:t>
            </a:r>
          </a:p>
          <a:p>
            <a:r>
              <a:rPr lang="ru-RU" dirty="0" smtClean="0"/>
              <a:t>формирование, накопление и перемещение синтезированных продуктов внутри цитоплазмы секреторных клеток; </a:t>
            </a:r>
          </a:p>
          <a:p>
            <a:r>
              <a:rPr lang="ru-RU" dirty="0" smtClean="0"/>
              <a:t>отделение молока в полость альвеолы, протоки и цистерны вымени.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Похожее изображени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-1"/>
            <a:ext cx="9144001" cy="6858001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285720" y="1142984"/>
            <a:ext cx="835824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Интенсивность Л. снижается под влиянием новой стельности, </a:t>
            </a:r>
            <a:r>
              <a:rPr lang="ru-RU" dirty="0" err="1"/>
              <a:t>к-рая</a:t>
            </a:r>
            <a:r>
              <a:rPr lang="ru-RU" dirty="0"/>
              <a:t> с 4-го </a:t>
            </a:r>
            <a:r>
              <a:rPr lang="ru-RU" dirty="0" err="1"/>
              <a:t>мес</a:t>
            </a:r>
            <a:r>
              <a:rPr lang="ru-RU" dirty="0"/>
              <a:t> беременности заметно тормозит секреторный процесс в молочной железе. За </a:t>
            </a:r>
            <a:r>
              <a:rPr lang="ru-RU" dirty="0" err="1"/>
              <a:t>неск</a:t>
            </a:r>
            <a:r>
              <a:rPr lang="ru-RU" dirty="0"/>
              <a:t>. недель до нового отёла корову перестают </a:t>
            </a:r>
            <a:r>
              <a:rPr lang="ru-RU" dirty="0" smtClean="0"/>
              <a:t>Доить </a:t>
            </a:r>
            <a:r>
              <a:rPr lang="ru-RU" dirty="0"/>
              <a:t>(т. н. сухостойный период). Время от начала Л. после родов до прекращения выделения молока наз. лактационным периодом.</a:t>
            </a:r>
          </a:p>
          <a:p>
            <a:r>
              <a:rPr lang="ru-RU" dirty="0"/>
              <a:t>Его продолжительность у коровы в среднем ок.10 </a:t>
            </a:r>
            <a:r>
              <a:rPr lang="ru-RU" dirty="0" err="1"/>
              <a:t>мес,у</a:t>
            </a:r>
            <a:r>
              <a:rPr lang="ru-RU" dirty="0"/>
              <a:t> козы — 8—10 </a:t>
            </a:r>
            <a:r>
              <a:rPr lang="ru-RU" dirty="0" err="1"/>
              <a:t>мес</a:t>
            </a:r>
            <a:r>
              <a:rPr lang="ru-RU" dirty="0"/>
              <a:t>, у овцы — 4—5 </a:t>
            </a:r>
            <a:r>
              <a:rPr lang="ru-RU" dirty="0" err="1"/>
              <a:t>мес</a:t>
            </a:r>
            <a:r>
              <a:rPr lang="ru-RU" dirty="0"/>
              <a:t>, у кобылы — до 9 </a:t>
            </a:r>
            <a:r>
              <a:rPr lang="ru-RU" dirty="0" err="1"/>
              <a:t>мес</a:t>
            </a:r>
            <a:r>
              <a:rPr lang="ru-RU" dirty="0"/>
              <a:t> и больше, у верблюдицы—10 мес. у свиньи — 2 </a:t>
            </a:r>
            <a:r>
              <a:rPr lang="ru-RU" dirty="0" err="1"/>
              <a:t>мес</a:t>
            </a:r>
            <a:r>
              <a:rPr lang="ru-RU" dirty="0"/>
              <a:t> и больше. Продолжительность лактационного периода зависит от породы, кормления и содержания животных, срока наступления новой беременности, длительности сухостойного периода и др.</a:t>
            </a:r>
          </a:p>
          <a:p>
            <a:r>
              <a:rPr lang="ru-RU" b="1" dirty="0"/>
              <a:t>Патология Л.</a:t>
            </a:r>
            <a:r>
              <a:rPr lang="ru-RU" dirty="0"/>
              <a:t> </a:t>
            </a:r>
            <a:endParaRPr lang="ru-RU" dirty="0" smtClean="0"/>
          </a:p>
          <a:p>
            <a:r>
              <a:rPr lang="ru-RU" dirty="0" smtClean="0"/>
              <a:t>Из </a:t>
            </a:r>
            <a:r>
              <a:rPr lang="ru-RU" dirty="0"/>
              <a:t>нарушений Л. наиболее часто встречается </a:t>
            </a:r>
            <a:r>
              <a:rPr lang="ru-RU" b="1" dirty="0" err="1">
                <a:hlinkClick r:id="rId3"/>
              </a:rPr>
              <a:t>гипогалактия</a:t>
            </a:r>
            <a:r>
              <a:rPr lang="ru-RU" b="1" dirty="0">
                <a:hlinkClick r:id="rId3"/>
              </a:rPr>
              <a:t> —</a:t>
            </a:r>
            <a:r>
              <a:rPr lang="ru-RU" dirty="0"/>
              <a:t>снижение Л. </a:t>
            </a:r>
            <a:endParaRPr lang="ru-RU" dirty="0" smtClean="0"/>
          </a:p>
          <a:p>
            <a:r>
              <a:rPr lang="ru-RU" dirty="0" smtClean="0"/>
              <a:t>Полное </a:t>
            </a:r>
            <a:r>
              <a:rPr lang="ru-RU" dirty="0"/>
              <a:t>отсутствие выделения молока — </a:t>
            </a:r>
            <a:r>
              <a:rPr lang="ru-RU" b="1" dirty="0" err="1">
                <a:hlinkClick r:id="rId4"/>
              </a:rPr>
              <a:t>агалактия</a:t>
            </a:r>
            <a:r>
              <a:rPr lang="ru-RU" b="1" dirty="0">
                <a:hlinkClick r:id="rId4"/>
              </a:rPr>
              <a:t> —</a:t>
            </a:r>
            <a:r>
              <a:rPr lang="ru-RU" dirty="0"/>
              <a:t> наблюдается редко. </a:t>
            </a:r>
            <a:endParaRPr lang="ru-RU" dirty="0" smtClean="0"/>
          </a:p>
          <a:p>
            <a:r>
              <a:rPr lang="ru-RU" dirty="0" smtClean="0"/>
              <a:t>Л</a:t>
            </a:r>
            <a:r>
              <a:rPr lang="ru-RU" dirty="0"/>
              <a:t>. нарушается при мн. острых и </a:t>
            </a:r>
            <a:r>
              <a:rPr lang="ru-RU" dirty="0" err="1"/>
              <a:t>хронич</a:t>
            </a:r>
            <a:r>
              <a:rPr lang="ru-RU" dirty="0"/>
              <a:t>. болезнях, в первую очередь при маститах, при непроизвольном истечении молока из сосков вследствие ослабления сфинктеров (</a:t>
            </a:r>
            <a:r>
              <a:rPr lang="ru-RU" dirty="0" err="1"/>
              <a:t>лактаррея</a:t>
            </a:r>
            <a:r>
              <a:rPr lang="ru-RU" dirty="0"/>
              <a:t>), </a:t>
            </a:r>
            <a:r>
              <a:rPr lang="ru-RU" dirty="0" err="1"/>
              <a:t>тугодойкости</a:t>
            </a:r>
            <a:r>
              <a:rPr lang="ru-RU" dirty="0"/>
              <a:t> и др. причинах.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Картинки по запросу физиология образования молока у коров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428604"/>
            <a:ext cx="8929718" cy="610329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Похожее изображени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-1"/>
            <a:ext cx="9144001" cy="6858001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642910" y="1214422"/>
            <a:ext cx="8358246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Следует отметить, что вопросы строения вымени, секреции и отдачи молока изучены еще мало. Особенно много неясного в изучении скорости </a:t>
            </a:r>
            <a:r>
              <a:rPr lang="ru-RU" dirty="0" err="1"/>
              <a:t>выдаивания</a:t>
            </a:r>
            <a:r>
              <a:rPr lang="ru-RU" dirty="0"/>
              <a:t> и влияния того или иного вида доения на продуктивность коров. Это объясняется тем, что процессы, протекающие в вымени, сложны и исследование их прямыми методами часто бывает невозможно.</a:t>
            </a:r>
          </a:p>
          <a:p>
            <a:r>
              <a:rPr lang="ru-RU" dirty="0"/>
              <a:t>Рефлекс отдачи молока имеет двухфазный характер: сокращению </a:t>
            </a:r>
            <a:r>
              <a:rPr lang="ru-RU" dirty="0" err="1"/>
              <a:t>миоэпителия</a:t>
            </a:r>
            <a:r>
              <a:rPr lang="ru-RU" dirty="0"/>
              <a:t> и выжиманию молока из альвеол предшествует кратковременное снижение тонуса мускулатуры цистерн и некоторое падение давления в вымени. Затем тонус гладкой мускулатуры цистерн и широких протоков повышается, и молоко после принудительного раскрытия сфинктера сосков выходит наружу. Повышение и падение давления в вымени повторяются по мере </a:t>
            </a:r>
            <a:r>
              <a:rPr lang="ru-RU" dirty="0" err="1"/>
              <a:t>выдаивания</a:t>
            </a:r>
            <a:r>
              <a:rPr lang="ru-RU" dirty="0"/>
              <a:t> молока. Этот процесс способствует размещению в цистернах и протоках молока, вытекающего во время доения из альвеол. Периодическое опорожнение молочной железы стимулирует образование молока в вымени коровы.</a:t>
            </a: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 descr="Различие в строении молочных желез у мелких жвачных (Л), коровы (Б)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14338"/>
            <a:ext cx="9081926" cy="3357562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0" y="4272677"/>
            <a:ext cx="9144000" cy="2308324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dirty="0">
                <a:solidFill>
                  <a:schemeClr val="tx1"/>
                </a:solidFill>
              </a:rPr>
              <a:t>Форма вымени и сосков у разных животных неодинакова. В известных случаях она связана с продуктивностью животных </a:t>
            </a:r>
            <a:r>
              <a:rPr lang="ru-RU" dirty="0" smtClean="0">
                <a:solidFill>
                  <a:schemeClr val="tx1"/>
                </a:solidFill>
              </a:rPr>
              <a:t>. </a:t>
            </a:r>
            <a:r>
              <a:rPr lang="ru-RU" dirty="0">
                <a:solidFill>
                  <a:schemeClr val="tx1"/>
                </a:solidFill>
              </a:rPr>
              <a:t>У овцы и козы вымя состоит из правой и левой половин с одним соском на каждой </a:t>
            </a:r>
            <a:r>
              <a:rPr lang="ru-RU" dirty="0" smtClean="0">
                <a:solidFill>
                  <a:schemeClr val="tx1"/>
                </a:solidFill>
              </a:rPr>
              <a:t>половине. </a:t>
            </a:r>
            <a:r>
              <a:rPr lang="ru-RU" dirty="0">
                <a:solidFill>
                  <a:schemeClr val="tx1"/>
                </a:solidFill>
              </a:rPr>
              <a:t>У крупного рогатого скота в каждой половине вымени имеется два соска с одним отверстием в каждом соске (Б). Вымя лошади имеет по одному соску на каждой половине, но в каждом соске две </a:t>
            </a:r>
            <a:r>
              <a:rPr lang="ru-RU" dirty="0" smtClean="0">
                <a:solidFill>
                  <a:schemeClr val="tx1"/>
                </a:solidFill>
              </a:rPr>
              <a:t>цис</a:t>
            </a:r>
            <a:r>
              <a:rPr lang="ru-RU" dirty="0">
                <a:solidFill>
                  <a:schemeClr val="tx1"/>
                </a:solidFill>
              </a:rPr>
              <a:t>терны и два отверстия (В). Молочные железы (множественное вымя) свиньи состоят из 10—16, чаще 12 холмов со стольким же количеством сосков. В каждом соске по одной, чаще по две, молочной цистерне с сосковыми каналами.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0" y="3143248"/>
            <a:ext cx="9144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Различие в строении молочных желез у мелких жвачных (Л), коровы (Б</a:t>
            </a:r>
            <a:r>
              <a:rPr lang="ru-RU" dirty="0" smtClean="0"/>
              <a:t>), лошади </a:t>
            </a:r>
            <a:r>
              <a:rPr lang="ru-RU" dirty="0"/>
              <a:t>(В). 1 — железистая масса; 2— выводные протоки; 3 — молочная цистерна; 4 — сосковый проток.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Похожее изображение"/>
          <p:cNvPicPr>
            <a:picLocks noChangeAspect="1" noChangeArrowheads="1"/>
          </p:cNvPicPr>
          <p:nvPr/>
        </p:nvPicPr>
        <p:blipFill>
          <a:blip r:embed="rId2" cstate="print">
            <a:lum bright="-20000" contrast="40000"/>
          </a:blip>
          <a:srcRect/>
          <a:stretch>
            <a:fillRect/>
          </a:stretch>
        </p:blipFill>
        <p:spPr bwMode="auto">
          <a:xfrm>
            <a:off x="357158" y="1071546"/>
            <a:ext cx="8430212" cy="442915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Картинки по запросу физиология образования молока у коров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4907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2" descr="Картинки по запросу молоко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3631" y="714356"/>
            <a:ext cx="9047649" cy="528641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 descr="Картинки по запросу молоко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3" y="0"/>
            <a:ext cx="9048773" cy="542926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Картинки по запросу физиология образования молока у коров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28669"/>
            <a:ext cx="9001156" cy="585426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Похожее изображени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214282" y="857232"/>
            <a:ext cx="857256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Вымя </a:t>
            </a:r>
            <a:r>
              <a:rPr lang="ru-RU" dirty="0"/>
              <a:t>коровы — орган, в котором из крови животного вырабатывается молоко.</a:t>
            </a:r>
          </a:p>
          <a:p>
            <a:endParaRPr lang="ru-RU" dirty="0" smtClean="0"/>
          </a:p>
          <a:p>
            <a:r>
              <a:rPr lang="ru-RU" dirty="0" smtClean="0"/>
              <a:t>Вымя  </a:t>
            </a:r>
            <a:r>
              <a:rPr lang="ru-RU" dirty="0"/>
              <a:t>состоит из двух половин: правой и левой. Каждая половина делится на переднюю и заднюю доли. Таким образом, вымя имеет четыре самостоятельные доли, часто развитые неравномерно: у большинства коров в задних долях образуется молока больше, чем в передних. Из одной доли в другую молоко перейти не может.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000100" y="285728"/>
            <a:ext cx="7072362" cy="369332"/>
          </a:xfrm>
          <a:prstGeom prst="rect">
            <a:avLst/>
          </a:prstGeom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Строение вымени коровы, секреция и отдача молока</a:t>
            </a:r>
            <a:endParaRPr lang="ru-RU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27652" name="Picture 4" descr="Картинки по запросу вымя коровы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3108" y="2786034"/>
            <a:ext cx="4453711" cy="407196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Похожее изображени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pic>
        <p:nvPicPr>
          <p:cNvPr id="46082" name="Picture 2" descr="вымя коровы в разрезе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85728"/>
            <a:ext cx="4953000" cy="4448175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4429124" y="500042"/>
            <a:ext cx="4572000" cy="600164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600" dirty="0"/>
              <a:t>Правая половина вымени </a:t>
            </a:r>
            <a:r>
              <a:rPr lang="ru-RU" sz="1600" u="sng" dirty="0"/>
              <a:t>коровы</a:t>
            </a:r>
            <a:r>
              <a:rPr lang="ru-RU" sz="1600" dirty="0"/>
              <a:t> отделена от левой подкожной перегородкой из соединительной ткани, которая одновременно служит поддерживающей связкой. К старости (иногда раньше) связка ослабевает и вымя отвисает. Задняя поверхность вымени называется «молочным зеркалом». </a:t>
            </a:r>
            <a:r>
              <a:rPr lang="ru-RU" sz="1600" dirty="0" err="1"/>
              <a:t>Гистологически</a:t>
            </a:r>
            <a:r>
              <a:rPr lang="ru-RU" sz="1600" dirty="0"/>
              <a:t> в вымени различают соединительнотканную строму (остов органа), разделяющую паренхиму (специфическую ткань органа) вымени на доли и дольки; в строме проходят сосуды и нервы. Паренхима образована множеством альвеол и выводных канальцев, стенки которых имеют слой миоэпителиальных клеток, способных сокращаться, а также внутренний слой секреторных клеток (железистый эпителий), в которых образуется молоко. Выводные канальцы, соединяясь, образуют молочные каналы, которые открываются в особое расширение, называемое молочной цистерной. Сосковая часть цистерны заканчивается узким выводным каналом, выстланным запирательным мускулом - сфинктером, повышение тонуса этого мускула вызывает </a:t>
            </a:r>
            <a:r>
              <a:rPr lang="ru-RU" sz="1600" dirty="0" err="1"/>
              <a:t>тугодойность</a:t>
            </a:r>
            <a:r>
              <a:rPr lang="ru-RU" sz="1600" dirty="0"/>
              <a:t> коровы.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0" descr="Похожее изображени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6" y="0"/>
            <a:ext cx="9144016" cy="6858000"/>
          </a:xfrm>
          <a:prstGeom prst="rect">
            <a:avLst/>
          </a:prstGeom>
          <a:noFill/>
        </p:spPr>
      </p:pic>
      <p:pic>
        <p:nvPicPr>
          <p:cNvPr id="16386" name="Picture 2" descr="Похожее изображение"/>
          <p:cNvPicPr>
            <a:picLocks noChangeAspect="1" noChangeArrowheads="1"/>
          </p:cNvPicPr>
          <p:nvPr/>
        </p:nvPicPr>
        <p:blipFill>
          <a:blip r:embed="rId3" cstate="print">
            <a:lum bright="-20000" contrast="40000"/>
          </a:blip>
          <a:srcRect/>
          <a:stretch>
            <a:fillRect/>
          </a:stretch>
        </p:blipFill>
        <p:spPr bwMode="auto">
          <a:xfrm>
            <a:off x="1" y="1071545"/>
            <a:ext cx="9145692" cy="400052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Похожее изображени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714348" y="1166843"/>
            <a:ext cx="778674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В состав каждой доли входят: молочная железа, соединительная ткань, молочные протоки и сосок. Железистая ткань, являющаяся наиболее важной частью молочной железы, состоит из огромного количества очень мелких мешочков — альвеол. Изнутри альвеолы выстланы однослойным секреторным эпителием, вырабатывающим молоко. Через трубочки, покрытые изнутри таким же эпителием, они сообщаются с молочными протоками, которые впадают в молочную цистерну, имеющую, в свою очередь, сообщение с соском.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785786" y="3857628"/>
            <a:ext cx="771530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На рис, 2 показаны разрез одной четверти вымени и схема альвеолы.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http://doilnye-apparaty.ru/uploads/files/images/catalog-3/ya-p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0"/>
            <a:ext cx="8286808" cy="5455483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428596" y="5572140"/>
            <a:ext cx="814393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Рис. 1. Строение вымени коровы: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i="1" dirty="0"/>
              <a:t>1 - молочная железа; 2 - соединительная ткань; 3 - сфинктер; 4 - молочная цистерна; 5 -</a:t>
            </a:r>
            <a:r>
              <a:rPr lang="ru-RU" dirty="0"/>
              <a:t> молочные протоки; </a:t>
            </a:r>
            <a:r>
              <a:rPr lang="ru-RU" i="1" dirty="0"/>
              <a:t>6 - нервы; 7 - сосок; 8 - вена; 9 - артерия.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</TotalTime>
  <Words>2809</Words>
  <Application>Microsoft Office PowerPoint</Application>
  <PresentationFormat>Экран (4:3)</PresentationFormat>
  <Paragraphs>79</Paragraphs>
  <Slides>48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48</vt:i4>
      </vt:variant>
    </vt:vector>
  </HeadingPairs>
  <TitlesOfParts>
    <vt:vector size="49" baseType="lpstr">
      <vt:lpstr>Тема Office</vt:lpstr>
      <vt:lpstr>Физиологические основы образования и выделения молока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Наталья</dc:creator>
  <cp:lastModifiedBy>Наталья</cp:lastModifiedBy>
  <cp:revision>66</cp:revision>
  <dcterms:created xsi:type="dcterms:W3CDTF">2018-01-23T07:11:09Z</dcterms:created>
  <dcterms:modified xsi:type="dcterms:W3CDTF">2018-01-30T11:30:48Z</dcterms:modified>
</cp:coreProperties>
</file>