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2" r:id="rId2"/>
  </p:sldMasterIdLst>
  <p:notesMasterIdLst>
    <p:notesMasterId r:id="rId36"/>
  </p:notesMasterIdLst>
  <p:handoutMasterIdLst>
    <p:handoutMasterId r:id="rId37"/>
  </p:handoutMasterIdLst>
  <p:sldIdLst>
    <p:sldId id="256" r:id="rId3"/>
    <p:sldId id="269" r:id="rId4"/>
    <p:sldId id="268" r:id="rId5"/>
    <p:sldId id="270" r:id="rId6"/>
    <p:sldId id="271" r:id="rId7"/>
    <p:sldId id="272" r:id="rId8"/>
    <p:sldId id="273" r:id="rId9"/>
    <p:sldId id="274" r:id="rId10"/>
    <p:sldId id="275" r:id="rId11"/>
    <p:sldId id="279" r:id="rId12"/>
    <p:sldId id="277" r:id="rId13"/>
    <p:sldId id="276" r:id="rId14"/>
    <p:sldId id="280" r:id="rId15"/>
    <p:sldId id="281" r:id="rId16"/>
    <p:sldId id="282" r:id="rId17"/>
    <p:sldId id="278" r:id="rId18"/>
    <p:sldId id="283" r:id="rId19"/>
    <p:sldId id="284" r:id="rId20"/>
    <p:sldId id="285" r:id="rId21"/>
    <p:sldId id="258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A7A"/>
    <a:srgbClr val="FDF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28" autoAdjust="0"/>
  </p:normalViewPr>
  <p:slideViewPr>
    <p:cSldViewPr>
      <p:cViewPr>
        <p:scale>
          <a:sx n="100" d="100"/>
          <a:sy n="100" d="100"/>
        </p:scale>
        <p:origin x="-354" y="-162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1B8730-0C6B-4B31-BDE5-1F43ECD50853}" type="doc">
      <dgm:prSet loTypeId="urn:microsoft.com/office/officeart/2005/8/layout/hierarchy3" loCatId="hierarchy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C9E56783-4636-4FAE-870A-ECC77FF4032E}">
      <dgm:prSet phldrT="[Текст]"/>
      <dgm:spPr/>
      <dgm:t>
        <a:bodyPr/>
        <a:lstStyle/>
        <a:p>
          <a:r>
            <a:rPr lang="ru-RU" dirty="0" smtClean="0"/>
            <a:t>Пищевые</a:t>
          </a:r>
        </a:p>
        <a:p>
          <a:r>
            <a:rPr lang="ru-RU" dirty="0" smtClean="0"/>
            <a:t>токсикоинфекции </a:t>
          </a:r>
          <a:endParaRPr lang="ru-RU" dirty="0"/>
        </a:p>
      </dgm:t>
    </dgm:pt>
    <dgm:pt modelId="{9D177B6A-1296-423C-B8F7-1C127D2FA66A}" type="parTrans" cxnId="{4A502ABA-8C5A-4F76-9CBC-55485396AC84}">
      <dgm:prSet/>
      <dgm:spPr/>
      <dgm:t>
        <a:bodyPr/>
        <a:lstStyle/>
        <a:p>
          <a:endParaRPr lang="ru-RU"/>
        </a:p>
      </dgm:t>
    </dgm:pt>
    <dgm:pt modelId="{65672BD3-43AB-4023-9E79-42A708C70186}" type="sibTrans" cxnId="{4A502ABA-8C5A-4F76-9CBC-55485396AC84}">
      <dgm:prSet/>
      <dgm:spPr/>
      <dgm:t>
        <a:bodyPr/>
        <a:lstStyle/>
        <a:p>
          <a:endParaRPr lang="ru-RU"/>
        </a:p>
      </dgm:t>
    </dgm:pt>
    <dgm:pt modelId="{56E9C88A-D6F0-4594-9D94-B032E0EBFB71}">
      <dgm:prSet phldrT="[Текст]" custT="1"/>
      <dgm:spPr/>
      <dgm:t>
        <a:bodyPr/>
        <a:lstStyle/>
        <a:p>
          <a:r>
            <a:rPr lang="ru-RU" sz="1400" dirty="0" smtClean="0">
              <a:latin typeface="Arial" pitchFamily="34" charset="0"/>
              <a:cs typeface="Arial" pitchFamily="34" charset="0"/>
            </a:rPr>
            <a:t>Употребление продуктов, содержащих большое количество живых микробов 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D858EA06-230A-4C6B-B374-70A6B4147916}" type="parTrans" cxnId="{9D0971D7-2CA5-4CBA-97D1-D6C52A24260F}">
      <dgm:prSet/>
      <dgm:spPr/>
      <dgm:t>
        <a:bodyPr/>
        <a:lstStyle/>
        <a:p>
          <a:endParaRPr lang="ru-RU"/>
        </a:p>
      </dgm:t>
    </dgm:pt>
    <dgm:pt modelId="{FDED3C4F-E5F6-4D18-9FA3-BA284A7B82F3}" type="sibTrans" cxnId="{9D0971D7-2CA5-4CBA-97D1-D6C52A24260F}">
      <dgm:prSet/>
      <dgm:spPr/>
      <dgm:t>
        <a:bodyPr/>
        <a:lstStyle/>
        <a:p>
          <a:endParaRPr lang="ru-RU"/>
        </a:p>
      </dgm:t>
    </dgm:pt>
    <dgm:pt modelId="{B07A4794-6427-44DC-8D61-A83542F28B0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dirty="0" smtClean="0"/>
            <a:t>.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Разрушение микробной клетки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высвобождение эндотоксина 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Патологические изменения в стенке кишечника 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Токсическое воздействие на ЦНС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Инк. период-несколько часов(редко более суток)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0FBD28CF-C6D2-412B-9402-24ED1967D4C6}" type="parTrans" cxnId="{7ACBBF24-B7BF-47DB-9237-3A41F1A8F69A}">
      <dgm:prSet/>
      <dgm:spPr/>
      <dgm:t>
        <a:bodyPr/>
        <a:lstStyle/>
        <a:p>
          <a:endParaRPr lang="ru-RU"/>
        </a:p>
      </dgm:t>
    </dgm:pt>
    <dgm:pt modelId="{03F92975-E94E-4BAA-90E9-3E76CF40F2BC}" type="sibTrans" cxnId="{7ACBBF24-B7BF-47DB-9237-3A41F1A8F69A}">
      <dgm:prSet/>
      <dgm:spPr/>
      <dgm:t>
        <a:bodyPr/>
        <a:lstStyle/>
        <a:p>
          <a:endParaRPr lang="ru-RU"/>
        </a:p>
      </dgm:t>
    </dgm:pt>
    <dgm:pt modelId="{D8BBFC8F-75D8-47C1-BA2C-5D2A79F16025}">
      <dgm:prSet phldrT="[Текст]"/>
      <dgm:spPr/>
      <dgm:t>
        <a:bodyPr/>
        <a:lstStyle/>
        <a:p>
          <a:r>
            <a:rPr lang="ru-RU" dirty="0" smtClean="0"/>
            <a:t>Пищевые токсикозы</a:t>
          </a:r>
          <a:endParaRPr lang="ru-RU" dirty="0"/>
        </a:p>
      </dgm:t>
    </dgm:pt>
    <dgm:pt modelId="{2AF19428-A1E5-4249-8D1A-746F1C11FFC5}" type="parTrans" cxnId="{49954DB0-B42A-45FA-BAEB-BD7969D10225}">
      <dgm:prSet/>
      <dgm:spPr/>
      <dgm:t>
        <a:bodyPr/>
        <a:lstStyle/>
        <a:p>
          <a:endParaRPr lang="ru-RU"/>
        </a:p>
      </dgm:t>
    </dgm:pt>
    <dgm:pt modelId="{828B076C-2D36-42DB-989B-9C934CB39AF6}" type="sibTrans" cxnId="{49954DB0-B42A-45FA-BAEB-BD7969D10225}">
      <dgm:prSet/>
      <dgm:spPr/>
      <dgm:t>
        <a:bodyPr/>
        <a:lstStyle/>
        <a:p>
          <a:endParaRPr lang="ru-RU"/>
        </a:p>
      </dgm:t>
    </dgm:pt>
    <dgm:pt modelId="{E8E103C3-D2F6-4687-BFA6-6C067DF5620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>
              <a:latin typeface="Arial" pitchFamily="34" charset="0"/>
              <a:cs typeface="Arial" pitchFamily="34" charset="0"/>
            </a:rPr>
            <a:t>Употребление продуктов, в которых накопился экзотоксин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A9E83BB0-7F02-4511-8620-352B7D505D17}" type="parTrans" cxnId="{DB589FC8-0694-45D1-9D25-6FEBA765AD96}">
      <dgm:prSet/>
      <dgm:spPr/>
      <dgm:t>
        <a:bodyPr/>
        <a:lstStyle/>
        <a:p>
          <a:endParaRPr lang="ru-RU"/>
        </a:p>
      </dgm:t>
    </dgm:pt>
    <dgm:pt modelId="{949BD64F-EC66-4849-911A-48C0F59484DF}" type="sibTrans" cxnId="{DB589FC8-0694-45D1-9D25-6FEBA765AD96}">
      <dgm:prSet/>
      <dgm:spPr/>
      <dgm:t>
        <a:bodyPr/>
        <a:lstStyle/>
        <a:p>
          <a:endParaRPr lang="ru-RU"/>
        </a:p>
      </dgm:t>
    </dgm:pt>
    <dgm:pt modelId="{EED1E634-61DB-45E1-BEC5-506BA1033CFE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Головная боль, головокружение, нарушается зрение,</a:t>
          </a:r>
        </a:p>
        <a:p>
          <a:r>
            <a:rPr lang="ru-RU" dirty="0" smtClean="0">
              <a:latin typeface="Arial" pitchFamily="34" charset="0"/>
              <a:cs typeface="Arial" pitchFamily="34" charset="0"/>
            </a:rPr>
            <a:t>Позже рвота, диарея, боль в области желудка и др.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3B63CEF9-47C6-43CC-ACE3-CCC59BB9F345}" type="parTrans" cxnId="{53A403FC-5051-4ECC-BDF9-CC1991C306AF}">
      <dgm:prSet/>
      <dgm:spPr/>
      <dgm:t>
        <a:bodyPr/>
        <a:lstStyle/>
        <a:p>
          <a:endParaRPr lang="ru-RU"/>
        </a:p>
      </dgm:t>
    </dgm:pt>
    <dgm:pt modelId="{DCB13DFE-E4DF-4466-A74C-D5D22EB1019D}" type="sibTrans" cxnId="{53A403FC-5051-4ECC-BDF9-CC1991C306AF}">
      <dgm:prSet/>
      <dgm:spPr/>
      <dgm:t>
        <a:bodyPr/>
        <a:lstStyle/>
        <a:p>
          <a:endParaRPr lang="ru-RU"/>
        </a:p>
      </dgm:t>
    </dgm:pt>
    <dgm:pt modelId="{C601AEE2-65F6-4B78-ACE8-3F8A4DE3AD61}">
      <dgm:prSet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Всасывание через ЖКТ экзотоксина  в кровь</a:t>
          </a:r>
        </a:p>
        <a:p>
          <a:r>
            <a:rPr lang="ru-RU" dirty="0" smtClean="0">
              <a:latin typeface="Arial" pitchFamily="34" charset="0"/>
              <a:cs typeface="Arial" pitchFamily="34" charset="0"/>
            </a:rPr>
            <a:t>Поражение сердечно-сосудистой и ЦНС</a:t>
          </a:r>
        </a:p>
        <a:p>
          <a:r>
            <a:rPr lang="ru-RU" dirty="0" smtClean="0">
              <a:latin typeface="Arial" pitchFamily="34" charset="0"/>
              <a:cs typeface="Arial" pitchFamily="34" charset="0"/>
            </a:rPr>
            <a:t>Инкубационный период –несколько часов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87EC6620-012F-44D8-9283-01CB6B4EA7A9}" type="parTrans" cxnId="{A1CE1A39-051D-4A5F-803C-0868C9C189DE}">
      <dgm:prSet/>
      <dgm:spPr/>
      <dgm:t>
        <a:bodyPr/>
        <a:lstStyle/>
        <a:p>
          <a:endParaRPr lang="ru-RU"/>
        </a:p>
      </dgm:t>
    </dgm:pt>
    <dgm:pt modelId="{BDCE74A2-6D8B-401E-A1C3-3C5E00447D75}" type="sibTrans" cxnId="{A1CE1A39-051D-4A5F-803C-0868C9C189DE}">
      <dgm:prSet/>
      <dgm:spPr/>
      <dgm:t>
        <a:bodyPr/>
        <a:lstStyle/>
        <a:p>
          <a:endParaRPr lang="ru-RU"/>
        </a:p>
      </dgm:t>
    </dgm:pt>
    <dgm:pt modelId="{44A1C9BB-F49E-48BB-8E40-83C49F7A2754}">
      <dgm:prSet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Внезапно-рвота, диарея, головная боль, головокружение, быстрая утомляемость и др.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AD47E78F-0058-4E88-BD18-3C4A55359AC0}" type="parTrans" cxnId="{4FB903C5-319A-4BE7-BCE6-3B4701FA034C}">
      <dgm:prSet/>
      <dgm:spPr/>
      <dgm:t>
        <a:bodyPr/>
        <a:lstStyle/>
        <a:p>
          <a:endParaRPr lang="ru-RU"/>
        </a:p>
      </dgm:t>
    </dgm:pt>
    <dgm:pt modelId="{CCC75031-4D53-493A-959B-D10A1DB88AD2}" type="sibTrans" cxnId="{4FB903C5-319A-4BE7-BCE6-3B4701FA034C}">
      <dgm:prSet/>
      <dgm:spPr/>
      <dgm:t>
        <a:bodyPr/>
        <a:lstStyle/>
        <a:p>
          <a:endParaRPr lang="ru-RU"/>
        </a:p>
      </dgm:t>
    </dgm:pt>
    <dgm:pt modelId="{D2E31BC9-FABE-4039-AC01-ADE292BEFE10}" type="pres">
      <dgm:prSet presAssocID="{331B8730-0C6B-4B31-BDE5-1F43ECD5085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5A4D33-721A-46C8-8857-78C531574D44}" type="pres">
      <dgm:prSet presAssocID="{C9E56783-4636-4FAE-870A-ECC77FF4032E}" presName="root" presStyleCnt="0"/>
      <dgm:spPr/>
    </dgm:pt>
    <dgm:pt modelId="{AC07449F-CBFC-407F-9C99-D8CDB842FE6A}" type="pres">
      <dgm:prSet presAssocID="{C9E56783-4636-4FAE-870A-ECC77FF4032E}" presName="rootComposite" presStyleCnt="0"/>
      <dgm:spPr/>
    </dgm:pt>
    <dgm:pt modelId="{7A9EB814-4A1D-457A-906D-44DDF24C863C}" type="pres">
      <dgm:prSet presAssocID="{C9E56783-4636-4FAE-870A-ECC77FF4032E}" presName="rootText" presStyleLbl="node1" presStyleIdx="0" presStyleCnt="2" custScaleX="175263"/>
      <dgm:spPr/>
      <dgm:t>
        <a:bodyPr/>
        <a:lstStyle/>
        <a:p>
          <a:endParaRPr lang="ru-RU"/>
        </a:p>
      </dgm:t>
    </dgm:pt>
    <dgm:pt modelId="{1E4346C0-384A-4ABA-839A-03F7E98A6993}" type="pres">
      <dgm:prSet presAssocID="{C9E56783-4636-4FAE-870A-ECC77FF4032E}" presName="rootConnector" presStyleLbl="node1" presStyleIdx="0" presStyleCnt="2"/>
      <dgm:spPr/>
      <dgm:t>
        <a:bodyPr/>
        <a:lstStyle/>
        <a:p>
          <a:endParaRPr lang="ru-RU"/>
        </a:p>
      </dgm:t>
    </dgm:pt>
    <dgm:pt modelId="{B316B9AD-030E-43D2-A34F-8692CC7F2447}" type="pres">
      <dgm:prSet presAssocID="{C9E56783-4636-4FAE-870A-ECC77FF4032E}" presName="childShape" presStyleCnt="0"/>
      <dgm:spPr/>
    </dgm:pt>
    <dgm:pt modelId="{E55AC7B8-008F-4E25-85F5-554DDF2E88AB}" type="pres">
      <dgm:prSet presAssocID="{D858EA06-230A-4C6B-B374-70A6B4147916}" presName="Name13" presStyleLbl="parChTrans1D2" presStyleIdx="0" presStyleCnt="6"/>
      <dgm:spPr/>
      <dgm:t>
        <a:bodyPr/>
        <a:lstStyle/>
        <a:p>
          <a:endParaRPr lang="ru-RU"/>
        </a:p>
      </dgm:t>
    </dgm:pt>
    <dgm:pt modelId="{C6CA4792-A42F-4C03-B01C-92C3F8F57155}" type="pres">
      <dgm:prSet presAssocID="{56E9C88A-D6F0-4594-9D94-B032E0EBFB71}" presName="childText" presStyleLbl="bgAcc1" presStyleIdx="0" presStyleCnt="6" custScaleX="175263" custLinFactNeighborX="-857" custLinFactNeighborY="1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FC7212-BFA3-44B7-8828-AF01C6D3DFA9}" type="pres">
      <dgm:prSet presAssocID="{0FBD28CF-C6D2-412B-9402-24ED1967D4C6}" presName="Name13" presStyleLbl="parChTrans1D2" presStyleIdx="1" presStyleCnt="6"/>
      <dgm:spPr/>
      <dgm:t>
        <a:bodyPr/>
        <a:lstStyle/>
        <a:p>
          <a:endParaRPr lang="ru-RU"/>
        </a:p>
      </dgm:t>
    </dgm:pt>
    <dgm:pt modelId="{D29673D1-B6B4-4CFB-B625-5BC796B57F50}" type="pres">
      <dgm:prSet presAssocID="{B07A4794-6427-44DC-8D61-A83542F28B0E}" presName="childText" presStyleLbl="bgAcc1" presStyleIdx="1" presStyleCnt="6" custScaleX="183785" custScaleY="130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19608-39DA-4BCE-911A-D27DF35A7B11}" type="pres">
      <dgm:prSet presAssocID="{AD47E78F-0058-4E88-BD18-3C4A55359AC0}" presName="Name13" presStyleLbl="parChTrans1D2" presStyleIdx="2" presStyleCnt="6"/>
      <dgm:spPr/>
      <dgm:t>
        <a:bodyPr/>
        <a:lstStyle/>
        <a:p>
          <a:endParaRPr lang="ru-RU"/>
        </a:p>
      </dgm:t>
    </dgm:pt>
    <dgm:pt modelId="{B7E4F6E7-75C9-49F9-8A97-9BF6E7BB3820}" type="pres">
      <dgm:prSet presAssocID="{44A1C9BB-F49E-48BB-8E40-83C49F7A2754}" presName="childText" presStyleLbl="bgAcc1" presStyleIdx="2" presStyleCnt="6" custScaleX="175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3C3B0-1AF0-4467-A369-CDF317893608}" type="pres">
      <dgm:prSet presAssocID="{D8BBFC8F-75D8-47C1-BA2C-5D2A79F16025}" presName="root" presStyleCnt="0"/>
      <dgm:spPr/>
    </dgm:pt>
    <dgm:pt modelId="{0DBE981A-E1FC-4A19-997C-C03444102BD6}" type="pres">
      <dgm:prSet presAssocID="{D8BBFC8F-75D8-47C1-BA2C-5D2A79F16025}" presName="rootComposite" presStyleCnt="0"/>
      <dgm:spPr/>
    </dgm:pt>
    <dgm:pt modelId="{BF49E008-CD49-4FFF-863C-AF04227C27FD}" type="pres">
      <dgm:prSet presAssocID="{D8BBFC8F-75D8-47C1-BA2C-5D2A79F16025}" presName="rootText" presStyleLbl="node1" presStyleIdx="1" presStyleCnt="2" custScaleX="175263"/>
      <dgm:spPr/>
      <dgm:t>
        <a:bodyPr/>
        <a:lstStyle/>
        <a:p>
          <a:endParaRPr lang="ru-RU"/>
        </a:p>
      </dgm:t>
    </dgm:pt>
    <dgm:pt modelId="{5E7DD631-41E8-412A-9826-A4C7CECEF303}" type="pres">
      <dgm:prSet presAssocID="{D8BBFC8F-75D8-47C1-BA2C-5D2A79F16025}" presName="rootConnector" presStyleLbl="node1" presStyleIdx="1" presStyleCnt="2"/>
      <dgm:spPr/>
      <dgm:t>
        <a:bodyPr/>
        <a:lstStyle/>
        <a:p>
          <a:endParaRPr lang="ru-RU"/>
        </a:p>
      </dgm:t>
    </dgm:pt>
    <dgm:pt modelId="{6F2D81D1-03C0-4471-8682-8F64FC68661D}" type="pres">
      <dgm:prSet presAssocID="{D8BBFC8F-75D8-47C1-BA2C-5D2A79F16025}" presName="childShape" presStyleCnt="0"/>
      <dgm:spPr/>
    </dgm:pt>
    <dgm:pt modelId="{E9A24ACE-58F8-4B64-BE81-4A08DAC2BAFD}" type="pres">
      <dgm:prSet presAssocID="{A9E83BB0-7F02-4511-8620-352B7D505D17}" presName="Name13" presStyleLbl="parChTrans1D2" presStyleIdx="3" presStyleCnt="6"/>
      <dgm:spPr/>
      <dgm:t>
        <a:bodyPr/>
        <a:lstStyle/>
        <a:p>
          <a:endParaRPr lang="ru-RU"/>
        </a:p>
      </dgm:t>
    </dgm:pt>
    <dgm:pt modelId="{94D4E106-7A4A-4018-A218-4C6717CB502F}" type="pres">
      <dgm:prSet presAssocID="{E8E103C3-D2F6-4687-BFA6-6C067DF5620F}" presName="childText" presStyleLbl="bgAcc1" presStyleIdx="3" presStyleCnt="6" custScaleX="175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BA8F68-C319-41BA-8517-41E8D2AD2B49}" type="pres">
      <dgm:prSet presAssocID="{87EC6620-012F-44D8-9283-01CB6B4EA7A9}" presName="Name13" presStyleLbl="parChTrans1D2" presStyleIdx="4" presStyleCnt="6"/>
      <dgm:spPr/>
      <dgm:t>
        <a:bodyPr/>
        <a:lstStyle/>
        <a:p>
          <a:endParaRPr lang="ru-RU"/>
        </a:p>
      </dgm:t>
    </dgm:pt>
    <dgm:pt modelId="{70D597E2-FA97-48AF-8C4C-5111CC595B5F}" type="pres">
      <dgm:prSet presAssocID="{C601AEE2-65F6-4B78-ACE8-3F8A4DE3AD61}" presName="childText" presStyleLbl="bgAcc1" presStyleIdx="4" presStyleCnt="6" custScaleX="192174" custScaleY="130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6989F-077D-468E-9DD6-26290952F56A}" type="pres">
      <dgm:prSet presAssocID="{3B63CEF9-47C6-43CC-ACE3-CCC59BB9F345}" presName="Name13" presStyleLbl="parChTrans1D2" presStyleIdx="5" presStyleCnt="6"/>
      <dgm:spPr/>
      <dgm:t>
        <a:bodyPr/>
        <a:lstStyle/>
        <a:p>
          <a:endParaRPr lang="ru-RU"/>
        </a:p>
      </dgm:t>
    </dgm:pt>
    <dgm:pt modelId="{F17840C6-D4F2-4CF3-9529-E68E8A453D50}" type="pres">
      <dgm:prSet presAssocID="{EED1E634-61DB-45E1-BEC5-506BA1033CFE}" presName="childText" presStyleLbl="bgAcc1" presStyleIdx="5" presStyleCnt="6" custScaleX="175263" custLinFactNeighborX="2557" custLinFactNeighborY="34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1C91AB-9A3F-40A9-B5A0-CEBD8213A218}" type="presOf" srcId="{44A1C9BB-F49E-48BB-8E40-83C49F7A2754}" destId="{B7E4F6E7-75C9-49F9-8A97-9BF6E7BB3820}" srcOrd="0" destOrd="0" presId="urn:microsoft.com/office/officeart/2005/8/layout/hierarchy3"/>
    <dgm:cxn modelId="{49954DB0-B42A-45FA-BAEB-BD7969D10225}" srcId="{331B8730-0C6B-4B31-BDE5-1F43ECD50853}" destId="{D8BBFC8F-75D8-47C1-BA2C-5D2A79F16025}" srcOrd="1" destOrd="0" parTransId="{2AF19428-A1E5-4249-8D1A-746F1C11FFC5}" sibTransId="{828B076C-2D36-42DB-989B-9C934CB39AF6}"/>
    <dgm:cxn modelId="{0992A14C-0FBB-478E-A9BC-1128B7AD2273}" type="presOf" srcId="{0FBD28CF-C6D2-412B-9402-24ED1967D4C6}" destId="{5DFC7212-BFA3-44B7-8828-AF01C6D3DFA9}" srcOrd="0" destOrd="0" presId="urn:microsoft.com/office/officeart/2005/8/layout/hierarchy3"/>
    <dgm:cxn modelId="{53A403FC-5051-4ECC-BDF9-CC1991C306AF}" srcId="{D8BBFC8F-75D8-47C1-BA2C-5D2A79F16025}" destId="{EED1E634-61DB-45E1-BEC5-506BA1033CFE}" srcOrd="2" destOrd="0" parTransId="{3B63CEF9-47C6-43CC-ACE3-CCC59BB9F345}" sibTransId="{DCB13DFE-E4DF-4466-A74C-D5D22EB1019D}"/>
    <dgm:cxn modelId="{8B855902-B610-46A4-8140-1A4691242C3B}" type="presOf" srcId="{56E9C88A-D6F0-4594-9D94-B032E0EBFB71}" destId="{C6CA4792-A42F-4C03-B01C-92C3F8F57155}" srcOrd="0" destOrd="0" presId="urn:microsoft.com/office/officeart/2005/8/layout/hierarchy3"/>
    <dgm:cxn modelId="{9D0971D7-2CA5-4CBA-97D1-D6C52A24260F}" srcId="{C9E56783-4636-4FAE-870A-ECC77FF4032E}" destId="{56E9C88A-D6F0-4594-9D94-B032E0EBFB71}" srcOrd="0" destOrd="0" parTransId="{D858EA06-230A-4C6B-B374-70A6B4147916}" sibTransId="{FDED3C4F-E5F6-4D18-9FA3-BA284A7B82F3}"/>
    <dgm:cxn modelId="{F70D85A1-89BE-4E3A-8BC2-BA515C71D5D8}" type="presOf" srcId="{E8E103C3-D2F6-4687-BFA6-6C067DF5620F}" destId="{94D4E106-7A4A-4018-A218-4C6717CB502F}" srcOrd="0" destOrd="0" presId="urn:microsoft.com/office/officeart/2005/8/layout/hierarchy3"/>
    <dgm:cxn modelId="{8025EC50-AACA-4055-A0CD-1AD3500D1871}" type="presOf" srcId="{D858EA06-230A-4C6B-B374-70A6B4147916}" destId="{E55AC7B8-008F-4E25-85F5-554DDF2E88AB}" srcOrd="0" destOrd="0" presId="urn:microsoft.com/office/officeart/2005/8/layout/hierarchy3"/>
    <dgm:cxn modelId="{DB3D430C-6724-41FF-8D81-13C18C5FDAA2}" type="presOf" srcId="{EED1E634-61DB-45E1-BEC5-506BA1033CFE}" destId="{F17840C6-D4F2-4CF3-9529-E68E8A453D50}" srcOrd="0" destOrd="0" presId="urn:microsoft.com/office/officeart/2005/8/layout/hierarchy3"/>
    <dgm:cxn modelId="{53F2E2A8-5E3F-47A3-9775-0A9F4F7C004D}" type="presOf" srcId="{3B63CEF9-47C6-43CC-ACE3-CCC59BB9F345}" destId="{BA96989F-077D-468E-9DD6-26290952F56A}" srcOrd="0" destOrd="0" presId="urn:microsoft.com/office/officeart/2005/8/layout/hierarchy3"/>
    <dgm:cxn modelId="{2F83869C-67E7-4A03-87FC-B2D581C4C07F}" type="presOf" srcId="{D8BBFC8F-75D8-47C1-BA2C-5D2A79F16025}" destId="{BF49E008-CD49-4FFF-863C-AF04227C27FD}" srcOrd="0" destOrd="0" presId="urn:microsoft.com/office/officeart/2005/8/layout/hierarchy3"/>
    <dgm:cxn modelId="{D509B255-C166-4590-BF0A-365F625CF53F}" type="presOf" srcId="{C601AEE2-65F6-4B78-ACE8-3F8A4DE3AD61}" destId="{70D597E2-FA97-48AF-8C4C-5111CC595B5F}" srcOrd="0" destOrd="0" presId="urn:microsoft.com/office/officeart/2005/8/layout/hierarchy3"/>
    <dgm:cxn modelId="{7ACBBF24-B7BF-47DB-9237-3A41F1A8F69A}" srcId="{C9E56783-4636-4FAE-870A-ECC77FF4032E}" destId="{B07A4794-6427-44DC-8D61-A83542F28B0E}" srcOrd="1" destOrd="0" parTransId="{0FBD28CF-C6D2-412B-9402-24ED1967D4C6}" sibTransId="{03F92975-E94E-4BAA-90E9-3E76CF40F2BC}"/>
    <dgm:cxn modelId="{D0F7FBDE-0C93-40D3-B3D4-A4AFFCD2106E}" type="presOf" srcId="{331B8730-0C6B-4B31-BDE5-1F43ECD50853}" destId="{D2E31BC9-FABE-4039-AC01-ADE292BEFE10}" srcOrd="0" destOrd="0" presId="urn:microsoft.com/office/officeart/2005/8/layout/hierarchy3"/>
    <dgm:cxn modelId="{EFC90F79-BC62-4A9A-9049-EBFA9ACCF279}" type="presOf" srcId="{A9E83BB0-7F02-4511-8620-352B7D505D17}" destId="{E9A24ACE-58F8-4B64-BE81-4A08DAC2BAFD}" srcOrd="0" destOrd="0" presId="urn:microsoft.com/office/officeart/2005/8/layout/hierarchy3"/>
    <dgm:cxn modelId="{A062AC25-9FEF-4341-8124-0B367B3836B8}" type="presOf" srcId="{C9E56783-4636-4FAE-870A-ECC77FF4032E}" destId="{7A9EB814-4A1D-457A-906D-44DDF24C863C}" srcOrd="0" destOrd="0" presId="urn:microsoft.com/office/officeart/2005/8/layout/hierarchy3"/>
    <dgm:cxn modelId="{DD309581-D268-4699-827B-74261E619EFD}" type="presOf" srcId="{B07A4794-6427-44DC-8D61-A83542F28B0E}" destId="{D29673D1-B6B4-4CFB-B625-5BC796B57F50}" srcOrd="0" destOrd="0" presId="urn:microsoft.com/office/officeart/2005/8/layout/hierarchy3"/>
    <dgm:cxn modelId="{B0810C98-7572-42C2-8D73-B94E37C3C65E}" type="presOf" srcId="{AD47E78F-0058-4E88-BD18-3C4A55359AC0}" destId="{58E19608-39DA-4BCE-911A-D27DF35A7B11}" srcOrd="0" destOrd="0" presId="urn:microsoft.com/office/officeart/2005/8/layout/hierarchy3"/>
    <dgm:cxn modelId="{46D18129-0B76-40DE-9F7E-0F762E6169F8}" type="presOf" srcId="{D8BBFC8F-75D8-47C1-BA2C-5D2A79F16025}" destId="{5E7DD631-41E8-412A-9826-A4C7CECEF303}" srcOrd="1" destOrd="0" presId="urn:microsoft.com/office/officeart/2005/8/layout/hierarchy3"/>
    <dgm:cxn modelId="{DB589FC8-0694-45D1-9D25-6FEBA765AD96}" srcId="{D8BBFC8F-75D8-47C1-BA2C-5D2A79F16025}" destId="{E8E103C3-D2F6-4687-BFA6-6C067DF5620F}" srcOrd="0" destOrd="0" parTransId="{A9E83BB0-7F02-4511-8620-352B7D505D17}" sibTransId="{949BD64F-EC66-4849-911A-48C0F59484DF}"/>
    <dgm:cxn modelId="{CFE1ACD3-D4ED-4237-B939-58ABCE6F689E}" type="presOf" srcId="{87EC6620-012F-44D8-9283-01CB6B4EA7A9}" destId="{9CBA8F68-C319-41BA-8517-41E8D2AD2B49}" srcOrd="0" destOrd="0" presId="urn:microsoft.com/office/officeart/2005/8/layout/hierarchy3"/>
    <dgm:cxn modelId="{A1CE1A39-051D-4A5F-803C-0868C9C189DE}" srcId="{D8BBFC8F-75D8-47C1-BA2C-5D2A79F16025}" destId="{C601AEE2-65F6-4B78-ACE8-3F8A4DE3AD61}" srcOrd="1" destOrd="0" parTransId="{87EC6620-012F-44D8-9283-01CB6B4EA7A9}" sibTransId="{BDCE74A2-6D8B-401E-A1C3-3C5E00447D75}"/>
    <dgm:cxn modelId="{4A502ABA-8C5A-4F76-9CBC-55485396AC84}" srcId="{331B8730-0C6B-4B31-BDE5-1F43ECD50853}" destId="{C9E56783-4636-4FAE-870A-ECC77FF4032E}" srcOrd="0" destOrd="0" parTransId="{9D177B6A-1296-423C-B8F7-1C127D2FA66A}" sibTransId="{65672BD3-43AB-4023-9E79-42A708C70186}"/>
    <dgm:cxn modelId="{CF0197A6-9C4A-4E3C-85FD-56F5BA1F675D}" type="presOf" srcId="{C9E56783-4636-4FAE-870A-ECC77FF4032E}" destId="{1E4346C0-384A-4ABA-839A-03F7E98A6993}" srcOrd="1" destOrd="0" presId="urn:microsoft.com/office/officeart/2005/8/layout/hierarchy3"/>
    <dgm:cxn modelId="{4FB903C5-319A-4BE7-BCE6-3B4701FA034C}" srcId="{C9E56783-4636-4FAE-870A-ECC77FF4032E}" destId="{44A1C9BB-F49E-48BB-8E40-83C49F7A2754}" srcOrd="2" destOrd="0" parTransId="{AD47E78F-0058-4E88-BD18-3C4A55359AC0}" sibTransId="{CCC75031-4D53-493A-959B-D10A1DB88AD2}"/>
    <dgm:cxn modelId="{CCBF9AF1-B08E-4DD3-A343-F1DEAC600B9F}" type="presParOf" srcId="{D2E31BC9-FABE-4039-AC01-ADE292BEFE10}" destId="{5C5A4D33-721A-46C8-8857-78C531574D44}" srcOrd="0" destOrd="0" presId="urn:microsoft.com/office/officeart/2005/8/layout/hierarchy3"/>
    <dgm:cxn modelId="{73915B20-AAB8-4342-964D-A73A20B3725A}" type="presParOf" srcId="{5C5A4D33-721A-46C8-8857-78C531574D44}" destId="{AC07449F-CBFC-407F-9C99-D8CDB842FE6A}" srcOrd="0" destOrd="0" presId="urn:microsoft.com/office/officeart/2005/8/layout/hierarchy3"/>
    <dgm:cxn modelId="{4AFB6ED9-A9E8-41EA-81B6-80BAE04A4688}" type="presParOf" srcId="{AC07449F-CBFC-407F-9C99-D8CDB842FE6A}" destId="{7A9EB814-4A1D-457A-906D-44DDF24C863C}" srcOrd="0" destOrd="0" presId="urn:microsoft.com/office/officeart/2005/8/layout/hierarchy3"/>
    <dgm:cxn modelId="{6F61BCD3-D5D7-4703-91BF-75C776B66663}" type="presParOf" srcId="{AC07449F-CBFC-407F-9C99-D8CDB842FE6A}" destId="{1E4346C0-384A-4ABA-839A-03F7E98A6993}" srcOrd="1" destOrd="0" presId="urn:microsoft.com/office/officeart/2005/8/layout/hierarchy3"/>
    <dgm:cxn modelId="{88679DE3-3995-4ECF-946D-3511D60E532D}" type="presParOf" srcId="{5C5A4D33-721A-46C8-8857-78C531574D44}" destId="{B316B9AD-030E-43D2-A34F-8692CC7F2447}" srcOrd="1" destOrd="0" presId="urn:microsoft.com/office/officeart/2005/8/layout/hierarchy3"/>
    <dgm:cxn modelId="{BAF0C816-7413-4521-A6CA-01A9E96086B1}" type="presParOf" srcId="{B316B9AD-030E-43D2-A34F-8692CC7F2447}" destId="{E55AC7B8-008F-4E25-85F5-554DDF2E88AB}" srcOrd="0" destOrd="0" presId="urn:microsoft.com/office/officeart/2005/8/layout/hierarchy3"/>
    <dgm:cxn modelId="{6103333D-B514-4AEC-A5A2-58A85FBF0615}" type="presParOf" srcId="{B316B9AD-030E-43D2-A34F-8692CC7F2447}" destId="{C6CA4792-A42F-4C03-B01C-92C3F8F57155}" srcOrd="1" destOrd="0" presId="urn:microsoft.com/office/officeart/2005/8/layout/hierarchy3"/>
    <dgm:cxn modelId="{FB4FBA40-1DE4-4CED-9547-C5485BFB8476}" type="presParOf" srcId="{B316B9AD-030E-43D2-A34F-8692CC7F2447}" destId="{5DFC7212-BFA3-44B7-8828-AF01C6D3DFA9}" srcOrd="2" destOrd="0" presId="urn:microsoft.com/office/officeart/2005/8/layout/hierarchy3"/>
    <dgm:cxn modelId="{A631B009-93A4-4FB7-A1A3-361F224F7C98}" type="presParOf" srcId="{B316B9AD-030E-43D2-A34F-8692CC7F2447}" destId="{D29673D1-B6B4-4CFB-B625-5BC796B57F50}" srcOrd="3" destOrd="0" presId="urn:microsoft.com/office/officeart/2005/8/layout/hierarchy3"/>
    <dgm:cxn modelId="{D213FDC5-D9A9-4D53-91F1-536D26FFEF13}" type="presParOf" srcId="{B316B9AD-030E-43D2-A34F-8692CC7F2447}" destId="{58E19608-39DA-4BCE-911A-D27DF35A7B11}" srcOrd="4" destOrd="0" presId="urn:microsoft.com/office/officeart/2005/8/layout/hierarchy3"/>
    <dgm:cxn modelId="{F86286E3-7ACA-42E2-809E-126A393E09AA}" type="presParOf" srcId="{B316B9AD-030E-43D2-A34F-8692CC7F2447}" destId="{B7E4F6E7-75C9-49F9-8A97-9BF6E7BB3820}" srcOrd="5" destOrd="0" presId="urn:microsoft.com/office/officeart/2005/8/layout/hierarchy3"/>
    <dgm:cxn modelId="{188C46BC-4685-4307-8E87-C21897FE6342}" type="presParOf" srcId="{D2E31BC9-FABE-4039-AC01-ADE292BEFE10}" destId="{F2B3C3B0-1AF0-4467-A369-CDF317893608}" srcOrd="1" destOrd="0" presId="urn:microsoft.com/office/officeart/2005/8/layout/hierarchy3"/>
    <dgm:cxn modelId="{823A787A-02FE-491B-BE60-6AC2C79D3C52}" type="presParOf" srcId="{F2B3C3B0-1AF0-4467-A369-CDF317893608}" destId="{0DBE981A-E1FC-4A19-997C-C03444102BD6}" srcOrd="0" destOrd="0" presId="urn:microsoft.com/office/officeart/2005/8/layout/hierarchy3"/>
    <dgm:cxn modelId="{3DB7703D-61E2-45FB-A427-3485972E4B38}" type="presParOf" srcId="{0DBE981A-E1FC-4A19-997C-C03444102BD6}" destId="{BF49E008-CD49-4FFF-863C-AF04227C27FD}" srcOrd="0" destOrd="0" presId="urn:microsoft.com/office/officeart/2005/8/layout/hierarchy3"/>
    <dgm:cxn modelId="{4D5D377C-2173-4A70-90E4-1BB52F95BC86}" type="presParOf" srcId="{0DBE981A-E1FC-4A19-997C-C03444102BD6}" destId="{5E7DD631-41E8-412A-9826-A4C7CECEF303}" srcOrd="1" destOrd="0" presId="urn:microsoft.com/office/officeart/2005/8/layout/hierarchy3"/>
    <dgm:cxn modelId="{9B0803E5-648C-463E-9043-B28F66BB6B16}" type="presParOf" srcId="{F2B3C3B0-1AF0-4467-A369-CDF317893608}" destId="{6F2D81D1-03C0-4471-8682-8F64FC68661D}" srcOrd="1" destOrd="0" presId="urn:microsoft.com/office/officeart/2005/8/layout/hierarchy3"/>
    <dgm:cxn modelId="{53CED13A-D53C-40C8-99CC-2A7B19A36770}" type="presParOf" srcId="{6F2D81D1-03C0-4471-8682-8F64FC68661D}" destId="{E9A24ACE-58F8-4B64-BE81-4A08DAC2BAFD}" srcOrd="0" destOrd="0" presId="urn:microsoft.com/office/officeart/2005/8/layout/hierarchy3"/>
    <dgm:cxn modelId="{807FC165-77EF-4177-9298-8418EFFDC660}" type="presParOf" srcId="{6F2D81D1-03C0-4471-8682-8F64FC68661D}" destId="{94D4E106-7A4A-4018-A218-4C6717CB502F}" srcOrd="1" destOrd="0" presId="urn:microsoft.com/office/officeart/2005/8/layout/hierarchy3"/>
    <dgm:cxn modelId="{2FF0B4DE-3849-45B2-BC39-CB0A8EF59C85}" type="presParOf" srcId="{6F2D81D1-03C0-4471-8682-8F64FC68661D}" destId="{9CBA8F68-C319-41BA-8517-41E8D2AD2B49}" srcOrd="2" destOrd="0" presId="urn:microsoft.com/office/officeart/2005/8/layout/hierarchy3"/>
    <dgm:cxn modelId="{74380E8E-7583-4879-A783-07B758C23548}" type="presParOf" srcId="{6F2D81D1-03C0-4471-8682-8F64FC68661D}" destId="{70D597E2-FA97-48AF-8C4C-5111CC595B5F}" srcOrd="3" destOrd="0" presId="urn:microsoft.com/office/officeart/2005/8/layout/hierarchy3"/>
    <dgm:cxn modelId="{D89110FB-5D8F-43A0-A549-0C47084B9DE0}" type="presParOf" srcId="{6F2D81D1-03C0-4471-8682-8F64FC68661D}" destId="{BA96989F-077D-468E-9DD6-26290952F56A}" srcOrd="4" destOrd="0" presId="urn:microsoft.com/office/officeart/2005/8/layout/hierarchy3"/>
    <dgm:cxn modelId="{652D2433-1139-481A-A7AC-AEA69183D74A}" type="presParOf" srcId="{6F2D81D1-03C0-4471-8682-8F64FC68661D}" destId="{F17840C6-D4F2-4CF3-9529-E68E8A453D50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964F42-C694-4CC2-B140-35FAE63CB59E}" type="doc">
      <dgm:prSet loTypeId="urn:microsoft.com/office/officeart/2005/8/layout/vProcess5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162845E0-7655-4C65-A1DC-8E3688B4B9B9}">
      <dgm:prSet phldrT="[Текст]" custT="1"/>
      <dgm:spPr/>
      <dgm:t>
        <a:bodyPr/>
        <a:lstStyle/>
        <a:p>
          <a:endParaRPr lang="ru-RU" sz="2800" dirty="0" smtClean="0">
            <a:latin typeface="Arial" pitchFamily="34" charset="0"/>
            <a:cs typeface="Arial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Источники: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Птицы                                    Сельскохозяйственные  животные</a:t>
          </a:r>
        </a:p>
        <a:p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2B84E454-EFBD-4777-A5B4-2AC84B8DD23F}" type="parTrans" cxnId="{CFFA0C00-8899-4199-983A-0BD102E8E4C4}">
      <dgm:prSet/>
      <dgm:spPr/>
      <dgm:t>
        <a:bodyPr/>
        <a:lstStyle/>
        <a:p>
          <a:endParaRPr lang="ru-RU"/>
        </a:p>
      </dgm:t>
    </dgm:pt>
    <dgm:pt modelId="{9777CA23-C8E5-4266-93DD-6A2E8137AD68}" type="sibTrans" cxnId="{CFFA0C00-8899-4199-983A-0BD102E8E4C4}">
      <dgm:prSet/>
      <dgm:spPr/>
      <dgm:t>
        <a:bodyPr/>
        <a:lstStyle/>
        <a:p>
          <a:endParaRPr lang="ru-RU"/>
        </a:p>
      </dgm:t>
    </dgm:pt>
    <dgm:pt modelId="{2A0D9CDF-B65B-4DE0-9659-6C591DC8A112}">
      <dgm:prSet phldrT="[Текст]" custT="1"/>
      <dgm:spPr/>
      <dgm:t>
        <a:bodyPr/>
        <a:lstStyle/>
        <a:p>
          <a:r>
            <a:rPr lang="ru-RU" sz="2400" b="1" i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Передача инфекции</a:t>
          </a:r>
          <a:endParaRPr lang="ru-RU" sz="2400" b="1" i="1" u="sng" dirty="0">
            <a:solidFill>
              <a:schemeClr val="tx1">
                <a:lumMod val="95000"/>
                <a:lumOff val="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C3B9740-6A7A-4C25-AFC6-C53E0CA8FDCB}" type="parTrans" cxnId="{7D5EDF35-6D98-48A5-A930-7A811E02427D}">
      <dgm:prSet/>
      <dgm:spPr/>
      <dgm:t>
        <a:bodyPr/>
        <a:lstStyle/>
        <a:p>
          <a:endParaRPr lang="ru-RU"/>
        </a:p>
      </dgm:t>
    </dgm:pt>
    <dgm:pt modelId="{D90CAECB-1D74-44C2-AE0A-0B71222D0330}" type="sibTrans" cxnId="{7D5EDF35-6D98-48A5-A930-7A811E02427D}">
      <dgm:prSet/>
      <dgm:spPr/>
      <dgm:t>
        <a:bodyPr/>
        <a:lstStyle/>
        <a:p>
          <a:endParaRPr lang="ru-RU"/>
        </a:p>
      </dgm:t>
    </dgm:pt>
    <dgm:pt modelId="{B7DC3AA8-025D-407A-AEF6-E3425B80C384}">
      <dgm:prSet phldrT="[Текст]" custT="1"/>
      <dgm:spPr/>
      <dgm:t>
        <a:bodyPr/>
        <a:lstStyle/>
        <a:p>
          <a:r>
            <a:rPr lang="ru-RU" sz="2400" b="0" i="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пищевые продукты - мясо млекопитающих, птиц, рыба, яйца и яичные продукты, молоко и молочные продукты и др. </a:t>
          </a:r>
          <a:endParaRPr lang="ru-RU" sz="2400" dirty="0">
            <a:solidFill>
              <a:schemeClr val="tx1">
                <a:lumMod val="95000"/>
                <a:lumOff val="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1B9AD57-B8C8-4842-B65A-8D56A1B8DD92}" type="parTrans" cxnId="{3BA914AF-4A08-4033-8D67-698B1A0B0E08}">
      <dgm:prSet/>
      <dgm:spPr/>
      <dgm:t>
        <a:bodyPr/>
        <a:lstStyle/>
        <a:p>
          <a:endParaRPr lang="ru-RU"/>
        </a:p>
      </dgm:t>
    </dgm:pt>
    <dgm:pt modelId="{B7EB99C4-E5E9-4484-A28E-6634D9850C51}" type="sibTrans" cxnId="{3BA914AF-4A08-4033-8D67-698B1A0B0E08}">
      <dgm:prSet/>
      <dgm:spPr/>
      <dgm:t>
        <a:bodyPr/>
        <a:lstStyle/>
        <a:p>
          <a:endParaRPr lang="ru-RU"/>
        </a:p>
      </dgm:t>
    </dgm:pt>
    <dgm:pt modelId="{46B7A7A0-054F-4987-BBDA-2A29F243843E}">
      <dgm:prSet phldrT="[Текст]" custT="1"/>
      <dgm:spPr/>
      <dgm:t>
        <a:bodyPr/>
        <a:lstStyle/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Передача инфекции</a:t>
          </a:r>
          <a:endParaRPr lang="ru-RU" sz="2400" dirty="0"/>
        </a:p>
      </dgm:t>
    </dgm:pt>
    <dgm:pt modelId="{629D28FA-CC97-4573-AAFE-560515D4C6DB}" type="parTrans" cxnId="{7E8E1A81-5BB1-4F01-964A-2BBB75988EC8}">
      <dgm:prSet/>
      <dgm:spPr/>
      <dgm:t>
        <a:bodyPr/>
        <a:lstStyle/>
        <a:p>
          <a:endParaRPr lang="ru-RU"/>
        </a:p>
      </dgm:t>
    </dgm:pt>
    <dgm:pt modelId="{F1D1E156-2CDB-40BD-AF9A-C5FD35B04E15}" type="sibTrans" cxnId="{7E8E1A81-5BB1-4F01-964A-2BBB75988EC8}">
      <dgm:prSet/>
      <dgm:spPr/>
      <dgm:t>
        <a:bodyPr/>
        <a:lstStyle/>
        <a:p>
          <a:endParaRPr lang="ru-RU"/>
        </a:p>
      </dgm:t>
    </dgm:pt>
    <dgm:pt modelId="{A139AFDF-5013-49C5-9E21-DE8D52E0828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0" i="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вода открытых водоемов или водопроводная вода в условиях аварийных ситуаций.</a:t>
          </a:r>
          <a:endParaRPr lang="ru-RU" sz="2400" dirty="0" smtClean="0">
            <a:solidFill>
              <a:schemeClr val="tx1">
                <a:lumMod val="95000"/>
                <a:lumOff val="5000"/>
              </a:schemeClr>
            </a:solidFill>
            <a:latin typeface="Arial" pitchFamily="34" charset="0"/>
            <a:cs typeface="Arial" pitchFamily="34" charset="0"/>
          </a:endParaRPr>
        </a:p>
        <a:p>
          <a:pPr marL="57150" indent="0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600" dirty="0"/>
        </a:p>
      </dgm:t>
    </dgm:pt>
    <dgm:pt modelId="{FB9FE9C3-10C7-4C71-A795-D4EDC0DA981E}" type="sibTrans" cxnId="{017E02BC-6EF6-413C-A1ED-D31A697F4FB2}">
      <dgm:prSet/>
      <dgm:spPr/>
      <dgm:t>
        <a:bodyPr/>
        <a:lstStyle/>
        <a:p>
          <a:endParaRPr lang="ru-RU"/>
        </a:p>
      </dgm:t>
    </dgm:pt>
    <dgm:pt modelId="{9324948F-D117-401F-B305-A8676125889C}" type="parTrans" cxnId="{017E02BC-6EF6-413C-A1ED-D31A697F4FB2}">
      <dgm:prSet/>
      <dgm:spPr/>
      <dgm:t>
        <a:bodyPr/>
        <a:lstStyle/>
        <a:p>
          <a:endParaRPr lang="ru-RU"/>
        </a:p>
      </dgm:t>
    </dgm:pt>
    <dgm:pt modelId="{96E36C58-8DCB-42B7-A0AF-6671DA2CF169}" type="pres">
      <dgm:prSet presAssocID="{68964F42-C694-4CC2-B140-35FAE63CB59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46A18B-FCC9-462C-B374-89B2C1017E73}" type="pres">
      <dgm:prSet presAssocID="{68964F42-C694-4CC2-B140-35FAE63CB59E}" presName="dummyMaxCanvas" presStyleCnt="0">
        <dgm:presLayoutVars/>
      </dgm:prSet>
      <dgm:spPr/>
    </dgm:pt>
    <dgm:pt modelId="{57BD2E47-CF4D-4CFD-942C-294E042D8FEE}" type="pres">
      <dgm:prSet presAssocID="{68964F42-C694-4CC2-B140-35FAE63CB59E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1392D-6891-45E0-93CD-36AA1B6B34EA}" type="pres">
      <dgm:prSet presAssocID="{68964F42-C694-4CC2-B140-35FAE63CB59E}" presName="ThreeNodes_2" presStyleLbl="node1" presStyleIdx="1" presStyleCnt="3" custLinFactNeighborX="0" custLinFactNeighborY="-2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D87A0C-E09F-411B-A6A8-6EBA4B6803B5}" type="pres">
      <dgm:prSet presAssocID="{68964F42-C694-4CC2-B140-35FAE63CB59E}" presName="ThreeNodes_3" presStyleLbl="node1" presStyleIdx="2" presStyleCnt="3" custScaleY="116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8EBA38-9EE8-4A5E-B2CD-10CBEB3BF963}" type="pres">
      <dgm:prSet presAssocID="{68964F42-C694-4CC2-B140-35FAE63CB59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6F163-88DF-41CB-86A6-0F0CAE0F8D0C}" type="pres">
      <dgm:prSet presAssocID="{68964F42-C694-4CC2-B140-35FAE63CB59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1403CB-96E0-4060-A9D5-910BE7EE7EDA}" type="pres">
      <dgm:prSet presAssocID="{68964F42-C694-4CC2-B140-35FAE63CB59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AB6FC-3FE5-4646-B378-DBA31442320D}" type="pres">
      <dgm:prSet presAssocID="{68964F42-C694-4CC2-B140-35FAE63CB59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85424C-E465-4908-9891-E912C65E09EB}" type="pres">
      <dgm:prSet presAssocID="{68964F42-C694-4CC2-B140-35FAE63CB59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C45385-0494-4976-AB18-1BD1EB9719B6}" type="presOf" srcId="{46B7A7A0-054F-4987-BBDA-2A29F243843E}" destId="{9C85424C-E465-4908-9891-E912C65E09EB}" srcOrd="1" destOrd="0" presId="urn:microsoft.com/office/officeart/2005/8/layout/vProcess5"/>
    <dgm:cxn modelId="{7CBC4728-A2AC-41C2-AC83-03F5BC5E667F}" type="presOf" srcId="{68964F42-C694-4CC2-B140-35FAE63CB59E}" destId="{96E36C58-8DCB-42B7-A0AF-6671DA2CF169}" srcOrd="0" destOrd="0" presId="urn:microsoft.com/office/officeart/2005/8/layout/vProcess5"/>
    <dgm:cxn modelId="{FB50A5D7-D2CB-4C90-83D8-10A02CC93211}" type="presOf" srcId="{A139AFDF-5013-49C5-9E21-DE8D52E0828A}" destId="{D7D87A0C-E09F-411B-A6A8-6EBA4B6803B5}" srcOrd="0" destOrd="1" presId="urn:microsoft.com/office/officeart/2005/8/layout/vProcess5"/>
    <dgm:cxn modelId="{CFFA0C00-8899-4199-983A-0BD102E8E4C4}" srcId="{68964F42-C694-4CC2-B140-35FAE63CB59E}" destId="{162845E0-7655-4C65-A1DC-8E3688B4B9B9}" srcOrd="0" destOrd="0" parTransId="{2B84E454-EFBD-4777-A5B4-2AC84B8DD23F}" sibTransId="{9777CA23-C8E5-4266-93DD-6A2E8137AD68}"/>
    <dgm:cxn modelId="{579E1BD8-763E-481C-B5FF-2F39D08B76C7}" type="presOf" srcId="{B7DC3AA8-025D-407A-AEF6-E3425B80C384}" destId="{895AB6FC-3FE5-4646-B378-DBA31442320D}" srcOrd="1" destOrd="1" presId="urn:microsoft.com/office/officeart/2005/8/layout/vProcess5"/>
    <dgm:cxn modelId="{7D5EDF35-6D98-48A5-A930-7A811E02427D}" srcId="{68964F42-C694-4CC2-B140-35FAE63CB59E}" destId="{2A0D9CDF-B65B-4DE0-9659-6C591DC8A112}" srcOrd="1" destOrd="0" parTransId="{0C3B9740-6A7A-4C25-AFC6-C53E0CA8FDCB}" sibTransId="{D90CAECB-1D74-44C2-AE0A-0B71222D0330}"/>
    <dgm:cxn modelId="{E71DB688-3C5A-49E7-806D-3968F660A7AC}" type="presOf" srcId="{46B7A7A0-054F-4987-BBDA-2A29F243843E}" destId="{D7D87A0C-E09F-411B-A6A8-6EBA4B6803B5}" srcOrd="0" destOrd="0" presId="urn:microsoft.com/office/officeart/2005/8/layout/vProcess5"/>
    <dgm:cxn modelId="{1AE8BB3D-3485-4D1D-9A5D-C07D7460D57A}" type="presOf" srcId="{D90CAECB-1D74-44C2-AE0A-0B71222D0330}" destId="{BC66F163-88DF-41CB-86A6-0F0CAE0F8D0C}" srcOrd="0" destOrd="0" presId="urn:microsoft.com/office/officeart/2005/8/layout/vProcess5"/>
    <dgm:cxn modelId="{E30B411F-F85B-4C44-B7B0-C195231203DC}" type="presOf" srcId="{9777CA23-C8E5-4266-93DD-6A2E8137AD68}" destId="{738EBA38-9EE8-4A5E-B2CD-10CBEB3BF963}" srcOrd="0" destOrd="0" presId="urn:microsoft.com/office/officeart/2005/8/layout/vProcess5"/>
    <dgm:cxn modelId="{7E8E1A81-5BB1-4F01-964A-2BBB75988EC8}" srcId="{68964F42-C694-4CC2-B140-35FAE63CB59E}" destId="{46B7A7A0-054F-4987-BBDA-2A29F243843E}" srcOrd="2" destOrd="0" parTransId="{629D28FA-CC97-4573-AAFE-560515D4C6DB}" sibTransId="{F1D1E156-2CDB-40BD-AF9A-C5FD35B04E15}"/>
    <dgm:cxn modelId="{FB8994EA-3DF2-4BAB-A7C1-E76EBAA059EF}" type="presOf" srcId="{A139AFDF-5013-49C5-9E21-DE8D52E0828A}" destId="{9C85424C-E465-4908-9891-E912C65E09EB}" srcOrd="1" destOrd="1" presId="urn:microsoft.com/office/officeart/2005/8/layout/vProcess5"/>
    <dgm:cxn modelId="{CFBCB8E0-297B-4950-9786-801EBFE511EF}" type="presOf" srcId="{162845E0-7655-4C65-A1DC-8E3688B4B9B9}" destId="{2F1403CB-96E0-4060-A9D5-910BE7EE7EDA}" srcOrd="1" destOrd="0" presId="urn:microsoft.com/office/officeart/2005/8/layout/vProcess5"/>
    <dgm:cxn modelId="{DB728C95-CAC3-4C34-908A-4CCBE2BF8FE1}" type="presOf" srcId="{B7DC3AA8-025D-407A-AEF6-E3425B80C384}" destId="{DB01392D-6891-45E0-93CD-36AA1B6B34EA}" srcOrd="0" destOrd="1" presId="urn:microsoft.com/office/officeart/2005/8/layout/vProcess5"/>
    <dgm:cxn modelId="{E65571D5-6344-4BB2-A8B3-B1BA80A1290A}" type="presOf" srcId="{2A0D9CDF-B65B-4DE0-9659-6C591DC8A112}" destId="{895AB6FC-3FE5-4646-B378-DBA31442320D}" srcOrd="1" destOrd="0" presId="urn:microsoft.com/office/officeart/2005/8/layout/vProcess5"/>
    <dgm:cxn modelId="{017E02BC-6EF6-413C-A1ED-D31A697F4FB2}" srcId="{46B7A7A0-054F-4987-BBDA-2A29F243843E}" destId="{A139AFDF-5013-49C5-9E21-DE8D52E0828A}" srcOrd="0" destOrd="0" parTransId="{9324948F-D117-401F-B305-A8676125889C}" sibTransId="{FB9FE9C3-10C7-4C71-A795-D4EDC0DA981E}"/>
    <dgm:cxn modelId="{5E01761E-B6F8-48C3-A2FF-2B4C94F29EE5}" type="presOf" srcId="{162845E0-7655-4C65-A1DC-8E3688B4B9B9}" destId="{57BD2E47-CF4D-4CFD-942C-294E042D8FEE}" srcOrd="0" destOrd="0" presId="urn:microsoft.com/office/officeart/2005/8/layout/vProcess5"/>
    <dgm:cxn modelId="{30C61712-3866-4C47-80B0-187323CE4884}" type="presOf" srcId="{2A0D9CDF-B65B-4DE0-9659-6C591DC8A112}" destId="{DB01392D-6891-45E0-93CD-36AA1B6B34EA}" srcOrd="0" destOrd="0" presId="urn:microsoft.com/office/officeart/2005/8/layout/vProcess5"/>
    <dgm:cxn modelId="{3BA914AF-4A08-4033-8D67-698B1A0B0E08}" srcId="{2A0D9CDF-B65B-4DE0-9659-6C591DC8A112}" destId="{B7DC3AA8-025D-407A-AEF6-E3425B80C384}" srcOrd="0" destOrd="0" parTransId="{61B9AD57-B8C8-4842-B65A-8D56A1B8DD92}" sibTransId="{B7EB99C4-E5E9-4484-A28E-6634D9850C51}"/>
    <dgm:cxn modelId="{D188157F-7E72-47F1-B010-419AB1A0D839}" type="presParOf" srcId="{96E36C58-8DCB-42B7-A0AF-6671DA2CF169}" destId="{0246A18B-FCC9-462C-B374-89B2C1017E73}" srcOrd="0" destOrd="0" presId="urn:microsoft.com/office/officeart/2005/8/layout/vProcess5"/>
    <dgm:cxn modelId="{432290DF-C0AB-4050-B0CF-45329F233AD1}" type="presParOf" srcId="{96E36C58-8DCB-42B7-A0AF-6671DA2CF169}" destId="{57BD2E47-CF4D-4CFD-942C-294E042D8FEE}" srcOrd="1" destOrd="0" presId="urn:microsoft.com/office/officeart/2005/8/layout/vProcess5"/>
    <dgm:cxn modelId="{377A1FE7-EE98-4593-A271-BFCDE2DB432B}" type="presParOf" srcId="{96E36C58-8DCB-42B7-A0AF-6671DA2CF169}" destId="{DB01392D-6891-45E0-93CD-36AA1B6B34EA}" srcOrd="2" destOrd="0" presId="urn:microsoft.com/office/officeart/2005/8/layout/vProcess5"/>
    <dgm:cxn modelId="{59437306-2AB4-447B-8EBF-EE5379F655F6}" type="presParOf" srcId="{96E36C58-8DCB-42B7-A0AF-6671DA2CF169}" destId="{D7D87A0C-E09F-411B-A6A8-6EBA4B6803B5}" srcOrd="3" destOrd="0" presId="urn:microsoft.com/office/officeart/2005/8/layout/vProcess5"/>
    <dgm:cxn modelId="{2A4F4CEF-362D-400C-9054-F1FD956F4AA2}" type="presParOf" srcId="{96E36C58-8DCB-42B7-A0AF-6671DA2CF169}" destId="{738EBA38-9EE8-4A5E-B2CD-10CBEB3BF963}" srcOrd="4" destOrd="0" presId="urn:microsoft.com/office/officeart/2005/8/layout/vProcess5"/>
    <dgm:cxn modelId="{7C845F54-6034-4AC0-8B98-0A7A265046D0}" type="presParOf" srcId="{96E36C58-8DCB-42B7-A0AF-6671DA2CF169}" destId="{BC66F163-88DF-41CB-86A6-0F0CAE0F8D0C}" srcOrd="5" destOrd="0" presId="urn:microsoft.com/office/officeart/2005/8/layout/vProcess5"/>
    <dgm:cxn modelId="{65622591-188D-48E1-AE2B-F0624A10BD29}" type="presParOf" srcId="{96E36C58-8DCB-42B7-A0AF-6671DA2CF169}" destId="{2F1403CB-96E0-4060-A9D5-910BE7EE7EDA}" srcOrd="6" destOrd="0" presId="urn:microsoft.com/office/officeart/2005/8/layout/vProcess5"/>
    <dgm:cxn modelId="{53E5449A-0ACF-417C-9A32-E7A4ADAD80B5}" type="presParOf" srcId="{96E36C58-8DCB-42B7-A0AF-6671DA2CF169}" destId="{895AB6FC-3FE5-4646-B378-DBA31442320D}" srcOrd="7" destOrd="0" presId="urn:microsoft.com/office/officeart/2005/8/layout/vProcess5"/>
    <dgm:cxn modelId="{9E0FD153-FC11-4079-AF92-A224CF7E49A9}" type="presParOf" srcId="{96E36C58-8DCB-42B7-A0AF-6671DA2CF169}" destId="{9C85424C-E465-4908-9891-E912C65E09E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17BF77-7FF8-4A6C-A5BB-72DA6C943DCE}" type="doc">
      <dgm:prSet loTypeId="urn:microsoft.com/office/officeart/2005/8/layout/hList7" loCatId="list" qsTypeId="urn:microsoft.com/office/officeart/2005/8/quickstyle/simple1" qsCatId="simple" csTypeId="urn:microsoft.com/office/officeart/2005/8/colors/accent2_5" csCatId="accent2" phldr="1"/>
      <dgm:spPr/>
    </dgm:pt>
    <dgm:pt modelId="{92682A95-BD62-4805-8559-CFDD83B008F6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Staphylococcus</a:t>
          </a:r>
          <a:endParaRPr lang="ru-RU" dirty="0">
            <a:solidFill>
              <a:schemeClr val="tx1"/>
            </a:solidFill>
          </a:endParaRPr>
        </a:p>
      </dgm:t>
    </dgm:pt>
    <dgm:pt modelId="{28EC2BEE-54A0-4377-A7EC-C6EB7FB700F5}" type="parTrans" cxnId="{BB00221A-7971-4E14-8EAC-4D2A1B71EE6E}">
      <dgm:prSet/>
      <dgm:spPr/>
      <dgm:t>
        <a:bodyPr/>
        <a:lstStyle/>
        <a:p>
          <a:endParaRPr lang="ru-RU"/>
        </a:p>
      </dgm:t>
    </dgm:pt>
    <dgm:pt modelId="{4E3E703A-E34A-4E04-81D7-7369D93A514B}" type="sibTrans" cxnId="{BB00221A-7971-4E14-8EAC-4D2A1B71EE6E}">
      <dgm:prSet/>
      <dgm:spPr/>
      <dgm:t>
        <a:bodyPr/>
        <a:lstStyle/>
        <a:p>
          <a:endParaRPr lang="ru-RU"/>
        </a:p>
      </dgm:t>
    </dgm:pt>
    <dgm:pt modelId="{C78F0EED-78B9-4F6C-8E33-DBDBD57154FE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Streptococcus</a:t>
          </a:r>
          <a:endParaRPr lang="ru-RU" dirty="0">
            <a:solidFill>
              <a:schemeClr val="tx1"/>
            </a:solidFill>
          </a:endParaRPr>
        </a:p>
      </dgm:t>
    </dgm:pt>
    <dgm:pt modelId="{0F0449C0-4CCF-411A-9F69-6DB412CB452A}" type="parTrans" cxnId="{67E39124-A5A8-44B2-AE31-C736AAD2E79E}">
      <dgm:prSet/>
      <dgm:spPr/>
      <dgm:t>
        <a:bodyPr/>
        <a:lstStyle/>
        <a:p>
          <a:endParaRPr lang="ru-RU"/>
        </a:p>
      </dgm:t>
    </dgm:pt>
    <dgm:pt modelId="{752C8A41-3344-4880-8BD1-0B63620EF55C}" type="sibTrans" cxnId="{67E39124-A5A8-44B2-AE31-C736AAD2E79E}">
      <dgm:prSet/>
      <dgm:spPr/>
      <dgm:t>
        <a:bodyPr/>
        <a:lstStyle/>
        <a:p>
          <a:endParaRPr lang="ru-RU"/>
        </a:p>
      </dgm:t>
    </dgm:pt>
    <dgm:pt modelId="{7C10EF63-187C-4976-993A-D4D00C2A41C3}">
      <dgm:prSet phldrT="[Текст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Cl.botulinum</a:t>
          </a:r>
          <a:endParaRPr lang="ru-RU" dirty="0">
            <a:solidFill>
              <a:schemeClr val="tx1"/>
            </a:solidFill>
          </a:endParaRPr>
        </a:p>
      </dgm:t>
    </dgm:pt>
    <dgm:pt modelId="{9CD41EEC-4B82-4FFC-B00A-8411B5858050}" type="parTrans" cxnId="{70F76562-BC7B-42B3-849D-FD019F7100DE}">
      <dgm:prSet/>
      <dgm:spPr/>
      <dgm:t>
        <a:bodyPr/>
        <a:lstStyle/>
        <a:p>
          <a:endParaRPr lang="ru-RU"/>
        </a:p>
      </dgm:t>
    </dgm:pt>
    <dgm:pt modelId="{53D3871A-01CB-4124-93AF-CA6B3D21D197}" type="sibTrans" cxnId="{70F76562-BC7B-42B3-849D-FD019F7100DE}">
      <dgm:prSet/>
      <dgm:spPr/>
      <dgm:t>
        <a:bodyPr/>
        <a:lstStyle/>
        <a:p>
          <a:endParaRPr lang="ru-RU"/>
        </a:p>
      </dgm:t>
    </dgm:pt>
    <dgm:pt modelId="{B97BF0B5-98EB-4F77-AD8C-97F92F29E412}" type="pres">
      <dgm:prSet presAssocID="{DC17BF77-7FF8-4A6C-A5BB-72DA6C943DCE}" presName="Name0" presStyleCnt="0">
        <dgm:presLayoutVars>
          <dgm:dir/>
          <dgm:resizeHandles val="exact"/>
        </dgm:presLayoutVars>
      </dgm:prSet>
      <dgm:spPr/>
    </dgm:pt>
    <dgm:pt modelId="{ADF6551B-F13A-4BF6-8C74-96EA5F29A5FE}" type="pres">
      <dgm:prSet presAssocID="{DC17BF77-7FF8-4A6C-A5BB-72DA6C943DCE}" presName="fgShape" presStyleLbl="fgShp" presStyleIdx="0" presStyleCnt="1"/>
      <dgm:spPr/>
    </dgm:pt>
    <dgm:pt modelId="{490972E1-1C37-4EC4-9267-EAD4F8AB1537}" type="pres">
      <dgm:prSet presAssocID="{DC17BF77-7FF8-4A6C-A5BB-72DA6C943DCE}" presName="linComp" presStyleCnt="0"/>
      <dgm:spPr/>
    </dgm:pt>
    <dgm:pt modelId="{283BD2D0-6685-45A0-9740-2015422FB1D4}" type="pres">
      <dgm:prSet presAssocID="{92682A95-BD62-4805-8559-CFDD83B008F6}" presName="compNode" presStyleCnt="0"/>
      <dgm:spPr/>
    </dgm:pt>
    <dgm:pt modelId="{19004942-C685-4E91-A827-25866B48EE9A}" type="pres">
      <dgm:prSet presAssocID="{92682A95-BD62-4805-8559-CFDD83B008F6}" presName="bkgdShape" presStyleLbl="node1" presStyleIdx="0" presStyleCnt="3"/>
      <dgm:spPr/>
      <dgm:t>
        <a:bodyPr/>
        <a:lstStyle/>
        <a:p>
          <a:endParaRPr lang="ru-RU"/>
        </a:p>
      </dgm:t>
    </dgm:pt>
    <dgm:pt modelId="{D516F9CF-4971-4B9E-B16F-77DBA0D66A4F}" type="pres">
      <dgm:prSet presAssocID="{92682A95-BD62-4805-8559-CFDD83B008F6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E751CA-FAAC-4090-B89B-9E3A87A08719}" type="pres">
      <dgm:prSet presAssocID="{92682A95-BD62-4805-8559-CFDD83B008F6}" presName="invisiNode" presStyleLbl="node1" presStyleIdx="0" presStyleCnt="3"/>
      <dgm:spPr/>
    </dgm:pt>
    <dgm:pt modelId="{CE202824-3EAB-4416-8427-5276511E8964}" type="pres">
      <dgm:prSet presAssocID="{92682A95-BD62-4805-8559-CFDD83B008F6}" presName="imagNode" presStyleLbl="fgImgPlace1" presStyleIdx="0" presStyleCnt="3" custScaleX="180956" custScaleY="146773" custLinFactNeighborX="4200" custLinFactNeighborY="28936"/>
      <dgm:spPr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273A8910-656C-4078-9649-26B5A244929D}" type="pres">
      <dgm:prSet presAssocID="{4E3E703A-E34A-4E04-81D7-7369D93A514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9275740-EF41-4569-BE04-8339E076200C}" type="pres">
      <dgm:prSet presAssocID="{C78F0EED-78B9-4F6C-8E33-DBDBD57154FE}" presName="compNode" presStyleCnt="0"/>
      <dgm:spPr/>
    </dgm:pt>
    <dgm:pt modelId="{424BBF7F-3C6B-45B2-BEC6-FB49C2A6D81E}" type="pres">
      <dgm:prSet presAssocID="{C78F0EED-78B9-4F6C-8E33-DBDBD57154FE}" presName="bkgdShape" presStyleLbl="node1" presStyleIdx="1" presStyleCnt="3"/>
      <dgm:spPr/>
      <dgm:t>
        <a:bodyPr/>
        <a:lstStyle/>
        <a:p>
          <a:endParaRPr lang="ru-RU"/>
        </a:p>
      </dgm:t>
    </dgm:pt>
    <dgm:pt modelId="{F4A5DCD9-6A51-4136-9273-A2A94720D414}" type="pres">
      <dgm:prSet presAssocID="{C78F0EED-78B9-4F6C-8E33-DBDBD57154FE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2CCB79-0A82-4AB4-B414-4E5B3E421E78}" type="pres">
      <dgm:prSet presAssocID="{C78F0EED-78B9-4F6C-8E33-DBDBD57154FE}" presName="invisiNode" presStyleLbl="node1" presStyleIdx="1" presStyleCnt="3"/>
      <dgm:spPr/>
    </dgm:pt>
    <dgm:pt modelId="{10BB5ED8-907C-4DAB-AC03-B9FB49417596}" type="pres">
      <dgm:prSet presAssocID="{C78F0EED-78B9-4F6C-8E33-DBDBD57154FE}" presName="imagNode" presStyleLbl="fgImgPlace1" presStyleIdx="1" presStyleCnt="3" custScaleX="182627" custScaleY="144334" custLinFactNeighborX="-2956" custLinFactNeighborY="25642"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  <dgm:pt modelId="{216933BB-8C78-48F6-B6EF-D1E5EBB5FD36}" type="pres">
      <dgm:prSet presAssocID="{752C8A41-3344-4880-8BD1-0B63620EF55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A387F88-8B46-4957-8F29-1E7D85E11754}" type="pres">
      <dgm:prSet presAssocID="{7C10EF63-187C-4976-993A-D4D00C2A41C3}" presName="compNode" presStyleCnt="0"/>
      <dgm:spPr/>
    </dgm:pt>
    <dgm:pt modelId="{3D7B87A9-2272-4AC5-9557-7E49ED2D4692}" type="pres">
      <dgm:prSet presAssocID="{7C10EF63-187C-4976-993A-D4D00C2A41C3}" presName="bkgdShape" presStyleLbl="node1" presStyleIdx="2" presStyleCnt="3"/>
      <dgm:spPr/>
      <dgm:t>
        <a:bodyPr/>
        <a:lstStyle/>
        <a:p>
          <a:endParaRPr lang="ru-RU"/>
        </a:p>
      </dgm:t>
    </dgm:pt>
    <dgm:pt modelId="{DB4C1265-2BAE-4E2C-A155-785A0AECF7AD}" type="pres">
      <dgm:prSet presAssocID="{7C10EF63-187C-4976-993A-D4D00C2A41C3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31A988-66CA-4446-8346-29DFD20ED737}" type="pres">
      <dgm:prSet presAssocID="{7C10EF63-187C-4976-993A-D4D00C2A41C3}" presName="invisiNode" presStyleLbl="node1" presStyleIdx="2" presStyleCnt="3"/>
      <dgm:spPr/>
    </dgm:pt>
    <dgm:pt modelId="{ADECC826-2B87-4012-94AF-9D06C8BB3EB4}" type="pres">
      <dgm:prSet presAssocID="{7C10EF63-187C-4976-993A-D4D00C2A41C3}" presName="imagNode" presStyleLbl="fgImgPlace1" presStyleIdx="2" presStyleCnt="3" custScaleX="182627" custScaleY="144334" custLinFactNeighborX="836" custLinFactNeighborY="19750"/>
      <dgm:spPr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</dgm:pt>
  </dgm:ptLst>
  <dgm:cxnLst>
    <dgm:cxn modelId="{67E39124-A5A8-44B2-AE31-C736AAD2E79E}" srcId="{DC17BF77-7FF8-4A6C-A5BB-72DA6C943DCE}" destId="{C78F0EED-78B9-4F6C-8E33-DBDBD57154FE}" srcOrd="1" destOrd="0" parTransId="{0F0449C0-4CCF-411A-9F69-6DB412CB452A}" sibTransId="{752C8A41-3344-4880-8BD1-0B63620EF55C}"/>
    <dgm:cxn modelId="{BB00221A-7971-4E14-8EAC-4D2A1B71EE6E}" srcId="{DC17BF77-7FF8-4A6C-A5BB-72DA6C943DCE}" destId="{92682A95-BD62-4805-8559-CFDD83B008F6}" srcOrd="0" destOrd="0" parTransId="{28EC2BEE-54A0-4377-A7EC-C6EB7FB700F5}" sibTransId="{4E3E703A-E34A-4E04-81D7-7369D93A514B}"/>
    <dgm:cxn modelId="{97343B35-A7BE-48D2-9E1F-543EE740AA3C}" type="presOf" srcId="{7C10EF63-187C-4976-993A-D4D00C2A41C3}" destId="{3D7B87A9-2272-4AC5-9557-7E49ED2D4692}" srcOrd="0" destOrd="0" presId="urn:microsoft.com/office/officeart/2005/8/layout/hList7"/>
    <dgm:cxn modelId="{500CA548-E889-4A72-9E86-713119B81F7D}" type="presOf" srcId="{7C10EF63-187C-4976-993A-D4D00C2A41C3}" destId="{DB4C1265-2BAE-4E2C-A155-785A0AECF7AD}" srcOrd="1" destOrd="0" presId="urn:microsoft.com/office/officeart/2005/8/layout/hList7"/>
    <dgm:cxn modelId="{6762502B-20F0-4D90-8C21-4B6CBE3AAE96}" type="presOf" srcId="{DC17BF77-7FF8-4A6C-A5BB-72DA6C943DCE}" destId="{B97BF0B5-98EB-4F77-AD8C-97F92F29E412}" srcOrd="0" destOrd="0" presId="urn:microsoft.com/office/officeart/2005/8/layout/hList7"/>
    <dgm:cxn modelId="{3C15569A-3ECD-4B89-A57A-8E0449684506}" type="presOf" srcId="{92682A95-BD62-4805-8559-CFDD83B008F6}" destId="{D516F9CF-4971-4B9E-B16F-77DBA0D66A4F}" srcOrd="1" destOrd="0" presId="urn:microsoft.com/office/officeart/2005/8/layout/hList7"/>
    <dgm:cxn modelId="{0B7CC0B0-4C85-43F0-B659-6EEAACCEA4E4}" type="presOf" srcId="{4E3E703A-E34A-4E04-81D7-7369D93A514B}" destId="{273A8910-656C-4078-9649-26B5A244929D}" srcOrd="0" destOrd="0" presId="urn:microsoft.com/office/officeart/2005/8/layout/hList7"/>
    <dgm:cxn modelId="{292D25FB-DD10-4F31-93EC-8A8D52B92DA4}" type="presOf" srcId="{92682A95-BD62-4805-8559-CFDD83B008F6}" destId="{19004942-C685-4E91-A827-25866B48EE9A}" srcOrd="0" destOrd="0" presId="urn:microsoft.com/office/officeart/2005/8/layout/hList7"/>
    <dgm:cxn modelId="{DCD8518E-6F6B-4ED6-B01C-48B949DF3777}" type="presOf" srcId="{C78F0EED-78B9-4F6C-8E33-DBDBD57154FE}" destId="{424BBF7F-3C6B-45B2-BEC6-FB49C2A6D81E}" srcOrd="0" destOrd="0" presId="urn:microsoft.com/office/officeart/2005/8/layout/hList7"/>
    <dgm:cxn modelId="{70F76562-BC7B-42B3-849D-FD019F7100DE}" srcId="{DC17BF77-7FF8-4A6C-A5BB-72DA6C943DCE}" destId="{7C10EF63-187C-4976-993A-D4D00C2A41C3}" srcOrd="2" destOrd="0" parTransId="{9CD41EEC-4B82-4FFC-B00A-8411B5858050}" sibTransId="{53D3871A-01CB-4124-93AF-CA6B3D21D197}"/>
    <dgm:cxn modelId="{2E4DA045-45DD-427B-8D7E-35E9F428202C}" type="presOf" srcId="{C78F0EED-78B9-4F6C-8E33-DBDBD57154FE}" destId="{F4A5DCD9-6A51-4136-9273-A2A94720D414}" srcOrd="1" destOrd="0" presId="urn:microsoft.com/office/officeart/2005/8/layout/hList7"/>
    <dgm:cxn modelId="{5CA26E59-B24F-4F8B-9E0A-ABBDA13AFBA8}" type="presOf" srcId="{752C8A41-3344-4880-8BD1-0B63620EF55C}" destId="{216933BB-8C78-48F6-B6EF-D1E5EBB5FD36}" srcOrd="0" destOrd="0" presId="urn:microsoft.com/office/officeart/2005/8/layout/hList7"/>
    <dgm:cxn modelId="{924FB956-D392-4066-AE03-E801B0A80CDE}" type="presParOf" srcId="{B97BF0B5-98EB-4F77-AD8C-97F92F29E412}" destId="{ADF6551B-F13A-4BF6-8C74-96EA5F29A5FE}" srcOrd="0" destOrd="0" presId="urn:microsoft.com/office/officeart/2005/8/layout/hList7"/>
    <dgm:cxn modelId="{B1A420A9-F2F0-4FA4-8E87-D9239A52E956}" type="presParOf" srcId="{B97BF0B5-98EB-4F77-AD8C-97F92F29E412}" destId="{490972E1-1C37-4EC4-9267-EAD4F8AB1537}" srcOrd="1" destOrd="0" presId="urn:microsoft.com/office/officeart/2005/8/layout/hList7"/>
    <dgm:cxn modelId="{8BBF64D5-7E39-4478-9A68-8DFFDACBFD68}" type="presParOf" srcId="{490972E1-1C37-4EC4-9267-EAD4F8AB1537}" destId="{283BD2D0-6685-45A0-9740-2015422FB1D4}" srcOrd="0" destOrd="0" presId="urn:microsoft.com/office/officeart/2005/8/layout/hList7"/>
    <dgm:cxn modelId="{F545221B-485C-49C7-9F06-F6F4FE9EBE83}" type="presParOf" srcId="{283BD2D0-6685-45A0-9740-2015422FB1D4}" destId="{19004942-C685-4E91-A827-25866B48EE9A}" srcOrd="0" destOrd="0" presId="urn:microsoft.com/office/officeart/2005/8/layout/hList7"/>
    <dgm:cxn modelId="{17EEA624-9956-4E53-B357-4F54A768E204}" type="presParOf" srcId="{283BD2D0-6685-45A0-9740-2015422FB1D4}" destId="{D516F9CF-4971-4B9E-B16F-77DBA0D66A4F}" srcOrd="1" destOrd="0" presId="urn:microsoft.com/office/officeart/2005/8/layout/hList7"/>
    <dgm:cxn modelId="{10F19F29-7892-4EED-BEFA-7C32432D0B83}" type="presParOf" srcId="{283BD2D0-6685-45A0-9740-2015422FB1D4}" destId="{9DE751CA-FAAC-4090-B89B-9E3A87A08719}" srcOrd="2" destOrd="0" presId="urn:microsoft.com/office/officeart/2005/8/layout/hList7"/>
    <dgm:cxn modelId="{704E3A1A-3BB1-4629-BF56-9324B66DC887}" type="presParOf" srcId="{283BD2D0-6685-45A0-9740-2015422FB1D4}" destId="{CE202824-3EAB-4416-8427-5276511E8964}" srcOrd="3" destOrd="0" presId="urn:microsoft.com/office/officeart/2005/8/layout/hList7"/>
    <dgm:cxn modelId="{1255AAFF-799A-49F6-A4EF-AD37D73A4E3D}" type="presParOf" srcId="{490972E1-1C37-4EC4-9267-EAD4F8AB1537}" destId="{273A8910-656C-4078-9649-26B5A244929D}" srcOrd="1" destOrd="0" presId="urn:microsoft.com/office/officeart/2005/8/layout/hList7"/>
    <dgm:cxn modelId="{129DDB24-8D94-4B3B-9193-D71F4D6E5C1D}" type="presParOf" srcId="{490972E1-1C37-4EC4-9267-EAD4F8AB1537}" destId="{F9275740-EF41-4569-BE04-8339E076200C}" srcOrd="2" destOrd="0" presId="urn:microsoft.com/office/officeart/2005/8/layout/hList7"/>
    <dgm:cxn modelId="{4E1CF152-56BD-41D4-932D-22910FC2C7BC}" type="presParOf" srcId="{F9275740-EF41-4569-BE04-8339E076200C}" destId="{424BBF7F-3C6B-45B2-BEC6-FB49C2A6D81E}" srcOrd="0" destOrd="0" presId="urn:microsoft.com/office/officeart/2005/8/layout/hList7"/>
    <dgm:cxn modelId="{A7502165-5244-4ABD-B62C-1007C25B0527}" type="presParOf" srcId="{F9275740-EF41-4569-BE04-8339E076200C}" destId="{F4A5DCD9-6A51-4136-9273-A2A94720D414}" srcOrd="1" destOrd="0" presId="urn:microsoft.com/office/officeart/2005/8/layout/hList7"/>
    <dgm:cxn modelId="{00320129-85ED-4005-8644-29E4816490BB}" type="presParOf" srcId="{F9275740-EF41-4569-BE04-8339E076200C}" destId="{A32CCB79-0A82-4AB4-B414-4E5B3E421E78}" srcOrd="2" destOrd="0" presId="urn:microsoft.com/office/officeart/2005/8/layout/hList7"/>
    <dgm:cxn modelId="{A8F0304C-E677-4669-ADA6-3C096A14CA75}" type="presParOf" srcId="{F9275740-EF41-4569-BE04-8339E076200C}" destId="{10BB5ED8-907C-4DAB-AC03-B9FB49417596}" srcOrd="3" destOrd="0" presId="urn:microsoft.com/office/officeart/2005/8/layout/hList7"/>
    <dgm:cxn modelId="{293CB6BD-8854-4396-87F3-8CF56C6FC4DD}" type="presParOf" srcId="{490972E1-1C37-4EC4-9267-EAD4F8AB1537}" destId="{216933BB-8C78-48F6-B6EF-D1E5EBB5FD36}" srcOrd="3" destOrd="0" presId="urn:microsoft.com/office/officeart/2005/8/layout/hList7"/>
    <dgm:cxn modelId="{97FB4444-318D-4222-940F-E8C4F816A6FD}" type="presParOf" srcId="{490972E1-1C37-4EC4-9267-EAD4F8AB1537}" destId="{5A387F88-8B46-4957-8F29-1E7D85E11754}" srcOrd="4" destOrd="0" presId="urn:microsoft.com/office/officeart/2005/8/layout/hList7"/>
    <dgm:cxn modelId="{F08FC573-108C-4093-B59C-931C4478220B}" type="presParOf" srcId="{5A387F88-8B46-4957-8F29-1E7D85E11754}" destId="{3D7B87A9-2272-4AC5-9557-7E49ED2D4692}" srcOrd="0" destOrd="0" presId="urn:microsoft.com/office/officeart/2005/8/layout/hList7"/>
    <dgm:cxn modelId="{95FA3BA2-ED2E-4E86-BDBC-668A1A6A20D2}" type="presParOf" srcId="{5A387F88-8B46-4957-8F29-1E7D85E11754}" destId="{DB4C1265-2BAE-4E2C-A155-785A0AECF7AD}" srcOrd="1" destOrd="0" presId="urn:microsoft.com/office/officeart/2005/8/layout/hList7"/>
    <dgm:cxn modelId="{F8BC29B6-AE48-4BBD-A360-8DD5E702456D}" type="presParOf" srcId="{5A387F88-8B46-4957-8F29-1E7D85E11754}" destId="{AF31A988-66CA-4446-8346-29DFD20ED737}" srcOrd="2" destOrd="0" presId="urn:microsoft.com/office/officeart/2005/8/layout/hList7"/>
    <dgm:cxn modelId="{9F811847-F657-46C9-8AC2-4D740D46F12B}" type="presParOf" srcId="{5A387F88-8B46-4957-8F29-1E7D85E11754}" destId="{ADECC826-2B87-4012-94AF-9D06C8BB3EB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40344A-8B71-4D63-A238-88AAE225ED60}" type="doc">
      <dgm:prSet loTypeId="urn:microsoft.com/office/officeart/2005/8/layout/vList3" loCatId="pictur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6E2009F0-0B1F-4E25-A39B-4676665A5D83}">
      <dgm:prSet/>
      <dgm:spPr/>
      <dgm:t>
        <a:bodyPr anchor="ctr"/>
        <a:lstStyle/>
        <a:p>
          <a:pPr algn="ctr" rtl="0"/>
          <a:r>
            <a:rPr lang="ru-RU" b="1" dirty="0" smtClean="0"/>
            <a:t>Сапрофитные – в воде, </a:t>
          </a:r>
          <a:r>
            <a:rPr lang="ru-RU" b="1" dirty="0" err="1" smtClean="0"/>
            <a:t>почве,воздухе</a:t>
          </a:r>
          <a:r>
            <a:rPr lang="ru-RU" b="1" dirty="0" smtClean="0"/>
            <a:t>, на растениях</a:t>
          </a:r>
          <a:endParaRPr lang="ru-RU" dirty="0"/>
        </a:p>
      </dgm:t>
    </dgm:pt>
    <dgm:pt modelId="{F83C0163-8A5B-4EE9-B7ED-DD16AB89528D}" type="parTrans" cxnId="{DC82EF4B-40AC-48AE-B79A-83A000FA2545}">
      <dgm:prSet/>
      <dgm:spPr/>
      <dgm:t>
        <a:bodyPr/>
        <a:lstStyle/>
        <a:p>
          <a:endParaRPr lang="ru-RU"/>
        </a:p>
      </dgm:t>
    </dgm:pt>
    <dgm:pt modelId="{A432B843-9BDD-4FB8-A9A4-4F07D5BB5197}" type="sibTrans" cxnId="{DC82EF4B-40AC-48AE-B79A-83A000FA2545}">
      <dgm:prSet/>
      <dgm:spPr/>
      <dgm:t>
        <a:bodyPr/>
        <a:lstStyle/>
        <a:p>
          <a:endParaRPr lang="ru-RU"/>
        </a:p>
      </dgm:t>
    </dgm:pt>
    <dgm:pt modelId="{CDB239D1-44A9-4354-896C-1930F7A2A4E1}">
      <dgm:prSet/>
      <dgm:spPr/>
      <dgm:t>
        <a:bodyPr anchor="t"/>
        <a:lstStyle/>
        <a:p>
          <a:pPr algn="ctr" rtl="0"/>
          <a:r>
            <a:rPr lang="ru-RU" b="1" dirty="0" smtClean="0"/>
            <a:t>  </a:t>
          </a:r>
        </a:p>
        <a:p>
          <a:pPr algn="l" rtl="0"/>
          <a:r>
            <a:rPr lang="ru-RU" b="1" dirty="0" smtClean="0">
              <a:latin typeface="Arial" pitchFamily="34" charset="0"/>
              <a:cs typeface="Arial" pitchFamily="34" charset="0"/>
            </a:rPr>
            <a:t>   Патогенные –в организме людей и животных, на коже и слизистых оболочках 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1A453B6-4DCA-4A55-9A63-148E3DA71914}" type="parTrans" cxnId="{A0B6183D-A30E-4D07-AF31-F1AAB318C45E}">
      <dgm:prSet/>
      <dgm:spPr/>
      <dgm:t>
        <a:bodyPr/>
        <a:lstStyle/>
        <a:p>
          <a:endParaRPr lang="ru-RU"/>
        </a:p>
      </dgm:t>
    </dgm:pt>
    <dgm:pt modelId="{689118BD-14A9-4A74-9ACC-ADCA951AE443}" type="sibTrans" cxnId="{A0B6183D-A30E-4D07-AF31-F1AAB318C45E}">
      <dgm:prSet/>
      <dgm:spPr/>
      <dgm:t>
        <a:bodyPr/>
        <a:lstStyle/>
        <a:p>
          <a:endParaRPr lang="ru-RU"/>
        </a:p>
      </dgm:t>
    </dgm:pt>
    <dgm:pt modelId="{8B1C267D-A9C7-48AF-B5ED-FA420ECCA6ED}" type="pres">
      <dgm:prSet presAssocID="{D940344A-8B71-4D63-A238-88AAE225ED6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54595F-AAC2-4ACF-97F7-012988B192C8}" type="pres">
      <dgm:prSet presAssocID="{6E2009F0-0B1F-4E25-A39B-4676665A5D83}" presName="composite" presStyleCnt="0"/>
      <dgm:spPr/>
    </dgm:pt>
    <dgm:pt modelId="{154D475A-186C-4ADE-83F8-F8170BAA5248}" type="pres">
      <dgm:prSet presAssocID="{6E2009F0-0B1F-4E25-A39B-4676665A5D83}" presName="imgShp" presStyleLbl="fgImgPlace1" presStyleIdx="0" presStyleCnt="2" custScaleX="139668"/>
      <dgm:spPr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03DAF74-55EB-44DC-9693-698999F5D0A9}" type="pres">
      <dgm:prSet presAssocID="{6E2009F0-0B1F-4E25-A39B-4676665A5D83}" presName="txShp" presStyleLbl="node1" presStyleIdx="0" presStyleCnt="2" custScaleX="106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511EE-C1C2-46D5-A6B3-A871DA95A32C}" type="pres">
      <dgm:prSet presAssocID="{A432B843-9BDD-4FB8-A9A4-4F07D5BB5197}" presName="spacing" presStyleCnt="0"/>
      <dgm:spPr/>
    </dgm:pt>
    <dgm:pt modelId="{FA6709EB-3817-4946-8756-BFA420C1016C}" type="pres">
      <dgm:prSet presAssocID="{CDB239D1-44A9-4354-896C-1930F7A2A4E1}" presName="composite" presStyleCnt="0"/>
      <dgm:spPr/>
    </dgm:pt>
    <dgm:pt modelId="{6E5A4715-40D3-4B93-ADC4-97D8E87E810B}" type="pres">
      <dgm:prSet presAssocID="{CDB239D1-44A9-4354-896C-1930F7A2A4E1}" presName="imgShp" presStyleLbl="fgImgPlace1" presStyleIdx="1" presStyleCnt="2" custScaleX="140476"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FE32BC1-747F-4C7A-9CC2-6CA6A0E6317B}" type="pres">
      <dgm:prSet presAssocID="{CDB239D1-44A9-4354-896C-1930F7A2A4E1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1D4B7E-EBE8-494D-B242-C7A441091C4E}" type="presOf" srcId="{CDB239D1-44A9-4354-896C-1930F7A2A4E1}" destId="{3FE32BC1-747F-4C7A-9CC2-6CA6A0E6317B}" srcOrd="0" destOrd="0" presId="urn:microsoft.com/office/officeart/2005/8/layout/vList3"/>
    <dgm:cxn modelId="{DC82EF4B-40AC-48AE-B79A-83A000FA2545}" srcId="{D940344A-8B71-4D63-A238-88AAE225ED60}" destId="{6E2009F0-0B1F-4E25-A39B-4676665A5D83}" srcOrd="0" destOrd="0" parTransId="{F83C0163-8A5B-4EE9-B7ED-DD16AB89528D}" sibTransId="{A432B843-9BDD-4FB8-A9A4-4F07D5BB5197}"/>
    <dgm:cxn modelId="{A0B6183D-A30E-4D07-AF31-F1AAB318C45E}" srcId="{D940344A-8B71-4D63-A238-88AAE225ED60}" destId="{CDB239D1-44A9-4354-896C-1930F7A2A4E1}" srcOrd="1" destOrd="0" parTransId="{C1A453B6-4DCA-4A55-9A63-148E3DA71914}" sibTransId="{689118BD-14A9-4A74-9ACC-ADCA951AE443}"/>
    <dgm:cxn modelId="{0F32C316-E776-487E-89EA-2E92090D1D8D}" type="presOf" srcId="{6E2009F0-0B1F-4E25-A39B-4676665A5D83}" destId="{903DAF74-55EB-44DC-9693-698999F5D0A9}" srcOrd="0" destOrd="0" presId="urn:microsoft.com/office/officeart/2005/8/layout/vList3"/>
    <dgm:cxn modelId="{185BE0B7-7653-4D82-839D-EDD13C443606}" type="presOf" srcId="{D940344A-8B71-4D63-A238-88AAE225ED60}" destId="{8B1C267D-A9C7-48AF-B5ED-FA420ECCA6ED}" srcOrd="0" destOrd="0" presId="urn:microsoft.com/office/officeart/2005/8/layout/vList3"/>
    <dgm:cxn modelId="{64D1D859-2E8C-4D09-84A4-41D58807E8B2}" type="presParOf" srcId="{8B1C267D-A9C7-48AF-B5ED-FA420ECCA6ED}" destId="{8954595F-AAC2-4ACF-97F7-012988B192C8}" srcOrd="0" destOrd="0" presId="urn:microsoft.com/office/officeart/2005/8/layout/vList3"/>
    <dgm:cxn modelId="{E5003E21-56F8-4263-9B71-37D31DD255E1}" type="presParOf" srcId="{8954595F-AAC2-4ACF-97F7-012988B192C8}" destId="{154D475A-186C-4ADE-83F8-F8170BAA5248}" srcOrd="0" destOrd="0" presId="urn:microsoft.com/office/officeart/2005/8/layout/vList3"/>
    <dgm:cxn modelId="{0B91608F-C47E-4BB4-9F3A-80D30B501976}" type="presParOf" srcId="{8954595F-AAC2-4ACF-97F7-012988B192C8}" destId="{903DAF74-55EB-44DC-9693-698999F5D0A9}" srcOrd="1" destOrd="0" presId="urn:microsoft.com/office/officeart/2005/8/layout/vList3"/>
    <dgm:cxn modelId="{EECA2815-7171-4F10-A7AF-F46C6917DEF1}" type="presParOf" srcId="{8B1C267D-A9C7-48AF-B5ED-FA420ECCA6ED}" destId="{9BF511EE-C1C2-46D5-A6B3-A871DA95A32C}" srcOrd="1" destOrd="0" presId="urn:microsoft.com/office/officeart/2005/8/layout/vList3"/>
    <dgm:cxn modelId="{F276C2B0-0B26-4E64-99C4-07E2CC61CE97}" type="presParOf" srcId="{8B1C267D-A9C7-48AF-B5ED-FA420ECCA6ED}" destId="{FA6709EB-3817-4946-8756-BFA420C1016C}" srcOrd="2" destOrd="0" presId="urn:microsoft.com/office/officeart/2005/8/layout/vList3"/>
    <dgm:cxn modelId="{E31DB573-969F-40D9-9C44-2EEF9B3BAB49}" type="presParOf" srcId="{FA6709EB-3817-4946-8756-BFA420C1016C}" destId="{6E5A4715-40D3-4B93-ADC4-97D8E87E810B}" srcOrd="0" destOrd="0" presId="urn:microsoft.com/office/officeart/2005/8/layout/vList3"/>
    <dgm:cxn modelId="{DCE3557D-68F6-4FBF-BBA6-68F5546A312D}" type="presParOf" srcId="{FA6709EB-3817-4946-8756-BFA420C1016C}" destId="{3FE32BC1-747F-4C7A-9CC2-6CA6A0E6317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9EB814-4A1D-457A-906D-44DDF24C863C}">
      <dsp:nvSpPr>
        <dsp:cNvPr id="0" name=""/>
        <dsp:cNvSpPr/>
      </dsp:nvSpPr>
      <dsp:spPr>
        <a:xfrm>
          <a:off x="3177" y="119499"/>
          <a:ext cx="3727559" cy="1063418"/>
        </a:xfrm>
        <a:prstGeom prst="roundRect">
          <a:avLst>
            <a:gd name="adj" fmla="val 10000"/>
          </a:avLst>
        </a:prstGeom>
        <a:gradFill rotWithShape="0">
          <a:gsLst>
            <a:gs pos="28000">
              <a:schemeClr val="l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Пищевые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токсикоинфекции </a:t>
          </a:r>
          <a:endParaRPr lang="ru-RU" sz="2900" kern="1200" dirty="0"/>
        </a:p>
      </dsp:txBody>
      <dsp:txXfrm>
        <a:off x="34323" y="150645"/>
        <a:ext cx="3665267" cy="1001126"/>
      </dsp:txXfrm>
    </dsp:sp>
    <dsp:sp modelId="{E55AC7B8-008F-4E25-85F5-554DDF2E88AB}">
      <dsp:nvSpPr>
        <dsp:cNvPr id="0" name=""/>
        <dsp:cNvSpPr/>
      </dsp:nvSpPr>
      <dsp:spPr>
        <a:xfrm>
          <a:off x="375933" y="1182918"/>
          <a:ext cx="358174" cy="8085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8527"/>
              </a:lnTo>
              <a:lnTo>
                <a:pt x="358174" y="808527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CA4792-A42F-4C03-B01C-92C3F8F57155}">
      <dsp:nvSpPr>
        <dsp:cNvPr id="0" name=""/>
        <dsp:cNvSpPr/>
      </dsp:nvSpPr>
      <dsp:spPr>
        <a:xfrm>
          <a:off x="734107" y="1459736"/>
          <a:ext cx="2982047" cy="106341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Употребление продуктов, содержащих большое количество живых микробов 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765253" y="1490882"/>
        <a:ext cx="2919755" cy="1001126"/>
      </dsp:txXfrm>
    </dsp:sp>
    <dsp:sp modelId="{5DFC7212-BFA3-44B7-8828-AF01C6D3DFA9}">
      <dsp:nvSpPr>
        <dsp:cNvPr id="0" name=""/>
        <dsp:cNvSpPr/>
      </dsp:nvSpPr>
      <dsp:spPr>
        <a:xfrm>
          <a:off x="375933" y="1182918"/>
          <a:ext cx="372755" cy="2290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0029"/>
              </a:lnTo>
              <a:lnTo>
                <a:pt x="372755" y="2290029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9673D1-B6B4-4CFB-B625-5BC796B57F50}">
      <dsp:nvSpPr>
        <dsp:cNvPr id="0" name=""/>
        <dsp:cNvSpPr/>
      </dsp:nvSpPr>
      <dsp:spPr>
        <a:xfrm>
          <a:off x="748689" y="2778046"/>
          <a:ext cx="3127046" cy="138980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kern="1200" dirty="0" smtClean="0"/>
            <a:t>.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Разрушение микробной клетки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высвобождение эндотоксина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Патологические изменения в стенке кишечника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Токсическое воздействие на ЦНС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Инк. период-несколько часов(редко более суток)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789395" y="2818752"/>
        <a:ext cx="3045634" cy="1308391"/>
      </dsp:txXfrm>
    </dsp:sp>
    <dsp:sp modelId="{58E19608-39DA-4BCE-911A-D27DF35A7B11}">
      <dsp:nvSpPr>
        <dsp:cNvPr id="0" name=""/>
        <dsp:cNvSpPr/>
      </dsp:nvSpPr>
      <dsp:spPr>
        <a:xfrm>
          <a:off x="375933" y="1182918"/>
          <a:ext cx="372755" cy="3782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2495"/>
              </a:lnTo>
              <a:lnTo>
                <a:pt x="372755" y="3782495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E4F6E7-75C9-49F9-8A97-9BF6E7BB3820}">
      <dsp:nvSpPr>
        <dsp:cNvPr id="0" name=""/>
        <dsp:cNvSpPr/>
      </dsp:nvSpPr>
      <dsp:spPr>
        <a:xfrm>
          <a:off x="748689" y="4433704"/>
          <a:ext cx="2982047" cy="106341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Внезапно-рвота, диарея, головная боль, головокружение, быстрая утомляемость и др.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779835" y="4464850"/>
        <a:ext cx="2919755" cy="1001126"/>
      </dsp:txXfrm>
    </dsp:sp>
    <dsp:sp modelId="{BF49E008-CD49-4FFF-863C-AF04227C27FD}">
      <dsp:nvSpPr>
        <dsp:cNvPr id="0" name=""/>
        <dsp:cNvSpPr/>
      </dsp:nvSpPr>
      <dsp:spPr>
        <a:xfrm>
          <a:off x="4262446" y="119499"/>
          <a:ext cx="3727559" cy="1063418"/>
        </a:xfrm>
        <a:prstGeom prst="roundRect">
          <a:avLst>
            <a:gd name="adj" fmla="val 10000"/>
          </a:avLst>
        </a:prstGeom>
        <a:gradFill rotWithShape="0">
          <a:gsLst>
            <a:gs pos="28000">
              <a:schemeClr val="lt1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Пищевые токсикозы</a:t>
          </a:r>
          <a:endParaRPr lang="ru-RU" sz="2900" kern="1200" dirty="0"/>
        </a:p>
      </dsp:txBody>
      <dsp:txXfrm>
        <a:off x="4293592" y="150645"/>
        <a:ext cx="3665267" cy="1001126"/>
      </dsp:txXfrm>
    </dsp:sp>
    <dsp:sp modelId="{E9A24ACE-58F8-4B64-BE81-4A08DAC2BAFD}">
      <dsp:nvSpPr>
        <dsp:cNvPr id="0" name=""/>
        <dsp:cNvSpPr/>
      </dsp:nvSpPr>
      <dsp:spPr>
        <a:xfrm>
          <a:off x="4635202" y="1182918"/>
          <a:ext cx="372755" cy="7975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7564"/>
              </a:lnTo>
              <a:lnTo>
                <a:pt x="372755" y="797564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D4E106-7A4A-4018-A218-4C6717CB502F}">
      <dsp:nvSpPr>
        <dsp:cNvPr id="0" name=""/>
        <dsp:cNvSpPr/>
      </dsp:nvSpPr>
      <dsp:spPr>
        <a:xfrm>
          <a:off x="5007958" y="1448773"/>
          <a:ext cx="2982047" cy="106341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Употребление продуктов, в которых накопился экзотоксин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5039104" y="1479919"/>
        <a:ext cx="2919755" cy="1001126"/>
      </dsp:txXfrm>
    </dsp:sp>
    <dsp:sp modelId="{9CBA8F68-C319-41BA-8517-41E8D2AD2B49}">
      <dsp:nvSpPr>
        <dsp:cNvPr id="0" name=""/>
        <dsp:cNvSpPr/>
      </dsp:nvSpPr>
      <dsp:spPr>
        <a:xfrm>
          <a:off x="4635202" y="1182918"/>
          <a:ext cx="372755" cy="2290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0029"/>
              </a:lnTo>
              <a:lnTo>
                <a:pt x="372755" y="2290029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D597E2-FA97-48AF-8C4C-5111CC595B5F}">
      <dsp:nvSpPr>
        <dsp:cNvPr id="0" name=""/>
        <dsp:cNvSpPr/>
      </dsp:nvSpPr>
      <dsp:spPr>
        <a:xfrm>
          <a:off x="5007958" y="2778046"/>
          <a:ext cx="3269783" cy="138980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Всасывание через ЖКТ экзотоксина  в кровь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Поражение сердечно-сосудистой и ЦНС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Инкубационный период –несколько часов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5048664" y="2818752"/>
        <a:ext cx="3188371" cy="1308391"/>
      </dsp:txXfrm>
    </dsp:sp>
    <dsp:sp modelId="{BA96989F-077D-468E-9DD6-26290952F56A}">
      <dsp:nvSpPr>
        <dsp:cNvPr id="0" name=""/>
        <dsp:cNvSpPr/>
      </dsp:nvSpPr>
      <dsp:spPr>
        <a:xfrm>
          <a:off x="4635202" y="1182918"/>
          <a:ext cx="416262" cy="3819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19045"/>
              </a:lnTo>
              <a:lnTo>
                <a:pt x="416262" y="3819045"/>
              </a:lnTo>
            </a:path>
          </a:pathLst>
        </a:cu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7840C6-D4F2-4CF3-9529-E68E8A453D50}">
      <dsp:nvSpPr>
        <dsp:cNvPr id="0" name=""/>
        <dsp:cNvSpPr/>
      </dsp:nvSpPr>
      <dsp:spPr>
        <a:xfrm>
          <a:off x="5051464" y="4470254"/>
          <a:ext cx="2982047" cy="106341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Головная боль, головокружение, нарушается зрение,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Позже рвота, диарея, боль в области желудка и др.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5082610" y="4501400"/>
        <a:ext cx="2919755" cy="10011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BD2E47-CF4D-4CFD-942C-294E042D8FEE}">
      <dsp:nvSpPr>
        <dsp:cNvPr id="0" name=""/>
        <dsp:cNvSpPr/>
      </dsp:nvSpPr>
      <dsp:spPr>
        <a:xfrm>
          <a:off x="0" y="-68406"/>
          <a:ext cx="7344816" cy="1663384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>
            <a:spcBef>
              <a:spcPct val="0"/>
            </a:spcBef>
          </a:pPr>
          <a:endParaRPr lang="ru-RU" sz="2800" kern="1200" dirty="0" smtClean="0">
            <a:latin typeface="Arial" pitchFamily="34" charset="0"/>
            <a:cs typeface="Arial" pitchFamily="34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i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Источники: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Птицы                                    Сельскохозяйственные  животные</a:t>
          </a:r>
        </a:p>
        <a:p>
          <a:pPr lvl="0" algn="l">
            <a:spcBef>
              <a:spcPct val="0"/>
            </a:spcBef>
          </a:pP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8719" y="-19687"/>
        <a:ext cx="5549893" cy="1565946"/>
      </dsp:txXfrm>
    </dsp:sp>
    <dsp:sp modelId="{DB01392D-6891-45E0-93CD-36AA1B6B34EA}">
      <dsp:nvSpPr>
        <dsp:cNvPr id="0" name=""/>
        <dsp:cNvSpPr/>
      </dsp:nvSpPr>
      <dsp:spPr>
        <a:xfrm>
          <a:off x="648071" y="1833568"/>
          <a:ext cx="7344816" cy="1663384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Передача инфекции</a:t>
          </a:r>
          <a:endParaRPr lang="ru-RU" sz="2400" b="1" i="1" u="sng" kern="1200" dirty="0">
            <a:solidFill>
              <a:schemeClr val="tx1">
                <a:lumMod val="95000"/>
                <a:lumOff val="5000"/>
              </a:schemeClr>
            </a:solidFill>
            <a:latin typeface="Arial" pitchFamily="34" charset="0"/>
            <a:cs typeface="Arial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пищевые продукты - мясо млекопитающих, птиц, рыба, яйца и яичные продукты, молоко и молочные продукты и др. </a:t>
          </a:r>
          <a:endParaRPr lang="ru-RU" sz="2400" kern="1200" dirty="0">
            <a:solidFill>
              <a:schemeClr val="tx1">
                <a:lumMod val="95000"/>
                <a:lumOff val="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696790" y="1882287"/>
        <a:ext cx="5518105" cy="1565946"/>
      </dsp:txXfrm>
    </dsp:sp>
    <dsp:sp modelId="{D7D87A0C-E09F-411B-A6A8-6EBA4B6803B5}">
      <dsp:nvSpPr>
        <dsp:cNvPr id="0" name=""/>
        <dsp:cNvSpPr/>
      </dsp:nvSpPr>
      <dsp:spPr>
        <a:xfrm>
          <a:off x="1296143" y="3676011"/>
          <a:ext cx="7344816" cy="1937011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Передача инфекции</a:t>
          </a:r>
          <a:endParaRPr lang="ru-RU" sz="24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400" b="0" i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rPr>
            <a:t>вода открытых водоемов или водопроводная вода в условиях аварийных ситуаций.</a:t>
          </a:r>
          <a:endParaRPr lang="ru-RU" sz="2400" kern="1200" dirty="0" smtClean="0">
            <a:solidFill>
              <a:schemeClr val="tx1">
                <a:lumMod val="95000"/>
                <a:lumOff val="5000"/>
              </a:schemeClr>
            </a:solidFill>
            <a:latin typeface="Arial" pitchFamily="34" charset="0"/>
            <a:cs typeface="Arial" pitchFamily="34" charset="0"/>
          </a:endParaRPr>
        </a:p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>
        <a:off x="1352876" y="3732744"/>
        <a:ext cx="5502077" cy="1823545"/>
      </dsp:txXfrm>
    </dsp:sp>
    <dsp:sp modelId="{738EBA38-9EE8-4A5E-B2CD-10CBEB3BF963}">
      <dsp:nvSpPr>
        <dsp:cNvPr id="0" name=""/>
        <dsp:cNvSpPr/>
      </dsp:nvSpPr>
      <dsp:spPr>
        <a:xfrm>
          <a:off x="6263615" y="1192993"/>
          <a:ext cx="1081200" cy="108120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506885" y="1192993"/>
        <a:ext cx="594660" cy="813603"/>
      </dsp:txXfrm>
    </dsp:sp>
    <dsp:sp modelId="{BC66F163-88DF-41CB-86A6-0F0CAE0F8D0C}">
      <dsp:nvSpPr>
        <dsp:cNvPr id="0" name=""/>
        <dsp:cNvSpPr/>
      </dsp:nvSpPr>
      <dsp:spPr>
        <a:xfrm>
          <a:off x="6911687" y="3122519"/>
          <a:ext cx="1081200" cy="108120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-4000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154957" y="3122519"/>
        <a:ext cx="594660" cy="8136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04942-C685-4E91-A827-25866B48EE9A}">
      <dsp:nvSpPr>
        <dsp:cNvPr id="0" name=""/>
        <dsp:cNvSpPr/>
      </dsp:nvSpPr>
      <dsp:spPr>
        <a:xfrm>
          <a:off x="-36901" y="41836"/>
          <a:ext cx="2443224" cy="468052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Staphylococcus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-36901" y="1914044"/>
        <a:ext cx="2443224" cy="1872208"/>
      </dsp:txXfrm>
    </dsp:sp>
    <dsp:sp modelId="{CE202824-3EAB-4416-8427-5276511E8964}">
      <dsp:nvSpPr>
        <dsp:cNvPr id="0" name=""/>
        <dsp:cNvSpPr/>
      </dsp:nvSpPr>
      <dsp:spPr>
        <a:xfrm>
          <a:off x="-160029" y="409163"/>
          <a:ext cx="2820404" cy="2287623"/>
        </a:xfrm>
        <a:prstGeom prst="ellipse">
          <a:avLst/>
        </a:prstGeom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4BBF7F-3C6B-45B2-BEC6-FB49C2A6D81E}">
      <dsp:nvSpPr>
        <dsp:cNvPr id="0" name=""/>
        <dsp:cNvSpPr/>
      </dsp:nvSpPr>
      <dsp:spPr>
        <a:xfrm>
          <a:off x="2869821" y="32333"/>
          <a:ext cx="2443224" cy="468052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</a:rPr>
            <a:t>Streptococcus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869821" y="1904541"/>
        <a:ext cx="2443224" cy="1872208"/>
      </dsp:txXfrm>
    </dsp:sp>
    <dsp:sp modelId="{10BB5ED8-907C-4DAB-AC03-B9FB49417596}">
      <dsp:nvSpPr>
        <dsp:cNvPr id="0" name=""/>
        <dsp:cNvSpPr/>
      </dsp:nvSpPr>
      <dsp:spPr>
        <a:xfrm>
          <a:off x="2622136" y="367326"/>
          <a:ext cx="2846448" cy="2249608"/>
        </a:xfrm>
        <a:prstGeom prst="ellipse">
          <a:avLst/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7B87A9-2272-4AC5-9557-7E49ED2D4692}">
      <dsp:nvSpPr>
        <dsp:cNvPr id="0" name=""/>
        <dsp:cNvSpPr/>
      </dsp:nvSpPr>
      <dsp:spPr>
        <a:xfrm>
          <a:off x="5789566" y="32333"/>
          <a:ext cx="2443224" cy="4680520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tx1"/>
              </a:solidFill>
            </a:rPr>
            <a:t>Cl.botulinum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5789566" y="1904541"/>
        <a:ext cx="2443224" cy="1872208"/>
      </dsp:txXfrm>
    </dsp:sp>
    <dsp:sp modelId="{ADECC826-2B87-4012-94AF-9D06C8BB3EB4}">
      <dsp:nvSpPr>
        <dsp:cNvPr id="0" name=""/>
        <dsp:cNvSpPr/>
      </dsp:nvSpPr>
      <dsp:spPr>
        <a:xfrm>
          <a:off x="5587954" y="275492"/>
          <a:ext cx="2846448" cy="2249608"/>
        </a:xfrm>
        <a:prstGeom prst="ellipse">
          <a:avLst/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F6551B-F13A-4BF6-8C74-96EA5F29A5FE}">
      <dsp:nvSpPr>
        <dsp:cNvPr id="0" name=""/>
        <dsp:cNvSpPr/>
      </dsp:nvSpPr>
      <dsp:spPr>
        <a:xfrm>
          <a:off x="467209" y="3744416"/>
          <a:ext cx="7274492" cy="702078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3DAF74-55EB-44DC-9693-698999F5D0A9}">
      <dsp:nvSpPr>
        <dsp:cNvPr id="0" name=""/>
        <dsp:cNvSpPr/>
      </dsp:nvSpPr>
      <dsp:spPr>
        <a:xfrm rot="10800000">
          <a:off x="1990316" y="1266"/>
          <a:ext cx="5857028" cy="2460213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4886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Сапрофитные – в воде, </a:t>
          </a:r>
          <a:r>
            <a:rPr lang="ru-RU" sz="2600" b="1" kern="1200" dirty="0" err="1" smtClean="0"/>
            <a:t>почве,воздухе</a:t>
          </a:r>
          <a:r>
            <a:rPr lang="ru-RU" sz="2600" b="1" kern="1200" dirty="0" smtClean="0"/>
            <a:t>, на растениях</a:t>
          </a:r>
          <a:endParaRPr lang="ru-RU" sz="2600" kern="1200" dirty="0"/>
        </a:p>
      </dsp:txBody>
      <dsp:txXfrm rot="10800000">
        <a:off x="2605369" y="1266"/>
        <a:ext cx="5241975" cy="2460213"/>
      </dsp:txXfrm>
    </dsp:sp>
    <dsp:sp modelId="{154D475A-186C-4ADE-83F8-F8170BAA5248}">
      <dsp:nvSpPr>
        <dsp:cNvPr id="0" name=""/>
        <dsp:cNvSpPr/>
      </dsp:nvSpPr>
      <dsp:spPr>
        <a:xfrm>
          <a:off x="443919" y="1266"/>
          <a:ext cx="3436131" cy="2460213"/>
        </a:xfrm>
        <a:prstGeom prst="ellipse">
          <a:avLst/>
        </a:prstGeom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E32BC1-747F-4C7A-9CC2-6CA6A0E6317B}">
      <dsp:nvSpPr>
        <dsp:cNvPr id="0" name=""/>
        <dsp:cNvSpPr/>
      </dsp:nvSpPr>
      <dsp:spPr>
        <a:xfrm rot="10800000">
          <a:off x="2252789" y="3195872"/>
          <a:ext cx="5513690" cy="2460213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4886" tIns="99060" rIns="184912" bIns="99060" numCol="1" spcCol="1270" anchor="t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  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Arial" pitchFamily="34" charset="0"/>
              <a:cs typeface="Arial" pitchFamily="34" charset="0"/>
            </a:rPr>
            <a:t>   Патогенные –в организме людей и животных, на коже и слизистых оболочках </a:t>
          </a:r>
          <a:endParaRPr lang="ru-RU" sz="2600" kern="1200" dirty="0">
            <a:latin typeface="Arial" pitchFamily="34" charset="0"/>
            <a:cs typeface="Arial" pitchFamily="34" charset="0"/>
          </a:endParaRPr>
        </a:p>
      </dsp:txBody>
      <dsp:txXfrm rot="10800000">
        <a:off x="2867842" y="3195872"/>
        <a:ext cx="4898637" cy="2460213"/>
      </dsp:txXfrm>
    </dsp:sp>
    <dsp:sp modelId="{6E5A4715-40D3-4B93-ADC4-97D8E87E810B}">
      <dsp:nvSpPr>
        <dsp:cNvPr id="0" name=""/>
        <dsp:cNvSpPr/>
      </dsp:nvSpPr>
      <dsp:spPr>
        <a:xfrm>
          <a:off x="524784" y="3195872"/>
          <a:ext cx="3456010" cy="2460213"/>
        </a:xfrm>
        <a:prstGeom prst="ellipse">
          <a:avLst/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3170175-C3ED-4C72-B085-79CCCD670CC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2977F1F-E40B-4E53-8E11-28ED506983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70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D9FB51A-E05F-4494-ADA5-A77EAE266FCF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3CD1B0D-083E-4DA2-81AD-16B7E97118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014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AB5E-65B2-470F-A90D-8944CCF2250D}" type="datetime2">
              <a:rPr lang="en-US" smtClean="0"/>
              <a:pPr/>
              <a:t>Tuesday, April 21,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4C8A7A92-D244-4C94-97DC-00C50A8E32A7}" type="datetime2">
              <a:rPr lang="en-US" smtClean="0"/>
              <a:pPr algn="l"/>
              <a:t>Tuesday, April 21, 2015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4C8A7A92-D244-4C94-97DC-00C50A8E32A7}" type="datetime2">
              <a:rPr lang="en-US" smtClean="0"/>
              <a:pPr algn="l"/>
              <a:t>Tuesday, April 21, 2015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034B0-3E89-40BA-B086-97296A422E36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C974-5669-4F4D-B5F7-AEFAF0EB8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066D-E18E-46CA-ADDB-DC7D9F287FCD}" type="datetime2">
              <a:rPr lang="en-US" smtClean="0"/>
              <a:pPr/>
              <a:t>Tuesday, April 21,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4C8A7A92-D244-4C94-97DC-00C50A8E32A7}" type="datetime2">
              <a:rPr lang="en-US" smtClean="0"/>
              <a:pPr algn="l"/>
              <a:t>Tuesday, April 21, 2015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4C8A7A92-D244-4C94-97DC-00C50A8E32A7}" type="datetime2">
              <a:rPr lang="en-US" smtClean="0"/>
              <a:pPr algn="l"/>
              <a:t>Tuesday, April 21, 2015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4C8A7A92-D244-4C94-97DC-00C50A8E32A7}" type="datetime2">
              <a:rPr lang="en-US" smtClean="0"/>
              <a:pPr algn="l"/>
              <a:t>Tuesday, April 21, 2015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E5AB2-AD30-4274-ADEE-77A916493B5C}" type="datetime2">
              <a:rPr lang="en-US" smtClean="0"/>
              <a:pPr/>
              <a:t>Tuesday, April 21, 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76396-5064-41C5-A285-015EE0047001}" type="datetime2">
              <a:rPr lang="en-US" smtClean="0"/>
              <a:pPr/>
              <a:t>Tuesday, April 21, 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4C8A7A92-D244-4C94-97DC-00C50A8E32A7}" type="datetime2">
              <a:rPr lang="en-US" smtClean="0"/>
              <a:pPr algn="l"/>
              <a:t>Tuesday, April 21, 2015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4C8A7A92-D244-4C94-97DC-00C50A8E32A7}" type="datetime2">
              <a:rPr lang="en-US" smtClean="0"/>
              <a:pPr algn="l"/>
              <a:t>Tuesday, April 21, 2015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fld id="{4C8A7A92-D244-4C94-97DC-00C50A8E32A7}" type="datetime2">
              <a:rPr lang="en-US" smtClean="0"/>
              <a:pPr algn="l"/>
              <a:t>Tuesday, April 21, 2015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zdor-pit.ru/wp-content/uploads/%D0%BA%D0%B8%D1%88%D0%B5%D0%BD%D0%B0%D1%8F-%D0%BF%D0%B0%D0%BB%D0%BE%D1%87%D0%BA%D0%B0.jpg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oonoz.ru/disbakterioz.php" TargetMode="External"/><Relationship Id="rId2" Type="http://schemas.openxmlformats.org/officeDocument/2006/relationships/hyperlink" Target="http://www.zoonoz.ru/virusnyje-infekcionnyje-zabolevanija.php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medinfa.ru/10/kosoglazie/" TargetMode="Externa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zdor-pit.ru/raznoe-o-zdorove/probiotiki-prebiotiki-chto-eto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817581" y="1772817"/>
            <a:ext cx="7175351" cy="144016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Профилактика и характеристика пищевых токсикозов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80920" cy="792088"/>
          </a:xfrm>
        </p:spPr>
        <p:txBody>
          <a:bodyPr/>
          <a:lstStyle/>
          <a:p>
            <a:pPr algn="ctr"/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424936" cy="4102203"/>
          </a:xfrm>
        </p:spPr>
        <p:txBody>
          <a:bodyPr>
            <a:normAutofit lnSpcReduction="10000"/>
          </a:bodyPr>
          <a:lstStyle/>
          <a:p>
            <a:pPr algn="l"/>
            <a:r>
              <a:rPr lang="ru-RU" i="1" dirty="0">
                <a:latin typeface="Arial" pitchFamily="34" charset="0"/>
                <a:cs typeface="Arial" pitchFamily="34" charset="0"/>
              </a:rPr>
              <a:t>Кишечная палочка</a:t>
            </a:r>
            <a:r>
              <a:rPr lang="ru-RU" dirty="0">
                <a:latin typeface="Arial" pitchFamily="34" charset="0"/>
                <a:cs typeface="Arial" pitchFamily="34" charset="0"/>
              </a:rPr>
              <a:t> может передаваться от человека к человеку, но серьезные инфекции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 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Е.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coli</a:t>
            </a:r>
            <a:r>
              <a:rPr lang="ru-RU" dirty="0">
                <a:latin typeface="Arial" pitchFamily="34" charset="0"/>
                <a:cs typeface="Arial" pitchFamily="34" charset="0"/>
              </a:rPr>
              <a:t>  чаще связаны с пищей, содержащей бактерии. Человек ест загрязненные продукты питания и болеет.</a:t>
            </a:r>
          </a:p>
          <a:p>
            <a:pPr algn="l"/>
            <a:r>
              <a:rPr lang="ru-RU" dirty="0">
                <a:latin typeface="Arial" pitchFamily="34" charset="0"/>
                <a:cs typeface="Arial" pitchFamily="34" charset="0"/>
              </a:rPr>
              <a:t>Некоторые продукты, в которых чаще всего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находится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кишечная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палочка</a:t>
            </a:r>
            <a:r>
              <a:rPr lang="ru-RU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недоваренное </a:t>
            </a:r>
            <a:r>
              <a:rPr lang="ru-RU" dirty="0">
                <a:latin typeface="Arial" pitchFamily="34" charset="0"/>
                <a:cs typeface="Arial" pitchFamily="34" charset="0"/>
              </a:rPr>
              <a:t>или недожаренное говяжье мясо (например мясо с кровью), фарш;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овощи, выращенные на коровьем навозе или политые загрязненной водой;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не пастеризованное молоко, молочные продукты, фруктовый сок (пастеризация это процесс, в котором использует специальная температура, чтобы убить бактерии);</a:t>
            </a:r>
          </a:p>
          <a:p>
            <a:pPr algn="l"/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45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-315416"/>
            <a:ext cx="5966666" cy="5472608"/>
          </a:xfrm>
        </p:spPr>
        <p:txBody>
          <a:bodyPr/>
          <a:lstStyle/>
          <a:p>
            <a:r>
              <a:rPr lang="ru-RU" b="0" dirty="0">
                <a:effectLst/>
              </a:rPr>
              <a:t> </a:t>
            </a:r>
            <a:br>
              <a:rPr lang="ru-RU" b="0" dirty="0">
                <a:effectLst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79176" y="960069"/>
            <a:ext cx="8225271" cy="498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 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людей, имеющих инфекцию </a:t>
            </a:r>
            <a:r>
              <a:rPr lang="ru-RU" sz="24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кишечной палочки 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могут быть следующие симптомы: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неприятные судороги желудка и боли в животе;</a:t>
            </a:r>
            <a:b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рвота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Понос у взрослых до 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 раз в сутки,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иногда с примесью крови (что может привести к поражению почек)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Начало болезни, 1-7 дней после заражения. </a:t>
            </a:r>
            <a:endParaRPr lang="ru-RU" sz="2400" dirty="0">
              <a:solidFill>
                <a:srgbClr val="009BC2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zdor-pit.ru/wp-content/uploads/%D0%BA%D0%B8%D1%88%D0%B5%D0%BD%D0%B0%D1%8F-%D0%BF%D0%B0%D0%BB%D0%BE%D1%87%D0%BA%D0%B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4005064"/>
            <a:ext cx="633670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63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548680"/>
            <a:ext cx="7838256" cy="4966488"/>
          </a:xfrm>
        </p:spPr>
        <p:txBody>
          <a:bodyPr/>
          <a:lstStyle/>
          <a:p>
            <a:pPr marL="0" indent="0" algn="l">
              <a:buNone/>
            </a:pP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b="0" dirty="0">
                <a:effectLst/>
              </a:rPr>
              <a:t>       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Помимо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диареи путешественников 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опасность кишечной палочки кроется в том, что она может спровоцировать развитее других 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инфекционных заболеваний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У людей со слабым иммунитетом кишечные палочки могут спровоцировать ЛОР-заболевания, попав в респираторные органы</a:t>
            </a:r>
            <a:r>
              <a:rPr lang="ru-RU" sz="24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br>
              <a:rPr lang="ru-RU" sz="24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У женщин каждая пятая причина цистита – кишечная палочка, обнаруженная в мочевом пузыре и печени. А при уменьшении количества кишечной палочки в организме </a:t>
            </a:r>
            <a:r>
              <a:rPr lang="ru-RU" sz="24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развивается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дисбактериоз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96944" cy="864096"/>
          </a:xfrm>
        </p:spPr>
        <p:txBody>
          <a:bodyPr/>
          <a:lstStyle/>
          <a:p>
            <a:pPr algn="ctr"/>
            <a:r>
              <a:rPr lang="en-US" sz="3200" dirty="0" smtClean="0">
                <a:latin typeface="Arial" pitchFamily="34" charset="0"/>
                <a:cs typeface="Arial" pitchFamily="34" charset="0"/>
              </a:rPr>
              <a:t>Proteus vulgaris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75856" y="1412776"/>
            <a:ext cx="5616624" cy="4030195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палочки , </a:t>
            </a:r>
            <a:r>
              <a:rPr lang="ru-RU" dirty="0"/>
              <a:t>подвижные (</a:t>
            </a:r>
            <a:r>
              <a:rPr lang="ru-RU" dirty="0" err="1"/>
              <a:t>перетрихи</a:t>
            </a:r>
            <a:r>
              <a:rPr lang="ru-RU" dirty="0" smtClean="0"/>
              <a:t>), </a:t>
            </a:r>
            <a:r>
              <a:rPr lang="ru-RU" dirty="0"/>
              <a:t>не образующие спор и </a:t>
            </a:r>
            <a:r>
              <a:rPr lang="ru-RU" dirty="0" smtClean="0"/>
              <a:t>капсул, факультативные анаэробы.</a:t>
            </a:r>
          </a:p>
          <a:p>
            <a:pPr algn="l"/>
            <a:r>
              <a:rPr lang="ru-RU" dirty="0" smtClean="0"/>
              <a:t>Выделяют термостабильный эндотоксин, обладающий гемолитической активностью (лизис </a:t>
            </a:r>
            <a:r>
              <a:rPr lang="ru-RU" sz="1600" dirty="0" smtClean="0"/>
              <a:t>(разрушение)</a:t>
            </a:r>
            <a:r>
              <a:rPr lang="ru-RU" dirty="0" smtClean="0"/>
              <a:t> эритроцитов).Устойчивы к низким температурам, погибают при пастеризации. </a:t>
            </a:r>
          </a:p>
          <a:p>
            <a:pPr algn="l"/>
            <a:r>
              <a:rPr lang="ru-RU" dirty="0" smtClean="0"/>
              <a:t>Распространены в природе: почва, вода, содержимое ЖКТ, гниющие органические субстраты.</a:t>
            </a:r>
            <a:endParaRPr lang="ru-RU" dirty="0"/>
          </a:p>
        </p:txBody>
      </p:sp>
      <p:pic>
        <p:nvPicPr>
          <p:cNvPr id="6146" name="Picture 2" descr="Микробиолог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2952328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8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8064896" cy="4968552"/>
          </a:xfrm>
        </p:spPr>
        <p:txBody>
          <a:bodyPr/>
          <a:lstStyle/>
          <a:p>
            <a:pPr algn="l"/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b="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b="0" dirty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b="0" dirty="0" smtClean="0">
                <a:effectLst/>
                <a:latin typeface="Arial" pitchFamily="34" charset="0"/>
                <a:cs typeface="Arial" pitchFamily="34" charset="0"/>
              </a:rPr>
              <a:t>Количество </a:t>
            </a:r>
            <a:r>
              <a:rPr lang="ru-RU" sz="2400" b="0" dirty="0">
                <a:effectLst/>
                <a:latin typeface="Arial" pitchFamily="34" charset="0"/>
                <a:cs typeface="Arial" pitchFamily="34" charset="0"/>
              </a:rPr>
              <a:t>обнаруживаемых </a:t>
            </a:r>
            <a:r>
              <a:rPr lang="ru-RU" sz="2400" b="0" dirty="0" err="1">
                <a:effectLst/>
                <a:latin typeface="Arial" pitchFamily="34" charset="0"/>
                <a:cs typeface="Arial" pitchFamily="34" charset="0"/>
              </a:rPr>
              <a:t>proteus</a:t>
            </a:r>
            <a:r>
              <a:rPr lang="ru-RU" sz="2400" b="0" dirty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dirty="0" err="1">
                <a:effectLst/>
                <a:latin typeface="Arial" pitchFamily="34" charset="0"/>
                <a:cs typeface="Arial" pitchFamily="34" charset="0"/>
              </a:rPr>
              <a:t>mirabilis</a:t>
            </a:r>
            <a:r>
              <a:rPr lang="ru-RU" sz="2400" b="0" dirty="0">
                <a:effectLst/>
                <a:latin typeface="Arial" pitchFamily="34" charset="0"/>
                <a:cs typeface="Arial" pitchFamily="34" charset="0"/>
              </a:rPr>
              <a:t> является показателем фекального загрязнения, а </a:t>
            </a:r>
            <a:r>
              <a:rPr lang="ru-RU" sz="2400" b="0" dirty="0" err="1">
                <a:effectLst/>
                <a:latin typeface="Arial" pitchFamily="34" charset="0"/>
                <a:cs typeface="Arial" pitchFamily="34" charset="0"/>
              </a:rPr>
              <a:t>proteus</a:t>
            </a:r>
            <a:r>
              <a:rPr lang="ru-RU" sz="2400" b="0" dirty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dirty="0" err="1">
                <a:effectLst/>
                <a:latin typeface="Arial" pitchFamily="34" charset="0"/>
                <a:cs typeface="Arial" pitchFamily="34" charset="0"/>
              </a:rPr>
              <a:t>vulgaris</a:t>
            </a:r>
            <a:r>
              <a:rPr lang="ru-RU" sz="2400" b="0" dirty="0">
                <a:effectLst/>
                <a:latin typeface="Arial" pitchFamily="34" charset="0"/>
                <a:cs typeface="Arial" pitchFamily="34" charset="0"/>
              </a:rPr>
              <a:t> показателем загрязнения объекта органическими веществами. 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b="0" dirty="0" smtClean="0">
                <a:effectLst/>
                <a:latin typeface="Arial" pitchFamily="34" charset="0"/>
                <a:cs typeface="Arial" pitchFamily="34" charset="0"/>
              </a:rPr>
              <a:t>Наиболее </a:t>
            </a:r>
            <a:r>
              <a:rPr lang="ru-RU" sz="2400" b="0" dirty="0">
                <a:effectLst/>
                <a:latin typeface="Arial" pitchFamily="34" charset="0"/>
                <a:cs typeface="Arial" pitchFamily="34" charset="0"/>
              </a:rPr>
              <a:t>часто протей поражает особей с ослабленных или с пониженным иммунитетом. Также причиной протейной инфекции также может быть бесконтрольный прием антибиотиков. Заболевание протекает в виде гастроэнтерита, гастрита и </a:t>
            </a:r>
            <a:r>
              <a:rPr lang="ru-RU" sz="2400" b="0" dirty="0" err="1">
                <a:effectLst/>
                <a:latin typeface="Arial" pitchFamily="34" charset="0"/>
                <a:cs typeface="Arial" pitchFamily="34" charset="0"/>
              </a:rPr>
              <a:t>колиэнтерита</a:t>
            </a:r>
            <a:r>
              <a:rPr lang="ru-RU" sz="2400" b="0" dirty="0">
                <a:effectLst/>
                <a:latin typeface="Arial" pitchFamily="34" charset="0"/>
                <a:cs typeface="Arial" pitchFamily="34" charset="0"/>
              </a:rPr>
              <a:t>. 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r>
              <a:rPr lang="ru-RU" sz="2400" b="0" dirty="0">
                <a:effectLst/>
                <a:latin typeface="Arial" pitchFamily="34" charset="0"/>
                <a:cs typeface="Arial" pitchFamily="34" charset="0"/>
              </a:rPr>
              <a:t>Бактерии рода протей являются возбудителями многих инфекций мочевыводящих путей и почек человека 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2022438" y="5949279"/>
            <a:ext cx="5970494" cy="7200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 descr="C:\Users\Елена\Downloads\23637_pu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5157192"/>
            <a:ext cx="6336704" cy="17008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4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856984" cy="2520280"/>
          </a:xfrm>
        </p:spPr>
        <p:txBody>
          <a:bodyPr/>
          <a:lstStyle/>
          <a:p>
            <a:pPr algn="l"/>
            <a:r>
              <a:rPr lang="en-US" sz="3200" dirty="0" smtClean="0">
                <a:latin typeface="Arial" pitchFamily="34" charset="0"/>
                <a:cs typeface="Arial" pitchFamily="34" charset="0"/>
              </a:rPr>
              <a:t>Clostridium (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Cl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perfringens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токсикоинфекции вызываемые этим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мко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занимают третье место после пищевых отравлений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сальмонеллезного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стрептококового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происхождения.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3928" y="2348880"/>
            <a:ext cx="4357036" cy="3888432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en-US" dirty="0" err="1" smtClean="0"/>
              <a:t>perfringens</a:t>
            </a:r>
            <a:r>
              <a:rPr lang="ru-RU" dirty="0" smtClean="0"/>
              <a:t>»- «проламывающий», «прокладывающий дорогу силой».</a:t>
            </a:r>
          </a:p>
          <a:p>
            <a:r>
              <a:rPr lang="ru-RU" dirty="0" smtClean="0"/>
              <a:t>Крупные палочки, образуют споры (кипячение 20-30 мин), в организме человека образуют капсулу . Анаэробы. Быстро размножаются(10мин).</a:t>
            </a:r>
          </a:p>
          <a:p>
            <a:r>
              <a:rPr lang="ru-RU" dirty="0" smtClean="0"/>
              <a:t>Вырабатывают </a:t>
            </a:r>
            <a:r>
              <a:rPr lang="ru-RU" dirty="0" err="1" smtClean="0"/>
              <a:t>энтеротоксин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Users\Елена\Downloads\6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2" y="2348880"/>
            <a:ext cx="2808312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55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92696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виды возбудителя подразделяются на типы А, В, С, D, </a:t>
            </a:r>
            <a:r>
              <a:rPr lang="ru-RU" sz="2400" dirty="0"/>
              <a:t>Е</a:t>
            </a:r>
            <a:r>
              <a:rPr lang="ru-RU" sz="2400" dirty="0" smtClean="0"/>
              <a:t>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людей наибольшую опасность представляет тип А. Именно им обусловлено очень тяжелое заболевание -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газовая гангрена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 Споры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перфрингенс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попадая в рану (например, с частицами почвы), размножаются в тканях и выделяют токсин, что приводит к гангренозному поражению мышц и отравлению всего организма.</a:t>
            </a:r>
          </a:p>
        </p:txBody>
      </p:sp>
      <p:pic>
        <p:nvPicPr>
          <p:cNvPr id="3074" name="Picture 2" descr="C:\Users\Елена\Downloads\p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ена\Downloads\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3933056"/>
            <a:ext cx="2304256" cy="25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C:\Users\Елена\Downloads\88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2160" y="3861049"/>
            <a:ext cx="2880319" cy="2612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82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2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352928" cy="1368152"/>
          </a:xfrm>
        </p:spPr>
        <p:txBody>
          <a:bodyPr/>
          <a:lstStyle/>
          <a:p>
            <a:pPr algn="l"/>
            <a:r>
              <a:rPr lang="en-US" sz="3200" dirty="0" smtClean="0">
                <a:latin typeface="Arial" pitchFamily="34" charset="0"/>
                <a:cs typeface="Arial" pitchFamily="34" charset="0"/>
              </a:rPr>
              <a:t>Bacillus cereus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b="0" dirty="0" smtClean="0">
                <a:latin typeface="Arial" pitchFamily="34" charset="0"/>
                <a:cs typeface="Arial" pitchFamily="34" charset="0"/>
              </a:rPr>
              <a:t>основная среда обитания почва</a:t>
            </a:r>
            <a:endParaRPr lang="ru-RU" sz="32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55976" y="1700808"/>
            <a:ext cx="4536504" cy="482453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Образует споры, до 86% обнаруживается в молоке, в молочных и мясных продуктах. Развивается при концентрации соли 10—12%,сахара 30-60%.рН=4,5 и ниже –неблагоприятная среда.</a:t>
            </a:r>
          </a:p>
          <a:p>
            <a:pPr algn="l"/>
            <a:r>
              <a:rPr lang="ru-RU" dirty="0" smtClean="0"/>
              <a:t>Выделяет:</a:t>
            </a:r>
          </a:p>
          <a:p>
            <a:pPr algn="l"/>
            <a:r>
              <a:rPr lang="ru-RU" dirty="0" smtClean="0"/>
              <a:t>Фермент </a:t>
            </a:r>
            <a:r>
              <a:rPr lang="ru-RU" dirty="0" err="1" smtClean="0"/>
              <a:t>лецитиназа</a:t>
            </a:r>
            <a:r>
              <a:rPr lang="ru-RU" dirty="0" smtClean="0"/>
              <a:t>-оказывает токсическое действие на </a:t>
            </a:r>
            <a:r>
              <a:rPr lang="ru-RU" dirty="0" err="1" smtClean="0"/>
              <a:t>макроорганизм</a:t>
            </a:r>
            <a:r>
              <a:rPr lang="ru-RU" dirty="0" smtClean="0"/>
              <a:t>;</a:t>
            </a:r>
          </a:p>
          <a:p>
            <a:pPr algn="l"/>
            <a:r>
              <a:rPr lang="ru-RU" dirty="0" smtClean="0"/>
              <a:t>Эндотоксины-</a:t>
            </a:r>
            <a:r>
              <a:rPr lang="ru-RU" dirty="0" err="1" smtClean="0"/>
              <a:t>энтеропатогенный</a:t>
            </a:r>
            <a:r>
              <a:rPr lang="ru-RU" dirty="0" smtClean="0"/>
              <a:t> и </a:t>
            </a:r>
            <a:r>
              <a:rPr lang="ru-RU" dirty="0" err="1" smtClean="0"/>
              <a:t>нейротронный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C:\Users\Елена\Downloads\bacillus-subtilis-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4032447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лена\Downloads\275px-Bacillus_cereus_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4005064"/>
            <a:ext cx="4032446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98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250" fill="hold"/>
                                        <p:tgtEl>
                                          <p:spTgt spid="51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Елена\Downloads\Bacillus_cereus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548680"/>
            <a:ext cx="6858000" cy="545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09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424936" cy="648072"/>
          </a:xfrm>
        </p:spPr>
        <p:txBody>
          <a:bodyPr/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Пищевые токсикозы(интоксикации)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02748871"/>
              </p:ext>
            </p:extLst>
          </p:nvPr>
        </p:nvGraphicFramePr>
        <p:xfrm>
          <a:off x="611560" y="1772816"/>
          <a:ext cx="820891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6358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54741777"/>
              </p:ext>
            </p:extLst>
          </p:nvPr>
        </p:nvGraphicFramePr>
        <p:xfrm>
          <a:off x="539552" y="1052736"/>
          <a:ext cx="8280919" cy="5616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864095"/>
          </a:xfrm>
        </p:spPr>
        <p:txBody>
          <a:bodyPr/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Пищевые отравления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23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kern="1200" cap="all" baseline="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Описание</a:t>
            </a:r>
            <a:endParaRPr lang="en-US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250226981"/>
              </p:ext>
            </p:extLst>
          </p:nvPr>
        </p:nvGraphicFramePr>
        <p:xfrm>
          <a:off x="395536" y="867990"/>
          <a:ext cx="8291264" cy="5657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4"/>
          <p:cNvSpPr txBox="1"/>
          <p:nvPr/>
        </p:nvSpPr>
        <p:spPr>
          <a:xfrm rot="10800000" flipV="1">
            <a:off x="395536" y="188640"/>
            <a:ext cx="8229600" cy="67935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Staphylococcus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640960" cy="410445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Патогенные виды продуцируют пять видов токсинов: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летальный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-гибель животных;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гемолитический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-лизис эритроцитов;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u="sng" dirty="0" err="1" smtClean="0">
                <a:latin typeface="Arial" pitchFamily="34" charset="0"/>
                <a:cs typeface="Arial" pitchFamily="34" charset="0"/>
              </a:rPr>
              <a:t>лейкоцидин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 -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разрушение лейкоцитов;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u="sng" dirty="0" err="1" smtClean="0">
                <a:latin typeface="Arial" pitchFamily="34" charset="0"/>
                <a:cs typeface="Arial" pitchFamily="34" charset="0"/>
              </a:rPr>
              <a:t>некротоксический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-омертвение тканей;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u="sng" dirty="0" err="1" smtClean="0">
                <a:latin typeface="Arial" pitchFamily="34" charset="0"/>
                <a:cs typeface="Arial" pitchFamily="34" charset="0"/>
              </a:rPr>
              <a:t>энтеротоксин</a:t>
            </a:r>
            <a:r>
              <a:rPr lang="ru-RU" sz="2800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-пищевые токсикозы.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404664"/>
            <a:ext cx="8424936" cy="2160240"/>
          </a:xfrm>
        </p:spPr>
        <p:txBody>
          <a:bodyPr>
            <a:normAutofit fontScale="70000" lnSpcReduction="20000"/>
          </a:bodyPr>
          <a:lstStyle/>
          <a:p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Staph.aureus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 золотистый- наиболее патогенный (колонии золотистого цвета)</a:t>
            </a:r>
            <a:endParaRPr lang="en-US" sz="3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Staph.epidermidis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 – накожный- некоторые штаммы образуют токсины (колонии белые)</a:t>
            </a:r>
            <a:endParaRPr lang="en-US" sz="3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Staph.saprophyticus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 – сапрофитный- не патогенный (лимонно-желтые колонии)</a:t>
            </a:r>
          </a:p>
        </p:txBody>
      </p:sp>
    </p:spTree>
    <p:extLst>
      <p:ext uri="{BB962C8B-B14F-4D97-AF65-F5344CB8AC3E}">
        <p14:creationId xmlns:p14="http://schemas.microsoft.com/office/powerpoint/2010/main" val="212964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064896" cy="864096"/>
          </a:xfrm>
        </p:spPr>
        <p:txBody>
          <a:bodyPr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Источники обсеменения молока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412776"/>
            <a:ext cx="8568952" cy="504056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-люди с гнойничковыми поражениями кожи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Users\Елена\Pictures\folliculitis_pictures_staph_folliculiti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2952328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Елена\Pictures\14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060848"/>
            <a:ext cx="3096344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Елена\Pictures\1309007286_koniunktivit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2132856"/>
            <a:ext cx="2880320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Елена\Downloads\stafilokokk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4221088"/>
            <a:ext cx="344805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Елена\Downloads\483cae0995ad93e0178a7b39760f4d65_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4221088"/>
            <a:ext cx="3810000" cy="2476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57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2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225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64896" cy="720080"/>
          </a:xfrm>
        </p:spPr>
        <p:txBody>
          <a:bodyPr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-больные ангиной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052736"/>
            <a:ext cx="7992888" cy="53285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Елена\Downloads\gorlo1_acute_pharyngiti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4896544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лена\Downloads\7942_558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2566" y="3356992"/>
            <a:ext cx="4824536" cy="3023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48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2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2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7" cy="2520280"/>
          </a:xfrm>
        </p:spPr>
        <p:txBody>
          <a:bodyPr/>
          <a:lstStyle/>
          <a:p>
            <a:pPr algn="l"/>
            <a:r>
              <a:rPr lang="en-US" sz="3200" dirty="0" smtClean="0">
                <a:latin typeface="Arial" pitchFamily="34" charset="0"/>
                <a:cs typeface="Arial" pitchFamily="34" charset="0"/>
              </a:rPr>
              <a:t>Streptococci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обитают в молоке коров, больных маститом, на кожном покрове, слизистых оболочках верхних дыхательных путей, кишечника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708920"/>
            <a:ext cx="7992888" cy="3744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Елена\Downloads\2054248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3816424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Елена\Downloads\276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4629" y="2652415"/>
            <a:ext cx="4104456" cy="3365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Елена\Downloads\streptokoks2-12783897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869160"/>
            <a:ext cx="4196184" cy="1892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20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25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25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08912" cy="792088"/>
          </a:xfrm>
        </p:spPr>
        <p:txBody>
          <a:bodyPr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Источники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340768"/>
            <a:ext cx="8208912" cy="496855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-продукты ,полученные от животных ,больных маститом;</a:t>
            </a:r>
          </a:p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-продукты питания, загрязненные лицами с гнойничковыми поражениями кожи.</a:t>
            </a:r>
          </a:p>
          <a:p>
            <a:pPr algn="l"/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Свойства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Str.</a:t>
            </a:r>
          </a:p>
          <a:p>
            <a:pPr marL="342900" indent="-342900" algn="l"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высушенном состоянии сохраняются -4-6 мес.</a:t>
            </a:r>
          </a:p>
          <a:p>
            <a:pPr marL="342900" indent="-342900" algn="l"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Прямые солнечные лучи –через 2-3 час.</a:t>
            </a:r>
          </a:p>
          <a:p>
            <a:pPr marL="342900" indent="-342900" algn="l"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При кипячении –немедленно</a:t>
            </a:r>
          </a:p>
          <a:p>
            <a:pPr marL="342900" indent="-342900" algn="l"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При пастеризации обезвреживаются.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8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352928" cy="6048672"/>
          </a:xfrm>
        </p:spPr>
        <p:txBody>
          <a:bodyPr/>
          <a:lstStyle/>
          <a:p>
            <a:pPr algn="l"/>
            <a:r>
              <a:rPr lang="en-US" sz="3200" dirty="0" smtClean="0">
                <a:latin typeface="Arial" pitchFamily="34" charset="0"/>
                <a:cs typeface="Arial" pitchFamily="34" charset="0"/>
              </a:rPr>
              <a:t>Clostridium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botulinum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-обитатель кишечника млекопитающих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перитрихии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капсул не образуют, строгий анаэроб.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Споры: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 выдерживают кипячение-5-6 час.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спирте -2мес.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Высокоустойчивы к замораживанию.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Образуют токсины: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нейротоксин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-самый сильнодействующий из известных в мире ядов (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три десятимиллионные доли грамма смертельны для человека массой -76 кг)</a:t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-гемолизин- лизис эритроцитов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5949280"/>
            <a:ext cx="6726026" cy="50405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95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Елена\Downloads\C0115038-Clostridium_botulinum_bacteria_SEM-SP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333750" cy="2371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Елена\Downloads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5517" y="2153642"/>
            <a:ext cx="3238500" cy="2428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Елена\Downloads\botuliz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472479"/>
            <a:ext cx="3094881" cy="2524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Елена\Downloads\botulizm01.bmp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4156520"/>
            <a:ext cx="3816424" cy="2504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Елена\Downloads\1332483237_botuliz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6960" y="4077072"/>
            <a:ext cx="3386708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0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25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2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25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5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25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25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5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352928" cy="1008112"/>
          </a:xfrm>
        </p:spPr>
        <p:txBody>
          <a:bodyPr/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Распространение возбудителя в природе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412776"/>
            <a:ext cx="8424936" cy="5328592"/>
          </a:xfrm>
        </p:spPr>
        <p:txBody>
          <a:bodyPr/>
          <a:lstStyle/>
          <a:p>
            <a:pPr marL="457200" indent="-457200" algn="l">
              <a:buFont typeface="Wingdings" pitchFamily="2" charset="2"/>
              <a:buChar char="q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Почва</a:t>
            </a:r>
          </a:p>
          <a:p>
            <a:pPr marL="457200" indent="-457200" algn="l">
              <a:buFont typeface="Wingdings" pitchFamily="2" charset="2"/>
              <a:buChar char="q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Силос</a:t>
            </a:r>
          </a:p>
          <a:p>
            <a:pPr marL="457200" indent="-457200" algn="l">
              <a:buFont typeface="Wingdings" pitchFamily="2" charset="2"/>
              <a:buChar char="q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Корнеплоды</a:t>
            </a:r>
          </a:p>
          <a:p>
            <a:endParaRPr lang="ru-RU" dirty="0" smtClean="0"/>
          </a:p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Попадают в консервы с частицами почвы, при недостаточной термической обработке в условиях герметизации прорастают и выделяют токсин.</a:t>
            </a:r>
          </a:p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Продукты имеют специфический запах прогорклого масла, «щиплющий» вкус, бледные на вид, рыхлой консистенции.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59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Елена\Downloads\hi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650" y="260648"/>
            <a:ext cx="2571429" cy="2082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Елена\Downloads\12838177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2133228"/>
            <a:ext cx="4392488" cy="3074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Елена\Downloads\bot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260648"/>
            <a:ext cx="3312368" cy="210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Елена\Downloads\botulizm-prichini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55" y="4077072"/>
            <a:ext cx="3505944" cy="270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Елена\Downloads\73_4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3821243"/>
            <a:ext cx="2885306" cy="2957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Елена\Downloads\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0"/>
            <a:ext cx="2808312" cy="2133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Елена\Downloads\9495_i_articl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4032870"/>
            <a:ext cx="4896544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89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25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2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5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25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25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Елена\Downloads\cereu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1772815"/>
            <a:ext cx="2160239" cy="400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илиния 10"/>
          <p:cNvSpPr/>
          <p:nvPr/>
        </p:nvSpPr>
        <p:spPr>
          <a:xfrm>
            <a:off x="6768531" y="1751484"/>
            <a:ext cx="2214245" cy="4037488"/>
          </a:xfrm>
          <a:custGeom>
            <a:avLst/>
            <a:gdLst>
              <a:gd name="connsiteX0" fmla="*/ 0 w 2214245"/>
              <a:gd name="connsiteY0" fmla="*/ 0 h 4037488"/>
              <a:gd name="connsiteX1" fmla="*/ 2214245 w 2214245"/>
              <a:gd name="connsiteY1" fmla="*/ 0 h 4037488"/>
              <a:gd name="connsiteX2" fmla="*/ 2214245 w 2214245"/>
              <a:gd name="connsiteY2" fmla="*/ 4037488 h 4037488"/>
              <a:gd name="connsiteX3" fmla="*/ 0 w 2214245"/>
              <a:gd name="connsiteY3" fmla="*/ 4037488 h 4037488"/>
              <a:gd name="connsiteX4" fmla="*/ 0 w 2214245"/>
              <a:gd name="connsiteY4" fmla="*/ 0 h 403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4245" h="4037488">
                <a:moveTo>
                  <a:pt x="0" y="0"/>
                </a:moveTo>
                <a:lnTo>
                  <a:pt x="2214245" y="0"/>
                </a:lnTo>
                <a:lnTo>
                  <a:pt x="2214245" y="4037488"/>
                </a:lnTo>
                <a:lnTo>
                  <a:pt x="0" y="403748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accent4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kern="1200" dirty="0" smtClean="0">
                <a:latin typeface="Arial" pitchFamily="34" charset="0"/>
                <a:cs typeface="Arial" pitchFamily="34" charset="0"/>
              </a:rPr>
              <a:t>Bacillus cereus</a:t>
            </a:r>
            <a:endParaRPr lang="ru-RU" sz="3000" kern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3" descr="C:\Users\Елена\Downloads\0006806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4042" y="1810909"/>
            <a:ext cx="1978152" cy="399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Елена\Downloads\066e9dd1b7847b26423acc0cffe134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9273" y="1754113"/>
            <a:ext cx="2181479" cy="399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107502" y="116632"/>
            <a:ext cx="8856984" cy="1403450"/>
          </a:xfrm>
          <a:custGeom>
            <a:avLst/>
            <a:gdLst>
              <a:gd name="connsiteX0" fmla="*/ 0 w 8856984"/>
              <a:gd name="connsiteY0" fmla="*/ 0 h 1403450"/>
              <a:gd name="connsiteX1" fmla="*/ 8856984 w 8856984"/>
              <a:gd name="connsiteY1" fmla="*/ 0 h 1403450"/>
              <a:gd name="connsiteX2" fmla="*/ 8856984 w 8856984"/>
              <a:gd name="connsiteY2" fmla="*/ 1403450 h 1403450"/>
              <a:gd name="connsiteX3" fmla="*/ 0 w 8856984"/>
              <a:gd name="connsiteY3" fmla="*/ 1403450 h 1403450"/>
              <a:gd name="connsiteX4" fmla="*/ 0 w 8856984"/>
              <a:gd name="connsiteY4" fmla="*/ 0 h 140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6984" h="1403450">
                <a:moveTo>
                  <a:pt x="0" y="0"/>
                </a:moveTo>
                <a:lnTo>
                  <a:pt x="8856984" y="0"/>
                </a:lnTo>
                <a:lnTo>
                  <a:pt x="8856984" y="1403450"/>
                </a:lnTo>
                <a:lnTo>
                  <a:pt x="0" y="1403450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extrusionH="1700" prstMaterial="translucentPowder">
            <a:bevelT w="25400" h="6350" prst="softRound"/>
            <a:bevelB w="0" h="0" prst="convex"/>
          </a:sp3d>
        </p:spPr>
        <p:style>
          <a:lnRef idx="0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kern="1200" dirty="0" smtClean="0">
                <a:latin typeface="Arial" pitchFamily="34" charset="0"/>
                <a:cs typeface="Arial" pitchFamily="34" charset="0"/>
              </a:rPr>
              <a:t>Пищевые токсикоинфекции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kern="1200" dirty="0" smtClean="0">
                <a:latin typeface="Arial" pitchFamily="34" charset="0"/>
                <a:cs typeface="Arial" pitchFamily="34" charset="0"/>
              </a:rPr>
              <a:t>возбудители</a:t>
            </a:r>
          </a:p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300" kern="1200" dirty="0"/>
          </a:p>
        </p:txBody>
      </p:sp>
      <p:sp>
        <p:nvSpPr>
          <p:cNvPr id="8" name="Полилиния 7"/>
          <p:cNvSpPr/>
          <p:nvPr/>
        </p:nvSpPr>
        <p:spPr>
          <a:xfrm>
            <a:off x="145967" y="1772816"/>
            <a:ext cx="2214245" cy="4037488"/>
          </a:xfrm>
          <a:custGeom>
            <a:avLst/>
            <a:gdLst>
              <a:gd name="connsiteX0" fmla="*/ 0 w 2214245"/>
              <a:gd name="connsiteY0" fmla="*/ 0 h 4037488"/>
              <a:gd name="connsiteX1" fmla="*/ 2214245 w 2214245"/>
              <a:gd name="connsiteY1" fmla="*/ 0 h 4037488"/>
              <a:gd name="connsiteX2" fmla="*/ 2214245 w 2214245"/>
              <a:gd name="connsiteY2" fmla="*/ 4037488 h 4037488"/>
              <a:gd name="connsiteX3" fmla="*/ 0 w 2214245"/>
              <a:gd name="connsiteY3" fmla="*/ 4037488 h 4037488"/>
              <a:gd name="connsiteX4" fmla="*/ 0 w 2214245"/>
              <a:gd name="connsiteY4" fmla="*/ 0 h 403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4245" h="4037488">
                <a:moveTo>
                  <a:pt x="0" y="0"/>
                </a:moveTo>
                <a:lnTo>
                  <a:pt x="2214245" y="0"/>
                </a:lnTo>
                <a:lnTo>
                  <a:pt x="2214245" y="4037488"/>
                </a:lnTo>
                <a:lnTo>
                  <a:pt x="0" y="4037488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5"/>
            <a:stretch>
              <a:fillRect/>
            </a:stretch>
          </a:blipFill>
          <a:scene3d>
            <a:camera prst="orthographicFront">
              <a:rot lat="0" lon="21299999" rev="0"/>
            </a:camera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accent4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kern="1200" dirty="0" smtClean="0">
                <a:latin typeface="Arial" pitchFamily="34" charset="0"/>
                <a:cs typeface="Arial" pitchFamily="34" charset="0"/>
              </a:rPr>
              <a:t>Salmonella</a:t>
            </a:r>
            <a:endParaRPr lang="ru-RU" sz="30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2379273" y="1740378"/>
            <a:ext cx="2214245" cy="4037488"/>
          </a:xfrm>
          <a:custGeom>
            <a:avLst/>
            <a:gdLst>
              <a:gd name="connsiteX0" fmla="*/ 0 w 2214245"/>
              <a:gd name="connsiteY0" fmla="*/ 0 h 4037488"/>
              <a:gd name="connsiteX1" fmla="*/ 2214245 w 2214245"/>
              <a:gd name="connsiteY1" fmla="*/ 0 h 4037488"/>
              <a:gd name="connsiteX2" fmla="*/ 2214245 w 2214245"/>
              <a:gd name="connsiteY2" fmla="*/ 4037488 h 4037488"/>
              <a:gd name="connsiteX3" fmla="*/ 0 w 2214245"/>
              <a:gd name="connsiteY3" fmla="*/ 4037488 h 4037488"/>
              <a:gd name="connsiteX4" fmla="*/ 0 w 2214245"/>
              <a:gd name="connsiteY4" fmla="*/ 0 h 403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4245" h="4037488">
                <a:moveTo>
                  <a:pt x="0" y="0"/>
                </a:moveTo>
                <a:lnTo>
                  <a:pt x="2214245" y="0"/>
                </a:lnTo>
                <a:lnTo>
                  <a:pt x="2214245" y="4037488"/>
                </a:lnTo>
                <a:lnTo>
                  <a:pt x="0" y="403748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accent4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kern="1200" dirty="0" smtClean="0">
                <a:latin typeface="Arial" pitchFamily="34" charset="0"/>
                <a:cs typeface="Arial" pitchFamily="34" charset="0"/>
              </a:rPr>
              <a:t>Escherichia</a:t>
            </a:r>
          </a:p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kern="1200" dirty="0" smtClean="0">
                <a:latin typeface="Arial" pitchFamily="34" charset="0"/>
                <a:cs typeface="Arial" pitchFamily="34" charset="0"/>
              </a:rPr>
              <a:t>coli</a:t>
            </a:r>
            <a:endParaRPr lang="ru-RU" sz="30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4535996" y="1772816"/>
            <a:ext cx="2214245" cy="4037488"/>
          </a:xfrm>
          <a:custGeom>
            <a:avLst/>
            <a:gdLst>
              <a:gd name="connsiteX0" fmla="*/ 0 w 2214245"/>
              <a:gd name="connsiteY0" fmla="*/ 0 h 4037488"/>
              <a:gd name="connsiteX1" fmla="*/ 2214245 w 2214245"/>
              <a:gd name="connsiteY1" fmla="*/ 0 h 4037488"/>
              <a:gd name="connsiteX2" fmla="*/ 2214245 w 2214245"/>
              <a:gd name="connsiteY2" fmla="*/ 4037488 h 4037488"/>
              <a:gd name="connsiteX3" fmla="*/ 0 w 2214245"/>
              <a:gd name="connsiteY3" fmla="*/ 4037488 h 4037488"/>
              <a:gd name="connsiteX4" fmla="*/ 0 w 2214245"/>
              <a:gd name="connsiteY4" fmla="*/ 0 h 403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4245" h="4037488">
                <a:moveTo>
                  <a:pt x="0" y="0"/>
                </a:moveTo>
                <a:lnTo>
                  <a:pt x="2214245" y="0"/>
                </a:lnTo>
                <a:lnTo>
                  <a:pt x="2214245" y="4037488"/>
                </a:lnTo>
                <a:lnTo>
                  <a:pt x="0" y="403748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accent4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0" tIns="114300" rIns="114300" bIns="114300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kern="1200" dirty="0" smtClean="0">
                <a:latin typeface="Arial" pitchFamily="34" charset="0"/>
                <a:cs typeface="Arial" pitchFamily="34" charset="0"/>
              </a:rPr>
              <a:t>Clostridium</a:t>
            </a:r>
          </a:p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000" kern="1200" dirty="0" err="1" smtClean="0">
                <a:latin typeface="Arial" pitchFamily="34" charset="0"/>
                <a:cs typeface="Arial" pitchFamily="34" charset="0"/>
              </a:rPr>
              <a:t>perfringens</a:t>
            </a:r>
            <a:endParaRPr lang="ru-RU" sz="30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6313911"/>
            <a:ext cx="8856984" cy="283440"/>
          </a:xfrm>
          <a:prstGeom prst="rect">
            <a:avLst/>
          </a:prstGeom>
          <a:scene3d>
            <a:camera prst="orthographicFront"/>
            <a:lightRig rig="chilly" dir="t"/>
          </a:scene3d>
          <a:sp3d extrusionH="1700" prstMaterial="translucentPowder">
            <a:bevelT w="25400" h="6350" prst="softRound"/>
            <a:bevelB w="0" h="0" prst="convex"/>
          </a:sp3d>
        </p:spPr>
        <p:style>
          <a:lnRef idx="0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82716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848872" cy="4968552"/>
          </a:xfrm>
        </p:spPr>
        <p:txBody>
          <a:bodyPr/>
          <a:lstStyle/>
          <a:p>
            <a:pPr algn="l"/>
            <a:r>
              <a:rPr lang="ru-RU" sz="3200" dirty="0" smtClean="0">
                <a:latin typeface="Arial" pitchFamily="34" charset="0"/>
                <a:cs typeface="Arial" pitchFamily="34" charset="0"/>
              </a:rPr>
              <a:t>Ботулизм</a:t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пищевое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отравление,относится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к числу самых тяжелых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заболеваний,связанных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 употреблением пищи инфицированной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Cl.botulinum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 содержащей ботулинический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нейротоксин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/>
              <a:t>Инкубационный период длится от 2-3 часов до 1-2 дней.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При запоздалом распознавании и лечении –смертельный исход.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5877272"/>
            <a:ext cx="5970494" cy="50405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89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504056"/>
          </a:xfrm>
        </p:spPr>
        <p:txBody>
          <a:bodyPr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Симптомы заболевания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764704"/>
            <a:ext cx="8352928" cy="597666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/>
              <a:t> 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Первоначальные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признаки - общая слабость, незначительная головная боль. Рвота и понос бывают не всегда, чаще - упорные запоры, не поддающиеся действию клизмы и слабительных.</a:t>
            </a:r>
          </a:p>
          <a:p>
            <a:pPr algn="l"/>
            <a:r>
              <a:rPr lang="ru-RU" sz="2400" dirty="0">
                <a:latin typeface="Arial" pitchFamily="34" charset="0"/>
                <a:cs typeface="Arial" pitchFamily="34" charset="0"/>
              </a:rPr>
              <a:t>При ботулизме поражается нервная система (нарушение зрения, глотания, изменение голоса). Больной видит все предметы как бы в тумане, появляется двоение в глазах, зрачки расширены, причем один шире другого. Часто отмечается </a:t>
            </a:r>
            <a:r>
              <a:rPr lang="ru-RU" sz="2400" dirty="0">
                <a:latin typeface="Arial" pitchFamily="34" charset="0"/>
                <a:cs typeface="Arial" pitchFamily="34" charset="0"/>
                <a:hlinkClick r:id="rId2"/>
              </a:rPr>
              <a:t>косоглазие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птоз - опущение верхнего века одного из глаз. Иногда наблюдается отсутствие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реакции зрачков на свет. Больной испытывает сухость во рту,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голос у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него слабый, речь невнятная. Температура тела нормальная или чуть повышена (37,2-37,3 0С), сознание сохранено. При усилении интоксикации, связанной с прорастанием спор в кишечнике больного, глазные симптомы нарастают, возникают расстройства глотания (паралич мягкого неба). Тоны сердца становятся глухими, пульс, вначале замедленный, начинает ускоряться, кровяное давление понижается. Смерть может наступить при явлениях паралича дыхания.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539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Елена\Downloads\1320605532_botulizm-klinika-diagnostika-leche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679" y="188640"/>
            <a:ext cx="3905250" cy="3267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Елена\Downloads\063d68ac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17240"/>
            <a:ext cx="4176464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Елена\Downloads\p265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3356992"/>
            <a:ext cx="504056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25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864096"/>
          </a:xfrm>
        </p:spPr>
        <p:txBody>
          <a:bodyPr/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Профилактика пищевых отравлений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052736"/>
            <a:ext cx="8496944" cy="4390235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Arial" pitchFamily="34" charset="0"/>
                <a:cs typeface="Arial" pitchFamily="34" charset="0"/>
              </a:rPr>
              <a:t>-строгое соблюдение санитарно-гигиенических правил производства продуктов;</a:t>
            </a:r>
          </a:p>
          <a:p>
            <a:pPr algn="l"/>
            <a:r>
              <a:rPr lang="ru-RU" sz="2800" dirty="0" smtClean="0">
                <a:latin typeface="Arial" pitchFamily="34" charset="0"/>
                <a:cs typeface="Arial" pitchFamily="34" charset="0"/>
              </a:rPr>
              <a:t>-строгое соблюдение технологических режимов тепловой обработки;</a:t>
            </a:r>
          </a:p>
          <a:p>
            <a:pPr algn="l"/>
            <a:r>
              <a:rPr lang="ru-RU" sz="2800" dirty="0" smtClean="0">
                <a:latin typeface="Arial" pitchFamily="34" charset="0"/>
                <a:cs typeface="Arial" pitchFamily="34" charset="0"/>
              </a:rPr>
              <a:t>-соблюдение правил личной гигиены;</a:t>
            </a:r>
          </a:p>
          <a:p>
            <a:pPr algn="l"/>
            <a:r>
              <a:rPr lang="ru-RU" sz="2800" dirty="0" smtClean="0">
                <a:latin typeface="Arial" pitchFamily="34" charset="0"/>
                <a:cs typeface="Arial" pitchFamily="34" charset="0"/>
              </a:rPr>
              <a:t>-предупреждение фекального загрязнения воды;</a:t>
            </a:r>
          </a:p>
          <a:p>
            <a:pPr algn="l"/>
            <a:r>
              <a:rPr lang="ru-RU" sz="2800" dirty="0" smtClean="0">
                <a:latin typeface="Arial" pitchFamily="34" charset="0"/>
                <a:cs typeface="Arial" pitchFamily="34" charset="0"/>
              </a:rPr>
              <a:t>-недопущение нарушения сроков реализации готовой продукции.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00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Елена\Downloads\200x200-1292938663.654d10ada79fa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132856"/>
            <a:ext cx="4176464" cy="45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92888" cy="1512168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Salmonella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b="0" dirty="0" smtClean="0">
                <a:latin typeface="Arial" pitchFamily="34" charset="0"/>
                <a:cs typeface="Arial" pitchFamily="34" charset="0"/>
              </a:rPr>
              <a:t>пищевые отравления, вызываемые этими бактериями –первое место среди  пищевых </a:t>
            </a:r>
            <a:r>
              <a:rPr lang="ru-RU" sz="2400" b="0" dirty="0" err="1" smtClean="0">
                <a:latin typeface="Arial" pitchFamily="34" charset="0"/>
                <a:cs typeface="Arial" pitchFamily="34" charset="0"/>
              </a:rPr>
              <a:t>токсикоинфекций</a:t>
            </a:r>
            <a:r>
              <a:rPr lang="ru-RU" sz="2400" b="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99993" y="1988840"/>
            <a:ext cx="4464495" cy="4869160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Мелкие палочки,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перитрихии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пор и капсул не образуют.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Факультативные анаэробы, устойчивы к неблагоприятным воздействиям, хорошо переносят высушивание: при комнатной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в различных субстратах- 2,5-3 мес.;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В высохших испражнениях животных-3-4 года;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в замороженных овощах(-18 °С) -2-2,5 года 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В молочных продуктах- 3-4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мес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В твороге-34 мес.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Елена\Downloads\salmonel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3924000" cy="278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ownloads\salmonella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771" y="3933056"/>
            <a:ext cx="3996009" cy="2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80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80920" cy="648072"/>
          </a:xfrm>
        </p:spPr>
        <p:txBody>
          <a:bodyPr/>
          <a:lstStyle/>
          <a:p>
            <a:pPr algn="ctr"/>
            <a:r>
              <a:rPr lang="ru-RU" dirty="0" smtClean="0"/>
              <a:t>Сальмонеллез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196752"/>
            <a:ext cx="7920880" cy="4246219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77751031"/>
              </p:ext>
            </p:extLst>
          </p:nvPr>
        </p:nvGraphicFramePr>
        <p:xfrm>
          <a:off x="323528" y="1052736"/>
          <a:ext cx="864096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912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ownloads\enter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4066889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051" name="Picture 3" descr="C:\Users\Елена\Downloads\50926082_myas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536504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лена\Downloads\1_1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34169"/>
            <a:ext cx="4552950" cy="34388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Елена\Downloads\50926684_molok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33" y="3356992"/>
            <a:ext cx="4485134" cy="3282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48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60648"/>
            <a:ext cx="8640960" cy="6048671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atin typeface="Arial" pitchFamily="34" charset="0"/>
                <a:cs typeface="Arial" pitchFamily="34" charset="0"/>
              </a:rPr>
              <a:t>Сальмонеллы, преодолевшие барьер желудка, быстро внедряются в слизистую оболочку тонкой кишки. Жизнедеятельность сальмонелл в слизистой оболочке кишки сопровождается продукцией токсинов, и их разрушение - выделением токсинов, которые и обусловливают развитие поноса, интоксикации, болей.</a:t>
            </a:r>
          </a:p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Инк.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период колеблется от 6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час.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до 2-3 суток, составляя в среднем 12-24 часа.</a:t>
            </a:r>
          </a:p>
          <a:p>
            <a:pPr algn="l"/>
            <a:r>
              <a:rPr lang="ru-RU" sz="2400" dirty="0">
                <a:latin typeface="Arial" pitchFamily="34" charset="0"/>
                <a:cs typeface="Arial" pitchFamily="34" charset="0"/>
              </a:rPr>
              <a:t>Заболевание начинается остро: озноб, повышение температуры до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38-39°С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головная боль, слабость, недомогание, схваткообразные боли в животе, тошнота и рвота. Стул жидкий, водянистый, пенистый, зловонный, зеленоватого цвета от 5 до 10 раз в сутки.</a:t>
            </a:r>
          </a:p>
          <a:p>
            <a:pPr algn="l"/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Продолжительность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заболевания в большинстве случаев от 2 до 10 суток.</a:t>
            </a: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71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8" cy="2016224"/>
          </a:xfrm>
        </p:spPr>
        <p:txBody>
          <a:bodyPr/>
          <a:lstStyle/>
          <a:p>
            <a:pPr algn="l"/>
            <a:r>
              <a:rPr lang="en-US" sz="2800" dirty="0" smtClean="0">
                <a:latin typeface="Arial" pitchFamily="34" charset="0"/>
                <a:cs typeface="Arial" pitchFamily="34" charset="0"/>
              </a:rPr>
              <a:t>Escherichia coli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–пищевые отравления вызывают редко, 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т.к. не всегда накапливаются в продуктах в количестве необходимом для возникновения заболевания.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3968" y="2492896"/>
            <a:ext cx="4464496" cy="3600400"/>
          </a:xfrm>
        </p:spPr>
        <p:txBody>
          <a:bodyPr/>
          <a:lstStyle/>
          <a:p>
            <a:pPr algn="l"/>
            <a:r>
              <a:rPr lang="ru-RU" dirty="0" smtClean="0"/>
              <a:t>Не устойчивы, обезвреживаются при пастеризации молока.</a:t>
            </a:r>
          </a:p>
          <a:p>
            <a:pPr algn="l"/>
            <a:r>
              <a:rPr lang="ru-RU" dirty="0" smtClean="0"/>
              <a:t>Образуют термостабильный эндотоксин- </a:t>
            </a:r>
            <a:r>
              <a:rPr lang="ru-RU" dirty="0" err="1" smtClean="0"/>
              <a:t>типоспецифичный</a:t>
            </a:r>
            <a:r>
              <a:rPr lang="ru-RU" dirty="0" smtClean="0"/>
              <a:t> </a:t>
            </a:r>
            <a:r>
              <a:rPr lang="ru-RU" dirty="0" err="1" smtClean="0"/>
              <a:t>эндотропный</a:t>
            </a:r>
            <a:r>
              <a:rPr lang="ru-RU" dirty="0" smtClean="0"/>
              <a:t> яд (</a:t>
            </a:r>
            <a:r>
              <a:rPr lang="en-US" dirty="0" smtClean="0"/>
              <a:t>t </a:t>
            </a:r>
            <a:r>
              <a:rPr lang="ru-RU" dirty="0" smtClean="0"/>
              <a:t>до 90-100 °С).</a:t>
            </a:r>
            <a:r>
              <a:rPr lang="ru-RU" dirty="0"/>
              <a:t> . Кишечные палочки обладают способностью к размножению в пищевых продуктах, особенно в молоке</a:t>
            </a:r>
          </a:p>
        </p:txBody>
      </p:sp>
      <p:pic>
        <p:nvPicPr>
          <p:cNvPr id="4098" name="Picture 2" descr="C:\Users\Елена\Downloads\1kolonia40x_thumb_medium25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476500"/>
            <a:ext cx="3528392" cy="368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Елена\Downloads\image0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5373216"/>
            <a:ext cx="446449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05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5904656"/>
          </a:xfrm>
        </p:spPr>
        <p:txBody>
          <a:bodyPr/>
          <a:lstStyle/>
          <a:p>
            <a:pPr algn="l"/>
            <a:r>
              <a:rPr lang="ru-RU" sz="28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Не все штаммы кишечной палочки вредны для человека. Кишечная палочка присутствует в нормальной микрофлоре кишечника с самого рождения человека. Этот безвредный штамм известен как </a:t>
            </a:r>
            <a:r>
              <a:rPr lang="ru-RU" sz="28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Mutaflor</a:t>
            </a:r>
            <a:r>
              <a:rPr lang="ru-RU" sz="28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Кроме того он используется в медицине в качестве </a:t>
            </a:r>
            <a:r>
              <a:rPr lang="ru-RU" sz="28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  <a:hlinkClick r:id="rId2" tooltip="Что такое пробиотики? Что такое пребиотики? Применение пробиотиков"/>
              </a:rPr>
              <a:t>пробиотика</a:t>
            </a:r>
            <a:r>
              <a:rPr lang="ru-RU" sz="28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  <a:hlinkClick r:id="rId2" tooltip="Что такое пробиотики? Что такое пребиотики? Применение пробиотиков"/>
              </a:rPr>
              <a:t>.</a:t>
            </a:r>
            <a:r>
              <a:rPr lang="ru-RU" sz="28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Но в норме этот штамм может присутствовать только в кишечнике и именно только данный штамм </a:t>
            </a:r>
            <a:r>
              <a:rPr lang="ru-RU" sz="28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Mutaflor</a:t>
            </a:r>
            <a:r>
              <a:rPr lang="ru-RU" sz="28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Больше ни в каких органах организма человека кишечной палочки быть не должно!</a:t>
            </a:r>
            <a:br>
              <a:rPr lang="ru-RU" sz="28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0" dirty="0">
                <a:effectLst/>
                <a:latin typeface="Arial" pitchFamily="34" charset="0"/>
                <a:cs typeface="Arial" pitchFamily="34" charset="0"/>
              </a:rPr>
              <a:t> </a:t>
            </a:r>
            <a:br>
              <a:rPr lang="ru-RU" sz="2800" b="0" dirty="0">
                <a:effectLst/>
                <a:latin typeface="Arial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98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>
    <a:spDef>
      <a:spPr>
        <a:scene3d>
          <a:camera prst="orthographicFront"/>
          <a:lightRig rig="chilly" dir="t"/>
        </a:scene3d>
        <a:sp3d prstMaterial="translucentPowder">
          <a:bevelT w="127000" h="25400" prst="softRound"/>
        </a:sp3d>
      </a:spPr>
      <a:bodyPr spcFirstLastPara="0" vert="horz" wrap="square" lIns="114300" tIns="114300" rIns="114300" bIns="114300" numCol="1" spcCol="1270" anchor="ctr" anchorCtr="0">
        <a:noAutofit/>
      </a:bodyPr>
      <a:lstStyle>
        <a:defPPr algn="ctr" defTabSz="1333500">
          <a:lnSpc>
            <a:spcPct val="90000"/>
          </a:lnSpc>
          <a:spcBef>
            <a:spcPct val="0"/>
          </a:spcBef>
          <a:spcAft>
            <a:spcPct val="35000"/>
          </a:spcAft>
          <a:defRPr sz="3000" kern="1200" dirty="0" smtClean="0">
            <a:latin typeface="Arial" pitchFamily="34" charset="0"/>
            <a:cs typeface="Arial" pitchFamily="34" charset="0"/>
          </a:defRPr>
        </a:defPPr>
      </a:lstStyle>
      <a:style>
        <a:lnRef idx="0">
          <a:schemeClr val="accent4">
            <a:shade val="80000"/>
            <a:hueOff val="0"/>
            <a:satOff val="0"/>
            <a:lumOff val="0"/>
            <a:alphaOff val="0"/>
          </a:schemeClr>
        </a:lnRef>
        <a:fillRef idx="1">
          <a:schemeClr val="lt1">
            <a:hueOff val="0"/>
            <a:satOff val="0"/>
            <a:lumOff val="0"/>
            <a:alphaOff val="0"/>
          </a:schemeClr>
        </a:fillRef>
        <a:effectRef idx="0">
          <a:schemeClr val="lt1">
            <a:hueOff val="0"/>
            <a:satOff val="0"/>
            <a:lumOff val="0"/>
            <a:alphaOff val="0"/>
          </a:schemeClr>
        </a:effectRef>
        <a:fontRef idx="minor">
          <a:schemeClr val="dk1">
            <a:hueOff val="0"/>
            <a:satOff val="0"/>
            <a:lumOff val="0"/>
            <a:alphaOff val="0"/>
          </a:schemeClr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F5EF949-C7F2-468C-8C07-FCD819F733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834</Words>
  <Application>Microsoft Office PowerPoint</Application>
  <PresentationFormat>Экран (4:3)</PresentationFormat>
  <Paragraphs>132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Воздушный поток</vt:lpstr>
      <vt:lpstr>Профилактика и характеристика пищевых токсикозов</vt:lpstr>
      <vt:lpstr>Пищевые отравления</vt:lpstr>
      <vt:lpstr>Презентация PowerPoint</vt:lpstr>
      <vt:lpstr>Salmonella пищевые отравления, вызываемые этими бактериями –первое место среди  пищевых токсикоинфекций </vt:lpstr>
      <vt:lpstr>Сальмонеллез</vt:lpstr>
      <vt:lpstr>Презентация PowerPoint</vt:lpstr>
      <vt:lpstr>Презентация PowerPoint</vt:lpstr>
      <vt:lpstr>Escherichia coli  –пищевые отравления вызывают редко,  т.к. не всегда накапливаются в продуктах в количестве необходимом для возникновения заболевания.</vt:lpstr>
      <vt:lpstr>Не все штаммы кишечной палочки вредны для человека. Кишечная палочка присутствует в нормальной микрофлоре кишечника с самого рождения человека. Этот безвредный штамм известен как Mutaflor. Кроме того он используется в медицине в качестве пробиотика. Но в норме этот штамм может присутствовать только в кишечнике и именно только данный штамм Mutaflor. Больше ни в каких органах организма человека кишечной палочки быть не должно!   </vt:lpstr>
      <vt:lpstr>Источники </vt:lpstr>
      <vt:lpstr>  </vt:lpstr>
      <vt:lpstr>         Помимо диареи путешественников опасность кишечной палочки кроется в том, что она может спровоцировать развитее других инфекционных заболеваний. У людей со слабым иммунитетом кишечные палочки могут спровоцировать ЛОР-заболевания, попав в респираторные органы.  У женщин каждая пятая причина цистита – кишечная палочка, обнаруженная в мочевом пузыре и печени. А при уменьшении количества кишечной палочки в организме развивается дисбактериоз  </vt:lpstr>
      <vt:lpstr>Proteus vulgaris</vt:lpstr>
      <vt:lpstr>                                Количество обнаруживаемых proteus mirabilis является показателем фекального загрязнения, а proteus vulgaris показателем загрязнения объекта органическими веществами.   Наиболее часто протей поражает особей с ослабленных или с пониженным иммунитетом. Также причиной протейной инфекции также может быть бесконтрольный прием антибиотиков. Заболевание протекает в виде гастроэнтерита, гастрита и колиэнтерита.  Бактерии рода протей являются возбудителями многих инфекций мочевыводящих путей и почек человека  </vt:lpstr>
      <vt:lpstr>Clostridium (Cl) perfringens токсикоинфекции вызываемые этим мко занимают третье место после пищевых отравлений сальмонеллезного и стрептококового происхождения.  </vt:lpstr>
      <vt:lpstr>Презентация PowerPoint</vt:lpstr>
      <vt:lpstr>Bacillus cereus основная среда обитания почва</vt:lpstr>
      <vt:lpstr>Презентация PowerPoint</vt:lpstr>
      <vt:lpstr>Пищевые токсикозы(интоксикации)</vt:lpstr>
      <vt:lpstr>Описание</vt:lpstr>
      <vt:lpstr> Патогенные виды продуцируют пять видов токсинов: -летальный -гибель животных; -гемолитический -лизис эритроцитов; -лейкоцидин -разрушение лейкоцитов; -некротоксический -омертвение тканей; -энтеротоксин -пищевые токсикозы.</vt:lpstr>
      <vt:lpstr>Источники обсеменения молока</vt:lpstr>
      <vt:lpstr>-больные ангиной</vt:lpstr>
      <vt:lpstr>Streptococci -обитают в молоке коров, больных маститом, на кожном покрове, слизистых оболочках верхних дыхательных путей, кишечника </vt:lpstr>
      <vt:lpstr>Источники </vt:lpstr>
      <vt:lpstr>Clostridium botulinum-обитатель кишечника млекопитающих перитрихии, капсул не образуют, строгий анаэроб. Споры:  выдерживают кипячение-5-6 час. в спирте -2мес. Высокоустойчивы к замораживанию.  Образуют токсины: -нейротоксин-самый сильнодействующий из известных в мире ядов (три десятимиллионные доли грамма смертельны для человека массой -76 кг) -гемолизин- лизис эритроцитов  </vt:lpstr>
      <vt:lpstr>Презентация PowerPoint</vt:lpstr>
      <vt:lpstr>Распространение возбудителя в природе</vt:lpstr>
      <vt:lpstr>Презентация PowerPoint</vt:lpstr>
      <vt:lpstr>Ботулизм  пищевое отравление,относится к числу самых тяжелых заболеваний,связанных с употреблением пищи инфицированной Cl.botulinum и содержащей ботулинический нейротоксин. Инкубационный период длится от 2-3 часов до 1-2 дней. При запоздалом распознавании и лечении –смертельный исход. </vt:lpstr>
      <vt:lpstr>Симптомы заболевания</vt:lpstr>
      <vt:lpstr>Презентация PowerPoint</vt:lpstr>
      <vt:lpstr>Профилактика пищевых отравлений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2012-12-15T09:12:35Z</dcterms:created>
  <dcterms:modified xsi:type="dcterms:W3CDTF">2015-04-21T16:47:05Z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TC100851999990</vt:lpwstr>
  </property>
</Properties>
</file>