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D%D0%B5%D1%80%D1%82%D0%BD%D1%8B%D0%B5_%D0%B3%D0%B0%D0%B7%D1%8B" TargetMode="External"/><Relationship Id="rId2" Type="http://schemas.openxmlformats.org/officeDocument/2006/relationships/hyperlink" Target="http://ru.wikipedia.org/wiki/%D0%92%D0%B0%D0%BA%D1%83%D1%83%D0%B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2%D0%B7%D1%80%D1%8B%D0%B2%D1%87%D0%B0%D1%82%D1%8B%D0%B5_%D0%B2%D0%B5%D1%89%D0%B5%D1%81%D1%82%D0%B2%D0%B0" TargetMode="External"/><Relationship Id="rId5" Type="http://schemas.openxmlformats.org/officeDocument/2006/relationships/hyperlink" Target="http://ru.wikipedia.org/wiki/%D0%A5%D0%B8%D0%BC%D0%B8%D1%87%D0%B5%D1%81%D0%BA%D0%B0%D1%8F_%D0%BF%D1%80%D0%BE%D0%BC%D1%8B%D1%88%D0%BB%D0%B5%D0%BD%D0%BD%D0%BE%D1%81%D1%82%D1%8C" TargetMode="External"/><Relationship Id="rId4" Type="http://schemas.openxmlformats.org/officeDocument/2006/relationships/hyperlink" Target="http://ru.wikipedia.org/wiki/%D0%92%D0%BE%D0%B4%D1%8F%D0%BD%D0%BE%D0%B9_%D0%BF%D0%B0%D1%8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/>
              <a:t>Сублимационная </a:t>
            </a:r>
            <a:r>
              <a:rPr lang="ru-RU" sz="2700" dirty="0" smtClean="0"/>
              <a:t>сушка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              </a:t>
            </a:r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85728"/>
            <a:ext cx="5643603" cy="334364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ru-RU" dirty="0" smtClean="0"/>
              <a:t>Молочные продукты: творог, молоко и др.</a:t>
            </a:r>
            <a:endParaRPr lang="ru-RU" dirty="0"/>
          </a:p>
        </p:txBody>
      </p:sp>
      <p:pic>
        <p:nvPicPr>
          <p:cNvPr id="5" name="Рисунок 4" descr="images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24" y="2392650"/>
            <a:ext cx="8552256" cy="3192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ru-RU" dirty="0" smtClean="0"/>
              <a:t>Фрукты, ягоды и продукты их переработки: яблоки, абрикосы, персики, сливы, бананы, клубника, малина, фруктовое пюре, плодово-ягодные соки и др.</a:t>
            </a:r>
            <a:endParaRPr lang="ru-RU" dirty="0"/>
          </a:p>
        </p:txBody>
      </p:sp>
      <p:pic>
        <p:nvPicPr>
          <p:cNvPr id="4" name="Рисунок 3" descr="images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786058"/>
            <a:ext cx="5474962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ru-RU" dirty="0" smtClean="0"/>
              <a:t>Быстрорастворимые чай, кофе, пряности.</a:t>
            </a:r>
            <a:endParaRPr lang="ru-RU" dirty="0"/>
          </a:p>
        </p:txBody>
      </p:sp>
      <p:pic>
        <p:nvPicPr>
          <p:cNvPr id="4" name="Рисунок 3" descr="images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60" y="1643050"/>
            <a:ext cx="4000528" cy="4654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ublimat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36730" y="642918"/>
            <a:ext cx="8283447" cy="550072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85728"/>
            <a:ext cx="3786214" cy="3165491"/>
          </a:xfrm>
        </p:spPr>
      </p:pic>
      <p:sp>
        <p:nvSpPr>
          <p:cNvPr id="5" name="Прямоугольник 4"/>
          <p:cNvSpPr/>
          <p:nvPr/>
        </p:nvSpPr>
        <p:spPr>
          <a:xfrm>
            <a:off x="3428992" y="357166"/>
            <a:ext cx="52864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Сублимированные продукты сразу же после получения должны быть герметично упакованы. Упаковка должна изолировать продукт от кислорода воздуха и действия света, предотвращать сорбцию влаги высушенным продуктом из окружающей среды, защищать от механических повреждений, предохранять от потери естественного запаха и приобретения посторонних. Наиболее приемлема для этих целей тара из полимерных материалов, основными преимуществами которой являются относительно высокие барьерные свойства, небольшая масса и жесткость, хороший внешний вид и низкая стоимость. Наиболее оптимальным вариантом при этом являются полимерные материалы на основе алюминиевой фольги, кэшированной полимерными пленками.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Кислород из упаковки удаляют различными методами: физическими, химическими или биохимическими. Из физических методов в производственной практике наибольшее распространение получило однократное вакуумирование упаковки с последующим введением в нее азота. К достаточно эффективным химическим методам относится удаление кислорода из упаковки в результате реакции взаимодействия его с водородом, протекающей с участием катализатора, в качестве которого используется палладии. Можно также упаковывать продукты в специальных герметизированных камерах с инертным газом, где этим управляет микропроцессор.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 настоящее время общепризнанно, что в процессе сублимационной сушки происходят некоторые изменения свойств исходного сырья, но они минимальны по сравнению с изменениями при консервировании другими методами. </a:t>
            </a:r>
            <a:endParaRPr lang="ru-RU" dirty="0"/>
          </a:p>
        </p:txBody>
      </p:sp>
      <p:pic>
        <p:nvPicPr>
          <p:cNvPr id="4" name="Рисунок 3" descr="index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2500306"/>
            <a:ext cx="5190079" cy="4029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Сублимация</a:t>
            </a:r>
            <a:r>
              <a:rPr lang="ru-RU" dirty="0" smtClean="0"/>
              <a:t> (</a:t>
            </a:r>
            <a:r>
              <a:rPr lang="ru-RU" b="1" dirty="0" err="1" smtClean="0"/>
              <a:t>возго́нка</a:t>
            </a:r>
            <a:r>
              <a:rPr lang="ru-RU" dirty="0" smtClean="0"/>
              <a:t>) — переход вещества из твёрдого состояния сразу в газообразное, минуя жидкое. Поскольку при возгонке изменяется удельный объём вещества и поглощается энергия (</a:t>
            </a:r>
            <a:r>
              <a:rPr lang="ru-RU" i="1" dirty="0" smtClean="0"/>
              <a:t>теплота сублимации</a:t>
            </a:r>
            <a:r>
              <a:rPr lang="ru-RU" dirty="0" smtClean="0"/>
              <a:t>), возгонка является фазовым переходом первого рода.</a:t>
            </a:r>
          </a:p>
          <a:p>
            <a:pPr>
              <a:buNone/>
            </a:pPr>
            <a:r>
              <a:rPr lang="ru-RU" dirty="0" smtClean="0"/>
              <a:t>    Обратным процессом является десублимация. Примером десублимации являются такие атмосферные явления, как иней на поверхности земли и изморозь на ветвях деревьев и проводах.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Применение процесса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200px-Sublimation_apparatus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16559" y="1071546"/>
            <a:ext cx="3755442" cy="4786346"/>
          </a:xfrm>
        </p:spPr>
      </p:pic>
      <p:sp>
        <p:nvSpPr>
          <p:cNvPr id="5" name="Прямоугольник 4"/>
          <p:cNvSpPr/>
          <p:nvPr/>
        </p:nvSpPr>
        <p:spPr>
          <a:xfrm>
            <a:off x="4643438" y="1428736"/>
            <a:ext cx="421484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Простой сублимационный аппарат. Очищаемое вещество конденсируется из газовой фазы на «пальце»-холодильнике, охлаждаемом водой.</a:t>
            </a:r>
            <a:br>
              <a:rPr lang="ru-RU" sz="2400" dirty="0" smtClean="0"/>
            </a:br>
            <a:r>
              <a:rPr lang="ru-RU" sz="2400" b="1" dirty="0" smtClean="0"/>
              <a:t>1</a:t>
            </a:r>
            <a:r>
              <a:rPr lang="ru-RU" sz="2400" dirty="0" smtClean="0"/>
              <a:t> Вход холодной воды</a:t>
            </a:r>
            <a:br>
              <a:rPr lang="ru-RU" sz="2400" dirty="0" smtClean="0"/>
            </a:br>
            <a:r>
              <a:rPr lang="ru-RU" sz="2400" b="1" dirty="0" smtClean="0"/>
              <a:t>2</a:t>
            </a:r>
            <a:r>
              <a:rPr lang="ru-RU" sz="2400" dirty="0" smtClean="0"/>
              <a:t> Выход холодной воды</a:t>
            </a:r>
            <a:br>
              <a:rPr lang="ru-RU" sz="2400" dirty="0" smtClean="0"/>
            </a:br>
            <a:r>
              <a:rPr lang="ru-RU" sz="2400" b="1" dirty="0" smtClean="0"/>
              <a:t>3</a:t>
            </a:r>
            <a:r>
              <a:rPr lang="ru-RU" sz="2400" dirty="0" smtClean="0"/>
              <a:t> Вакуум/газ линия</a:t>
            </a:r>
            <a:br>
              <a:rPr lang="ru-RU" sz="2400" dirty="0" smtClean="0"/>
            </a:br>
            <a:r>
              <a:rPr lang="ru-RU" sz="2400" b="1" dirty="0" smtClean="0"/>
              <a:t>4</a:t>
            </a:r>
            <a:r>
              <a:rPr lang="ru-RU" sz="2400" dirty="0" smtClean="0"/>
              <a:t> Сублимационная камера</a:t>
            </a:r>
            <a:br>
              <a:rPr lang="ru-RU" sz="2400" dirty="0" smtClean="0"/>
            </a:br>
            <a:r>
              <a:rPr lang="ru-RU" sz="2400" b="1" dirty="0" smtClean="0"/>
              <a:t>5</a:t>
            </a:r>
            <a:r>
              <a:rPr lang="ru-RU" sz="2400" dirty="0" smtClean="0"/>
              <a:t> Сублимируемый продукт</a:t>
            </a:r>
            <a:br>
              <a:rPr lang="ru-RU" sz="2400" dirty="0" smtClean="0"/>
            </a:br>
            <a:r>
              <a:rPr lang="ru-RU" sz="2400" b="1" dirty="0" smtClean="0"/>
              <a:t>6</a:t>
            </a:r>
            <a:r>
              <a:rPr lang="ru-RU" sz="2400" dirty="0" smtClean="0"/>
              <a:t> Сырой материал</a:t>
            </a:r>
            <a:br>
              <a:rPr lang="ru-RU" sz="2400" dirty="0" smtClean="0"/>
            </a:br>
            <a:r>
              <a:rPr lang="ru-RU" sz="2400" b="1" dirty="0" smtClean="0"/>
              <a:t>7</a:t>
            </a:r>
            <a:r>
              <a:rPr lang="ru-RU" sz="2400" dirty="0" smtClean="0"/>
              <a:t> Внешний нагрев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428605"/>
            <a:ext cx="8115328" cy="25717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/>
              <a:t>    Сублимационная сушка</a:t>
            </a:r>
            <a:r>
              <a:rPr lang="ru-RU" sz="2400" dirty="0" smtClean="0"/>
              <a:t> (</a:t>
            </a:r>
            <a:r>
              <a:rPr lang="ru-RU" sz="2400" i="1" dirty="0" smtClean="0"/>
              <a:t>иначе</a:t>
            </a:r>
            <a:r>
              <a:rPr lang="ru-RU" sz="2400" dirty="0" smtClean="0"/>
              <a:t> лиофилизация; лиофильная сушка) (</a:t>
            </a:r>
            <a:r>
              <a:rPr lang="ru-RU" sz="2400" i="1" dirty="0" smtClean="0"/>
              <a:t>англ.</a:t>
            </a:r>
            <a:r>
              <a:rPr lang="ru-RU" sz="2400" dirty="0" smtClean="0"/>
              <a:t> freeze drying </a:t>
            </a:r>
            <a:r>
              <a:rPr lang="ru-RU" sz="2400" i="1" dirty="0" smtClean="0"/>
              <a:t>или</a:t>
            </a:r>
            <a:r>
              <a:rPr lang="ru-RU" sz="2400" dirty="0" smtClean="0"/>
              <a:t> lyophilization) — процесс удаления растворителя из замороженных растворов, гелей, суспензий и биологических объектов, основанный на сублимации затвердевшего растворителя (льда) без образования макроколичеств жидкой фазы.</a:t>
            </a:r>
          </a:p>
          <a:p>
            <a:endParaRPr lang="ru-RU" sz="2400" dirty="0"/>
          </a:p>
        </p:txBody>
      </p:sp>
      <p:pic>
        <p:nvPicPr>
          <p:cNvPr id="6" name="Рисунок 5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013188"/>
            <a:ext cx="4572032" cy="34114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dirty="0" smtClean="0"/>
              <a:t>   При промышленной возгонке сначала производят заморозку исходного тела, а затем помещают его в </a:t>
            </a:r>
            <a:r>
              <a:rPr lang="ru-RU" sz="3000" dirty="0" smtClean="0">
                <a:hlinkClick r:id="rId2" tooltip="Вакуум"/>
              </a:rPr>
              <a:t>вакуумную</a:t>
            </a:r>
            <a:r>
              <a:rPr lang="ru-RU" sz="3000" dirty="0" smtClean="0"/>
              <a:t> или заполненную </a:t>
            </a:r>
            <a:r>
              <a:rPr lang="ru-RU" sz="3000" dirty="0" smtClean="0">
                <a:hlinkClick r:id="rId3" tooltip="Инертные газы"/>
              </a:rPr>
              <a:t>инертными газами</a:t>
            </a:r>
            <a:r>
              <a:rPr lang="ru-RU" sz="3000" dirty="0" smtClean="0"/>
              <a:t> камеру. Физически процесс возгонки продолжается до тех пор, пока концентрация </a:t>
            </a:r>
            <a:r>
              <a:rPr lang="ru-RU" sz="3000" dirty="0" smtClean="0">
                <a:hlinkClick r:id="rId4" tooltip="Водяной пар"/>
              </a:rPr>
              <a:t>водяных паров</a:t>
            </a:r>
            <a:r>
              <a:rPr lang="ru-RU" sz="3000" dirty="0" smtClean="0"/>
              <a:t> в камере не достигнет нормального для данной температуры уровня, в связи с чем избыточные водяные пары постоянно откачивают. Возгонка применяется в </a:t>
            </a:r>
            <a:r>
              <a:rPr lang="ru-RU" sz="3000" dirty="0" smtClean="0">
                <a:hlinkClick r:id="rId5" tooltip="Химическая промышленность"/>
              </a:rPr>
              <a:t>химической промышленности</a:t>
            </a:r>
            <a:r>
              <a:rPr lang="ru-RU" sz="3000" dirty="0" smtClean="0"/>
              <a:t>, в частности, на производствах взрывоопасных или </a:t>
            </a:r>
            <a:r>
              <a:rPr lang="ru-RU" sz="3000" dirty="0" smtClean="0">
                <a:hlinkClick r:id="rId6" tooltip="Взрывчатые вещества"/>
              </a:rPr>
              <a:t>взрывчатых веществ</a:t>
            </a:r>
            <a:r>
              <a:rPr lang="ru-RU" sz="3000" dirty="0" smtClean="0"/>
              <a:t>, получаемых осаждением из водных растворов.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ages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429256" y="571480"/>
            <a:ext cx="3402623" cy="2286016"/>
          </a:xfrm>
        </p:spPr>
      </p:pic>
      <p:sp>
        <p:nvSpPr>
          <p:cNvPr id="6" name="Прямоугольник 5"/>
          <p:cNvSpPr/>
          <p:nvPr/>
        </p:nvSpPr>
        <p:spPr>
          <a:xfrm>
            <a:off x="500034" y="285728"/>
            <a:ext cx="507209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Возгонка также используется в пищевой промышленности: так, например, сублимированный кофе получают из замороженного кофейного экстракта через обезвоживание вакуумом. Фрукты после </a:t>
            </a:r>
            <a:r>
              <a:rPr lang="ru-RU" sz="2000" dirty="0" err="1" smtClean="0"/>
              <a:t>сублимирования</a:t>
            </a:r>
            <a:r>
              <a:rPr lang="ru-RU" sz="2000" dirty="0" smtClean="0"/>
              <a:t> весят в несколько раз меньше, а в воде восстанавливаются. Сублимированные продукты значительно превосходят сушёные по пищевой ценности, так как возгонке поддаётся только вода, а при термическом испарении теряются многие полезные вещества. Перед сублимационной сушкой пищевых продуктов используется быстрое замораживание (от −100 до −190 °C), что приводит к образованию мелких кристаллов, не разрушающих клеточные мембраны.</a:t>
            </a:r>
            <a:endParaRPr lang="ru-RU" sz="2000" dirty="0"/>
          </a:p>
        </p:txBody>
      </p:sp>
      <p:pic>
        <p:nvPicPr>
          <p:cNvPr id="8" name="Рисунок 7" descr="imag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1972" y="2643182"/>
            <a:ext cx="3242028" cy="2157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Сублимационная сушка</a:t>
            </a:r>
            <a:r>
              <a:rPr lang="ru-RU" dirty="0" smtClean="0"/>
              <a:t> основана на способности льда при определенных условиях испаряться, минуя жидкую фазу. Сублимационная сушка имеет следующие преимущества по сравнению с традиционными методами консервирования: </a:t>
            </a:r>
          </a:p>
          <a:p>
            <a:r>
              <a:rPr lang="ru-RU" dirty="0" smtClean="0"/>
              <a:t>исключается необходимость холодильного хранения, так как сухие продукты могут длительное время храниться при положительных температурах; </a:t>
            </a:r>
          </a:p>
          <a:p>
            <a:r>
              <a:rPr lang="ru-RU" dirty="0" smtClean="0"/>
              <a:t>значительно уменьшается масса продуктов после сушки, следовательно, снижаются расходы на погрузочно-разгрузочные работы и транспортировку; </a:t>
            </a:r>
          </a:p>
          <a:p>
            <a:r>
              <a:rPr lang="ru-RU" dirty="0" smtClean="0"/>
              <a:t>упрощается система реализации и удлиняются сроки их реализации; </a:t>
            </a:r>
          </a:p>
          <a:p>
            <a:r>
              <a:rPr lang="ru-RU" dirty="0" smtClean="0"/>
              <a:t>вкусовые качества изменяются незначительно. </a:t>
            </a:r>
          </a:p>
          <a:p>
            <a:pPr>
              <a:buNone/>
            </a:pPr>
            <a:r>
              <a:rPr lang="ru-RU" dirty="0" smtClean="0"/>
              <a:t>Для проведения процесса сублимационной сушки необходимо соблюдение двух обязательных условий:</a:t>
            </a:r>
          </a:p>
          <a:p>
            <a:pPr>
              <a:buNone/>
            </a:pPr>
            <a:r>
              <a:rPr lang="ru-RU" dirty="0" smtClean="0"/>
              <a:t>     1) наличие основной части влаги в продукте (не менее 70%) в твердом агрегатном состоянии; </a:t>
            </a:r>
          </a:p>
          <a:p>
            <a:pPr>
              <a:buNone/>
            </a:pPr>
            <a:r>
              <a:rPr lang="ru-RU" dirty="0" smtClean="0"/>
              <a:t>     2) поддержание достаточной разницы парциальных давлении паров воды и в окружающей среде.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Сублимационная сушка </a:t>
            </a:r>
            <a:r>
              <a:rPr lang="ru-RU" dirty="0" smtClean="0"/>
              <a:t>возможна, когда давление паров окружающей среды ниже давления в тройной точке А. При этом лед, минуя жидкую фазу, превращается в пар, который ассимилируется окружающей средой или конденсируется на холодной поверхности испарителя. В процессе сушки в зону парообразования непрерывно должна подводиться энергия в количестве, достаточном для компенсации теплоты фазового превращения. Подвод теплоты в зону парообразования усложняется по мере продвижения этой зоны в глубь продукта. Образующийся слой подсохшего продукта оказывает сопротивление как переходу пара из зоны парообразования к поверхности продукта, так и передаче теплоты снаружи в зону парообразования.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8258204" cy="30718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В настоящее время ассортимент продуктов, полученных сублимационной сушкой, достаточно разнообразен и может быть подразделен на несколько групп. </a:t>
            </a:r>
          </a:p>
          <a:p>
            <a:r>
              <a:rPr lang="ru-RU" dirty="0" smtClean="0"/>
              <a:t>Мясо и мясопродукты: говядина, баранина, свинина, мясо птицы и другие, перерабатываются в сыром виде, предварительно сваренными или приготовленными иными способами. </a:t>
            </a:r>
          </a:p>
        </p:txBody>
      </p:sp>
      <p:pic>
        <p:nvPicPr>
          <p:cNvPr id="5" name="Рисунок 4" descr="index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214686"/>
            <a:ext cx="4093344" cy="3162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136</TotalTime>
  <Words>745</Words>
  <Application>Microsoft Office PowerPoint</Application>
  <PresentationFormat>Экран (4:3)</PresentationFormat>
  <Paragraphs>26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Сублимационная сушка</vt:lpstr>
      <vt:lpstr>Презентация PowerPoint</vt:lpstr>
      <vt:lpstr>Применение процесса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Katy</dc:creator>
  <cp:lastModifiedBy>Aser</cp:lastModifiedBy>
  <cp:revision>17</cp:revision>
  <dcterms:created xsi:type="dcterms:W3CDTF">2013-10-26T15:22:30Z</dcterms:created>
  <dcterms:modified xsi:type="dcterms:W3CDTF">2014-01-10T08:12:14Z</dcterms:modified>
</cp:coreProperties>
</file>