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6.xml" ContentType="application/vnd.openxmlformats-officedocument.theme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theme/theme7.xml" ContentType="application/vnd.openxmlformats-officedocument.theme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theme/theme8.xml" ContentType="application/vnd.openxmlformats-officedocument.theme+xml"/>
  <Override PartName="/ppt/theme/theme9.xml" ContentType="application/vnd.openxmlformats-officedocument.theme+xml"/>
  <Override PartName="/ppt/notesSlides/notesSlide1.xml" ContentType="application/vnd.openxmlformats-officedocument.presentationml.notesSlide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  <p:sldMasterId id="2147483720" r:id="rId2"/>
    <p:sldMasterId id="2147483732" r:id="rId3"/>
    <p:sldMasterId id="2147483744" r:id="rId4"/>
    <p:sldMasterId id="2147483756" r:id="rId5"/>
    <p:sldMasterId id="2147483768" r:id="rId6"/>
    <p:sldMasterId id="2147483780" r:id="rId7"/>
    <p:sldMasterId id="2147483804" r:id="rId8"/>
  </p:sldMasterIdLst>
  <p:notesMasterIdLst>
    <p:notesMasterId r:id="rId31"/>
  </p:notesMasterIdLst>
  <p:sldIdLst>
    <p:sldId id="256" r:id="rId9"/>
    <p:sldId id="257" r:id="rId10"/>
    <p:sldId id="258" r:id="rId11"/>
    <p:sldId id="259" r:id="rId12"/>
    <p:sldId id="260" r:id="rId13"/>
    <p:sldId id="261" r:id="rId14"/>
    <p:sldId id="262" r:id="rId15"/>
    <p:sldId id="263" r:id="rId16"/>
    <p:sldId id="264" r:id="rId17"/>
    <p:sldId id="265" r:id="rId18"/>
    <p:sldId id="266" r:id="rId19"/>
    <p:sldId id="267" r:id="rId20"/>
    <p:sldId id="268" r:id="rId21"/>
    <p:sldId id="269" r:id="rId22"/>
    <p:sldId id="270" r:id="rId23"/>
    <p:sldId id="271" r:id="rId24"/>
    <p:sldId id="272" r:id="rId25"/>
    <p:sldId id="273" r:id="rId26"/>
    <p:sldId id="274" r:id="rId27"/>
    <p:sldId id="275" r:id="rId28"/>
    <p:sldId id="276" r:id="rId29"/>
    <p:sldId id="277" r:id="rId3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" Target="slides/slide5.xml"/><Relationship Id="rId18" Type="http://schemas.openxmlformats.org/officeDocument/2006/relationships/slide" Target="slides/slide10.xml"/><Relationship Id="rId26" Type="http://schemas.openxmlformats.org/officeDocument/2006/relationships/slide" Target="slides/slide18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3.xml"/><Relationship Id="rId34" Type="http://schemas.openxmlformats.org/officeDocument/2006/relationships/theme" Target="theme/theme1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4.xml"/><Relationship Id="rId17" Type="http://schemas.openxmlformats.org/officeDocument/2006/relationships/slide" Target="slides/slide9.xml"/><Relationship Id="rId25" Type="http://schemas.openxmlformats.org/officeDocument/2006/relationships/slide" Target="slides/slide17.xml"/><Relationship Id="rId33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8.xml"/><Relationship Id="rId20" Type="http://schemas.openxmlformats.org/officeDocument/2006/relationships/slide" Target="slides/slide12.xml"/><Relationship Id="rId29" Type="http://schemas.openxmlformats.org/officeDocument/2006/relationships/slide" Target="slides/slide2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3.xml"/><Relationship Id="rId24" Type="http://schemas.openxmlformats.org/officeDocument/2006/relationships/slide" Target="slides/slide16.xml"/><Relationship Id="rId32" Type="http://schemas.openxmlformats.org/officeDocument/2006/relationships/presProps" Target="pres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7.xml"/><Relationship Id="rId23" Type="http://schemas.openxmlformats.org/officeDocument/2006/relationships/slide" Target="slides/slide15.xml"/><Relationship Id="rId28" Type="http://schemas.openxmlformats.org/officeDocument/2006/relationships/slide" Target="slides/slide20.xml"/><Relationship Id="rId10" Type="http://schemas.openxmlformats.org/officeDocument/2006/relationships/slide" Target="slides/slide2.xml"/><Relationship Id="rId19" Type="http://schemas.openxmlformats.org/officeDocument/2006/relationships/slide" Target="slides/slide11.xml"/><Relationship Id="rId31" Type="http://schemas.openxmlformats.org/officeDocument/2006/relationships/notesMaster" Target="notesMasters/notesMaster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1.xml"/><Relationship Id="rId14" Type="http://schemas.openxmlformats.org/officeDocument/2006/relationships/slide" Target="slides/slide6.xml"/><Relationship Id="rId22" Type="http://schemas.openxmlformats.org/officeDocument/2006/relationships/slide" Target="slides/slide14.xml"/><Relationship Id="rId27" Type="http://schemas.openxmlformats.org/officeDocument/2006/relationships/slide" Target="slides/slide19.xml"/><Relationship Id="rId30" Type="http://schemas.openxmlformats.org/officeDocument/2006/relationships/slide" Target="slides/slide22.xml"/><Relationship Id="rId35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9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D8A29A1-85C5-4397-AAF6-20CC61E244CB}" type="datetimeFigureOut">
              <a:rPr lang="ru-RU" smtClean="0"/>
              <a:pPr/>
              <a:t>10.01.2014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40CC59C-3430-4E38-B6BF-77E3B62CCC5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455067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0CC59C-3430-4E38-B6BF-77E3B62CCC55}" type="slidenum">
              <a:rPr lang="ru-RU" smtClean="0"/>
              <a:pPr/>
              <a:t>19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Прямоугольник 22"/>
          <p:cNvSpPr/>
          <p:nvPr/>
        </p:nvSpPr>
        <p:spPr>
          <a:xfrm flipV="1">
            <a:off x="5410182" y="3810000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4" name="Прямоугольник 23"/>
          <p:cNvSpPr/>
          <p:nvPr/>
        </p:nvSpPr>
        <p:spPr>
          <a:xfrm flipV="1">
            <a:off x="5410200" y="3897010"/>
            <a:ext cx="3733801" cy="192024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5" name="Прямоугольник 24"/>
          <p:cNvSpPr/>
          <p:nvPr/>
        </p:nvSpPr>
        <p:spPr>
          <a:xfrm flipV="1">
            <a:off x="5410200" y="4115167"/>
            <a:ext cx="3733801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6" name="Прямоугольник 25"/>
          <p:cNvSpPr/>
          <p:nvPr/>
        </p:nvSpPr>
        <p:spPr>
          <a:xfrm flipV="1">
            <a:off x="5410200" y="4164403"/>
            <a:ext cx="1965960" cy="18288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>
          <a:xfrm flipV="1">
            <a:off x="5410200" y="4199572"/>
            <a:ext cx="1965960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0" name="Скругленный прямоугольник 29"/>
          <p:cNvSpPr/>
          <p:nvPr/>
        </p:nvSpPr>
        <p:spPr bwMode="white">
          <a:xfrm>
            <a:off x="5410200" y="3962400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1" name="Скругленный прямоугольник 30"/>
          <p:cNvSpPr/>
          <p:nvPr/>
        </p:nvSpPr>
        <p:spPr bwMode="white">
          <a:xfrm>
            <a:off x="7376507" y="406098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Прямоугольник 6"/>
          <p:cNvSpPr/>
          <p:nvPr/>
        </p:nvSpPr>
        <p:spPr>
          <a:xfrm>
            <a:off x="1" y="3649662"/>
            <a:ext cx="9144000" cy="244170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0" y="3675527"/>
            <a:ext cx="9144001" cy="14067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414051" y="3643090"/>
            <a:ext cx="2729950" cy="2484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>
          <a:xfrm>
            <a:off x="0" y="0"/>
            <a:ext cx="9144000" cy="370170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2401887"/>
            <a:ext cx="8458200" cy="1470025"/>
          </a:xfrm>
        </p:spPr>
        <p:txBody>
          <a:bodyPr anchor="b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899938"/>
            <a:ext cx="4953000" cy="1752600"/>
          </a:xfrm>
        </p:spPr>
        <p:txBody>
          <a:bodyPr/>
          <a:lstStyle>
            <a:lvl1pPr marL="64008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705600" y="4206240"/>
            <a:ext cx="960120" cy="4572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10.01.2014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5410200" y="4205288"/>
            <a:ext cx="12954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20088" y="1136"/>
            <a:ext cx="747712" cy="365760"/>
          </a:xfrm>
        </p:spPr>
        <p:txBody>
          <a:bodyPr/>
          <a:lstStyle>
            <a:lvl1pPr algn="r">
              <a:defRPr sz="1800">
                <a:solidFill>
                  <a:schemeClr val="bg1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1143000"/>
            <a:ext cx="1905000" cy="5486400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143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5" name="Подзаголовок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1" name="Дата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10.01.2014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10.01.2014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10.01.2014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10.01.2014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10.01.2014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10.01.2014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10.01.2014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10.01.2014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Рисунок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10.01.2014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10.01.2014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10.01.2014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10.01.2014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10.01.2014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10.01.2014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1981200"/>
            <a:ext cx="7772400" cy="1362075"/>
          </a:xfrm>
        </p:spPr>
        <p:txBody>
          <a:bodyPr anchor="b">
            <a:noAutofit/>
          </a:bodyPr>
          <a:lstStyle>
            <a:lvl1pPr algn="l">
              <a:buNone/>
              <a:defRPr sz="4300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rgbClr val="FFFFFF"/>
                </a:solidFill>
                <a:effectLst>
                  <a:outerShdw blurRad="38100" dist="381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367088"/>
            <a:ext cx="7772400" cy="1509712"/>
          </a:xfrm>
        </p:spPr>
        <p:txBody>
          <a:bodyPr anchor="t"/>
          <a:lstStyle>
            <a:lvl1pPr marL="45720" indent="0">
              <a:buNone/>
              <a:defRPr sz="2100" b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10.01.2014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10.01.2014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10.01.2014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10.01.2014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10.01.2014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10.01.2014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1143000"/>
            <a:ext cx="8382000" cy="1069848"/>
          </a:xfrm>
        </p:spPr>
        <p:txBody>
          <a:bodyPr anchor="ctr"/>
          <a:lstStyle>
            <a:lvl1pPr>
              <a:defRPr sz="4000" b="0" i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2244970"/>
            <a:ext cx="4041648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21225" y="2244970"/>
            <a:ext cx="4041775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381000" y="2708519"/>
            <a:ext cx="4041648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718304" y="2708519"/>
            <a:ext cx="4041775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6" name="Дата 2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10.01.2014</a:t>
            </a:fld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10.01.2014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10.01.2014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10.01.2014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10.01.2014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9848"/>
          </a:xfrm>
        </p:spPr>
        <p:txBody>
          <a:bodyPr anchor="ctr"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6583680" y="612648"/>
            <a:ext cx="957264" cy="4572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10.01.2014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5257800" y="612648"/>
            <a:ext cx="132588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8174736" y="2272"/>
            <a:ext cx="762000" cy="365760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10.01.2014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10.01.2014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10.01.2014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10.01.2014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10.01.2014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10.01.2014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10.01.2014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10.01.2014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10.01.2014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10.01.2014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10.01.2014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10.01.2014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10.01.2014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10.01.2014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10.01.2014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10.01.2014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53496" y="1101970"/>
            <a:ext cx="3383280" cy="877824"/>
          </a:xfrm>
        </p:spPr>
        <p:txBody>
          <a:bodyPr anchor="b"/>
          <a:lstStyle>
            <a:lvl1pPr algn="l">
              <a:buNone/>
              <a:defRPr sz="18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353496" y="2010727"/>
            <a:ext cx="3383280" cy="4617720"/>
          </a:xfrm>
        </p:spPr>
        <p:txBody>
          <a:bodyPr/>
          <a:lstStyle>
            <a:lvl1pPr marL="9144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152400" y="776287"/>
            <a:ext cx="5102352" cy="58521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10.01.2014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10.01.2014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10.01.2014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10.01.2014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10.01.2014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10.01.2014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40434" y="1109160"/>
            <a:ext cx="586803" cy="4681637"/>
          </a:xfrm>
        </p:spPr>
        <p:txBody>
          <a:bodyPr vert="vert270" lIns="45720" tIns="0" rIns="45720" anchor="t"/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03671" y="1143000"/>
            <a:ext cx="4572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88443" y="3274308"/>
            <a:ext cx="2590800" cy="2516489"/>
          </a:xfrm>
        </p:spPr>
        <p:txBody>
          <a:bodyPr lIns="0" tIns="0" rIns="4572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13" Type="http://schemas.openxmlformats.org/officeDocument/2006/relationships/image" Target="../media/image6.jpeg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5.xml"/><Relationship Id="rId3" Type="http://schemas.openxmlformats.org/officeDocument/2006/relationships/slideLayout" Target="../slideLayouts/slideLayout80.xml"/><Relationship Id="rId7" Type="http://schemas.openxmlformats.org/officeDocument/2006/relationships/slideLayout" Target="../slideLayouts/slideLayout84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79.xml"/><Relationship Id="rId1" Type="http://schemas.openxmlformats.org/officeDocument/2006/relationships/slideLayout" Target="../slideLayouts/slideLayout78.xml"/><Relationship Id="rId6" Type="http://schemas.openxmlformats.org/officeDocument/2006/relationships/slideLayout" Target="../slideLayouts/slideLayout83.xml"/><Relationship Id="rId11" Type="http://schemas.openxmlformats.org/officeDocument/2006/relationships/slideLayout" Target="../slideLayouts/slideLayout88.xml"/><Relationship Id="rId5" Type="http://schemas.openxmlformats.org/officeDocument/2006/relationships/slideLayout" Target="../slideLayouts/slideLayout82.xml"/><Relationship Id="rId10" Type="http://schemas.openxmlformats.org/officeDocument/2006/relationships/slideLayout" Target="../slideLayouts/slideLayout87.xml"/><Relationship Id="rId4" Type="http://schemas.openxmlformats.org/officeDocument/2006/relationships/slideLayout" Target="../slideLayouts/slideLayout81.xml"/><Relationship Id="rId9" Type="http://schemas.openxmlformats.org/officeDocument/2006/relationships/slideLayout" Target="../slideLayouts/slideLayout8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Прямоугольник 27"/>
          <p:cNvSpPr/>
          <p:nvPr/>
        </p:nvSpPr>
        <p:spPr>
          <a:xfrm>
            <a:off x="1" y="366818"/>
            <a:ext cx="9144000" cy="8440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Прямоугольник 28"/>
          <p:cNvSpPr/>
          <p:nvPr/>
        </p:nvSpPr>
        <p:spPr>
          <a:xfrm>
            <a:off x="0" y="-1"/>
            <a:ext cx="9144000" cy="310663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0" name="Прямоугольник 29"/>
          <p:cNvSpPr/>
          <p:nvPr/>
        </p:nvSpPr>
        <p:spPr>
          <a:xfrm>
            <a:off x="0" y="308276"/>
            <a:ext cx="9144001" cy="91441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1" name="Прямоугольник 30"/>
          <p:cNvSpPr/>
          <p:nvPr/>
        </p:nvSpPr>
        <p:spPr>
          <a:xfrm flipV="1">
            <a:off x="5410182" y="360246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Прямоугольник 31"/>
          <p:cNvSpPr/>
          <p:nvPr/>
        </p:nvSpPr>
        <p:spPr>
          <a:xfrm flipV="1">
            <a:off x="5410200" y="440112"/>
            <a:ext cx="3733801" cy="18003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3" name="Скругленный прямоугольник 32"/>
          <p:cNvSpPr/>
          <p:nvPr/>
        </p:nvSpPr>
        <p:spPr bwMode="white">
          <a:xfrm>
            <a:off x="5407339" y="497504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4" name="Скругленный прямоугольник 33"/>
          <p:cNvSpPr/>
          <p:nvPr/>
        </p:nvSpPr>
        <p:spPr bwMode="white">
          <a:xfrm>
            <a:off x="7373646" y="58894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5" name="Прямоугольник 34"/>
          <p:cNvSpPr/>
          <p:nvPr/>
        </p:nvSpPr>
        <p:spPr bwMode="invGray">
          <a:xfrm>
            <a:off x="9084966" y="-2001"/>
            <a:ext cx="57626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6" name="Прямоугольник 35"/>
          <p:cNvSpPr/>
          <p:nvPr/>
        </p:nvSpPr>
        <p:spPr bwMode="invGray">
          <a:xfrm>
            <a:off x="9044481" y="-2001"/>
            <a:ext cx="27432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7" name="Прямоугольник 36"/>
          <p:cNvSpPr/>
          <p:nvPr/>
        </p:nvSpPr>
        <p:spPr bwMode="invGray">
          <a:xfrm>
            <a:off x="9025428" y="-2001"/>
            <a:ext cx="9144" cy="621792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8" name="Прямоугольник 37"/>
          <p:cNvSpPr/>
          <p:nvPr/>
        </p:nvSpPr>
        <p:spPr bwMode="invGray">
          <a:xfrm>
            <a:off x="8975423" y="-2001"/>
            <a:ext cx="27432" cy="621792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9" name="Прямоугольник 38"/>
          <p:cNvSpPr/>
          <p:nvPr/>
        </p:nvSpPr>
        <p:spPr bwMode="invGray">
          <a:xfrm>
            <a:off x="8915677" y="380"/>
            <a:ext cx="54864" cy="585216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0" name="Прямоугольник 39"/>
          <p:cNvSpPr/>
          <p:nvPr/>
        </p:nvSpPr>
        <p:spPr bwMode="invGray">
          <a:xfrm>
            <a:off x="8873475" y="380"/>
            <a:ext cx="9144" cy="585216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68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2249424"/>
            <a:ext cx="8229600" cy="432511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586536" y="612648"/>
            <a:ext cx="957264" cy="45720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10.01.2014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5257800" y="612648"/>
            <a:ext cx="1325880" cy="45720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74736" y="2272"/>
            <a:ext cx="762000" cy="365760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800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65760" indent="-256032" algn="l" rtl="0" eaLnBrk="1" latinLnBrk="0" hangingPunct="1">
        <a:spcBef>
          <a:spcPts val="300"/>
        </a:spcBef>
        <a:buClr>
          <a:schemeClr val="accent3"/>
        </a:buClr>
        <a:buFont typeface="Georgia"/>
        <a:buChar char="•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8368" indent="-246888" algn="l" rtl="0" eaLnBrk="1" latinLnBrk="0" hangingPunct="1">
        <a:spcBef>
          <a:spcPts val="300"/>
        </a:spcBef>
        <a:buClr>
          <a:schemeClr val="accent2"/>
        </a:buClr>
        <a:buFont typeface="Georgia"/>
        <a:buChar char="▫"/>
        <a:defRPr kumimoji="0"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3544" indent="-219456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576" indent="-201168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8988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2000" kern="1200">
          <a:solidFill>
            <a:schemeClr val="accent3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1" name="Текст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7" name="Дата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10.01.2014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10.01.2014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10.01.2014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10.01.2014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10.01.2014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10.01.2014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10.01.2014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5" r:id="rId1"/>
    <p:sldLayoutId id="2147483806" r:id="rId2"/>
    <p:sldLayoutId id="2147483807" r:id="rId3"/>
    <p:sldLayoutId id="2147483808" r:id="rId4"/>
    <p:sldLayoutId id="2147483809" r:id="rId5"/>
    <p:sldLayoutId id="2147483810" r:id="rId6"/>
    <p:sldLayoutId id="2147483811" r:id="rId7"/>
    <p:sldLayoutId id="2147483812" r:id="rId8"/>
    <p:sldLayoutId id="2147483813" r:id="rId9"/>
    <p:sldLayoutId id="2147483814" r:id="rId10"/>
    <p:sldLayoutId id="2147483815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9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8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928794" y="2643182"/>
            <a:ext cx="601098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i="1" cap="all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ПИЩЕВОЙ САЛЬМОНЕЛЛЕЗ</a:t>
            </a:r>
            <a:endParaRPr lang="ru-RU" sz="2800" b="1" i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285728"/>
            <a:ext cx="8115328" cy="6357958"/>
          </a:xfrm>
          <a:solidFill>
            <a:schemeClr val="accent5">
              <a:lumMod val="60000"/>
              <a:lumOff val="40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txBody>
          <a:bodyPr>
            <a:noAutofit/>
          </a:bodyPr>
          <a:lstStyle/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1)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термолабильные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термостабильные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энтеротоксины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типа LT и ST;</a:t>
            </a:r>
            <a:br>
              <a:rPr lang="ru-RU" sz="1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2)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шигаподобные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цитотоксины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.</a:t>
            </a:r>
            <a:br>
              <a:rPr lang="ru-RU" sz="1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1.Особенностью токсинов является внутриклеточная локализация и выделение после разрушения бактериальных клеток. LT сальмонелл имеет структурное и функциональное сходство с LT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энтеротоксигенных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E.coli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и с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холерогеном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. Он устойчив в диапазоне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рН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2,0-10,0.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Токсинообразование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у сальмонелл сочетается с наличием у них двух факторов кожной проницаемости:</a:t>
            </a:r>
            <a:br>
              <a:rPr lang="ru-RU" sz="1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а) быстродействующего - продуцируется многими штаммами сальмонелл,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термостабилен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(при 100 °С сохраняется до 4-х ч.), действует в течение 1-2 ч;</a:t>
            </a:r>
            <a:br>
              <a:rPr lang="ru-RU" sz="1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б) замедленного —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термолабилен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(разрушается при 75 °С в течение 30 мин), вызывает эффект (уплотнение кожи кролика) через 18-24 ч после введения.</a:t>
            </a:r>
            <a:br>
              <a:rPr lang="ru-RU" sz="1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2.Цитотоксин, продуцируемый сальмонеллами,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термолабилен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, его цитотоксическое действие проявляется в угнетении синтеза белка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энтероцитами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. Обнаружено, что отдельные штаммы сальмонелл могут одновременно синтезировать LT, ST и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цитотоксин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, другие — только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цитотоксин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.</a:t>
            </a:r>
            <a:br>
              <a:rPr lang="ru-RU" sz="1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Вирулентность сальмонелл зависит также от обнаруженной у них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плазмиды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с м.м. 60 МД, утрата ее значительно снижает вирулентность бактерий. Предполагается, что появление эпидемических клонов сальмонелл связано с приобретением ими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плазмид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вирулентности и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R-плазмид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.</a:t>
            </a:r>
            <a:br>
              <a:rPr lang="ru-RU" sz="1800" dirty="0" smtClean="0">
                <a:latin typeface="Times New Roman" pitchFamily="18" charset="0"/>
                <a:cs typeface="Times New Roman" pitchFamily="18" charset="0"/>
              </a:rPr>
            </a:br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42852"/>
            <a:ext cx="8258204" cy="6331100"/>
          </a:xfrm>
        </p:spPr>
        <p:txBody>
          <a:bodyPr>
            <a:noAutofit/>
          </a:bodyPr>
          <a:lstStyle/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РАСПОСТРАНЁННОСТЬ</a:t>
            </a:r>
          </a:p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Гастроэнтериты это заболевания более известны как сальмонеллёзы — группа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полиэтилогичных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острых инфекционных болезней человека, животных и птиц с фекально-оральным механизмом передачи. </a:t>
            </a:r>
            <a:br>
              <a:rPr lang="ru-RU" sz="1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Наиболее опасными источниками пищевых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токсикоинфекций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являются животные. Вспышки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токсикоинфекций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чаще всего связаны с употреблением мяса, инфицированного сальмонеллами, — до 70-75%, в том числе до 30% мяса скота вынужденного забоя. Вынужденному забою часто подвергают животных, находящихся в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агональном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состоянии. У ослабленных животных сальмонеллы легко проникают из кишечника в кровь, а через нее — в мышцы, обусловливая прижизненное инфицирование мяса. Большую роль в эпидемиологии сальмонеллезов играют водоплавающие птицы и их яйца, а также куры, их яйца, и другие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птицепродукты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. Сальмонеллы могут попасть в яйцо непосредственно во время его развития, но могут легко проникнуть и через неповрежденную скорлупу. На долю яиц и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птицепродуктов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приходится более 10% ( но существует тенденция роста заболеваемости, обусловленной увеличением доли мяса птицы и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птицепродуктов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в пищевом рационе людей), на долю молока и молочных продуктов — около 10%, и на долю рыбопродуктов — около 3-5% всех вспышек сальмонеллезов. Несколько реже наблюдают поражения, вызванные употреблением инфицированных моллюсков, черепах, рыбы, овощей и фруктов. Заболевания регистрируют повсеместно, в тёплый сезон (с мая по октябрь) отмечают подъём заболеваемости.</a:t>
            </a:r>
            <a:br>
              <a:rPr lang="ru-RU" sz="1800" dirty="0" smtClean="0">
                <a:latin typeface="Times New Roman" pitchFamily="18" charset="0"/>
                <a:cs typeface="Times New Roman" pitchFamily="18" charset="0"/>
              </a:rPr>
            </a:br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00042"/>
            <a:ext cx="7467600" cy="5973910"/>
          </a:xfrm>
          <a:solidFill>
            <a:schemeClr val="bg2">
              <a:lumMod val="75000"/>
            </a:schemeClr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txBody>
          <a:bodyPr>
            <a:normAutofit fontScale="40000" lnSpcReduction="20000"/>
          </a:bodyPr>
          <a:lstStyle/>
          <a:p>
            <a:r>
              <a:rPr lang="ru-RU" sz="4200" dirty="0" smtClean="0">
                <a:latin typeface="Times New Roman" pitchFamily="18" charset="0"/>
                <a:cs typeface="Times New Roman" pitchFamily="18" charset="0"/>
              </a:rPr>
              <a:t>Современная эпидемиология сальмонеллезов характеризуется постоянным ростом заболеваемости людей и животных и увеличением числа серотипов сальмонелл, вызывающих эти заболевания. С 1984 по 1988 год в Англии число случаев сальмонеллезов возросло в 6 раз. Однако специалисты ВОЗ полагают, что истинное число случаев сальмонеллезов остается неизвестным. По их мнению, выявляется не более 5-10% инфицированных лиц. Одной из основных причин роста заболеваемости сальмонеллезом, является инфицирование пищевых продуктов, при их производстве, в результате широкого распространения сальмонелл на объектах внешней среды и на обрабатывающих предприятиях, куда поступают животные, у которых сальмонеллез протекает в скрытой форме. Ухудшение экологической обстановки, загрязнение сальмонеллами различных объектов внешней среды, сточных и поверхностных вод, широкая циркуляция сальмонелл среди диких птиц и грызунов ведут к постоянному инфицированию кормов. Это одна из главных причин широкой циркуляции сальмонелл среди животных. Применение корма, содержащего переработанные побочные продукты животного происхождения и очень часто зараженного сальмонеллами - вторая причина роста сальмонеллёза.</a:t>
            </a:r>
            <a:br>
              <a:rPr lang="ru-RU" sz="4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200" dirty="0" smtClean="0">
                <a:latin typeface="Times New Roman" pitchFamily="18" charset="0"/>
                <a:cs typeface="Times New Roman" pitchFamily="18" charset="0"/>
              </a:rPr>
              <a:t>Несмотря на постоянное увеличение числа серотипов сальмонелл, выделяемых от людей и животных, по-прежнему до 98% всех случаев сальмонеллезов обусловлено сальмонеллами групп А, В, С, D и Е, в первую очередь — </a:t>
            </a:r>
            <a:r>
              <a:rPr lang="ru-RU" sz="4200" dirty="0" err="1" smtClean="0">
                <a:latin typeface="Times New Roman" pitchFamily="18" charset="0"/>
                <a:cs typeface="Times New Roman" pitchFamily="18" charset="0"/>
              </a:rPr>
              <a:t>S.typhimurium</a:t>
            </a:r>
            <a:r>
              <a:rPr lang="ru-RU" sz="4200" dirty="0" smtClean="0"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ru-RU" sz="4200" dirty="0" err="1" smtClean="0">
                <a:latin typeface="Times New Roman" pitchFamily="18" charset="0"/>
                <a:cs typeface="Times New Roman" pitchFamily="18" charset="0"/>
              </a:rPr>
              <a:t>S.enteritidis</a:t>
            </a:r>
            <a:r>
              <a:rPr lang="ru-RU" sz="4200" dirty="0" smtClean="0">
                <a:latin typeface="Times New Roman" pitchFamily="18" charset="0"/>
                <a:cs typeface="Times New Roman" pitchFamily="18" charset="0"/>
              </a:rPr>
              <a:t> (до 70-80% случаев заболеваний).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642918"/>
            <a:ext cx="7467600" cy="5831034"/>
          </a:xfrm>
        </p:spPr>
        <p:txBody>
          <a:bodyPr>
            <a:normAutofit fontScale="70000" lnSpcReduction="2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Сальмонеллезом болеют преимущественно молодые животные всех видов (крупный рогатый скот, свиньи и др.). В этом возрасте животные чрезвычайно восприимчивы к данной инфекции и выздоровление их не всегда заканчивается полным освобождением от возбудителей. Заболевание людей может быть вызвано различными серовариантами бактерий. Разделение сальмонелл на болезнетворных для человека и животных не имеет оснований. В настоящее время описаны болезни людей, обусловленные такими сальмонеллами, которые долго считались патогенными только для животных и птиц (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S.pullorum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S.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gallinarum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S.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abortus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). С другой стороны, все чаще описываются случаи выделения у животных чисто «человеческих» штаммов, особенно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S.рaratyphi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 Определенная приспособляемость отдельных типов сальмонелл к тому или иному виду имеется, но эта избирательность отнюдь не определяет абсолютной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монопатогенности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данного возбудителя для человека и животных.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00042"/>
            <a:ext cx="7467600" cy="5973910"/>
          </a:xfrm>
          <a:solidFill>
            <a:schemeClr val="accent3">
              <a:lumMod val="60000"/>
              <a:lumOff val="40000"/>
            </a:schemeClr>
          </a:solidFill>
        </p:spPr>
        <p:txBody>
          <a:bodyPr>
            <a:normAutofit fontScale="55000" lnSpcReduction="20000"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ВНЕШНИЕ ПРИЗНАКИ БОЛЕЗНИ (КЛИНИКА). В медицинской практике наблюдают следующие клинические формы заболеваний, вызываемых сальмонеллами: гастроинтестинальную,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дизентериеподобную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холероподобную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тифоподобную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гриппоподобную, септическую,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нозапаразитическую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субклиническую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(скрытое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бактерионосительство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). Инкубационный период для всех форм в среднем 12-24 ч., редко 6-8 ч., а иногда 2-3 дня. Массивное обсеменение сальмонеллами пищевого продукта обусловливает пищевую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токсикоинфекцию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при которой основные симптомы связаны с поступлением возбудителя в кровь в большом количестве, его распадом и высвобождением эндотоксина. В основе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сальмонеллезной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диареи лежит колонизация сальмонеллами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энтероцитов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 После прикрепления в тонком кишечнике сальмонеллы внедряются между ворсинками и, прикрепляясь к плазмолемме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энтероцитов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колонизируют ее, повреждают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микроворсинки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вызывают слущивание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энтероцитов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и умеренное воспаление слизистой оболочки. Освобождающийся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энтеротоксин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вызывает диарею, а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цитотоксин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— гибель клеток. Сальмонеллы размножаются на плазмолемме, но не в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энтероцитах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а происходит их инвазия через эпителий в подлежащие ткани слизистой оболочки, они транспортируются через нее в макрофагах, поступают в лимфу и кровь, вызывая бактериемию и генерализацию инфекционного процесса.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28604"/>
            <a:ext cx="7467600" cy="6045348"/>
          </a:xfrm>
        </p:spPr>
        <p:txBody>
          <a:bodyPr>
            <a:normAutofit lnSpcReduction="10000"/>
          </a:bodyPr>
          <a:lstStyle/>
          <a:p>
            <a:r>
              <a:rPr lang="ru-RU" dirty="0" smtClean="0"/>
              <a:t>ГАСТРОИНТЕСТИНАЛЬНАЯ ФОРМА заболевания (встречается в 80-90% случаев) характеризуется следующими признаками: повышение температуры тела до 38-40°С, нередко с ознобом, тошнота, рвота, жидкий стул, иногда с примесью крови, слизи и зелени (при </a:t>
            </a:r>
            <a:r>
              <a:rPr lang="ru-RU" dirty="0" err="1" smtClean="0"/>
              <a:t>дизентериеподобной</a:t>
            </a:r>
            <a:r>
              <a:rPr lang="ru-RU" dirty="0" smtClean="0"/>
              <a:t> форме), боли в животе, обложенный и сухой язык, повышенная жажда, головная боль, боли в мышцах и суставах и нередко желтуха. Болезнь длится 3-7 дней, затягиваясь в отдельных случаях на более длительный срок.</a:t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928670"/>
            <a:ext cx="8229600" cy="5645866"/>
          </a:xfrm>
        </p:spPr>
        <p:txBody>
          <a:bodyPr>
            <a:normAutofit/>
          </a:bodyPr>
          <a:lstStyle/>
          <a:p>
            <a:r>
              <a:rPr lang="ru-RU" dirty="0" smtClean="0"/>
              <a:t>ХОЛЕРОПОДОБНАЯ ФОРМА сальмонеллеза встречается редко и протекает почти со всеми признаками холеры: </a:t>
            </a:r>
            <a:r>
              <a:rPr lang="ru-RU" dirty="0" err="1" smtClean="0"/>
              <a:t>проффузный</a:t>
            </a:r>
            <a:r>
              <a:rPr lang="ru-RU" dirty="0" smtClean="0"/>
              <a:t> понос, имеющий вид «рисового отвара», обильная изнуряющая рвота, высокая температура, сильный озноб, слабость, боли в животе, судороги, резкое исхудание, </a:t>
            </a:r>
            <a:r>
              <a:rPr lang="ru-RU" dirty="0" err="1" smtClean="0"/>
              <a:t>цианостичность</a:t>
            </a:r>
            <a:r>
              <a:rPr lang="ru-RU" dirty="0" smtClean="0"/>
              <a:t> лица. Болезнь длится несколько дней. Нередко смерть наступает в первые сутки при явлениях упадка сердечной деятельности и отека легких.</a:t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000108"/>
            <a:ext cx="8229600" cy="5574428"/>
          </a:xfrm>
        </p:spPr>
        <p:txBody>
          <a:bodyPr>
            <a:normAutofit/>
          </a:bodyPr>
          <a:lstStyle/>
          <a:p>
            <a:r>
              <a:rPr lang="ru-RU" dirty="0" smtClean="0"/>
              <a:t>ТИФОПОДОБНАЯ ФОРМА может начинаться с обычного острого гастроэнтерита и после кажущегося выздоровления через несколько дней переходит в </a:t>
            </a:r>
            <a:r>
              <a:rPr lang="ru-RU" dirty="0" err="1" smtClean="0"/>
              <a:t>тифоподобную</a:t>
            </a:r>
            <a:r>
              <a:rPr lang="ru-RU" dirty="0" smtClean="0"/>
              <a:t> форму, которая, однако часто заканчивается в более короткие сроки (8-10 дней), чем обычный брюшной тиф.</a:t>
            </a:r>
          </a:p>
          <a:p>
            <a:pPr>
              <a:buNone/>
            </a:pP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714356"/>
            <a:ext cx="8229600" cy="5860180"/>
          </a:xfrm>
        </p:spPr>
        <p:txBody>
          <a:bodyPr>
            <a:normAutofit lnSpcReduction="10000"/>
          </a:bodyPr>
          <a:lstStyle/>
          <a:p>
            <a:r>
              <a:rPr lang="ru-RU" dirty="0" smtClean="0"/>
              <a:t>ГРИППОПОДОБНАЯ ФОРМА характеризуется тем, что явления со стороны желудочно-кишечного тракта маскируются симптомами поражения органов дыхания, причем нередко такая форма диагностируется как кишечный грипп. Заболевание протекает при следующих признаках: высокая температура (38-40°С), озноб, общее недомогание, мышечно-суставные боли в конечностях и пояснице, </a:t>
            </a:r>
            <a:r>
              <a:rPr lang="ru-RU" dirty="0" err="1" smtClean="0"/>
              <a:t>конъюктивит</a:t>
            </a:r>
            <a:r>
              <a:rPr lang="ru-RU" dirty="0" smtClean="0"/>
              <a:t>, насморк, явления фарингита и ангины. </a:t>
            </a:r>
            <a:r>
              <a:rPr lang="ru-RU" dirty="0" err="1" smtClean="0"/>
              <a:t>Диспептические</a:t>
            </a:r>
            <a:r>
              <a:rPr lang="ru-RU" dirty="0" smtClean="0"/>
              <a:t> признаки выражены слабо и отступают на второй план.</a:t>
            </a:r>
            <a:br>
              <a:rPr lang="ru-RU" dirty="0" smtClean="0"/>
            </a:br>
            <a:endParaRPr lang="ru-RU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wip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714356"/>
            <a:ext cx="8229600" cy="5860180"/>
          </a:xfrm>
        </p:spPr>
        <p:txBody>
          <a:bodyPr>
            <a:normAutofit/>
          </a:bodyPr>
          <a:lstStyle/>
          <a:p>
            <a:r>
              <a:rPr lang="ru-RU" dirty="0" smtClean="0"/>
              <a:t>СЕПТИЧЕСКАЯ ФОРМА сальмонеллеза может протекать в виде септицемии или </a:t>
            </a:r>
            <a:r>
              <a:rPr lang="ru-RU" dirty="0" err="1" smtClean="0"/>
              <a:t>септикопиэмии</a:t>
            </a:r>
            <a:r>
              <a:rPr lang="ru-RU" dirty="0" smtClean="0"/>
              <a:t>. Нередко наблюдают местные септические процессы с локализацией очагов во внутренних органах и различных тканях: эндокардиты, перикардиты, пневмонии, холециститы, остеомиелиты и артриты (особенно у детей), абсцессы, нагноительные процессы в различных местах организма.</a:t>
            </a:r>
            <a:br>
              <a:rPr lang="ru-RU" dirty="0" smtClean="0"/>
            </a:br>
            <a:endParaRPr lang="ru-RU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857224" y="857232"/>
            <a:ext cx="5857916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Сальмонеллез – инфекционное заболевание млекопитающих и птиц, протекающее весьма разнообразно, но чаще всего в виде типичных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токсикоинфекций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 Основные пути передачи — пищевой, реже — контактный.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38914" name="Picture 2" descr="C:\Users\асия\Desktop\pischevye-salmonelljozy_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143372" y="3643314"/>
            <a:ext cx="3500462" cy="2518190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428736"/>
            <a:ext cx="8229600" cy="5145800"/>
          </a:xfrm>
        </p:spPr>
        <p:txBody>
          <a:bodyPr/>
          <a:lstStyle/>
          <a:p>
            <a:r>
              <a:rPr lang="ru-RU" dirty="0" smtClean="0"/>
              <a:t>НОЗОПАРАЗИТИЧЕСКАЯ ФОРМА сальмонеллеза является вторичным заболеванием, наслаивающимся на первичное и возникающем в результате эндогенного проникновения сальмонелл в организм, ослабленный первичным заболеванием.</a:t>
            </a:r>
            <a:br>
              <a:rPr lang="ru-RU" dirty="0" smtClean="0"/>
            </a:br>
            <a:endParaRPr lang="ru-RU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dissolv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785794"/>
            <a:ext cx="8229600" cy="5788742"/>
          </a:xfrm>
        </p:spPr>
        <p:txBody>
          <a:bodyPr>
            <a:normAutofit fontScale="70000" lnSpcReduction="20000"/>
          </a:bodyPr>
          <a:lstStyle/>
          <a:p>
            <a:r>
              <a:rPr lang="ru-RU" dirty="0" smtClean="0"/>
              <a:t>ПРОФИЛАКТИКА ПИЩЕВОГО ОТРАВЛЕНИЯ. Мясо инфицируется главным образом при жизни животного. Следовательно, одним из источников сальмонеллеза у людей являются больные животные. Однако значительную роль в заболевании играет и послеубойное инфицирование мяса. Основной причиной послеубойного обсеменения мяса сальмонеллами является убой </a:t>
            </a:r>
            <a:r>
              <a:rPr lang="ru-RU" dirty="0" err="1" smtClean="0"/>
              <a:t>животных-сальмонеллоносителей</a:t>
            </a:r>
            <a:r>
              <a:rPr lang="ru-RU" dirty="0" smtClean="0"/>
              <a:t>, которые могут обсеменить туши животных сальмонеллами в процессе убоя и переработки.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Послеубойное (экзогенное) обсеменение мяса и мясных продуктов бактериями происходит при разделке туш, </a:t>
            </a:r>
            <a:r>
              <a:rPr lang="ru-RU" dirty="0" err="1" smtClean="0"/>
              <a:t>обваловке</a:t>
            </a:r>
            <a:r>
              <a:rPr lang="ru-RU" dirty="0" smtClean="0"/>
              <a:t>, </a:t>
            </a:r>
            <a:r>
              <a:rPr lang="ru-RU" dirty="0" err="1" smtClean="0"/>
              <a:t>жиловке</a:t>
            </a:r>
            <a:r>
              <a:rPr lang="ru-RU" dirty="0" smtClean="0"/>
              <a:t>, при приготовлении фаршей, от рук и инструментов рабочих, оборудования и инвентаря, используемых при обработке мяса. Источником возбудителя инфекции могут быть инфицированные вода и лед, вспомогательные материалы, используемые в мясном производстве, жалящие насекомые(мухи, тараканы), птицы, грызуны (мыши, крысы) и наконец, </a:t>
            </a:r>
            <a:r>
              <a:rPr lang="ru-RU" dirty="0" err="1" smtClean="0"/>
              <a:t>бактериовыделитель</a:t>
            </a:r>
            <a:r>
              <a:rPr lang="ru-RU" dirty="0" smtClean="0"/>
              <a:t> – человек. Значительное обсеменение может происходить в тех случаях, когда имеют место нарушения санитарных правил хранения мяса и мясопродуктов.</a:t>
            </a:r>
            <a:br>
              <a:rPr lang="ru-RU" dirty="0" smtClean="0"/>
            </a:br>
            <a:endParaRPr lang="ru-RU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cut thruBlk="1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857232"/>
            <a:ext cx="8229600" cy="5717304"/>
          </a:xfrm>
        </p:spPr>
        <p:txBody>
          <a:bodyPr>
            <a:normAutofit fontScale="77500" lnSpcReduction="20000"/>
          </a:bodyPr>
          <a:lstStyle/>
          <a:p>
            <a:r>
              <a:rPr lang="ru-RU" dirty="0" smtClean="0"/>
              <a:t>САНИТАРНАЯ ОЦЕНКА МЯСА И ПОЛУЧАЕМЫХ ИЗ НЕГО ПРОДУКТОВ</a:t>
            </a:r>
          </a:p>
          <a:p>
            <a:r>
              <a:rPr lang="ru-RU" dirty="0" smtClean="0"/>
              <a:t> Внешний вид мяса и мясопродуктов, зараженных сальмонеллами, как правило, не изменен, и не вызывает никаких подозрений. В основе санитарной оценки мяса и мясопродуктов, зараженных сальмонеллами, лежит патогенность этих бактерий для человека при попадании в пищеварительный тракт с пищей. Поэтому мясо </a:t>
            </a:r>
            <a:r>
              <a:rPr lang="ru-RU" dirty="0" err="1" smtClean="0"/>
              <a:t>сальмонеллезных</a:t>
            </a:r>
            <a:r>
              <a:rPr lang="ru-RU" dirty="0" smtClean="0"/>
              <a:t> животных нельзя выпускать из предприятия без ограничения.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По действующему ветеринарному законодательству при обнаружении сальмонелл (независимо от вида) в органах или туше животного, органы направляют на техническую утилизацию или уничтожают, а тушу проваривают или переваривают на мясные хлеба и консервы по установленному режиму. Готовые мясные изделия, обсемененные сальмонеллами, направляют на техническую утилизацию или уничтожают. </a:t>
            </a:r>
          </a:p>
          <a:p>
            <a:endParaRPr lang="ru-RU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57158" y="214290"/>
            <a:ext cx="8429684" cy="66437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/>
              <a:t>ИСТОРИЧЕСКАЯ СПРАВКА</a:t>
            </a:r>
          </a:p>
          <a:p>
            <a:pPr algn="ctr"/>
            <a:r>
              <a:rPr lang="ru-RU" dirty="0" smtClean="0"/>
              <a:t>В 1885 году американские микробиологи </a:t>
            </a:r>
            <a:r>
              <a:rPr lang="ru-RU" dirty="0" err="1" smtClean="0"/>
              <a:t>Сальмон</a:t>
            </a:r>
            <a:r>
              <a:rPr lang="ru-RU" dirty="0" smtClean="0"/>
              <a:t> и Смит выделили из мяса болевших свиней бактериальную культуру, вошедшую в последствии в обширную группу микроорганизмов, названных в честь одного из первооткрывателей - сальмонеллы. Поворотным пунктом в изучении вопроса о мясных отравлениях явилось открытие </a:t>
            </a:r>
            <a:r>
              <a:rPr lang="ru-RU" dirty="0" err="1" smtClean="0"/>
              <a:t>Гертнером</a:t>
            </a:r>
            <a:r>
              <a:rPr lang="ru-RU" dirty="0" smtClean="0"/>
              <a:t> во </a:t>
            </a:r>
            <a:r>
              <a:rPr lang="ru-RU" dirty="0" err="1" smtClean="0"/>
              <a:t>Франкенхаузене</a:t>
            </a:r>
            <a:r>
              <a:rPr lang="ru-RU" dirty="0" smtClean="0"/>
              <a:t> (Тюрингия) в 1888 г. бактерий, послуживших причиной отравления мясом. После употребления в пищу мяса коровы, забитой вследствие заболевания катаром кишечника (мясо было признано ветеринарным врачом доброкачественным за отсутствием в нем и в организме коровы каких-либо существенных изменений), заболело острым катаром желудка и кишок 58 человек в 25 семьях. Заболевание начиналось через 2—3 часа после употребления мяса. Наиболее тяжело заболели евшие сырое мясо мужчина, съевший 800 г, умер. </a:t>
            </a:r>
            <a:r>
              <a:rPr lang="ru-RU" dirty="0" err="1" smtClean="0"/>
              <a:t>Гертнеру</a:t>
            </a:r>
            <a:r>
              <a:rPr lang="ru-RU" dirty="0" smtClean="0"/>
              <a:t> удалось выделить возбудителя отравления как из мяса коровы, так и из селезенки умершего. Он назвал его </a:t>
            </a:r>
            <a:r>
              <a:rPr lang="ru-RU" dirty="0" err="1" smtClean="0"/>
              <a:t>Bact</a:t>
            </a:r>
            <a:r>
              <a:rPr lang="ru-RU" dirty="0" smtClean="0"/>
              <a:t>. </a:t>
            </a:r>
            <a:r>
              <a:rPr lang="ru-RU" dirty="0" err="1" smtClean="0"/>
              <a:t>enteritidis</a:t>
            </a:r>
            <a:r>
              <a:rPr lang="ru-RU" dirty="0" smtClean="0"/>
              <a:t>. Этот случай послужил основой научного исследования отравлений мясом. Уже годом позже в г. Гота подобные бактерии обнаружил Ионе в мясе коровы с тяжелым воспалением вымени. Потребление мяса этой коровы привело к массовому заболеванию, причем четверо заболевших умерли. Открытие </a:t>
            </a:r>
            <a:r>
              <a:rPr lang="ru-RU" dirty="0" err="1" smtClean="0"/>
              <a:t>Гертнера</a:t>
            </a:r>
            <a:r>
              <a:rPr lang="ru-RU" dirty="0" smtClean="0"/>
              <a:t> в дальнейшем подтвердилось и при отравлениях мясом в </a:t>
            </a:r>
            <a:r>
              <a:rPr lang="ru-RU" dirty="0" err="1" smtClean="0"/>
              <a:t>Гауштадте</a:t>
            </a:r>
            <a:r>
              <a:rPr lang="ru-RU" dirty="0" smtClean="0"/>
              <a:t> </a:t>
            </a:r>
            <a:r>
              <a:rPr lang="ru-RU" dirty="0" err="1" smtClean="0"/>
              <a:t>в</a:t>
            </a:r>
            <a:r>
              <a:rPr lang="ru-RU" dirty="0" smtClean="0"/>
              <a:t> 1891 г., в </a:t>
            </a:r>
            <a:r>
              <a:rPr lang="ru-RU" dirty="0" err="1" smtClean="0"/>
              <a:t>Моорзееле</a:t>
            </a:r>
            <a:r>
              <a:rPr lang="ru-RU" dirty="0" smtClean="0"/>
              <a:t>, </a:t>
            </a:r>
            <a:r>
              <a:rPr lang="ru-RU" dirty="0" err="1" smtClean="0"/>
              <a:t>Румфлетхе</a:t>
            </a:r>
            <a:r>
              <a:rPr lang="ru-RU" dirty="0" smtClean="0"/>
              <a:t> и Роттердаме -в 1892 г. и другими многочисленными случаями в последующие годы .</a:t>
            </a:r>
            <a:endParaRPr lang="ru-RU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857232"/>
            <a:ext cx="7467600" cy="4873752"/>
          </a:xfrm>
        </p:spPr>
        <p:txBody>
          <a:bodyPr>
            <a:normAutofit fontScale="85000" lnSpcReduction="10000"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Однако вскоре открылись широкие горизонты для новых исследований, и вопрос о причинах отравлений мясом, по мере. увеличения числа исследований, становился не проще и ясней, а все запутанней и трудней. 1893 г. при отравлении жареным мясом, двух вынужденно убитых коров,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Флюгге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Кенше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из Института гигиены в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Бреславле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обнаружили в мясе возбудителя, который был подобен бактериям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гертнер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но не во всём тожественен им; он был назван бактерией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флюгге-кенше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или бактерия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бреслау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 В 1898 г. при отравлении мясом в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Эртрикке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(Фландрия) Нобель нашел возбудителя, подобным же образом отличающегося от бактерии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Гертнера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; в литературе он получил название бактерии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эртрикк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или бациллы де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нобеля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 Позднее выяснилось, что он идентичен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бреславльской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палочке.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71472" y="214290"/>
            <a:ext cx="8072494" cy="6494085"/>
          </a:xfrm>
          <a:prstGeom prst="rect">
            <a:avLst/>
          </a:prstGeom>
          <a:solidFill>
            <a:srgbClr val="00B050"/>
          </a:solidFill>
        </p:spPr>
        <p:txBody>
          <a:bodyPr wrap="square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      МОРФОЛОГИЯ И КУЛЬТУРАЛЬНЫЕ СВОЙСТВА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Эти бактерии представляют собой палочки с закругленными концами, иногда овальной формы, не очень длинные. В мазках, окрашенных по методу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Грама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они будут грамотрицательные. Все они подвижны, за исключением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S.gallinarium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S.pullorum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и не образуют спор и капсул. На питательных средах большинство сальмонелл образует небольшие, диаметром 2—4 мм, колонии. Ряд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сероваров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(S.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abortusequi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S.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abortus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ovis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S.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typhisuis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) образует более мелкие колонии, диаметром около 1 мм. Колонии сальмонелл на питательном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агаре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прозрачно - голубоватого цвета. При посеве на среду Эндо они слега розоватые, прозрачные; на среде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Плоскирева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— бесцветные, выглядят более плотными и мутноваты. На висмут сульфит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агаре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колонии всегда черного цвета, с металлическим блеском. Питательная среда под колонией окрашена в черный цвет. Ряд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сероваров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в частности S.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рагаtyphi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С, образует на этой среде светлые, зеленоватые колонии.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Ферментативные свойства сальмонелл, послужившие одним из критериев выделения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подродов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различаются даже в пределах одного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серовара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 Большинство сальмонелл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аэрогенны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но есть исключения, например S.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typhi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которая никогда не продуцирует газа. Образование сероводорода и отсутствие продукции индола, как и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аэрогенность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— характерные свойства сальмонелл. Однако, по данным F.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Kauffmann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имеется не менее 30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сероваров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образующих индол. </a:t>
            </a:r>
            <a:r>
              <a:rPr lang="ru-RU" sz="2000" dirty="0" smtClean="0"/>
              <a:t/>
            </a:r>
            <a:br>
              <a:rPr lang="ru-RU" sz="2000" dirty="0" smtClean="0"/>
            </a:br>
            <a:endParaRPr lang="ru-RU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4282" y="714356"/>
            <a:ext cx="8429684" cy="53553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УСТОЙЧИВОСТЬ этих бактерий к воздействию часто встречаемых физических и химических факторов высокая. Они могут длительное время выживать в пыли, навозе, сухом кале, почве, воде и животных кормах, сохраняя вирулентность. В воде открытых водоёмов и питьевой воде они живут 11-120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сут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в морской воде - 15-27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сут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в почве — 1-9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мес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в комнатной пыли — 80-547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сут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,. В сухом кале крупного рогатого скота сальмонеллы сохраняются до 4-х лет. Сальмонеллы переживают в течение длительного времени на керамических, металлических и стеклянных предметах соответственно 70, 55 и 43 дня. Наиболее устойчива S.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typhimurium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остающаяся жизнеспособной на тканях и на бумаге до года. Выдерживают 5-6 кратное замораживание и оттаивание. Выживание сальмонелл в различных пищевых продуктах неодинаково. Мясо, молоко - являются благоприятной средой для размножения. В сыре, масле, они не размножаются, но не теряют жизнеспособность. В мясе, хранящемся на холоде, эти микроорганизмы также сохраняются, а при повышении температуры до 5°С и выше начинают размножаться. В мороженом мясе живут до 3-х лет, в колбасных изделиях – до 130 дней, яйцах – до 13 месяцев, яичном порошке – до 9 месяцев, на замороженных овощах и фруктах — 0,5-2,5 мес. При температуре ниже 5°С роста сальмонелл в течение 3-х недель не наблюдают; при 5-8°С в первые два дня рост мало замечен, а после 3-4 дней идет интенсивное размножение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285728"/>
            <a:ext cx="7467600" cy="6188224"/>
          </a:xfrm>
        </p:spPr>
        <p:txBody>
          <a:bodyPr>
            <a:no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При 8-13°С интенсивный рост отмечается уже через 12 часов. Из замороженных яичных желтков сальмонеллы выделяются после 13-ти месяцев хранения этих продуктов при –20°C. Соление и копчение слабо действуют на них. В соленом и копченом мясе, при содержании 12-19% поваренной соли бактерии погибают через 75 дней, при 10-11%-ном содержании соли они остаются жизнеспособными даже после 80 дней. В мясном рассоле с содержанием 29% соли при 6-12°С сальмонеллы сохраняют жизнеспособность от 4 до 8 месяцев, а в свиных кишках, содержащих 22% соли, в течение 6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месяцев.Сальмонеллы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чувствительны к воздействию кислот. В свинине, массивно инфицированной сальмонеллами, бактерии отмирают через 14 дней после введения в толщу мяса 10%-ной уксусной кислоты и последующей заливки его этой кислотой. Хранение сырого молока при 18-20°С и кислотности 26°Т (T- кислотность по Тернеру) сальмонеллы в нем выживают в течение 11 суток, а при снижении температуры до 5-8°С – до 20 суток. В простокваше с кислотностью 85°Т и хранящейся при температуре 0-4°С данные бактерии способны к размножению в течение 2-х суток.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357166"/>
            <a:ext cx="8501122" cy="6500834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СЕРОЛОГИЧЕСКАЯ ХАРАКТЕРИСТИКА САЛЬМОНЕЛЛЕЗНЫХ БАКТЕРИЙ.</a:t>
            </a:r>
          </a:p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Каждый серотип сальмонелл имеет, характерный только для него, набор определенных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антигенных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факторов. Этот набор, составляющий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антигенную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структуру серотипа, складывается из сочетания О- и Н-антигенов микроба. В соответствии с предложением Кауфмана и Уайта (1934) все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подроды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сальмонелл по 0-антигену делят на серологические группы, а по Н-антигену — на серотипы. 0-антиген расположен на поверхности микробной клетки и представляет собой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фосфолипидо-полисахаридный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комплекс, включающий 60% полисахарида, 20—30% липида и 3,5—4,5%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гексозамина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(углевода). Этот комплекс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термостабилен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, не разрушается при кипячении в течение 2,5 ч., а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автоклавированием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при120°С в течение 30 мин. Чувствителен к действию формалина, но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резистентен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к этанолу. Деление сальмонелл на серологические группы производят в соответствии с содержанием тех или иных 0-антигенов, при этом отдельные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антигенные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факторы обозначают арабскими цифрами. Обнаружено 65 О - антигенов Наличие у сальмонелл Н-антигена определяется жгутиками и выделение серологических типов обусловлено Н-антигенами. Они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термолабильны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, разрушаются нагреванием при температуре 75-100°С, под воздействием НС1, этанола и протеолитических ферментов, но устойчивы к формалину. Н – антигены у сальмонелл могут встречаться в двух серологических фазах: первой («специфическая») и второй («неспецифическая»). Антигены 1-й фазы ( их обнаружено более 80 вариантов) обозначают прописными буквами латинского алфавита, 2-й фазы ( 9 вариантов)— арабскими цифрами или прописными латинскими буквами с арабскими цифрами. Сальмонеллы, в которых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Н-антигепы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представлены двумя фазами, называют двухфазными в отличие от монофазных, имеющих только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антигенные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факторы 1-й фазы. 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571480"/>
            <a:ext cx="7467600" cy="5902472"/>
          </a:xfrm>
          <a:solidFill>
            <a:schemeClr val="accent3">
              <a:lumMod val="40000"/>
              <a:lumOff val="60000"/>
            </a:schemeClr>
          </a:solidFill>
        </p:spPr>
        <p:txBody>
          <a:bodyPr>
            <a:normAutofit fontScale="70000" lnSpcReduction="20000"/>
          </a:bodyPr>
          <a:lstStyle/>
          <a:p>
            <a:pPr algn="ctr"/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БОЛЕЗНЕТВОРНОСТЬ (ПАТОГЕННОСТЬ) сальмонелл обусловлена действием 2-х типов токсических веществ, выделяемых данными бактериями. К первому типу токсинов - экзотоксинов относятся вещества, выделяемые при жизни бактерий. Второй тип токсических веществ - эндотоксины образуются в результате разрушения бактериальной клетки и представляют собой ее структуру.</a:t>
            </a:r>
            <a:br>
              <a:rPr lang="ru-RU" sz="29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9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Сальмонеллы способны образовать термоустойчивые токсические вещества, которые вызывают заболевания и гибель при внутривенном, внутрибрюшинном введении. Токсины могут образовываться этими бактериями в пищевых продуктах. В сыром мясе, зараженном сальмонеллами и хранившемся при 16-20°С, эти вещества накапливаются от 2-х до 7 дней; при 0 4°С они не образуются даже в течение месяца.</a:t>
            </a:r>
            <a:br>
              <a:rPr lang="ru-RU" sz="29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9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У сальмонелл имеются факторы адгезии и колонизации, факторы инвазии; они имеют эндотоксин и, наконец, они, по крайней мере </a:t>
            </a:r>
            <a:r>
              <a:rPr lang="ru-RU" sz="2900" dirty="0" err="1" smtClean="0">
                <a:latin typeface="Times New Roman" pitchFamily="18" charset="0"/>
                <a:cs typeface="Times New Roman" pitchFamily="18" charset="0"/>
              </a:rPr>
              <a:t>S.typhimurium</a:t>
            </a:r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 и некоторые другие серотипы, могут синтезировать два типа экзотоксинов: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jpeg"/></Relationships>
</file>

<file path=ppt/theme/_rels/them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image" Target="../media/image3.jpeg"/></Relationships>
</file>

<file path=ppt/theme/_rels/them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5.jpeg"/></Relationships>
</file>

<file path=ppt/theme/_rels/theme6.xml.rels><?xml version="1.0" encoding="UTF-8" standalone="yes"?>
<Relationships xmlns="http://schemas.openxmlformats.org/package/2006/relationships"><Relationship Id="rId1" Type="http://schemas.openxmlformats.org/officeDocument/2006/relationships/image" Target="../media/image6.jpeg"/></Relationships>
</file>

<file path=ppt/theme/_rels/theme7.xml.rels><?xml version="1.0" encoding="UTF-8" standalone="yes"?>
<Relationships xmlns="http://schemas.openxmlformats.org/package/2006/relationships"><Relationship Id="rId1" Type="http://schemas.openxmlformats.org/officeDocument/2006/relationships/image" Target="../media/image7.jpeg"/></Relationships>
</file>

<file path=ppt/theme/_rels/theme8.xml.rels><?xml version="1.0" encoding="UTF-8" standalone="yes"?>
<Relationships xmlns="http://schemas.openxmlformats.org/package/2006/relationships"><Relationship Id="rId1" Type="http://schemas.openxmlformats.org/officeDocument/2006/relationships/image" Target="../media/image7.jpeg"/></Relationships>
</file>

<file path=ppt/theme/theme1.xml><?xml version="1.0" encoding="utf-8"?>
<a:theme xmlns:a="http://schemas.openxmlformats.org/drawingml/2006/main" name="1_Городская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Городская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Город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Изящная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Изящная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Открытая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95000" t="-106500" r="5000" b="2065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1_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Литейная">
    <a:dk1>
      <a:sysClr val="windowText" lastClr="000000"/>
    </a:dk1>
    <a:lt1>
      <a:sysClr val="window" lastClr="FFFFFF"/>
    </a:lt1>
    <a:dk2>
      <a:srgbClr val="676A55"/>
    </a:dk2>
    <a:lt2>
      <a:srgbClr val="EAEBDE"/>
    </a:lt2>
    <a:accent1>
      <a:srgbClr val="72A376"/>
    </a:accent1>
    <a:accent2>
      <a:srgbClr val="B0CCB0"/>
    </a:accent2>
    <a:accent3>
      <a:srgbClr val="A8CDD7"/>
    </a:accent3>
    <a:accent4>
      <a:srgbClr val="C0BEAF"/>
    </a:accent4>
    <a:accent5>
      <a:srgbClr val="CEC597"/>
    </a:accent5>
    <a:accent6>
      <a:srgbClr val="E8B7B7"/>
    </a:accent6>
    <a:hlink>
      <a:srgbClr val="DB5353"/>
    </a:hlink>
    <a:folHlink>
      <a:srgbClr val="903638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Urban</Template>
  <TotalTime>57</TotalTime>
  <Words>2265</Words>
  <Application>Microsoft Office PowerPoint</Application>
  <PresentationFormat>Экран (4:3)</PresentationFormat>
  <Paragraphs>29</Paragraphs>
  <Slides>22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8</vt:i4>
      </vt:variant>
      <vt:variant>
        <vt:lpstr>Заголовки слайдов</vt:lpstr>
      </vt:variant>
      <vt:variant>
        <vt:i4>22</vt:i4>
      </vt:variant>
    </vt:vector>
  </HeadingPairs>
  <TitlesOfParts>
    <vt:vector size="30" baseType="lpstr">
      <vt:lpstr>1_Городская</vt:lpstr>
      <vt:lpstr>Изящная</vt:lpstr>
      <vt:lpstr>Трек</vt:lpstr>
      <vt:lpstr>Поток</vt:lpstr>
      <vt:lpstr>Тема Office</vt:lpstr>
      <vt:lpstr>Открытая</vt:lpstr>
      <vt:lpstr>Эркер</vt:lpstr>
      <vt:lpstr>1_Эркер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асия</dc:creator>
  <cp:lastModifiedBy>Aser</cp:lastModifiedBy>
  <cp:revision>9</cp:revision>
  <dcterms:created xsi:type="dcterms:W3CDTF">2013-10-30T12:04:30Z</dcterms:created>
  <dcterms:modified xsi:type="dcterms:W3CDTF">2014-01-10T08:11:45Z</dcterms:modified>
</cp:coreProperties>
</file>