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8" r:id="rId3"/>
    <p:sldMasterId id="2147483720" r:id="rId4"/>
    <p:sldMasterId id="2147483732" r:id="rId5"/>
  </p:sldMasterIdLst>
  <p:sldIdLst>
    <p:sldId id="256" r:id="rId6"/>
    <p:sldId id="257" r:id="rId7"/>
    <p:sldId id="259" r:id="rId8"/>
    <p:sldId id="262" r:id="rId9"/>
    <p:sldId id="263" r:id="rId10"/>
    <p:sldId id="258" r:id="rId11"/>
    <p:sldId id="269" r:id="rId12"/>
    <p:sldId id="260" r:id="rId13"/>
    <p:sldId id="264" r:id="rId14"/>
    <p:sldId id="266" r:id="rId15"/>
    <p:sldId id="267" r:id="rId16"/>
    <p:sldId id="268" r:id="rId17"/>
    <p:sldId id="270" r:id="rId18"/>
    <p:sldId id="265" r:id="rId19"/>
    <p:sldId id="27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09.11.2017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6.xml"/><Relationship Id="rId1" Type="http://schemas.openxmlformats.org/officeDocument/2006/relationships/video" Target="file:///C:\Users\&#1040;&#1076;&#1084;&#1080;&#1085;&#1080;&#1089;&#1090;&#1088;&#1072;&#1090;&#1086;&#1088;\Desktop\&#1055;&#1083;&#1077;&#1089;&#1085;&#1077;&#1074;&#1099;&#1081;%20&#1075;&#1088;&#1080;&#1073;&#1086;&#1082;%20&#1087;&#1077;&#1085;&#1080;&#1094;&#1080;&#1083;&#1080;&#1085;.mp4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Александр Флеминг</a:t>
            </a:r>
            <a:endParaRPr lang="ru-RU" sz="4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Segoe Print" pitchFamily="2" charset="0"/>
              </a:rPr>
              <a:t>Случайное открытие</a:t>
            </a:r>
            <a:endParaRPr lang="ru-RU" b="1" dirty="0"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1643050"/>
            <a:ext cx="403860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latin typeface="Segoe Print" pitchFamily="2" charset="0"/>
              </a:rPr>
              <a:t>В 1999 году журнал «Тайм» назвал Флеминга одним из ста самых важных людей XX века за его открытие </a:t>
            </a:r>
            <a:r>
              <a:rPr lang="ru-RU" dirty="0" smtClean="0">
                <a:latin typeface="Segoe Print" pitchFamily="2" charset="0"/>
              </a:rPr>
              <a:t>пенициллина. </a:t>
            </a:r>
            <a:r>
              <a:rPr lang="ru-RU" dirty="0" smtClean="0">
                <a:latin typeface="Segoe Print" pitchFamily="2" charset="0"/>
              </a:rPr>
              <a:t>«Когда я проснулся на рассвете 28 сентября 1928 года, я, конечно, не планировал революцию в медицине своим открытием первого в мире антибиотика или бактерии-убийцы», затем Флеминг сказал: «Но я полагаю, что именно это я и сделал»</a:t>
            </a:r>
          </a:p>
          <a:p>
            <a:endParaRPr lang="ru-RU" dirty="0" smtClean="0">
              <a:latin typeface="Segoe Print" pitchFamily="2" charset="0"/>
            </a:endParaRPr>
          </a:p>
          <a:p>
            <a:endParaRPr lang="ru-RU" dirty="0"/>
          </a:p>
        </p:txBody>
      </p:sp>
      <p:pic>
        <p:nvPicPr>
          <p:cNvPr id="5" name="Содержимое 4" descr="Йен_Флеминг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00562" y="1857364"/>
            <a:ext cx="4406448" cy="4142391"/>
          </a:xfrm>
        </p:spPr>
      </p:pic>
    </p:spTree>
  </p:cSld>
  <p:clrMapOvr>
    <a:masterClrMapping/>
  </p:clrMapOvr>
  <p:transition>
    <p:cover dir="r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Открытие А.Флеминга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714488"/>
            <a:ext cx="4572032" cy="4525963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Segoe Print" pitchFamily="2" charset="0"/>
              </a:rPr>
              <a:t>Открытие А.Флеминга широко вошло в производство фармацевтических препаратов и помогло справляться с большинством древнейших заболеваний, таких как сифилис, гангрена и туберкулез.</a:t>
            </a:r>
            <a:endParaRPr lang="ru-RU" sz="2400" dirty="0">
              <a:latin typeface="Segoe Print" pitchFamily="2" charset="0"/>
            </a:endParaRPr>
          </a:p>
        </p:txBody>
      </p:sp>
      <p:pic>
        <p:nvPicPr>
          <p:cNvPr id="5" name="Содержимое 4" descr="pharmacists-drugs-390x285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3438" y="1714488"/>
            <a:ext cx="3857652" cy="4000528"/>
          </a:xfrm>
        </p:spPr>
      </p:pic>
    </p:spTree>
  </p:cSld>
  <p:clrMapOvr>
    <a:masterClrMapping/>
  </p:clrMapOvr>
  <p:transition>
    <p:newsflash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285720" y="571480"/>
            <a:ext cx="4500594" cy="5143536"/>
          </a:xfrm>
        </p:spPr>
        <p:txBody>
          <a:bodyPr>
            <a:noAutofit/>
          </a:bodyPr>
          <a:lstStyle/>
          <a:p>
            <a:r>
              <a:rPr lang="ru-RU" sz="2000" dirty="0" smtClean="0">
                <a:latin typeface="Segoe Print" pitchFamily="2" charset="0"/>
              </a:rPr>
              <a:t>Случайное открытие Флеминга и выделение пенициллина в сентябре 1928 года знаменовало начало современных антибиотиков. Флеминг также обнаружил, что бактерии обладали устойчивостью к антибиотикам, если действовали малым количеством пенициллина, либо если антибиотик употреблялся слишком короткое время. </a:t>
            </a:r>
            <a:endParaRPr lang="ru-RU" sz="2000" dirty="0">
              <a:latin typeface="Segoe Print" pitchFamily="2" charset="0"/>
            </a:endParaRPr>
          </a:p>
        </p:txBody>
      </p:sp>
      <p:pic>
        <p:nvPicPr>
          <p:cNvPr id="8" name="Содержимое 7" descr="antibiot3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572000" y="571480"/>
            <a:ext cx="4330806" cy="4857785"/>
          </a:xfrm>
        </p:spPr>
      </p:pic>
    </p:spTree>
  </p:cSld>
  <p:clrMapOvr>
    <a:masterClrMapping/>
  </p:clrMapOvr>
  <p:transition>
    <p:split orient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457200" y="4286256"/>
            <a:ext cx="8329642" cy="1721035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latin typeface="Segoe Print" pitchFamily="2" charset="0"/>
              </a:rPr>
              <a:t>В 1955 году Флеминг умер в своем доме в Лондоне от сердечного приступа. Он был кремирован и через неделю его прах был похоронен в соборе святого Павла.</a:t>
            </a:r>
          </a:p>
          <a:p>
            <a:endParaRPr lang="ru-RU" dirty="0"/>
          </a:p>
        </p:txBody>
      </p:sp>
      <p:pic>
        <p:nvPicPr>
          <p:cNvPr id="5" name="Содержимое 4" descr="267px-Собор_Святого_Павла_(Лондон)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071802" y="214290"/>
            <a:ext cx="5757885" cy="3838590"/>
          </a:xfr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14282" y="1071546"/>
            <a:ext cx="2828916" cy="201135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Segoe Print" pitchFamily="2" charset="0"/>
              </a:rPr>
              <a:t>Последние годы</a:t>
            </a:r>
            <a:endParaRPr lang="ru-RU" sz="3600" dirty="0">
              <a:solidFill>
                <a:schemeClr val="tx1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ransition>
    <p:strips dir="r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Плесневый грибок пеницилин.mp4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28596" y="357166"/>
            <a:ext cx="8215370" cy="6161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white6s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70877"/>
          </a:xfrm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85720" y="1928802"/>
            <a:ext cx="8534400" cy="2330588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chemeClr val="tx1"/>
                </a:solidFill>
                <a:latin typeface="Segoe Print" pitchFamily="2" charset="0"/>
              </a:rPr>
              <a:t>СПАСИБО ЗА ВНИМАНИЕ!!!</a:t>
            </a:r>
            <a:endParaRPr lang="ru-RU" sz="7200" b="1" dirty="0">
              <a:solidFill>
                <a:schemeClr val="tx1"/>
              </a:solidFill>
              <a:latin typeface="Segoe Print" pitchFamily="2" charset="0"/>
            </a:endParaRPr>
          </a:p>
        </p:txBody>
      </p:sp>
    </p:spTree>
  </p:cSld>
  <p:clrMapOvr>
    <a:masterClrMapping/>
  </p:clrMapOvr>
  <p:transition>
    <p:split dir="in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latin typeface="Segoe Print" pitchFamily="2" charset="0"/>
              </a:rPr>
              <a:t>Александр  Флеминг</a:t>
            </a:r>
            <a:endParaRPr lang="ru-RU" sz="2400" dirty="0">
              <a:latin typeface="Segoe Print" pitchFamily="2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Segoe Print" pitchFamily="2" charset="0"/>
                <a:ea typeface="Segoe UI" pitchFamily="34" charset="0"/>
                <a:cs typeface="Segoe UI" pitchFamily="34" charset="0"/>
              </a:rPr>
              <a:t>Сэр </a:t>
            </a:r>
            <a:r>
              <a:rPr lang="ru-RU" dirty="0" err="1" smtClean="0">
                <a:latin typeface="Segoe Print" pitchFamily="2" charset="0"/>
                <a:ea typeface="Segoe UI" pitchFamily="34" charset="0"/>
                <a:cs typeface="Segoe UI" pitchFamily="34" charset="0"/>
              </a:rPr>
              <a:t>Алекса́ндр</a:t>
            </a:r>
            <a:r>
              <a:rPr lang="ru-RU" dirty="0" smtClean="0">
                <a:latin typeface="Segoe Print" pitchFamily="2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dirty="0" err="1" smtClean="0">
                <a:latin typeface="Segoe Print" pitchFamily="2" charset="0"/>
                <a:ea typeface="Segoe UI" pitchFamily="34" charset="0"/>
                <a:cs typeface="Segoe UI" pitchFamily="34" charset="0"/>
              </a:rPr>
              <a:t>Фле́минг</a:t>
            </a:r>
            <a:r>
              <a:rPr lang="ru-RU" dirty="0" smtClean="0">
                <a:latin typeface="Segoe Print" pitchFamily="2" charset="0"/>
                <a:ea typeface="Segoe UI" pitchFamily="34" charset="0"/>
                <a:cs typeface="Segoe UI" pitchFamily="34" charset="0"/>
              </a:rPr>
              <a:t> </a:t>
            </a:r>
            <a:r>
              <a:rPr lang="ru-RU" dirty="0" smtClean="0">
                <a:latin typeface="Segoe Print" pitchFamily="2" charset="0"/>
                <a:ea typeface="Segoe UI" pitchFamily="34" charset="0"/>
                <a:cs typeface="Segoe UI" pitchFamily="34" charset="0"/>
              </a:rPr>
              <a:t>— британский бактериолог. Открыл лизоцим (антибактериальный фермент, вырабатываемый человеческим организмом) и </a:t>
            </a:r>
            <a:r>
              <a:rPr lang="ru-RU" dirty="0" smtClean="0">
                <a:latin typeface="Segoe Print" pitchFamily="2" charset="0"/>
              </a:rPr>
              <a:t>впервые выделил пенициллин из плесневых грибов </a:t>
            </a:r>
            <a:r>
              <a:rPr lang="ru-RU" dirty="0" err="1" smtClean="0">
                <a:latin typeface="Segoe Print" pitchFamily="2" charset="0"/>
              </a:rPr>
              <a:t>Penicillium</a:t>
            </a:r>
            <a:r>
              <a:rPr lang="ru-RU" dirty="0" smtClean="0">
                <a:latin typeface="Segoe Print" pitchFamily="2" charset="0"/>
              </a:rPr>
              <a:t> </a:t>
            </a:r>
            <a:r>
              <a:rPr lang="ru-RU" dirty="0" err="1" smtClean="0">
                <a:latin typeface="Segoe Print" pitchFamily="2" charset="0"/>
              </a:rPr>
              <a:t>notatum</a:t>
            </a:r>
            <a:r>
              <a:rPr lang="ru-RU" dirty="0" smtClean="0">
                <a:latin typeface="Segoe Print" pitchFamily="2" charset="0"/>
              </a:rPr>
              <a:t>[</a:t>
            </a:r>
            <a:r>
              <a:rPr lang="ru-RU" dirty="0" err="1" smtClean="0">
                <a:latin typeface="Segoe Print" pitchFamily="2" charset="0"/>
              </a:rPr>
              <a:t>en</a:t>
            </a:r>
            <a:r>
              <a:rPr lang="ru-RU" dirty="0" smtClean="0">
                <a:latin typeface="Segoe Print" pitchFamily="2" charset="0"/>
              </a:rPr>
              <a:t>] — исторически первый антибиотик.</a:t>
            </a:r>
          </a:p>
          <a:p>
            <a:endParaRPr lang="ru-RU" dirty="0"/>
          </a:p>
        </p:txBody>
      </p:sp>
      <p:pic>
        <p:nvPicPr>
          <p:cNvPr id="5" name="Рисунок 4" descr="Без названия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071678"/>
            <a:ext cx="2571768" cy="3733212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5572132" y="1000108"/>
            <a:ext cx="3243266" cy="5338786"/>
          </a:xfrm>
        </p:spPr>
        <p:txBody>
          <a:bodyPr/>
          <a:lstStyle/>
          <a:p>
            <a:r>
              <a:rPr lang="ru-RU" sz="2200" dirty="0" smtClean="0">
                <a:latin typeface="Segoe Print" pitchFamily="2" charset="0"/>
              </a:rPr>
              <a:t>Флеминг родился 6 августа 1881 года в ферме </a:t>
            </a:r>
            <a:r>
              <a:rPr lang="ru-RU" sz="2200" dirty="0" err="1" smtClean="0">
                <a:latin typeface="Segoe Print" pitchFamily="2" charset="0"/>
              </a:rPr>
              <a:t>Лохфильд</a:t>
            </a:r>
            <a:r>
              <a:rPr lang="ru-RU" sz="2200" dirty="0" smtClean="0">
                <a:latin typeface="Segoe Print" pitchFamily="2" charset="0"/>
              </a:rPr>
              <a:t>, недалеко от </a:t>
            </a:r>
            <a:r>
              <a:rPr lang="ru-RU" sz="2200" dirty="0" err="1" smtClean="0">
                <a:latin typeface="Segoe Print" pitchFamily="2" charset="0"/>
              </a:rPr>
              <a:t>Дарвела</a:t>
            </a:r>
            <a:r>
              <a:rPr lang="ru-RU" sz="2200" dirty="0" smtClean="0">
                <a:latin typeface="Segoe Print" pitchFamily="2" charset="0"/>
              </a:rPr>
              <a:t> расположенном в области </a:t>
            </a:r>
            <a:r>
              <a:rPr lang="ru-RU" sz="2200" dirty="0" err="1" smtClean="0">
                <a:latin typeface="Segoe Print" pitchFamily="2" charset="0"/>
              </a:rPr>
              <a:t>Эршир</a:t>
            </a:r>
            <a:r>
              <a:rPr lang="ru-RU" sz="2200" dirty="0" smtClean="0">
                <a:latin typeface="Segoe Print" pitchFamily="2" charset="0"/>
              </a:rPr>
              <a:t> в Шотландии. Он был третьим из четырёх детей от второй жены фермера </a:t>
            </a:r>
            <a:r>
              <a:rPr lang="ru-RU" sz="2200" dirty="0" err="1" smtClean="0">
                <a:latin typeface="Segoe Print" pitchFamily="2" charset="0"/>
              </a:rPr>
              <a:t>Хуга</a:t>
            </a:r>
            <a:r>
              <a:rPr lang="ru-RU" sz="2200" dirty="0" smtClean="0">
                <a:latin typeface="Segoe Print" pitchFamily="2" charset="0"/>
              </a:rPr>
              <a:t> Флеминга (1816—1888),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half" idx="2"/>
          </p:nvPr>
        </p:nvSpPr>
        <p:spPr>
          <a:xfrm>
            <a:off x="2500298" y="214290"/>
            <a:ext cx="4419600" cy="762000"/>
          </a:xfrm>
        </p:spPr>
        <p:txBody>
          <a:bodyPr>
            <a:normAutofit/>
          </a:bodyPr>
          <a:lstStyle/>
          <a:p>
            <a:r>
              <a:rPr lang="ru-RU" sz="3200" b="1" i="1" dirty="0" smtClean="0">
                <a:latin typeface="Segoe Print" pitchFamily="2" charset="0"/>
              </a:rPr>
              <a:t>БИОГРАФИЯ</a:t>
            </a:r>
            <a:endParaRPr lang="ru-RU" sz="3200" b="1" i="1" dirty="0">
              <a:latin typeface="Segoe Print" pitchFamily="2" charset="0"/>
            </a:endParaRPr>
          </a:p>
        </p:txBody>
      </p:sp>
      <p:pic>
        <p:nvPicPr>
          <p:cNvPr id="17" name="Рисунок 16" descr="Fleming2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22052" b="22052"/>
          <a:stretch>
            <a:fillRect/>
          </a:stretch>
        </p:blipFill>
        <p:spPr/>
      </p:pic>
    </p:spTree>
  </p:cSld>
  <p:clrMapOvr>
    <a:masterClrMapping/>
  </p:clrMapOvr>
  <p:transition>
    <p:zoom dir="in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3810000" cy="116205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Личная жизнь А.Флеминга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57158" y="1142984"/>
            <a:ext cx="8329642" cy="2736416"/>
          </a:xfrm>
        </p:spPr>
        <p:txBody>
          <a:bodyPr>
            <a:normAutofit/>
          </a:bodyPr>
          <a:lstStyle/>
          <a:p>
            <a:r>
              <a:rPr lang="ru-RU" sz="2200" dirty="0" smtClean="0">
                <a:latin typeface="Segoe Print" pitchFamily="2" charset="0"/>
              </a:rPr>
              <a:t>Первая жена Флеминга, Сара, умерла в 1949 году. Их единственный ребёнок, Роберт Флеминг, стал врачом. После смерти Сары Флеминг женился на гречанке Амалии </a:t>
            </a:r>
            <a:r>
              <a:rPr lang="ru-RU" sz="2200" dirty="0" err="1" smtClean="0">
                <a:latin typeface="Segoe Print" pitchFamily="2" charset="0"/>
              </a:rPr>
              <a:t>Котсури-Вурекас</a:t>
            </a:r>
            <a:r>
              <a:rPr lang="ru-RU" sz="2200" dirty="0" smtClean="0">
                <a:latin typeface="Segoe Print" pitchFamily="2" charset="0"/>
              </a:rPr>
              <a:t>, коллеге по госпиталю Святой Марии, 9 апреля 1953 года; она умерла в 1986 году.</a:t>
            </a:r>
          </a:p>
          <a:p>
            <a:endParaRPr lang="ru-RU" sz="2400" dirty="0">
              <a:latin typeface="Segoe Print" pitchFamily="2" charset="0"/>
            </a:endParaRPr>
          </a:p>
        </p:txBody>
      </p:sp>
      <p:pic>
        <p:nvPicPr>
          <p:cNvPr id="4" name="Рисунок 3" descr="1480488431_flem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3286124"/>
            <a:ext cx="5572164" cy="3241097"/>
          </a:xfrm>
          <a:prstGeom prst="rect">
            <a:avLst/>
          </a:prstGeom>
        </p:spPr>
      </p:pic>
    </p:spTree>
  </p:cSld>
  <p:clrMapOvr>
    <a:masterClrMapping/>
  </p:clrMapOvr>
  <p:transition>
    <p:circl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214290"/>
            <a:ext cx="8215338" cy="725470"/>
          </a:xfrm>
        </p:spPr>
        <p:txBody>
          <a:bodyPr>
            <a:noAutofit/>
          </a:bodyPr>
          <a:lstStyle/>
          <a:p>
            <a:r>
              <a:rPr lang="ru-RU" sz="3300" dirty="0" smtClean="0"/>
              <a:t>Известная история в жизни А.Флеминга</a:t>
            </a:r>
            <a:endParaRPr lang="ru-RU" sz="33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4071942"/>
            <a:ext cx="7500990" cy="246221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2000" dirty="0" smtClean="0">
                <a:latin typeface="Segoe Print" pitchFamily="2" charset="0"/>
              </a:rPr>
              <a:t>Популярная </a:t>
            </a:r>
            <a:r>
              <a:rPr lang="ru-RU" sz="2000" dirty="0" smtClean="0">
                <a:latin typeface="Segoe Print" pitchFamily="2" charset="0"/>
              </a:rPr>
              <a:t>история о том, что отец Уинстона Черчилля оплачивал образование Флеминга после того, как отец Флеминга спас юного Уинстона от смерти, является легендой. Александр Флеминг в </a:t>
            </a:r>
            <a:r>
              <a:rPr lang="ru-RU" sz="2000" dirty="0" smtClean="0">
                <a:latin typeface="Segoe Print" pitchFamily="2" charset="0"/>
              </a:rPr>
              <a:t>письме </a:t>
            </a:r>
            <a:r>
              <a:rPr lang="ru-RU" sz="2000" dirty="0" smtClean="0">
                <a:latin typeface="Segoe Print" pitchFamily="2" charset="0"/>
              </a:rPr>
              <a:t>своему другу и коллеге Андре Грация описал эту историю как «чудесные сказки». </a:t>
            </a:r>
            <a:endParaRPr lang="ru-RU" sz="2400" dirty="0">
              <a:latin typeface="Segoe Print" pitchFamily="2" charset="0"/>
            </a:endParaRPr>
          </a:p>
        </p:txBody>
      </p:sp>
      <p:pic>
        <p:nvPicPr>
          <p:cNvPr id="4" name="Рисунок 3" descr="0_6dd6b_ab5b56e5_X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2" y="1000108"/>
            <a:ext cx="5381636" cy="3104802"/>
          </a:xfrm>
          <a:prstGeom prst="rect">
            <a:avLst/>
          </a:prstGeom>
        </p:spPr>
      </p:pic>
    </p:spTree>
  </p:cSld>
  <p:clrMapOvr>
    <a:masterClrMapping/>
  </p:clrMapOvr>
  <p:transition>
    <p:diamond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Segoe Print" pitchFamily="2" charset="0"/>
              </a:rPr>
              <a:t>Открытие пенициллина</a:t>
            </a:r>
            <a:endParaRPr lang="ru-RU" b="1" dirty="0"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500174"/>
            <a:ext cx="4038600" cy="4681728"/>
          </a:xfrm>
        </p:spPr>
        <p:txBody>
          <a:bodyPr>
            <a:normAutofit fontScale="62500" lnSpcReduction="20000"/>
          </a:bodyPr>
          <a:lstStyle/>
          <a:p>
            <a:r>
              <a:rPr lang="ru-RU" sz="3000" dirty="0" smtClean="0">
                <a:latin typeface="Segoe Print" pitchFamily="2" charset="0"/>
              </a:rPr>
              <a:t>Оба </a:t>
            </a:r>
            <a:r>
              <a:rPr lang="ru-RU" sz="3000" dirty="0" smtClean="0">
                <a:latin typeface="Segoe Print" pitchFamily="2" charset="0"/>
              </a:rPr>
              <a:t>открытия А.Флеминга </a:t>
            </a:r>
            <a:r>
              <a:rPr lang="ru-RU" sz="3000" dirty="0" smtClean="0">
                <a:latin typeface="Segoe Print" pitchFamily="2" charset="0"/>
              </a:rPr>
              <a:t>произошли в 1920-е годы и в большой степени </a:t>
            </a:r>
            <a:r>
              <a:rPr lang="ru-RU" sz="3000" dirty="0" smtClean="0">
                <a:latin typeface="Segoe Print" pitchFamily="2" charset="0"/>
              </a:rPr>
              <a:t>случайно.</a:t>
            </a:r>
          </a:p>
          <a:p>
            <a:r>
              <a:rPr lang="ru-RU" sz="3000" dirty="0" smtClean="0">
                <a:latin typeface="Segoe Print" pitchFamily="2" charset="0"/>
              </a:rPr>
              <a:t>Первая статья о лизоциме вышла в 1922 году.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6314" y="1500174"/>
            <a:ext cx="4038600" cy="4681728"/>
          </a:xfrm>
        </p:spPr>
        <p:txBody>
          <a:bodyPr>
            <a:normAutofit fontScale="62500" lnSpcReduction="20000"/>
          </a:bodyPr>
          <a:lstStyle/>
          <a:p>
            <a:r>
              <a:rPr lang="ru-RU" sz="3100" dirty="0" smtClean="0">
                <a:latin typeface="Segoe Print" pitchFamily="2" charset="0"/>
              </a:rPr>
              <a:t>Беспорядок в лаборатории Флеминга ещё раз сослужил ему службу. </a:t>
            </a:r>
          </a:p>
          <a:p>
            <a:r>
              <a:rPr lang="ru-RU" sz="3100" dirty="0" smtClean="0">
                <a:latin typeface="Segoe Print" pitchFamily="2" charset="0"/>
              </a:rPr>
              <a:t>В </a:t>
            </a:r>
            <a:r>
              <a:rPr lang="ru-RU" sz="3100" dirty="0" smtClean="0">
                <a:latin typeface="Segoe Print" pitchFamily="2" charset="0"/>
              </a:rPr>
              <a:t>1928 году он обнаружил, что на </a:t>
            </a:r>
            <a:r>
              <a:rPr lang="ru-RU" sz="3100" dirty="0" err="1" smtClean="0">
                <a:latin typeface="Segoe Print" pitchFamily="2" charset="0"/>
              </a:rPr>
              <a:t>агаре</a:t>
            </a:r>
            <a:r>
              <a:rPr lang="ru-RU" sz="3100" dirty="0" smtClean="0">
                <a:latin typeface="Segoe Print" pitchFamily="2" charset="0"/>
              </a:rPr>
              <a:t> в одной из чашек Петри с бактериями </a:t>
            </a:r>
            <a:r>
              <a:rPr lang="ru-RU" sz="3100" dirty="0" err="1" smtClean="0">
                <a:latin typeface="Segoe Print" pitchFamily="2" charset="0"/>
              </a:rPr>
              <a:t>Staphylococcus</a:t>
            </a:r>
            <a:r>
              <a:rPr lang="ru-RU" sz="3100" dirty="0" smtClean="0">
                <a:latin typeface="Segoe Print" pitchFamily="2" charset="0"/>
              </a:rPr>
              <a:t> </a:t>
            </a:r>
            <a:r>
              <a:rPr lang="ru-RU" sz="3100" dirty="0" err="1" smtClean="0">
                <a:latin typeface="Segoe Print" pitchFamily="2" charset="0"/>
              </a:rPr>
              <a:t>aureus</a:t>
            </a:r>
            <a:r>
              <a:rPr lang="ru-RU" sz="3100" dirty="0" smtClean="0">
                <a:latin typeface="Segoe Print" pitchFamily="2" charset="0"/>
              </a:rPr>
              <a:t> выросла колония плесневых грибов. Колонии бактерий вокруг плесневых грибов стали прозрачными из-за разрушения клеток. Флемингу удалось выделить активное вещество, разрушающее бактериальные клетки, — пенициллин, работа была опубликована в 1929 году.</a:t>
            </a:r>
          </a:p>
          <a:p>
            <a:endParaRPr lang="ru-RU" dirty="0"/>
          </a:p>
        </p:txBody>
      </p:sp>
      <p:pic>
        <p:nvPicPr>
          <p:cNvPr id="5" name="Рисунок 4" descr="antibiot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3071810"/>
            <a:ext cx="4000528" cy="3214710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57158" y="1714488"/>
            <a:ext cx="8503920" cy="45720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latin typeface="Segoe Print" pitchFamily="2" charset="0"/>
              </a:rPr>
              <a:t>Флеминг опубликовал своё открытие в 1929 году в Британском журнале Экспериментальной </a:t>
            </a:r>
            <a:r>
              <a:rPr lang="ru-RU" dirty="0" smtClean="0">
                <a:latin typeface="Segoe Print" pitchFamily="2" charset="0"/>
              </a:rPr>
              <a:t>Патологии, </a:t>
            </a:r>
            <a:r>
              <a:rPr lang="ru-RU" dirty="0" smtClean="0">
                <a:latin typeface="Segoe Print" pitchFamily="2" charset="0"/>
              </a:rPr>
              <a:t>но его статье было уделено мало внимания. Флеминг продолжал свои исследования, но обнаружил, что работать с </a:t>
            </a:r>
            <a:r>
              <a:rPr lang="ru-RU" dirty="0" err="1" smtClean="0">
                <a:latin typeface="Segoe Print" pitchFamily="2" charset="0"/>
              </a:rPr>
              <a:t>пенициллом</a:t>
            </a:r>
            <a:r>
              <a:rPr lang="ru-RU" dirty="0" smtClean="0">
                <a:latin typeface="Segoe Print" pitchFamily="2" charset="0"/>
              </a:rPr>
              <a:t> было очень трудно, и что после того, как выросла плесень, ещё труднее стало изолировать антибиотик от агента. Производство пенициллина Флемингом оказалось довольно медленным, и он боялся, что по этой причине пенициллин не будет иметь важное значение при лечении </a:t>
            </a:r>
            <a:r>
              <a:rPr lang="ru-RU" dirty="0" smtClean="0">
                <a:latin typeface="Segoe Print" pitchFamily="2" charset="0"/>
              </a:rPr>
              <a:t>инфекции. </a:t>
            </a:r>
            <a:r>
              <a:rPr lang="ru-RU" dirty="0" smtClean="0">
                <a:latin typeface="Segoe Print" pitchFamily="2" charset="0"/>
              </a:rPr>
              <a:t>Многие клинические испытания оказались безрезультатными, вероятно, </a:t>
            </a:r>
            <a:r>
              <a:rPr lang="ru-RU" dirty="0" smtClean="0">
                <a:latin typeface="Segoe Print" pitchFamily="2" charset="0"/>
              </a:rPr>
              <a:t>потому </a:t>
            </a:r>
            <a:r>
              <a:rPr lang="ru-RU" dirty="0" smtClean="0">
                <a:latin typeface="Segoe Print" pitchFamily="2" charset="0"/>
              </a:rPr>
              <a:t>что пенициллин был использован в качестве поверхностного антисептика. </a:t>
            </a:r>
          </a:p>
          <a:p>
            <a:endParaRPr lang="ru-RU" dirty="0"/>
          </a:p>
        </p:txBody>
      </p:sp>
    </p:spTree>
  </p:cSld>
  <p:clrMapOvr>
    <a:masterClrMapping/>
  </p:clrMapOvr>
  <p:transition>
    <p:comb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Segoe Print" pitchFamily="2" charset="0"/>
              </a:rPr>
              <a:t>Пенициллин- который </a:t>
            </a:r>
            <a:r>
              <a:rPr lang="ru-RU" b="1" dirty="0" err="1" smtClean="0">
                <a:latin typeface="Segoe Print" pitchFamily="2" charset="0"/>
              </a:rPr>
              <a:t>изминил</a:t>
            </a:r>
            <a:r>
              <a:rPr lang="ru-RU" b="1" dirty="0" smtClean="0">
                <a:latin typeface="Segoe Print" pitchFamily="2" charset="0"/>
              </a:rPr>
              <a:t> мир.</a:t>
            </a:r>
            <a:endParaRPr lang="ru-RU" b="1" dirty="0">
              <a:latin typeface="Segoe Print" pitchFamily="2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2071678"/>
            <a:ext cx="4270248" cy="3571900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Segoe Print" pitchFamily="2" charset="0"/>
              </a:rPr>
              <a:t>К </a:t>
            </a:r>
            <a:r>
              <a:rPr lang="ru-RU" sz="2400" dirty="0" smtClean="0">
                <a:latin typeface="Segoe Print" pitchFamily="2" charset="0"/>
              </a:rPr>
              <a:t>1928 году Флеминг исследовал свойства </a:t>
            </a:r>
            <a:r>
              <a:rPr lang="ru-RU" sz="2400" dirty="0" smtClean="0">
                <a:latin typeface="Segoe Print" pitchFamily="2" charset="0"/>
              </a:rPr>
              <a:t>стафилококков.</a:t>
            </a:r>
          </a:p>
          <a:p>
            <a:r>
              <a:rPr lang="ru-RU" sz="2400" dirty="0" smtClean="0">
                <a:latin typeface="Segoe Print" pitchFamily="2" charset="0"/>
              </a:rPr>
              <a:t>Флеминг отнес грибы к роду </a:t>
            </a:r>
            <a:r>
              <a:rPr lang="ru-RU" sz="2400" dirty="0" err="1" smtClean="0">
                <a:latin typeface="Segoe Print" pitchFamily="2" charset="0"/>
              </a:rPr>
              <a:t>пеницилловых</a:t>
            </a:r>
            <a:r>
              <a:rPr lang="ru-RU" sz="2400" dirty="0" smtClean="0">
                <a:latin typeface="Segoe Print" pitchFamily="2" charset="0"/>
              </a:rPr>
              <a:t> и 7 марта 1929 года называл выделенное вещество пенициллином</a:t>
            </a:r>
            <a:r>
              <a:rPr lang="ru-RU" sz="2200" dirty="0" smtClean="0">
                <a:latin typeface="Segoe Print" pitchFamily="2" charset="0"/>
              </a:rPr>
              <a:t>.</a:t>
            </a:r>
            <a:endParaRPr lang="ru-RU" sz="2200" dirty="0">
              <a:latin typeface="Segoe Print" pitchFamily="2" charset="0"/>
            </a:endParaRPr>
          </a:p>
        </p:txBody>
      </p:sp>
      <p:pic>
        <p:nvPicPr>
          <p:cNvPr id="4" name="Рисунок 3" descr="famous-mason_17_20130617_119145677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6" y="1785926"/>
            <a:ext cx="3933828" cy="4071967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1000100" y="1524000"/>
            <a:ext cx="4286280" cy="466344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Segoe Print" pitchFamily="2" charset="0"/>
              </a:rPr>
              <a:t>Пенициллин при взаимодействии с чувствительными микробами имеет некоторые преимущества над известными химическими антисептиками. Хороший образец полностью уничтожит стафилококков, стрептококков </a:t>
            </a:r>
            <a:r>
              <a:rPr lang="ru-RU" sz="2000" b="1" dirty="0" err="1" smtClean="0">
                <a:latin typeface="Segoe Print" pitchFamily="2" charset="0"/>
              </a:rPr>
              <a:t>пиогенес</a:t>
            </a:r>
            <a:r>
              <a:rPr lang="ru-RU" sz="2000" b="1" dirty="0" smtClean="0">
                <a:latin typeface="Segoe Print" pitchFamily="2" charset="0"/>
              </a:rPr>
              <a:t> и </a:t>
            </a:r>
            <a:r>
              <a:rPr lang="ru-RU" sz="2000" b="1" dirty="0" smtClean="0">
                <a:latin typeface="Segoe Print" pitchFamily="2" charset="0"/>
              </a:rPr>
              <a:t>пневмококков. </a:t>
            </a:r>
            <a:r>
              <a:rPr lang="ru-RU" sz="2000" b="1" dirty="0" smtClean="0">
                <a:latin typeface="Segoe Print" pitchFamily="2" charset="0"/>
              </a:rPr>
              <a:t>Он является более мощным ингибиторным </a:t>
            </a:r>
            <a:r>
              <a:rPr lang="ru-RU" sz="2000" b="1" dirty="0" smtClean="0">
                <a:latin typeface="Segoe Print" pitchFamily="2" charset="0"/>
              </a:rPr>
              <a:t>агентом.</a:t>
            </a:r>
            <a:endParaRPr lang="ru-RU" sz="2000" dirty="0" smtClean="0">
              <a:latin typeface="Segoe Print" pitchFamily="2" charset="0"/>
            </a:endParaRPr>
          </a:p>
        </p:txBody>
      </p:sp>
      <p:pic>
        <p:nvPicPr>
          <p:cNvPr id="7" name="Содержимое 6" descr="analogipenitsillina_21DA9C9E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86380" y="1643050"/>
            <a:ext cx="3657600" cy="3713585"/>
          </a:xfrm>
        </p:spPr>
      </p:pic>
    </p:spTree>
  </p:cSld>
  <p:clrMapOvr>
    <a:masterClrMapping/>
  </p:clrMapOvr>
  <p:transition>
    <p:plus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Открыт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190</TotalTime>
  <Words>544</Words>
  <PresentationFormat>Экран (4:3)</PresentationFormat>
  <Paragraphs>27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Официальная</vt:lpstr>
      <vt:lpstr>Солнцестояние</vt:lpstr>
      <vt:lpstr>Литейная</vt:lpstr>
      <vt:lpstr>Тема Office</vt:lpstr>
      <vt:lpstr>Открытая</vt:lpstr>
      <vt:lpstr>Александр Флеминг</vt:lpstr>
      <vt:lpstr>Александр  Флеминг</vt:lpstr>
      <vt:lpstr>Флеминг родился 6 августа 1881 года в ферме Лохфильд, недалеко от Дарвела расположенном в области Эршир в Шотландии. Он был третьим из четырёх детей от второй жены фермера Хуга Флеминга (1816—1888),  </vt:lpstr>
      <vt:lpstr>Личная жизнь А.Флеминга</vt:lpstr>
      <vt:lpstr>Известная история в жизни А.Флеминга</vt:lpstr>
      <vt:lpstr>Открытие пенициллина</vt:lpstr>
      <vt:lpstr>Слайд 7</vt:lpstr>
      <vt:lpstr>Пенициллин- который изминил мир.</vt:lpstr>
      <vt:lpstr>Слайд 9</vt:lpstr>
      <vt:lpstr>Случайное открытие</vt:lpstr>
      <vt:lpstr>Открытие А.Флеминга</vt:lpstr>
      <vt:lpstr>Слайд 12</vt:lpstr>
      <vt:lpstr>Последние годы</vt:lpstr>
      <vt:lpstr>Слайд 14</vt:lpstr>
      <vt:lpstr>СПАСИБО ЗА ВНИМАНИЕ!!!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 Флеминг</dc:title>
  <dc:creator>Администратор</dc:creator>
  <cp:lastModifiedBy>Администратор</cp:lastModifiedBy>
  <cp:revision>21</cp:revision>
  <dcterms:created xsi:type="dcterms:W3CDTF">2017-11-09T15:41:43Z</dcterms:created>
  <dcterms:modified xsi:type="dcterms:W3CDTF">2017-11-09T19:02:04Z</dcterms:modified>
</cp:coreProperties>
</file>