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58" r:id="rId4"/>
    <p:sldId id="259" r:id="rId5"/>
    <p:sldId id="260" r:id="rId6"/>
    <p:sldId id="287" r:id="rId7"/>
    <p:sldId id="261" r:id="rId8"/>
    <p:sldId id="285" r:id="rId9"/>
    <p:sldId id="280" r:id="rId10"/>
    <p:sldId id="269" r:id="rId11"/>
    <p:sldId id="291" r:id="rId12"/>
    <p:sldId id="290" r:id="rId13"/>
    <p:sldId id="286" r:id="rId14"/>
    <p:sldId id="270" r:id="rId15"/>
    <p:sldId id="271" r:id="rId16"/>
    <p:sldId id="272" r:id="rId17"/>
    <p:sldId id="273" r:id="rId18"/>
    <p:sldId id="274" r:id="rId19"/>
    <p:sldId id="288" r:id="rId20"/>
    <p:sldId id="289" r:id="rId21"/>
    <p:sldId id="283" r:id="rId22"/>
    <p:sldId id="284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1C32DC9-2D13-4DEB-9BA4-83C1E805DBBC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DA0886E-0018-4695-884C-EB5D85A58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/>
              <a:t>Трансплантация эмбрионов</a:t>
            </a:r>
            <a:endParaRPr lang="ru-RU" sz="6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3645024"/>
            <a:ext cx="276754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93094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556791"/>
            <a:ext cx="7905201" cy="43924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endParaRPr lang="ru-RU" sz="3200" dirty="0"/>
          </a:p>
          <a:p>
            <a:r>
              <a:rPr lang="ru-RU" sz="3200" dirty="0"/>
              <a:t>Хирургический путь – это извлечение эмбрионов через разрез брюшной стенки в области голодной ямки. </a:t>
            </a:r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Применяются  и </a:t>
            </a:r>
            <a:r>
              <a:rPr lang="ru-RU" sz="3200" dirty="0"/>
              <a:t>другие оперативные доступы: через разрез по белой линии живота, через верхний свод влагалища.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437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0" y="765175"/>
            <a:ext cx="4572000" cy="575945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smtClean="0">
                <a:solidFill>
                  <a:schemeClr val="folHlink"/>
                </a:solidFill>
              </a:rPr>
              <a:t>Схема расположения катетера в роге матки коровы при нехирургическом извлечении эмбрионов</a:t>
            </a:r>
          </a:p>
          <a:p>
            <a:pPr eaLnBrk="1" hangingPunct="1">
              <a:defRPr/>
            </a:pPr>
            <a:endParaRPr lang="ru-RU" altLang="ru-RU" sz="3600" b="1" smtClean="0">
              <a:solidFill>
                <a:schemeClr val="folHlink"/>
              </a:solidFill>
            </a:endParaRP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628775"/>
            <a:ext cx="4349750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sz="2400" smtClean="0"/>
              <a:t>ПРОМЫВАНИЕ РОГОВ МАТКИ ПРИ НЕХИРУРГИЧЕСКОМ МЕТОДЕ ИЗВЛЕЧЕНИЯ ЭМБРИОНОВ</a:t>
            </a:r>
          </a:p>
        </p:txBody>
      </p:sp>
      <p:pic>
        <p:nvPicPr>
          <p:cNvPr id="25603" name="Picture 4" descr="img0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844675"/>
            <a:ext cx="5900737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332656"/>
            <a:ext cx="8208912" cy="17281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Сбор эмбрионов нехирургическим методом осуществляется с помощь резинового катетера, который вводится через шейку матки коровы донора. </a:t>
            </a:r>
            <a:endParaRPr lang="ru-RU" sz="2800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2780928"/>
            <a:ext cx="4944864" cy="31336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255891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1" y="332657"/>
            <a:ext cx="7833192" cy="579350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sz="2800" dirty="0"/>
              <a:t>Через этот катетер в полость матки вводится специальная жидкая физиологическая среда и затем откачивается обратно вместе с эмбрионами.    </a:t>
            </a:r>
          </a:p>
          <a:p>
            <a:endParaRPr lang="ru-RU" sz="2800" dirty="0"/>
          </a:p>
          <a:p>
            <a:r>
              <a:rPr lang="ru-RU" sz="2800" dirty="0"/>
              <a:t>Вымывание эмбрионов осуществляется обычно на 7-8 день после осеменения донора. Эта процедура сбора эмбрионов относительно проста и может быть проведена в течение 30 минут и даже быстрее, без причинения вреда животному. </a:t>
            </a:r>
            <a:endParaRPr lang="ru-RU" sz="2800" dirty="0" smtClean="0"/>
          </a:p>
          <a:p>
            <a:r>
              <a:rPr lang="ru-RU" sz="2800" dirty="0"/>
              <a:t>Жидкость вместе с вымытыми эмбрионами помещается в большой мерный цилиндр.</a:t>
            </a:r>
          </a:p>
        </p:txBody>
      </p:sp>
    </p:spTree>
    <p:extLst>
      <p:ext uri="{BB962C8B-B14F-4D97-AF65-F5344CB8AC3E}">
        <p14:creationId xmlns:p14="http://schemas.microsoft.com/office/powerpoint/2010/main" xmlns="" val="2115704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052736"/>
            <a:ext cx="8820471" cy="38884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Обнаруженные эмбрионы пересаживают в чашку Петри, </a:t>
            </a:r>
            <a:r>
              <a:rPr lang="ru-RU" sz="2800" dirty="0" smtClean="0"/>
              <a:t>и проводят </a:t>
            </a:r>
            <a:r>
              <a:rPr lang="ru-RU" sz="2800" dirty="0"/>
              <a:t>их </a:t>
            </a:r>
            <a:r>
              <a:rPr lang="ru-RU" sz="2800" dirty="0" smtClean="0"/>
              <a:t>оценку по </a:t>
            </a:r>
            <a:r>
              <a:rPr lang="ru-RU" sz="2800" dirty="0"/>
              <a:t>4-х бальной шкале, чтобы иметь вероятность успеха при пересадке их самке-реципиент. </a:t>
            </a:r>
            <a:endParaRPr lang="ru-RU" sz="2800" dirty="0" smtClean="0"/>
          </a:p>
          <a:p>
            <a:r>
              <a:rPr lang="ru-RU" sz="2800" dirty="0" smtClean="0"/>
              <a:t>Полноценные </a:t>
            </a:r>
            <a:r>
              <a:rPr lang="ru-RU" sz="2800" dirty="0"/>
              <a:t>зародыши имеют форму шара, прозрачную оболочку, светлую однородную цитоплазму и одинаковые бластомеры. На 10-11 день эмбрионы, после последовательных </a:t>
            </a:r>
            <a:r>
              <a:rPr lang="ru-RU" sz="2800" dirty="0" err="1"/>
              <a:t>удваиваний</a:t>
            </a:r>
            <a:r>
              <a:rPr lang="ru-RU" sz="2800" dirty="0"/>
              <a:t> бластомеров, выходят из оболочки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0"/>
            <a:ext cx="7833193" cy="1054250"/>
          </a:xfrm>
        </p:spPr>
        <p:txBody>
          <a:bodyPr/>
          <a:lstStyle/>
          <a:p>
            <a:r>
              <a:rPr lang="ru-RU" sz="4800" dirty="0"/>
              <a:t>Оценка качества эмбрионов</a:t>
            </a:r>
          </a:p>
        </p:txBody>
      </p:sp>
      <p:pic>
        <p:nvPicPr>
          <p:cNvPr id="4" name="Picture 2" descr="http://www.source-tm.com/upload/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985792"/>
            <a:ext cx="3850718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96566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92696"/>
            <a:ext cx="7977208" cy="5721498"/>
          </a:xfrm>
        </p:spPr>
        <p:txBody>
          <a:bodyPr>
            <a:normAutofit/>
          </a:bodyPr>
          <a:lstStyle/>
          <a:p>
            <a:r>
              <a:rPr lang="ru-RU" sz="3200" dirty="0"/>
              <a:t> </a:t>
            </a:r>
            <a:r>
              <a:rPr lang="ru-RU" sz="3200" dirty="0" smtClean="0"/>
              <a:t>По результатом оценки эмбрионы разделяют на:</a:t>
            </a:r>
          </a:p>
          <a:p>
            <a:endParaRPr lang="ru-RU" sz="3200" dirty="0" smtClean="0"/>
          </a:p>
          <a:p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1-й </a:t>
            </a:r>
            <a:r>
              <a:rPr lang="ru-RU" sz="3200" dirty="0"/>
              <a:t>класс - отличного и хорошего качества</a:t>
            </a:r>
            <a:r>
              <a:rPr lang="ru-RU" sz="3200" dirty="0" smtClean="0"/>
              <a:t>;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2-й класс - удовлетворительного качества</a:t>
            </a:r>
            <a:r>
              <a:rPr lang="ru-RU" sz="3200" dirty="0" smtClean="0"/>
              <a:t>;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3-й класс – плохого качества</a:t>
            </a:r>
            <a:r>
              <a:rPr lang="ru-RU" sz="3200" dirty="0" smtClean="0"/>
              <a:t>;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4-й класс – мёртвые и дегенерированные эмбрионы.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1593" y="1340768"/>
            <a:ext cx="2524501" cy="1656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430600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268761"/>
            <a:ext cx="5040559" cy="51845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/>
            <a:r>
              <a:rPr lang="ru-RU" sz="2800" dirty="0" smtClean="0"/>
              <a:t> </a:t>
            </a:r>
            <a:r>
              <a:rPr lang="ru-RU" sz="2800" dirty="0"/>
              <a:t>Эмбрионы могут быть пересажены сразу после их извлечения от донора и оценки, или могут быть заморожены и оставлены на хранение в жидком азоте при температуре -</a:t>
            </a:r>
            <a:r>
              <a:rPr lang="ru-RU" sz="2800" dirty="0" smtClean="0"/>
              <a:t>196°С до </a:t>
            </a:r>
            <a:r>
              <a:rPr lang="ru-RU" sz="2800" dirty="0"/>
              <a:t>следующей пересадки. </a:t>
            </a:r>
            <a:endParaRPr lang="ru-RU" sz="2800" dirty="0" smtClean="0"/>
          </a:p>
          <a:p>
            <a:pPr algn="just"/>
            <a:r>
              <a:rPr lang="ru-RU" sz="2800" dirty="0" smtClean="0"/>
              <a:t>Процессы </a:t>
            </a:r>
            <a:r>
              <a:rPr lang="ru-RU" sz="2800" dirty="0"/>
              <a:t>заморозки и оттаивания очень сложные и не безопасные для жизнеспособности эмбриона, и поэтому результаты стельности от пересадки замороженных эмбрионов бывают обычно ниже на 10-20</a:t>
            </a:r>
            <a:r>
              <a:rPr lang="ru-RU" sz="2800" dirty="0" smtClean="0"/>
              <a:t>%.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56263" cy="1054250"/>
          </a:xfrm>
        </p:spPr>
        <p:txBody>
          <a:bodyPr/>
          <a:lstStyle/>
          <a:p>
            <a:r>
              <a:rPr lang="ru-RU" sz="4800" dirty="0" err="1"/>
              <a:t>Криоконсервация</a:t>
            </a:r>
            <a:r>
              <a:rPr lang="ru-RU" sz="4800" dirty="0"/>
              <a:t> эмбрионов</a:t>
            </a: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1412775"/>
            <a:ext cx="3456384" cy="4623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47050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dirty="0" smtClean="0"/>
              <a:t>Также осуществляется </a:t>
            </a:r>
            <a:r>
              <a:rPr lang="ru-RU" dirty="0"/>
              <a:t>двумя методами: хирургическим и нехирургическим. 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Хирургический </a:t>
            </a:r>
            <a:r>
              <a:rPr lang="ru-RU" dirty="0"/>
              <a:t>метод </a:t>
            </a:r>
            <a:r>
              <a:rPr lang="ru-RU" dirty="0" smtClean="0"/>
              <a:t> </a:t>
            </a:r>
            <a:r>
              <a:rPr lang="ru-RU" dirty="0"/>
              <a:t>включает лапаротомию по белой линии живота под общим наркозом или реже боковой разрез под местной анестезией с последующим обнажением полового тракта и введением эмбриона в полость матки через небольшой прокол в ее стенке.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Пересадка эмбрионов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58793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764705"/>
            <a:ext cx="7905201" cy="1944215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Непосредственно </a:t>
            </a:r>
            <a:r>
              <a:rPr lang="ru-RU" sz="2800" dirty="0"/>
              <a:t>перед трансплантацией с помощью шприца для подкожных инъекций в пастеровскую пипетку,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4078568" cy="2736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43797" y="2132856"/>
            <a:ext cx="36724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 кончике которой имеется небольшое количество среды для культивирования, засасывается подходящий эмбрион; все эти манипуляции тщательно контролируются под микроскопом. </a:t>
            </a:r>
          </a:p>
        </p:txBody>
      </p:sp>
      <p:pic>
        <p:nvPicPr>
          <p:cNvPr id="5" name="Picture 2" descr="http://www.minitube.de/var/StorageMinitube/Produktbilder/19009-0032_KatheterETPfer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433101"/>
            <a:ext cx="2304256" cy="22400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608929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352928" cy="44656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400" dirty="0" smtClean="0"/>
              <a:t>Это </a:t>
            </a:r>
            <a:r>
              <a:rPr lang="ru-RU" sz="3400" dirty="0" err="1" smtClean="0"/>
              <a:t>биотехнологический</a:t>
            </a:r>
            <a:r>
              <a:rPr lang="ru-RU" sz="3400" dirty="0" smtClean="0"/>
              <a:t> </a:t>
            </a:r>
            <a:r>
              <a:rPr lang="ru-RU" sz="3400" dirty="0"/>
              <a:t>метод ускоренного воспроизводства высокопродуктивных животных</a:t>
            </a:r>
            <a:r>
              <a:rPr lang="ru-RU" sz="3400" dirty="0" smtClean="0"/>
              <a:t>, </a:t>
            </a:r>
            <a:r>
              <a:rPr lang="ru-RU" sz="3400" dirty="0"/>
              <a:t>заключающийся в пересадке зародышей от одной самки (</a:t>
            </a:r>
            <a:r>
              <a:rPr lang="ru-RU" sz="3400" dirty="0" smtClean="0"/>
              <a:t>донор) </a:t>
            </a:r>
            <a:r>
              <a:rPr lang="ru-RU" sz="3400" dirty="0"/>
              <a:t>другой (</a:t>
            </a:r>
            <a:r>
              <a:rPr lang="ru-RU" sz="3400" dirty="0" smtClean="0"/>
              <a:t>реципиент) </a:t>
            </a:r>
            <a:r>
              <a:rPr lang="ru-RU" sz="3400" dirty="0"/>
              <a:t>на ранних стадиях развития </a:t>
            </a:r>
            <a:r>
              <a:rPr lang="ru-RU" sz="3400" dirty="0" smtClean="0"/>
              <a:t>эмбриона, для </a:t>
            </a:r>
            <a:r>
              <a:rPr lang="ru-RU" sz="3400" dirty="0"/>
              <a:t>получения большего количества потомков от одной особи.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8246" y="692696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Трансплантация эмбрионов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232052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332656"/>
            <a:ext cx="7761184" cy="59766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3200" dirty="0" smtClean="0"/>
              <a:t>Проведение </a:t>
            </a:r>
            <a:r>
              <a:rPr lang="ru-RU" sz="3200" dirty="0"/>
              <a:t>трансплантации хирургическим путем — трудоемкий процесс, для выполнения которого требуется опытная бригада </a:t>
            </a:r>
            <a:r>
              <a:rPr lang="ru-RU" sz="3200" dirty="0" smtClean="0"/>
              <a:t>специалистов, </a:t>
            </a:r>
            <a:r>
              <a:rPr lang="ru-RU" sz="3200" dirty="0"/>
              <a:t>а также рабочий но уходу за животными; однако результаты, судя по стельности реципиентов после пересадки им эмбрионов, обычно бывают хорошими и варьируют в пределах от 52 до 90%. </a:t>
            </a:r>
          </a:p>
        </p:txBody>
      </p:sp>
    </p:spTree>
    <p:extLst>
      <p:ext uri="{BB962C8B-B14F-4D97-AF65-F5344CB8AC3E}">
        <p14:creationId xmlns:p14="http://schemas.microsoft.com/office/powerpoint/2010/main" xmlns="" val="19445779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1" y="548681"/>
            <a:ext cx="7833192" cy="557748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/>
            <a:r>
              <a:rPr lang="ru-RU" sz="3600" dirty="0"/>
              <a:t>При нехирургическом методе пересадки </a:t>
            </a:r>
            <a:r>
              <a:rPr lang="ru-RU" sz="3600" dirty="0" smtClean="0"/>
              <a:t>инструмент </a:t>
            </a:r>
            <a:r>
              <a:rPr lang="ru-RU" sz="3600" dirty="0"/>
              <a:t>для искусственного осеменения, канюлю, </a:t>
            </a:r>
            <a:r>
              <a:rPr lang="ru-RU" sz="3600" dirty="0" smtClean="0"/>
              <a:t>вводят </a:t>
            </a:r>
            <a:r>
              <a:rPr lang="ru-RU" sz="3600" dirty="0"/>
              <a:t>через канал шейки матки в переднюю треть рога матки и вводят эмбрион со </a:t>
            </a:r>
            <a:r>
              <a:rPr lang="ru-RU" sz="3600" dirty="0" smtClean="0"/>
              <a:t>средой.</a:t>
            </a:r>
          </a:p>
          <a:p>
            <a:pPr algn="just"/>
            <a:r>
              <a:rPr lang="ru-RU" sz="3600" dirty="0" smtClean="0"/>
              <a:t>То </a:t>
            </a:r>
            <a:r>
              <a:rPr lang="ru-RU" sz="3600" dirty="0"/>
              <a:t>есть эта процедура схожа с искусственным осеменением и ее могут выполнить опытные техники-</a:t>
            </a:r>
            <a:r>
              <a:rPr lang="ru-RU" sz="3600" dirty="0" err="1"/>
              <a:t>осеменаторы</a:t>
            </a:r>
            <a:r>
              <a:rPr lang="ru-RU" sz="3600" dirty="0"/>
              <a:t> после специальной подготовки.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6113349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404664"/>
            <a:ext cx="7745505" cy="61926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sz="5100" dirty="0"/>
              <a:t>Трансплантация </a:t>
            </a:r>
            <a:r>
              <a:rPr lang="ru-RU" sz="5100" dirty="0" smtClean="0"/>
              <a:t>эмбрионов позволяет:</a:t>
            </a:r>
            <a:endParaRPr lang="ru-RU" sz="3600" dirty="0" smtClean="0"/>
          </a:p>
          <a:p>
            <a:endParaRPr lang="ru-RU" sz="3600" dirty="0"/>
          </a:p>
          <a:p>
            <a:pPr algn="just"/>
            <a:r>
              <a:rPr lang="ru-RU" sz="3600" dirty="0"/>
              <a:t>полнее использовать генотип выдающихся самок, получая от одного донора значительно больше потомков, чем это возможно при естественном воспроизводстве. </a:t>
            </a:r>
            <a:endParaRPr lang="ru-RU" sz="3600" dirty="0" smtClean="0"/>
          </a:p>
          <a:p>
            <a:pPr algn="just"/>
            <a:r>
              <a:rPr lang="ru-RU" sz="3600" dirty="0" smtClean="0"/>
              <a:t>В </a:t>
            </a:r>
            <a:r>
              <a:rPr lang="ru-RU" sz="3600" dirty="0"/>
              <a:t>сочетании с искусственным осеменением трансплантация обеспечивает полный контроль за генотипом эмбриона. </a:t>
            </a:r>
            <a:endParaRPr lang="ru-RU" sz="3600" dirty="0" smtClean="0"/>
          </a:p>
          <a:p>
            <a:pPr algn="just"/>
            <a:r>
              <a:rPr lang="ru-RU" sz="3600" dirty="0" smtClean="0"/>
              <a:t>Применяя </a:t>
            </a:r>
            <a:r>
              <a:rPr lang="ru-RU" sz="3600" dirty="0"/>
              <a:t>нехирургический способ извлечения эмбрионов, одно донорское животное можно использовать 3-4 раза, тем самым резко увеличивая его естественную репродуктивную способность;</a:t>
            </a:r>
          </a:p>
        </p:txBody>
      </p:sp>
    </p:spTree>
    <p:extLst>
      <p:ext uri="{BB962C8B-B14F-4D97-AF65-F5344CB8AC3E}">
        <p14:creationId xmlns:p14="http://schemas.microsoft.com/office/powerpoint/2010/main" xmlns="" val="1538665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43275" y="5589240"/>
            <a:ext cx="3816424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THE END</a:t>
            </a:r>
            <a:endParaRPr lang="ru-RU" sz="60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5612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0648"/>
            <a:ext cx="8568952" cy="65973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3000" dirty="0"/>
              <a:t>Трансплантация эмбрионов впервые была выполнена и описана Вальтером Хипом в 1890 году. </a:t>
            </a:r>
            <a:endParaRPr lang="ru-RU" sz="3000" dirty="0" smtClean="0"/>
          </a:p>
          <a:p>
            <a:pPr algn="just"/>
            <a:r>
              <a:rPr lang="ru-RU" sz="3000" dirty="0" smtClean="0"/>
              <a:t>Опыты </a:t>
            </a:r>
            <a:r>
              <a:rPr lang="ru-RU" sz="3000" dirty="0"/>
              <a:t>по пересадке эмбрионов на крупных сельскохозяйственных животных начались в 1930-х годах на овцах и козах. Первые успешные пересадки эмбрионов на крупном рогатом скоте и свиньях были осуществлены в 1950-х годах Джимом </a:t>
            </a:r>
            <a:r>
              <a:rPr lang="ru-RU" sz="3000" dirty="0" err="1"/>
              <a:t>Роусоном</a:t>
            </a:r>
            <a:r>
              <a:rPr lang="ru-RU" sz="3000" dirty="0"/>
              <a:t> в Кембридже, Англия</a:t>
            </a:r>
          </a:p>
          <a:p>
            <a:pPr algn="just"/>
            <a:r>
              <a:rPr lang="ru-RU" sz="3000" dirty="0" smtClean="0"/>
              <a:t>Первые </a:t>
            </a:r>
            <a:r>
              <a:rPr lang="ru-RU" sz="3000" dirty="0"/>
              <a:t>коммерческие пересадки эмбрионов были проведены в начале 1970-х годов.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30343947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2348880"/>
            <a:ext cx="7745505" cy="427699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1. Отбор </a:t>
            </a:r>
            <a:r>
              <a:rPr lang="ru-RU" sz="2800" dirty="0" smtClean="0"/>
              <a:t>доноров и самок-реципиентов</a:t>
            </a: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2. Вызывание суперовуляции</a:t>
            </a: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3. Осеменение </a:t>
            </a:r>
            <a:r>
              <a:rPr lang="ru-RU" sz="2800" dirty="0"/>
              <a:t>доноров.</a:t>
            </a:r>
          </a:p>
          <a:p>
            <a:pPr marL="0" indent="0">
              <a:buNone/>
            </a:pPr>
            <a:r>
              <a:rPr lang="ru-RU" sz="2800" dirty="0" smtClean="0"/>
              <a:t>4. </a:t>
            </a:r>
            <a:r>
              <a:rPr lang="ru-RU" sz="2800" dirty="0"/>
              <a:t>Извлечение эмбрионов.</a:t>
            </a:r>
          </a:p>
          <a:p>
            <a:pPr marL="0" indent="0">
              <a:buNone/>
            </a:pPr>
            <a:r>
              <a:rPr lang="ru-RU" sz="2800" dirty="0" smtClean="0"/>
              <a:t>5. </a:t>
            </a:r>
            <a:r>
              <a:rPr lang="ru-RU" sz="2800" dirty="0"/>
              <a:t>Оценка качества эмбрионов.</a:t>
            </a:r>
          </a:p>
          <a:p>
            <a:pPr marL="0" indent="0">
              <a:buNone/>
            </a:pPr>
            <a:r>
              <a:rPr lang="ru-RU" sz="2800" dirty="0"/>
              <a:t>6</a:t>
            </a:r>
            <a:r>
              <a:rPr lang="ru-RU" sz="2800" dirty="0" smtClean="0"/>
              <a:t>. </a:t>
            </a:r>
            <a:r>
              <a:rPr lang="ru-RU" sz="2800" dirty="0" err="1" smtClean="0"/>
              <a:t>Криоконсервация</a:t>
            </a:r>
            <a:r>
              <a:rPr lang="ru-RU" sz="2800" dirty="0" smtClean="0"/>
              <a:t> </a:t>
            </a:r>
            <a:r>
              <a:rPr lang="ru-RU" sz="2800" dirty="0"/>
              <a:t>эмбрионов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r>
              <a:rPr lang="ru-RU" sz="2800" dirty="0"/>
              <a:t>7</a:t>
            </a:r>
            <a:r>
              <a:rPr lang="ru-RU" sz="2800" dirty="0" smtClean="0"/>
              <a:t>. </a:t>
            </a:r>
            <a:r>
              <a:rPr lang="ru-RU" sz="2800" dirty="0"/>
              <a:t>Пересадка эмбрионов.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70156"/>
            <a:ext cx="8424936" cy="1054250"/>
          </a:xfrm>
        </p:spPr>
        <p:txBody>
          <a:bodyPr/>
          <a:lstStyle/>
          <a:p>
            <a:r>
              <a:rPr lang="ru-RU" sz="4000" dirty="0"/>
              <a:t>Технология метода трансплантации состоит из </a:t>
            </a:r>
            <a:r>
              <a:rPr lang="ru-RU" sz="4000" dirty="0" smtClean="0"/>
              <a:t>следующих этапов</a:t>
            </a:r>
            <a:r>
              <a:rPr lang="ru-RU" sz="4000" dirty="0"/>
              <a:t>: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3588108"/>
            <a:ext cx="2448272" cy="16960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228204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132856"/>
            <a:ext cx="8280920" cy="387781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800" dirty="0"/>
              <a:t>При отборе доноров привлекают только высокоценных в племенном отношении животных из благополучных в ветеринарном отношении хозяйств, со здоровой репродуктивной системой. Животных с нарушениями могут использовать после успешного лечения. Наиболее пригодны коровы в возрасте 2-4лактации. Приемлемый уровень </a:t>
            </a:r>
            <a:r>
              <a:rPr lang="ru-RU" sz="2800" dirty="0" err="1"/>
              <a:t>эмбриопродуктивности</a:t>
            </a:r>
            <a:r>
              <a:rPr lang="ru-RU" sz="2800" dirty="0"/>
              <a:t> у разных пород достигается телками 10-18-месячного возраста.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Отбор доноров</a:t>
            </a:r>
          </a:p>
        </p:txBody>
      </p:sp>
    </p:spTree>
    <p:extLst>
      <p:ext uri="{BB962C8B-B14F-4D97-AF65-F5344CB8AC3E}">
        <p14:creationId xmlns:p14="http://schemas.microsoft.com/office/powerpoint/2010/main" xmlns="" val="37946148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24744"/>
            <a:ext cx="8280920" cy="53179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800" dirty="0"/>
              <a:t>К животным-реципиентам предъявляются такие же требования, что и к донорам, но они обычно не представляют племенной ценности, т.к. будут выполнять роль носителя чужого генотипа. Они должны быть здоровыми, хорошо развитыми особями. Пришедшим в охоту естественным путем или через ее синхронизацию с помощью простагландинов и </a:t>
            </a:r>
            <a:r>
              <a:rPr lang="ru-RU" sz="2800" dirty="0" err="1"/>
              <a:t>эстрофана</a:t>
            </a:r>
            <a:r>
              <a:rPr lang="ru-RU" sz="2800" dirty="0"/>
              <a:t> пересаживают эмбрионы. </a:t>
            </a:r>
            <a:r>
              <a:rPr lang="ru-RU" sz="2800" dirty="0" err="1"/>
              <a:t>Приживляемость</a:t>
            </a:r>
            <a:r>
              <a:rPr lang="ru-RU" sz="2800" dirty="0"/>
              <a:t> зародышей колеблется в пределах 35-60 %.</a:t>
            </a:r>
          </a:p>
        </p:txBody>
      </p:sp>
    </p:spTree>
    <p:extLst>
      <p:ext uri="{BB962C8B-B14F-4D97-AF65-F5344CB8AC3E}">
        <p14:creationId xmlns:p14="http://schemas.microsoft.com/office/powerpoint/2010/main" xmlns="" val="35088149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96944" cy="15121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800" dirty="0"/>
              <a:t>Вызывание суперовуляции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5" y="2248347"/>
            <a:ext cx="8136904" cy="406097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/>
              <a:t>Суперовуляция – это выделение </a:t>
            </a:r>
            <a:r>
              <a:rPr lang="ru-RU" dirty="0"/>
              <a:t>множества яйцеклеток из яичников коровы в течение одной течки. </a:t>
            </a:r>
            <a:r>
              <a:rPr lang="ru-RU" dirty="0" smtClean="0"/>
              <a:t>Этот процесс осуществляется </a:t>
            </a:r>
            <a:r>
              <a:rPr lang="ru-RU" dirty="0"/>
              <a:t>с помощью гонадотропных гормонов типа ФСГ (фолликулостимулирующий гормон). Подвергнутая соответствующей гормональной обработке корова </a:t>
            </a:r>
            <a:r>
              <a:rPr lang="ru-RU" dirty="0" smtClean="0"/>
              <a:t>до </a:t>
            </a:r>
            <a:r>
              <a:rPr lang="ru-RU" dirty="0"/>
              <a:t>10 и более жизнеспособных яйцеклеток за одну течку. Общепринятые методики вызывания суперовуляции у крупного рогатого скота предполагают введение через 48-56 часов после обработки гонадотропином простагландина </a:t>
            </a:r>
            <a:r>
              <a:rPr lang="ru-RU" dirty="0" err="1"/>
              <a:t>Fa</a:t>
            </a:r>
            <a:r>
              <a:rPr lang="ru-RU" dirty="0"/>
              <a:t>. Признаки охоты появляются через двое суток.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3024476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96944" cy="7920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800" dirty="0"/>
              <a:t>Осеменение </a:t>
            </a:r>
            <a:r>
              <a:rPr lang="ru-RU" sz="4800" dirty="0" smtClean="0"/>
              <a:t>доноров</a:t>
            </a:r>
            <a:endParaRPr lang="ru-RU" sz="48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5" y="1196752"/>
            <a:ext cx="4680519" cy="532859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Доноров осеменяют традиционными методами искусственного </a:t>
            </a:r>
            <a:r>
              <a:rPr lang="ru-RU" dirty="0" smtClean="0"/>
              <a:t>осеменения.</a:t>
            </a:r>
          </a:p>
          <a:p>
            <a:pPr algn="just"/>
            <a:r>
              <a:rPr lang="ru-RU" dirty="0"/>
              <a:t>М</a:t>
            </a:r>
            <a:r>
              <a:rPr lang="ru-RU" dirty="0" smtClean="0"/>
              <a:t>ногие </a:t>
            </a:r>
            <a:r>
              <a:rPr lang="ru-RU" dirty="0"/>
              <a:t>специалисты </a:t>
            </a:r>
            <a:r>
              <a:rPr lang="ru-RU" dirty="0" smtClean="0"/>
              <a:t>практикуют </a:t>
            </a:r>
            <a:r>
              <a:rPr lang="ru-RU" dirty="0"/>
              <a:t>несколько осеменений в течении </a:t>
            </a:r>
            <a:r>
              <a:rPr lang="ru-RU" dirty="0" smtClean="0"/>
              <a:t>течки. </a:t>
            </a:r>
            <a:r>
              <a:rPr lang="ru-RU" dirty="0"/>
              <a:t>Одна из эффективных схем включает в себя осеменение </a:t>
            </a:r>
            <a:r>
              <a:rPr lang="ru-RU" dirty="0" smtClean="0"/>
              <a:t>доноров </a:t>
            </a:r>
            <a:r>
              <a:rPr lang="ru-RU" dirty="0"/>
              <a:t>через 12, 24 и 36 часов после начала охоты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/>
              <a:t>Использование семени высокого качества с высоким процентом нормальных, подвижных спермиев является крайне важным </a:t>
            </a:r>
            <a:r>
              <a:rPr lang="ru-RU" dirty="0" smtClean="0"/>
              <a:t>моментом. Наиболее </a:t>
            </a:r>
            <a:r>
              <a:rPr lang="ru-RU" dirty="0"/>
              <a:t>оптимальным местом введения семени является тело матки. </a:t>
            </a:r>
            <a:r>
              <a:rPr lang="ru-RU" dirty="0" smtClean="0"/>
              <a:t>Когда </a:t>
            </a:r>
            <a:r>
              <a:rPr lang="ru-RU" dirty="0"/>
              <a:t>семя вводится глубоко в один из рогов матки, то </a:t>
            </a:r>
            <a:r>
              <a:rPr lang="ru-RU" dirty="0" err="1"/>
              <a:t>оплодотворяемость</a:t>
            </a:r>
            <a:r>
              <a:rPr lang="ru-RU" dirty="0"/>
              <a:t> может снизиться, если овуляция происходит на противоположном яичнике.</a:t>
            </a:r>
            <a:endParaRPr lang="ru-RU" dirty="0" smtClean="0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1052737"/>
            <a:ext cx="318009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2" descr="http://i070.radikal.ru/0911/a3/b408c0b086a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600" y="4221088"/>
            <a:ext cx="3523222" cy="26369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5719328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222928"/>
            <a:ext cx="3548063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486458" y="4245218"/>
            <a:ext cx="3528392" cy="110483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Извлечение эмбрионов</a:t>
            </a:r>
          </a:p>
        </p:txBody>
      </p:sp>
      <p:sp>
        <p:nvSpPr>
          <p:cNvPr id="6" name="Стрелка вниз 5"/>
          <p:cNvSpPr/>
          <p:nvPr/>
        </p:nvSpPr>
        <p:spPr>
          <a:xfrm rot="19632155">
            <a:off x="5555168" y="2870463"/>
            <a:ext cx="407548" cy="1091332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743704">
            <a:off x="3216543" y="2883332"/>
            <a:ext cx="428339" cy="1076519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187624" y="2041242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п</a:t>
            </a:r>
            <a:r>
              <a:rPr lang="ru-RU" sz="3200" b="1" dirty="0" smtClean="0">
                <a:solidFill>
                  <a:schemeClr val="tx2"/>
                </a:solidFill>
              </a:rPr>
              <a:t>роизводится двумя путями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11650" y="4505247"/>
            <a:ext cx="3629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нехирургическим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9297" y="4505247"/>
            <a:ext cx="3257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хирургическим</a:t>
            </a:r>
          </a:p>
        </p:txBody>
      </p:sp>
    </p:spTree>
    <p:extLst>
      <p:ext uri="{BB962C8B-B14F-4D97-AF65-F5344CB8AC3E}">
        <p14:creationId xmlns:p14="http://schemas.microsoft.com/office/powerpoint/2010/main" xmlns="" val="68899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/>
      <p:bldP spid="13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612</TotalTime>
  <Words>950</Words>
  <Application>Microsoft Office PowerPoint</Application>
  <PresentationFormat>Экран (4:3)</PresentationFormat>
  <Paragraphs>66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Твердый переплет</vt:lpstr>
      <vt:lpstr>Трансплантация эмбрионов</vt:lpstr>
      <vt:lpstr>Слайд 2</vt:lpstr>
      <vt:lpstr>Слайд 3</vt:lpstr>
      <vt:lpstr>Технология метода трансплантации состоит из следующих этапов: </vt:lpstr>
      <vt:lpstr>Отбор доноров</vt:lpstr>
      <vt:lpstr>Слайд 6</vt:lpstr>
      <vt:lpstr>Вызывание суперовуляции</vt:lpstr>
      <vt:lpstr>Осеменение доноров</vt:lpstr>
      <vt:lpstr>Извлечение эмбрионов</vt:lpstr>
      <vt:lpstr>Слайд 10</vt:lpstr>
      <vt:lpstr>Слайд 11</vt:lpstr>
      <vt:lpstr>ПРОМЫВАНИЕ РОГОВ МАТКИ ПРИ НЕХИРУРГИЧЕСКОМ МЕТОДЕ ИЗВЛЕЧЕНИЯ ЭМБРИОНОВ</vt:lpstr>
      <vt:lpstr>Слайд 13</vt:lpstr>
      <vt:lpstr>Слайд 14</vt:lpstr>
      <vt:lpstr>Оценка качества эмбрионов</vt:lpstr>
      <vt:lpstr>Слайд 16</vt:lpstr>
      <vt:lpstr>Криоконсервация эмбрионов</vt:lpstr>
      <vt:lpstr>Пересадка эмбрионов</vt:lpstr>
      <vt:lpstr>Слайд 19</vt:lpstr>
      <vt:lpstr>Слайд 20</vt:lpstr>
      <vt:lpstr>Слайд 21</vt:lpstr>
      <vt:lpstr>Слайд 22</vt:lpstr>
      <vt:lpstr>THE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Бонитировка овец тонкорунных пород</dc:title>
  <dc:creator>User</dc:creator>
  <cp:lastModifiedBy>7</cp:lastModifiedBy>
  <cp:revision>60</cp:revision>
  <dcterms:created xsi:type="dcterms:W3CDTF">2013-09-19T17:21:41Z</dcterms:created>
  <dcterms:modified xsi:type="dcterms:W3CDTF">2014-11-20T05:11:45Z</dcterms:modified>
</cp:coreProperties>
</file>