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3" r:id="rId3"/>
    <p:sldId id="274" r:id="rId4"/>
    <p:sldId id="275" r:id="rId5"/>
    <p:sldId id="257" r:id="rId6"/>
    <p:sldId id="272" r:id="rId7"/>
    <p:sldId id="258" r:id="rId8"/>
    <p:sldId id="260" r:id="rId9"/>
    <p:sldId id="261" r:id="rId10"/>
    <p:sldId id="276" r:id="rId11"/>
    <p:sldId id="262" r:id="rId12"/>
    <p:sldId id="263" r:id="rId13"/>
    <p:sldId id="264" r:id="rId14"/>
    <p:sldId id="265" r:id="rId15"/>
    <p:sldId id="266" r:id="rId16"/>
    <p:sldId id="27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D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62" autoAdjust="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86DB3A-1B84-4396-80B3-BB78A178EA7A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71BF84-506C-4B6B-9F07-ACD646D20896}">
      <dgm:prSet phldrT="[Текст]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r>
            <a:rPr lang="kk-KZ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/>
            </a:rPr>
            <a:t>Бағалы аң терісі шикізаттары</a:t>
          </a:r>
          <a:endParaRPr lang="ru-RU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 flip="none" rotWithShape="1"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/>
          </a:endParaRPr>
        </a:p>
      </dgm:t>
    </dgm:pt>
    <dgm:pt modelId="{EC47B94A-748E-4D60-AA62-27B0FE4782F1}" type="parTrans" cxnId="{6EE2372C-1CFD-4882-9390-36DC1ACB1361}">
      <dgm:prSet/>
      <dgm:spPr/>
      <dgm:t>
        <a:bodyPr/>
        <a:lstStyle/>
        <a:p>
          <a:endParaRPr lang="ru-RU"/>
        </a:p>
      </dgm:t>
    </dgm:pt>
    <dgm:pt modelId="{07848807-AB96-46D7-8DC4-1B74D4DCC150}" type="sibTrans" cxnId="{6EE2372C-1CFD-4882-9390-36DC1ACB1361}">
      <dgm:prSet/>
      <dgm:spPr/>
      <dgm:t>
        <a:bodyPr/>
        <a:lstStyle/>
        <a:p>
          <a:endParaRPr lang="ru-RU"/>
        </a:p>
      </dgm:t>
    </dgm:pt>
    <dgm:pt modelId="{A9A1E60C-C209-4588-BE45-24E18CDB612D}">
      <dgm:prSet phldrT="[Текст]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kk-KZ" dirty="0" smtClean="0"/>
            <a:t>Бағалы аң терісі</a:t>
          </a:r>
          <a:endParaRPr lang="ru-RU" dirty="0"/>
        </a:p>
      </dgm:t>
    </dgm:pt>
    <dgm:pt modelId="{244D6279-CF79-4EC4-BBD2-50111CFDEEE5}" type="parTrans" cxnId="{FA5D4E8F-69D4-47C6-9D2F-53BB830ED7B6}">
      <dgm:prSet/>
      <dgm:spPr/>
      <dgm:t>
        <a:bodyPr/>
        <a:lstStyle/>
        <a:p>
          <a:endParaRPr lang="ru-RU"/>
        </a:p>
      </dgm:t>
    </dgm:pt>
    <dgm:pt modelId="{9F259E9E-1854-4721-AD70-784A67E2D57E}" type="sibTrans" cxnId="{FA5D4E8F-69D4-47C6-9D2F-53BB830ED7B6}">
      <dgm:prSet/>
      <dgm:spPr/>
      <dgm:t>
        <a:bodyPr/>
        <a:lstStyle/>
        <a:p>
          <a:endParaRPr lang="ru-RU"/>
        </a:p>
      </dgm:t>
    </dgm:pt>
    <dgm:pt modelId="{01317890-FD4A-4DA4-8BE7-A22674C4EE23}">
      <dgm:prSet phldrT="[Текст]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kk-KZ" dirty="0" smtClean="0"/>
            <a:t>Жануар терісі</a:t>
          </a:r>
          <a:endParaRPr lang="ru-RU" dirty="0"/>
        </a:p>
      </dgm:t>
    </dgm:pt>
    <dgm:pt modelId="{786E1308-819C-4029-A64B-3E95E07C16D4}" type="parTrans" cxnId="{242372E7-7934-4857-A5EA-31F87BCEF568}">
      <dgm:prSet/>
      <dgm:spPr/>
      <dgm:t>
        <a:bodyPr/>
        <a:lstStyle/>
        <a:p>
          <a:endParaRPr lang="ru-RU"/>
        </a:p>
      </dgm:t>
    </dgm:pt>
    <dgm:pt modelId="{F8400C1D-786F-47D4-BB6B-04505840E807}" type="sibTrans" cxnId="{242372E7-7934-4857-A5EA-31F87BCEF568}">
      <dgm:prSet/>
      <dgm:spPr/>
      <dgm:t>
        <a:bodyPr/>
        <a:lstStyle/>
        <a:p>
          <a:endParaRPr lang="ru-RU"/>
        </a:p>
      </dgm:t>
    </dgm:pt>
    <dgm:pt modelId="{6B88099B-30E1-4255-9299-00938B8354AD}">
      <dgm:prSet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kk-KZ" dirty="0" smtClean="0"/>
            <a:t>Теңіз аң терісі</a:t>
          </a:r>
          <a:endParaRPr lang="ru-RU" dirty="0"/>
        </a:p>
      </dgm:t>
    </dgm:pt>
    <dgm:pt modelId="{2E9BC65F-0085-4CEC-9435-F04467C67E06}" type="parTrans" cxnId="{91B1F827-8CDD-4376-83C0-DDFEA4F031DF}">
      <dgm:prSet/>
      <dgm:spPr/>
      <dgm:t>
        <a:bodyPr/>
        <a:lstStyle/>
        <a:p>
          <a:endParaRPr lang="ru-RU"/>
        </a:p>
      </dgm:t>
    </dgm:pt>
    <dgm:pt modelId="{A8DB4FD1-1E42-46C6-9774-B0DD80959672}" type="sibTrans" cxnId="{91B1F827-8CDD-4376-83C0-DDFEA4F031DF}">
      <dgm:prSet/>
      <dgm:spPr/>
      <dgm:t>
        <a:bodyPr/>
        <a:lstStyle/>
        <a:p>
          <a:endParaRPr lang="ru-RU"/>
        </a:p>
      </dgm:t>
    </dgm:pt>
    <dgm:pt modelId="{2F41836C-551B-404D-93A3-C5477757365E}" type="pres">
      <dgm:prSet presAssocID="{2686DB3A-1B84-4396-80B3-BB78A178EA7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DB43469-C683-4E2B-8547-8BC1314FCF20}" type="pres">
      <dgm:prSet presAssocID="{4471BF84-506C-4B6B-9F07-ACD646D20896}" presName="root" presStyleCnt="0"/>
      <dgm:spPr/>
    </dgm:pt>
    <dgm:pt modelId="{9C79542E-9462-4F26-A411-719ED0D2A0C8}" type="pres">
      <dgm:prSet presAssocID="{4471BF84-506C-4B6B-9F07-ACD646D20896}" presName="rootComposite" presStyleCnt="0"/>
      <dgm:spPr/>
    </dgm:pt>
    <dgm:pt modelId="{13299BDF-ED11-43D0-A79B-03477FCB1764}" type="pres">
      <dgm:prSet presAssocID="{4471BF84-506C-4B6B-9F07-ACD646D20896}" presName="rootText" presStyleLbl="node1" presStyleIdx="0" presStyleCnt="1" custScaleX="212674" custLinFactNeighborX="-10499" custLinFactNeighborY="-11"/>
      <dgm:spPr/>
      <dgm:t>
        <a:bodyPr/>
        <a:lstStyle/>
        <a:p>
          <a:endParaRPr lang="ru-RU"/>
        </a:p>
      </dgm:t>
    </dgm:pt>
    <dgm:pt modelId="{BF04A395-6BA1-44FC-A9E1-D4A303B06667}" type="pres">
      <dgm:prSet presAssocID="{4471BF84-506C-4B6B-9F07-ACD646D20896}" presName="rootConnector" presStyleLbl="node1" presStyleIdx="0" presStyleCnt="1"/>
      <dgm:spPr/>
      <dgm:t>
        <a:bodyPr/>
        <a:lstStyle/>
        <a:p>
          <a:endParaRPr lang="ru-RU"/>
        </a:p>
      </dgm:t>
    </dgm:pt>
    <dgm:pt modelId="{3299ACE1-D4AC-49A4-81C7-551311CA3DC8}" type="pres">
      <dgm:prSet presAssocID="{4471BF84-506C-4B6B-9F07-ACD646D20896}" presName="childShape" presStyleCnt="0"/>
      <dgm:spPr/>
    </dgm:pt>
    <dgm:pt modelId="{9F0E591A-650D-42A3-AA36-7A40BB9DAB15}" type="pres">
      <dgm:prSet presAssocID="{244D6279-CF79-4EC4-BBD2-50111CFDEEE5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1E70DDC-F04F-477B-9533-CE2A8020666F}" type="pres">
      <dgm:prSet presAssocID="{A9A1E60C-C209-4588-BE45-24E18CDB612D}" presName="childText" presStyleLbl="bgAcc1" presStyleIdx="0" presStyleCnt="3" custScaleX="179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DC5DA-C263-4212-8CA9-800E956C269E}" type="pres">
      <dgm:prSet presAssocID="{786E1308-819C-4029-A64B-3E95E07C16D4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3525A62-CA8F-4C12-BA71-B21D2FD76F72}" type="pres">
      <dgm:prSet presAssocID="{01317890-FD4A-4DA4-8BE7-A22674C4EE23}" presName="childText" presStyleLbl="bgAcc1" presStyleIdx="1" presStyleCnt="3" custScaleX="16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D3C8C-98CD-4F38-B90E-4AEF6F01F492}" type="pres">
      <dgm:prSet presAssocID="{2E9BC65F-0085-4CEC-9435-F04467C67E06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26B645C-AE0E-4DD4-9A5C-AF5C58312D95}" type="pres">
      <dgm:prSet presAssocID="{6B88099B-30E1-4255-9299-00938B8354AD}" presName="childText" presStyleLbl="bgAcc1" presStyleIdx="2" presStyleCnt="3" custScaleX="152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4F10B-FD3D-482A-8990-E096337E4781}" type="presOf" srcId="{2686DB3A-1B84-4396-80B3-BB78A178EA7A}" destId="{2F41836C-551B-404D-93A3-C5477757365E}" srcOrd="0" destOrd="0" presId="urn:microsoft.com/office/officeart/2005/8/layout/hierarchy3"/>
    <dgm:cxn modelId="{B87E9719-19C6-4088-910A-991B30368481}" type="presOf" srcId="{786E1308-819C-4029-A64B-3E95E07C16D4}" destId="{EB5DC5DA-C263-4212-8CA9-800E956C269E}" srcOrd="0" destOrd="0" presId="urn:microsoft.com/office/officeart/2005/8/layout/hierarchy3"/>
    <dgm:cxn modelId="{34123E5C-89D3-4BDA-9C8C-B2E1D6B2B3B2}" type="presOf" srcId="{4471BF84-506C-4B6B-9F07-ACD646D20896}" destId="{13299BDF-ED11-43D0-A79B-03477FCB1764}" srcOrd="0" destOrd="0" presId="urn:microsoft.com/office/officeart/2005/8/layout/hierarchy3"/>
    <dgm:cxn modelId="{D17C5408-FBE6-4C92-9AE9-A333FDF2BB04}" type="presOf" srcId="{244D6279-CF79-4EC4-BBD2-50111CFDEEE5}" destId="{9F0E591A-650D-42A3-AA36-7A40BB9DAB15}" srcOrd="0" destOrd="0" presId="urn:microsoft.com/office/officeart/2005/8/layout/hierarchy3"/>
    <dgm:cxn modelId="{D9C883D2-FF2C-4E08-9A41-E129CEFE94CD}" type="presOf" srcId="{2E9BC65F-0085-4CEC-9435-F04467C67E06}" destId="{867D3C8C-98CD-4F38-B90E-4AEF6F01F492}" srcOrd="0" destOrd="0" presId="urn:microsoft.com/office/officeart/2005/8/layout/hierarchy3"/>
    <dgm:cxn modelId="{47E38DF5-1D7B-4256-B3CF-57FDB7EF577E}" type="presOf" srcId="{6B88099B-30E1-4255-9299-00938B8354AD}" destId="{926B645C-AE0E-4DD4-9A5C-AF5C58312D95}" srcOrd="0" destOrd="0" presId="urn:microsoft.com/office/officeart/2005/8/layout/hierarchy3"/>
    <dgm:cxn modelId="{FA5D4E8F-69D4-47C6-9D2F-53BB830ED7B6}" srcId="{4471BF84-506C-4B6B-9F07-ACD646D20896}" destId="{A9A1E60C-C209-4588-BE45-24E18CDB612D}" srcOrd="0" destOrd="0" parTransId="{244D6279-CF79-4EC4-BBD2-50111CFDEEE5}" sibTransId="{9F259E9E-1854-4721-AD70-784A67E2D57E}"/>
    <dgm:cxn modelId="{C69D6DA6-7157-4394-9F2D-9F13CC4BB0E2}" type="presOf" srcId="{A9A1E60C-C209-4588-BE45-24E18CDB612D}" destId="{31E70DDC-F04F-477B-9533-CE2A8020666F}" srcOrd="0" destOrd="0" presId="urn:microsoft.com/office/officeart/2005/8/layout/hierarchy3"/>
    <dgm:cxn modelId="{D3B68478-FB29-46CA-89F0-4E341E13E7DC}" type="presOf" srcId="{01317890-FD4A-4DA4-8BE7-A22674C4EE23}" destId="{53525A62-CA8F-4C12-BA71-B21D2FD76F72}" srcOrd="0" destOrd="0" presId="urn:microsoft.com/office/officeart/2005/8/layout/hierarchy3"/>
    <dgm:cxn modelId="{91B1F827-8CDD-4376-83C0-DDFEA4F031DF}" srcId="{4471BF84-506C-4B6B-9F07-ACD646D20896}" destId="{6B88099B-30E1-4255-9299-00938B8354AD}" srcOrd="2" destOrd="0" parTransId="{2E9BC65F-0085-4CEC-9435-F04467C67E06}" sibTransId="{A8DB4FD1-1E42-46C6-9774-B0DD80959672}"/>
    <dgm:cxn modelId="{DA244D96-630A-4F65-842F-542175F91F03}" type="presOf" srcId="{4471BF84-506C-4B6B-9F07-ACD646D20896}" destId="{BF04A395-6BA1-44FC-A9E1-D4A303B06667}" srcOrd="1" destOrd="0" presId="urn:microsoft.com/office/officeart/2005/8/layout/hierarchy3"/>
    <dgm:cxn modelId="{6EE2372C-1CFD-4882-9390-36DC1ACB1361}" srcId="{2686DB3A-1B84-4396-80B3-BB78A178EA7A}" destId="{4471BF84-506C-4B6B-9F07-ACD646D20896}" srcOrd="0" destOrd="0" parTransId="{EC47B94A-748E-4D60-AA62-27B0FE4782F1}" sibTransId="{07848807-AB96-46D7-8DC4-1B74D4DCC150}"/>
    <dgm:cxn modelId="{242372E7-7934-4857-A5EA-31F87BCEF568}" srcId="{4471BF84-506C-4B6B-9F07-ACD646D20896}" destId="{01317890-FD4A-4DA4-8BE7-A22674C4EE23}" srcOrd="1" destOrd="0" parTransId="{786E1308-819C-4029-A64B-3E95E07C16D4}" sibTransId="{F8400C1D-786F-47D4-BB6B-04505840E807}"/>
    <dgm:cxn modelId="{768F73BA-6926-47AC-A0AA-7BA37EB0D872}" type="presParOf" srcId="{2F41836C-551B-404D-93A3-C5477757365E}" destId="{1DB43469-C683-4E2B-8547-8BC1314FCF20}" srcOrd="0" destOrd="0" presId="urn:microsoft.com/office/officeart/2005/8/layout/hierarchy3"/>
    <dgm:cxn modelId="{E385D8A2-B679-4304-BB63-7C24CBBC0775}" type="presParOf" srcId="{1DB43469-C683-4E2B-8547-8BC1314FCF20}" destId="{9C79542E-9462-4F26-A411-719ED0D2A0C8}" srcOrd="0" destOrd="0" presId="urn:microsoft.com/office/officeart/2005/8/layout/hierarchy3"/>
    <dgm:cxn modelId="{5486FAC7-5656-4091-811E-A29230D5A606}" type="presParOf" srcId="{9C79542E-9462-4F26-A411-719ED0D2A0C8}" destId="{13299BDF-ED11-43D0-A79B-03477FCB1764}" srcOrd="0" destOrd="0" presId="urn:microsoft.com/office/officeart/2005/8/layout/hierarchy3"/>
    <dgm:cxn modelId="{3CE0BBAC-40CB-4181-B710-1BA86805F241}" type="presParOf" srcId="{9C79542E-9462-4F26-A411-719ED0D2A0C8}" destId="{BF04A395-6BA1-44FC-A9E1-D4A303B06667}" srcOrd="1" destOrd="0" presId="urn:microsoft.com/office/officeart/2005/8/layout/hierarchy3"/>
    <dgm:cxn modelId="{656D8FDA-7332-4438-98B2-A1947B0642C0}" type="presParOf" srcId="{1DB43469-C683-4E2B-8547-8BC1314FCF20}" destId="{3299ACE1-D4AC-49A4-81C7-551311CA3DC8}" srcOrd="1" destOrd="0" presId="urn:microsoft.com/office/officeart/2005/8/layout/hierarchy3"/>
    <dgm:cxn modelId="{C2A9E1A8-3006-4FD2-8FC8-DB3115DF54F0}" type="presParOf" srcId="{3299ACE1-D4AC-49A4-81C7-551311CA3DC8}" destId="{9F0E591A-650D-42A3-AA36-7A40BB9DAB15}" srcOrd="0" destOrd="0" presId="urn:microsoft.com/office/officeart/2005/8/layout/hierarchy3"/>
    <dgm:cxn modelId="{32127A11-EB17-48BC-B511-A0C1873AF84B}" type="presParOf" srcId="{3299ACE1-D4AC-49A4-81C7-551311CA3DC8}" destId="{31E70DDC-F04F-477B-9533-CE2A8020666F}" srcOrd="1" destOrd="0" presId="urn:microsoft.com/office/officeart/2005/8/layout/hierarchy3"/>
    <dgm:cxn modelId="{98C28FB3-C156-475A-ACD7-20B7CF823A9A}" type="presParOf" srcId="{3299ACE1-D4AC-49A4-81C7-551311CA3DC8}" destId="{EB5DC5DA-C263-4212-8CA9-800E956C269E}" srcOrd="2" destOrd="0" presId="urn:microsoft.com/office/officeart/2005/8/layout/hierarchy3"/>
    <dgm:cxn modelId="{2B24B148-0A83-4F8B-B6D2-78AA684D9F98}" type="presParOf" srcId="{3299ACE1-D4AC-49A4-81C7-551311CA3DC8}" destId="{53525A62-CA8F-4C12-BA71-B21D2FD76F72}" srcOrd="3" destOrd="0" presId="urn:microsoft.com/office/officeart/2005/8/layout/hierarchy3"/>
    <dgm:cxn modelId="{75987B35-7293-4A08-8A60-A2ABE6DECA57}" type="presParOf" srcId="{3299ACE1-D4AC-49A4-81C7-551311CA3DC8}" destId="{867D3C8C-98CD-4F38-B90E-4AEF6F01F492}" srcOrd="4" destOrd="0" presId="urn:microsoft.com/office/officeart/2005/8/layout/hierarchy3"/>
    <dgm:cxn modelId="{23117386-9429-4A2F-97D7-31A7C7F3DF24}" type="presParOf" srcId="{3299ACE1-D4AC-49A4-81C7-551311CA3DC8}" destId="{926B645C-AE0E-4DD4-9A5C-AF5C58312D9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99BDF-ED11-43D0-A79B-03477FCB1764}">
      <dsp:nvSpPr>
        <dsp:cNvPr id="0" name=""/>
        <dsp:cNvSpPr/>
      </dsp:nvSpPr>
      <dsp:spPr>
        <a:xfrm>
          <a:off x="142830" y="1"/>
          <a:ext cx="3639016" cy="85553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/>
            </a:rPr>
            <a:t>Бағалы аң терісі шикізаттары</a:t>
          </a:r>
          <a:endParaRPr lang="ru-RU" sz="24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 flip="none" rotWithShape="1"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/>
          </a:endParaRPr>
        </a:p>
      </dsp:txBody>
      <dsp:txXfrm>
        <a:off x="167888" y="25059"/>
        <a:ext cx="3588900" cy="805422"/>
      </dsp:txXfrm>
    </dsp:sp>
    <dsp:sp modelId="{9F0E591A-650D-42A3-AA36-7A40BB9DAB15}">
      <dsp:nvSpPr>
        <dsp:cNvPr id="0" name=""/>
        <dsp:cNvSpPr/>
      </dsp:nvSpPr>
      <dsp:spPr>
        <a:xfrm>
          <a:off x="506731" y="855540"/>
          <a:ext cx="543547" cy="641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1748"/>
              </a:lnTo>
              <a:lnTo>
                <a:pt x="543547" y="641748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70DDC-F04F-477B-9533-CE2A8020666F}">
      <dsp:nvSpPr>
        <dsp:cNvPr id="0" name=""/>
        <dsp:cNvSpPr/>
      </dsp:nvSpPr>
      <dsp:spPr>
        <a:xfrm>
          <a:off x="1050279" y="1069519"/>
          <a:ext cx="2452110" cy="85553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Бағалы аң терісі</a:t>
          </a:r>
          <a:endParaRPr lang="ru-RU" sz="2400" kern="1200" dirty="0"/>
        </a:p>
      </dsp:txBody>
      <dsp:txXfrm>
        <a:off x="1075337" y="1094577"/>
        <a:ext cx="2401994" cy="805422"/>
      </dsp:txXfrm>
    </dsp:sp>
    <dsp:sp modelId="{EB5DC5DA-C263-4212-8CA9-800E956C269E}">
      <dsp:nvSpPr>
        <dsp:cNvPr id="0" name=""/>
        <dsp:cNvSpPr/>
      </dsp:nvSpPr>
      <dsp:spPr>
        <a:xfrm>
          <a:off x="506731" y="855540"/>
          <a:ext cx="543547" cy="17111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1171"/>
              </a:lnTo>
              <a:lnTo>
                <a:pt x="543547" y="171117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525A62-CA8F-4C12-BA71-B21D2FD76F72}">
      <dsp:nvSpPr>
        <dsp:cNvPr id="0" name=""/>
        <dsp:cNvSpPr/>
      </dsp:nvSpPr>
      <dsp:spPr>
        <a:xfrm>
          <a:off x="1050279" y="2138942"/>
          <a:ext cx="2270161" cy="85553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19050" cap="flat" cmpd="sng" algn="ctr">
          <a:solidFill>
            <a:schemeClr val="accent5">
              <a:hueOff val="3005349"/>
              <a:satOff val="-13190"/>
              <a:lumOff val="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Жануар терісі</a:t>
          </a:r>
          <a:endParaRPr lang="ru-RU" sz="2400" kern="1200" dirty="0"/>
        </a:p>
      </dsp:txBody>
      <dsp:txXfrm>
        <a:off x="1075337" y="2164000"/>
        <a:ext cx="2220045" cy="805422"/>
      </dsp:txXfrm>
    </dsp:sp>
    <dsp:sp modelId="{867D3C8C-98CD-4F38-B90E-4AEF6F01F492}">
      <dsp:nvSpPr>
        <dsp:cNvPr id="0" name=""/>
        <dsp:cNvSpPr/>
      </dsp:nvSpPr>
      <dsp:spPr>
        <a:xfrm>
          <a:off x="506731" y="855540"/>
          <a:ext cx="543547" cy="2780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0594"/>
              </a:lnTo>
              <a:lnTo>
                <a:pt x="543547" y="2780594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B645C-AE0E-4DD4-9A5C-AF5C58312D95}">
      <dsp:nvSpPr>
        <dsp:cNvPr id="0" name=""/>
        <dsp:cNvSpPr/>
      </dsp:nvSpPr>
      <dsp:spPr>
        <a:xfrm>
          <a:off x="1050279" y="3208365"/>
          <a:ext cx="2088212" cy="85553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19050" cap="flat" cmpd="sng" algn="ctr">
          <a:solidFill>
            <a:schemeClr val="accent5">
              <a:hueOff val="6010699"/>
              <a:satOff val="-26380"/>
              <a:lumOff val="7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kern="1200" dirty="0" smtClean="0"/>
            <a:t>Теңіз аң терісі</a:t>
          </a:r>
          <a:endParaRPr lang="ru-RU" sz="2400" kern="1200" dirty="0"/>
        </a:p>
      </dsp:txBody>
      <dsp:txXfrm>
        <a:off x="1075337" y="3233423"/>
        <a:ext cx="2038096" cy="805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59A042-AD63-4E4F-B184-658715DCFC15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8776EA-DDFE-4A3A-80CE-979A0C26B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9579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18A2AE-5599-4B2E-BDE8-E3E518A9EE7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8776EA-DDFE-4A3A-80CE-979A0C26B2E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7348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475756-5485-4585-804D-1CEFA28117A0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85386A3-76AB-4CBC-BC30-BA02823410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C9CF1-AFA8-4B33-9658-D5B3C3C640D9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5289-A702-45A8-8B78-58CCABD2B2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C2A862-89F8-4C2D-B80D-3383CCC732E3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E3E58-F7B1-41AF-B0DA-85A58E2338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BB79D-3739-479C-BE12-386ACE1747B6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3B9BB6-D467-4420-95F6-845FF9D4D8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2D5299-9033-4B15-A6BF-22459B057397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305EFC-2BD2-44F9-9EE4-51DBADAC14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CFF891-95B5-4FF6-B6BC-9E788A1FA749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8CE3AD-0080-452B-9A37-FECB29F09F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30D1F0-EF59-4A16-BE4A-F528555814F0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5A19473-6557-4616-AF58-73AB89A86A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3C3811-34DA-427E-B9FA-AE6BE6D20D9A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771F930-8981-450E-99BC-23BB6D377D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69FDE6-9110-4B2C-9D2D-750F18E5B813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FC8A810-487E-4EFD-A5CE-8D04CE4809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5DAB2A-8383-4C77-9FD4-4B8CD704171F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37E118-E6F9-4158-8DC7-63AFACA768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8382D1-F922-4AB7-99FF-BFA03494543D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D79378-D79B-494E-932D-8B25AB8593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B28D3A7B-8D8E-45A5-9E4C-265669C66270}" type="datetimeFigureOut">
              <a:rPr lang="ru-RU" smtClean="0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197BDAF6-26C3-44E1-8715-9853FE2650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6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Scy;&amp;ocy;&amp;bcy;&amp;ocy;&amp;lcy;&amp;sof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528" y="2057159"/>
            <a:ext cx="2720483" cy="18227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osmex.ru/assets/images/animals/norka_europ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870" y="3972137"/>
            <a:ext cx="2392085" cy="2028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osmex.ru/assets/images/animals/barsuk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0319" y="548680"/>
            <a:ext cx="2383532" cy="1768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rosmex.ru/assets/images/animals/kolono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4171" y="-113493"/>
            <a:ext cx="2448272" cy="19583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rosmex.ru/assets/images/animals/ondatra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2236" y="304559"/>
            <a:ext cx="2095500" cy="1752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rosmex.ru/assets/images/animals/vydr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9986" y="1700808"/>
            <a:ext cx="2304256" cy="1800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rosmex.ru/assets/images/animals/belk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9105" y="3501008"/>
            <a:ext cx="2417262" cy="18554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rosmex.ru/assets/images/animals/ry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97152"/>
            <a:ext cx="2411241" cy="17876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rosmex.ru/assets/images/animals/bobr_eur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5727" y="4941168"/>
            <a:ext cx="2460201" cy="17716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180859"/>
            <a:ext cx="9036496" cy="4154984"/>
          </a:xfrm>
          <a:prstGeom prst="rect">
            <a:avLst/>
          </a:prstGeom>
          <a:ln/>
          <a:scene3d>
            <a:camera prst="orthographicFront"/>
            <a:lightRig rig="flat" dir="tl">
              <a:rot lat="0" lon="0" rev="6600000"/>
            </a:lightRig>
          </a:scene3d>
          <a:sp3d contourW="12700" prstMaterial="clear">
            <a:contourClr>
              <a:schemeClr val="accent1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Бағалы аң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терісін орау,таңбалау,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сақтау және тасымалдау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262874"/>
            <a:ext cx="4572000" cy="369331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1.7.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Наурыздан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қазанға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дейінгі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аралықта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жәшік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бума,қап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пошталық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сәлемдемеге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орау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кезінде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, ГОСТ 16106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терілер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арасына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2-3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қапшық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нафталин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қояды,бір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жүк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орнына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100г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есебімен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басқа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инсектицидтер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енгізеді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Қапшықтар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тығыз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матадан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болуы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шарт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Себетін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инсектицидтерді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теріге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себуге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болмайды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.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cs typeface="Times New Roman" pitchFamily="18" charset="0"/>
              </a:rPr>
              <a:t>. 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566392" cy="2187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57563"/>
            <a:ext cx="2664296" cy="2370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84371"/>
            <a:ext cx="2750815" cy="1850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81846"/>
            <a:ext cx="2514600" cy="1850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6534" y="4746465"/>
            <a:ext cx="1471707" cy="1850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84236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0" y="14690"/>
            <a:ext cx="6228184" cy="7294305"/>
          </a:xfrm>
          <a:prstGeom prst="rect">
            <a:avLst/>
          </a:prstGeom>
          <a:solidFill>
            <a:srgbClr val="00B050"/>
          </a:solidFill>
          <a:ln w="57150">
            <a:solidFill>
              <a:schemeClr val="tx1"/>
            </a:solidFill>
          </a:ln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1.8.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Жәшіктер,бумалар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пошталық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сәлемдемелер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ГОСТ 5530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ішіндегі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терілермен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бірге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матамен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екі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қабаттап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тұтынушы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келісімімен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тігілуі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қажет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1.9.Жүк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орнын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қаптау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үшін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қатты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№ 220X3 (4,54/3)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ГОСТ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17—889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зығыр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жібін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пайдаланады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,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сонымен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қатар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нормативтік-техникалық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құжаттандыру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сәйкес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келетін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иірілген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жіпті,ГОСТ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17308бойынша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жіп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ГОСТ 1868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арқанды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пайдаланады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Сыртқы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қаптаманы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түрлі-түсті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бақылау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бауымен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ГОСТ 17308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тігу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керек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Тігілетін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қабудың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ұзындығы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1-2 см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болуы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тиіс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Баудың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соңын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пломбылайды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Жәшіктер,қапшықтар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бумаларды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екі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кресттеп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арқанмен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байлайды,арқан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түйінін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де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пломбылайды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1.10. </a:t>
            </a:r>
            <a:r>
              <a:rPr lang="ru-RU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әшік,бума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қапшықтың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массасы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(брутто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) 50кг-нан,ал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салемдемелердікі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8кг-нан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артық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болмауы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тиіс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Сәлемдеменің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массасының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0,5кг-ға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асып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кетуіне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жол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беріледі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. 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8196" name="Picture 4" descr="http://im1-tub-kz.yandex.net/i?id=36806664-37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8640"/>
            <a:ext cx="2231132" cy="1800200"/>
          </a:xfrm>
          <a:prstGeom prst="rect">
            <a:avLst/>
          </a:prstGeom>
          <a:noFill/>
          <a:ln w="57150">
            <a:solidFill>
              <a:schemeClr val="tx1"/>
            </a:solidFill>
            <a:prstDash val="lgDashDot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9378" y="2492896"/>
            <a:ext cx="2249978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8901" y="4437112"/>
            <a:ext cx="2249978" cy="1857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899592" y="476672"/>
            <a:ext cx="7488238" cy="5447645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clear">
            <a:bevelT w="381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1.11.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жүк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орнына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парағы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қойылуы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тиіс,онда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мынадай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ақпараттар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жазылған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: </a:t>
            </a:r>
          </a:p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рау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парағының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реттік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нөмірі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;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Оралған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күні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Жіберушінің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атауы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Терінің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атауы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Бұйрат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Сұрыпталуы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Ақаулар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тобы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Өлшемі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Түсі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Жылтырлығы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Саны 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Массасы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(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нетто);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285750" indent="-285750">
              <a:buSzPts val="1000"/>
              <a:buFont typeface="Wingdings" pitchFamily="2" charset="2"/>
              <a:buChar char="v"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Ораушының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есепшінің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аты-жөні,қолы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41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0" y="-6591"/>
            <a:ext cx="6696075" cy="5618559"/>
          </a:xfrm>
          <a:prstGeom prst="round2DiagRect">
            <a:avLst/>
          </a:prstGeom>
          <a:ln/>
          <a:effectLst>
            <a:outerShdw blurRad="63500" dist="12700" dir="5400000" sx="102000" sy="102000" rotWithShape="0">
              <a:srgbClr val="000000">
                <a:alpha val="32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2.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Таңбалау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 </a:t>
            </a: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2.1. </a:t>
            </a:r>
            <a:r>
              <a:rPr lang="ru-RU" dirty="0" err="1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ерінің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бумасына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қорабына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қатырма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қағаз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қағаз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бирка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жапсырылады.Онда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мыналар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көрсетіледі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: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терінің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атауы,бұйрат,сұрып,ақаулар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тобы,көлемі,түсі,жылтырлығы,саны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Жасушалық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өсірілетін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жануарлар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терісінде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шаруашылықпен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салынатын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инелі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таңба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болады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2.2.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Жүктің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транспорттық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маркировкасын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жүк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орнының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бүйіріне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ГОСТ 14192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«Боится сырости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»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белгісін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қойып,ұшып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кетпейтін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сырмен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сырлайды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Қосымша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орынға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спецификация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нөмері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жазылады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dirty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2.3.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Экспортқа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шығарылатын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терінің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оралуы,маркіленуі,тасымалдануы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ұйымның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ішкі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экономикалық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талаптарына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сай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болуы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керек</a:t>
            </a:r>
            <a:r>
              <a:rPr lang="ru-RU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dirty="0">
                <a:ln>
                  <a:solidFill>
                    <a:schemeClr val="bg2"/>
                  </a:solidFill>
                </a:ln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>
                <a:ln>
                  <a:solidFill>
                    <a:schemeClr val="bg2"/>
                  </a:solidFill>
                </a:ln>
                <a:latin typeface="Verdana" pitchFamily="34" charset="0"/>
                <a:cs typeface="Times New Roman" pitchFamily="18" charset="0"/>
              </a:rPr>
            </a:br>
            <a:endParaRPr lang="ru-RU" dirty="0">
              <a:ln>
                <a:solidFill>
                  <a:schemeClr val="bg2"/>
                </a:solidFill>
              </a:ln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88454">
            <a:off x="6103517" y="4545541"/>
            <a:ext cx="3030196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7577">
            <a:off x="6604176" y="177266"/>
            <a:ext cx="2514600" cy="1819275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25640">
            <a:off x="6880530" y="1609564"/>
            <a:ext cx="2057505" cy="174307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72909">
            <a:off x="6712775" y="3166285"/>
            <a:ext cx="1811679" cy="1674431"/>
          </a:xfrm>
          <a:prstGeom prst="rect">
            <a:avLst/>
          </a:prstGeom>
          <a:noFill/>
          <a:ln w="57150">
            <a:solidFill>
              <a:schemeClr val="tx1"/>
            </a:solidFill>
            <a:prstDash val="lg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187450" y="0"/>
            <a:ext cx="6858000" cy="4616648"/>
          </a:xfrm>
          <a:prstGeom prst="rect">
            <a:avLst/>
          </a:prstGeom>
          <a:solidFill>
            <a:srgbClr val="FD4DCB"/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3.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ТАСЫМАЛДАУ 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3.1.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Терісі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бар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жәшіктер,бумалар,қапшықтар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сол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көлік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құралына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сәйкес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тасымалдау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ережесіне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сәйкес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барлық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көлік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құралы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түрімен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тасымалданады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Терілерді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теміржол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бағытымен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тасымалдау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жабық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вагондармен,ұсақ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аз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тонналы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жөнелтім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контейнерлермен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жүзеге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асырылады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3.2.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Бағалы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аң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терісі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шикізатын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Қиыр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Солтүстіктен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алу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керісінше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ГОСТ 15846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орындалады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3.3.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Жүкті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пакеттермен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тасымалдау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ГОСТ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21929, ГОСТ 24597, ГОСТ 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21650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атқарылады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..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3.4.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Терілер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тұрған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жүк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орындары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оларды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ластамай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ораудың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бүтіндігін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құртпай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сонымен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қатар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атмосфералық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қалдықтардың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түсуінен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қорғай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отырып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тасымалдануы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тиіс</a:t>
            </a:r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Verdana" pitchFamily="34" charset="0"/>
                <a:cs typeface="Times New Roman" pitchFamily="18" charset="0"/>
              </a:rPr>
            </a:b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97477">
            <a:off x="234950" y="5023750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39268">
            <a:off x="2295688" y="4940757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00357">
            <a:off x="4405744" y="4981890"/>
            <a:ext cx="1675002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89699">
            <a:off x="6267597" y="4998684"/>
            <a:ext cx="253610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8725" y="1146302"/>
            <a:ext cx="6697663" cy="423128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4. 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Сақтау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>
                <a:ln w="11430"/>
                <a:solidFill>
                  <a:schemeClr val="bg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1430"/>
                <a:solidFill>
                  <a:schemeClr val="bg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4.1.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аң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терісі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шикізаты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жабық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таза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құрғақ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орындарда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сақталуы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4.2.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аң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терісі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шикізатын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қоймаларда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қат-қабаттап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стеллаждарда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бміктігі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еденнен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10,0см-ден кем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4.3.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Қатарлар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арасы,сонымен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қатарлармен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қабырға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арасы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50,0см-ден кем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болмауы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4.4</a:t>
            </a:r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аң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терісі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шикізатын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күйе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тесерден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сақтау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кезең-кезеңмен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түтіндетіліп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инсектицидтермен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өңделіп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тұруы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12372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428750"/>
            <a:ext cx="212372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57500"/>
            <a:ext cx="212372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86250"/>
            <a:ext cx="212372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403026"/>
            <a:ext cx="21425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4555" y="22048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kk-KZ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0010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375047"/>
            <a:ext cx="7992888" cy="25922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9049" y="763250"/>
            <a:ext cx="706184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u="sng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</a:t>
            </a:r>
            <a:r>
              <a:rPr lang="kk-KZ" sz="2800" b="1" u="sng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ғалы аң терісі шикізаты </a:t>
            </a:r>
            <a:r>
              <a:rPr lang="kk-KZ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 – жануарлардың алғашқы өңдеуден өткен (ұшадан алынған,майсыздандыру, түзету және консервілеу), бірақ иленбеген терісі.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048" y="3356992"/>
            <a:ext cx="7599375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8054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13239056"/>
              </p:ext>
            </p:extLst>
          </p:nvPr>
        </p:nvGraphicFramePr>
        <p:xfrm>
          <a:off x="-108520" y="908720"/>
          <a:ext cx="4283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0" name="Picture 2" descr="http://rpp.nashaucheba.ru/pars_docs/refs/53/52372/img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08720"/>
            <a:ext cx="51816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210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79512" y="692696"/>
            <a:ext cx="8662619" cy="1940957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Бағалы аң терісі</a:t>
            </a:r>
            <a:r>
              <a:rPr lang="kk-KZ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-аң аулау және аң шаруашылық  жолымен алынған аңдардың өңделмеген терісі.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3040732" cy="2514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674" y="3573017"/>
            <a:ext cx="2516485" cy="2505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3" y="3573016"/>
            <a:ext cx="2613947" cy="2468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573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4000">
              <a:srgbClr val="FFFF00">
                <a:lumMod val="70000"/>
                <a:lumOff val="30000"/>
                <a:alpha val="92000"/>
              </a:srgbClr>
            </a:gs>
            <a:gs pos="15000">
              <a:srgbClr val="0819FB"/>
            </a:gs>
            <a:gs pos="29000">
              <a:srgbClr val="1A8D48"/>
            </a:gs>
            <a:gs pos="48000">
              <a:srgbClr val="FFC000">
                <a:alpha val="84000"/>
              </a:srgbClr>
            </a:gs>
            <a:gs pos="63000">
              <a:schemeClr val="accent2">
                <a:lumMod val="75000"/>
              </a:schemeClr>
            </a:gs>
            <a:gs pos="83000">
              <a:srgbClr val="E81766"/>
            </a:gs>
            <a:gs pos="97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44824"/>
            <a:ext cx="7848872" cy="343170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1.Аң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терісін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орау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1.1.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Терілерді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орау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үшін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бағалы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аң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терісіне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арналған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мемлекеттік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стандарт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талаптарына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сәйкестендіру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қажет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764704"/>
            <a:ext cx="6120680" cy="48965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Терілерді,бағалы аң терілерін оларды бума немесе қорапта орайды және олар кешенді мынандай көрсеткіштер бойынша бірдей болуы тиіс: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Өнімнің атауы;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Терінің түрі;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Өңдеу түрі;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Сапасы;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Үлгі түрі;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Өлшемі;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kk-KZ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Ұзындығы; 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7459601"/>
              </p:ext>
            </p:extLst>
          </p:nvPr>
        </p:nvGraphicFramePr>
        <p:xfrm>
          <a:off x="2" y="0"/>
          <a:ext cx="9143998" cy="725048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983720"/>
                <a:gridCol w="3080139"/>
                <a:gridCol w="3080139"/>
              </a:tblGrid>
              <a:tr h="515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Тері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атаулары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Бумадағы</a:t>
                      </a:r>
                      <a:r>
                        <a:rPr lang="ru-RU" sz="1400" dirty="0" smtClean="0">
                          <a:effectLst/>
                        </a:rPr>
                        <a:t> н/е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қораптағы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тері</a:t>
                      </a:r>
                      <a:r>
                        <a:rPr lang="ru-RU" sz="1400" baseline="0" dirty="0" smtClean="0">
                          <a:effectLst/>
                        </a:rPr>
                        <a:t> саны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Терілерді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дестелеу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және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байланыстыру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әдісі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 anchor="ctr"/>
                </a:tc>
              </a:tr>
              <a:tr h="9988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</a:t>
                      </a:r>
                      <a:r>
                        <a:rPr lang="ru-RU" sz="1400" dirty="0" err="1" smtClean="0">
                          <a:effectLst/>
                        </a:rPr>
                        <a:t>Тиін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Көз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саңылаулары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арқылы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жіппен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тізеді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және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бумаларды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байлайды,сонымен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қатар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бумада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алдыңғы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аяқтарын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жіппен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орайды</a:t>
                      </a:r>
                      <a:r>
                        <a:rPr lang="ru-RU" sz="1400" baseline="0" dirty="0" smtClean="0">
                          <a:effectLst/>
                        </a:rPr>
                        <a:t>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515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</a:t>
                      </a:r>
                      <a:r>
                        <a:rPr lang="ru-RU" sz="1400" dirty="0" err="1" smtClean="0">
                          <a:effectLst/>
                        </a:rPr>
                        <a:t>Сусар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сасықкүзен,қаракүзен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>
                          <a:effectLst/>
                        </a:rPr>
                        <a:t>харза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Жіпке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тізеді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және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көз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саңылаулары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арқылы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баумаларды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байланыстырады</a:t>
                      </a:r>
                      <a:r>
                        <a:rPr lang="ru-RU" sz="1400" baseline="0" dirty="0" smtClean="0">
                          <a:effectLst/>
                        </a:rPr>
                        <a:t>.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756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 </a:t>
                      </a:r>
                      <a:r>
                        <a:rPr lang="ru-RU" sz="1400" dirty="0" err="1" smtClean="0">
                          <a:effectLst/>
                        </a:rPr>
                        <a:t>Жанат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жанат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тәрізді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ит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қарсақ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түлкі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ақ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түлкі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жабайы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мысық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және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қоян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Ол</a:t>
                      </a:r>
                      <a:r>
                        <a:rPr lang="ru-RU" sz="1400" dirty="0" smtClean="0">
                          <a:effectLst/>
                        </a:rPr>
                        <a:t> да </a:t>
                      </a:r>
                      <a:r>
                        <a:rPr lang="ru-RU" sz="1400" dirty="0" err="1" smtClean="0">
                          <a:effectLst/>
                        </a:rPr>
                        <a:t>солай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756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 </a:t>
                      </a:r>
                      <a:r>
                        <a:rPr lang="ru-RU" sz="1400" dirty="0" err="1" smtClean="0">
                          <a:effectLst/>
                        </a:rPr>
                        <a:t>Бұлғын</a:t>
                      </a:r>
                      <a:r>
                        <a:rPr lang="ru-RU" sz="1400" dirty="0" smtClean="0">
                          <a:effectLst/>
                        </a:rPr>
                        <a:t> , </a:t>
                      </a:r>
                      <a:r>
                        <a:rPr lang="ru-RU" sz="1400" dirty="0" err="1" smtClean="0">
                          <a:effectLst/>
                        </a:rPr>
                        <a:t>сілеусін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борсық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қасқыр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қорқау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кәмшат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құну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құндыз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Жіпке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тізеді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және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көз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саңылаулары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арқылы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бумаларды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байланыстырады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9988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 </a:t>
                      </a:r>
                      <a:r>
                        <a:rPr lang="ru-RU" sz="1400" dirty="0" err="1" smtClean="0">
                          <a:effectLst/>
                        </a:rPr>
                        <a:t>Ақкіс</a:t>
                      </a:r>
                      <a:r>
                        <a:rPr lang="ru-RU" sz="1400" dirty="0" smtClean="0">
                          <a:effectLst/>
                        </a:rPr>
                        <a:t> , </a:t>
                      </a:r>
                      <a:r>
                        <a:rPr lang="ru-RU" sz="1400" dirty="0" err="1" smtClean="0">
                          <a:effectLst/>
                        </a:rPr>
                        <a:t>сарыкүзен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 err="1">
                          <a:effectLst/>
                        </a:rPr>
                        <a:t>солонгой</a:t>
                      </a:r>
                      <a:r>
                        <a:rPr lang="ru-RU" sz="1400" dirty="0">
                          <a:effectLst/>
                        </a:rPr>
                        <a:t>, </a:t>
                      </a:r>
                      <a:r>
                        <a:rPr lang="ru-RU" sz="1400" dirty="0" err="1" smtClean="0">
                          <a:effectLst/>
                        </a:rPr>
                        <a:t>аққұлақ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Бумаға</a:t>
                      </a:r>
                      <a:r>
                        <a:rPr lang="ru-RU" sz="1400" dirty="0" smtClean="0">
                          <a:effectLst/>
                        </a:rPr>
                        <a:t> бас </a:t>
                      </a:r>
                      <a:r>
                        <a:rPr lang="ru-RU" sz="1400" dirty="0" err="1" smtClean="0">
                          <a:effectLst/>
                        </a:rPr>
                        <a:t>бөлігі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бойынша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бір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қырынан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бірінің-үстіне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бірін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орналастырып,мойын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тұсынан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және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алдыңғы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қолдарын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баумен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байлайды</a:t>
                      </a:r>
                      <a:r>
                        <a:rPr lang="ru-RU" sz="1400" dirty="0" smtClean="0">
                          <a:effectLst/>
                        </a:rPr>
                        <a:t>.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756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6. </a:t>
                      </a:r>
                      <a:r>
                        <a:rPr lang="ru-RU" sz="1400" dirty="0" smtClean="0">
                          <a:effectLst/>
                        </a:rPr>
                        <a:t>Ондатр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Бумаға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бас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бөлігі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бойынша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орналастырып,мойын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тұсынан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баумен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байлайды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. 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8223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 </a:t>
                      </a:r>
                      <a:r>
                        <a:rPr lang="ru-RU" sz="1400" dirty="0" err="1" smtClean="0">
                          <a:effectLst/>
                        </a:rPr>
                        <a:t>Көртышқан</a:t>
                      </a:r>
                      <a:r>
                        <a:rPr lang="ru-RU" sz="1400" dirty="0" smtClean="0">
                          <a:effectLst/>
                        </a:rPr>
                        <a:t> , </a:t>
                      </a:r>
                      <a:r>
                        <a:rPr lang="ru-RU" sz="1400" dirty="0" err="1" smtClean="0">
                          <a:effectLst/>
                        </a:rPr>
                        <a:t>зорман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Түк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жамылғысымен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қос-қостан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бір-біріне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орналастырады</a:t>
                      </a:r>
                      <a:r>
                        <a:rPr lang="ru-RU" sz="1400" dirty="0" smtClean="0">
                          <a:effectLst/>
                        </a:rPr>
                        <a:t> да, крест </a:t>
                      </a:r>
                      <a:r>
                        <a:rPr lang="ru-RU" sz="1400" dirty="0" err="1" smtClean="0">
                          <a:effectLst/>
                        </a:rPr>
                        <a:t>тәрізді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қылып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баумен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байлайды</a:t>
                      </a:r>
                      <a:r>
                        <a:rPr lang="ru-RU" sz="1400" dirty="0" smtClean="0">
                          <a:effectLst/>
                        </a:rPr>
                        <a:t>.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  <a:tr h="756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8. </a:t>
                      </a:r>
                      <a:r>
                        <a:rPr lang="ru-RU" sz="1400" dirty="0" err="1" smtClean="0">
                          <a:effectLst/>
                        </a:rPr>
                        <a:t>Бұғы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бұзауы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және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іштен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алынған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төл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Бас </a:t>
                      </a:r>
                      <a:r>
                        <a:rPr lang="ru-RU" sz="1400" dirty="0" err="1" smtClean="0">
                          <a:effectLst/>
                        </a:rPr>
                        <a:t>бөліктерін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бір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жаққа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беріп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бумаға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орналастырады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баумен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алдыңғы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аяқтарын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err="1" smtClean="0">
                          <a:effectLst/>
                        </a:rPr>
                        <a:t>байлайды</a:t>
                      </a:r>
                      <a:r>
                        <a:rPr lang="ru-RU" sz="1400" baseline="0" dirty="0" smtClean="0">
                          <a:effectLst/>
                        </a:rPr>
                        <a:t>.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3836" marR="13836" marT="13836" marB="13836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49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755650" y="836613"/>
            <a:ext cx="7561263" cy="512704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1.3.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Бағалы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аң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терілі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қоян,мысық,аю,бұзау,құлын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,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құндыз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тағы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да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басқа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кестеде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көрсетілмеген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шикізат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түрлерін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бос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орауға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рұқсат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етіледі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1.4.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Бума,қорап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бос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төгілген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терілерді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ағаш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жәшікке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ГОСТ 10350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бойынша,мата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қапшықтарға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 ГОСТ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8516, ГОСТ 18225, ГОСТ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19317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, бума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почталық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сәлемдеме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түрінде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орналастырады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1.5</a:t>
            </a:r>
            <a:r>
              <a:rPr lang="ru-RU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жүк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орнына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бірдей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консервіленген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әдісті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терілер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қойылады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түрдің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терісінен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кезінде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жетпей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қалса,бір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консервілеу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әдісі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бойынша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өңделген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бағалы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аң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терісінің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түрінен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бірге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орауға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рұқсат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етіледі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92D050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9387" y="0"/>
            <a:ext cx="5071911" cy="674030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 prstMaterial="clear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1.6.</a:t>
            </a:r>
            <a: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Жәшік,бума,қап,пошталық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сәлемдемеге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буманы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немесе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қораптарды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тегіс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қатармен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орналастырады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</a:b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Буманың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әр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қатарын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бастарын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жаясына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қаратып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сұрыптылығы,ақаулары,көлемі,түсі,қалыңдығы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жылтырлығы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жазылған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қағазбен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қоса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орналастырады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Қажет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болған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жағдайда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құйрығын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негізінен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бүгіп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бойына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орналастырады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Кәмшат,қасқыр,жанат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тәрізді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ит,бөрі,құлын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бұзау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етін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кезінде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ұзындығының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ортасынан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бір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реттен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артық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емес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бүгуге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болады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Тиін,құндыз,сусар,көртышқан,сарыкүзен,аққұлақ,қаракүзен,ондатр,бұлғын,солонгой,сасықкүзен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және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ұсақ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кеміргіштердің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терілерін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бүктемейді</a:t>
            </a:r>
            <a:r>
              <a:rPr lang="ru-RU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Құндыз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терісін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орам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қылып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орауға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рұқсат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етіледі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cs typeface="Times New Roman" pitchFamily="18" charset="0"/>
              </a:rPr>
              <a:t>. </a:t>
            </a:r>
            <a:endParaRPr lang="ru-RU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2" name="Picture 4" descr="http://im2-tub-kz.yandex.net/i?id=281279575-1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527736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6-tub-kz.yandex.net/i?id=234987690-23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72816"/>
            <a:ext cx="2527736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im5-tub-kz.yandex.net/i?id=95996979-21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9319"/>
            <a:ext cx="2527736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13176"/>
            <a:ext cx="2527736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393</TotalTime>
  <Words>448</Words>
  <Application>Microsoft Office PowerPoint</Application>
  <PresentationFormat>Экран (4:3)</PresentationFormat>
  <Paragraphs>72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Базовая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7</cp:lastModifiedBy>
  <cp:revision>30</cp:revision>
  <dcterms:created xsi:type="dcterms:W3CDTF">2014-02-03T19:56:50Z</dcterms:created>
  <dcterms:modified xsi:type="dcterms:W3CDTF">2017-02-28T18:54:39Z</dcterms:modified>
</cp:coreProperties>
</file>