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 id="282" r:id="rId27"/>
    <p:sldId id="283" r:id="rId28"/>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10" autoAdjust="0"/>
    <p:restoredTop sz="94660"/>
  </p:normalViewPr>
  <p:slideViewPr>
    <p:cSldViewPr>
      <p:cViewPr>
        <p:scale>
          <a:sx n="76" d="100"/>
          <a:sy n="76" d="100"/>
        </p:scale>
        <p:origin x="-132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8D0CDF8D-02F7-4CD5-AE89-DECAC7E020E5}" type="datetimeFigureOut">
              <a:rPr lang="ru-RU" smtClean="0"/>
              <a:t>22.04.2014</a:t>
            </a:fld>
            <a:endParaRPr lang="ru-RU"/>
          </a:p>
        </p:txBody>
      </p:sp>
      <p:sp>
        <p:nvSpPr>
          <p:cNvPr id="4" name="Нижний колонтитул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4C6F35B6-B584-4796-9C39-9E116F03242D}" type="slidenum">
              <a:rPr lang="ru-RU" smtClean="0"/>
              <a:t>‹#›</a:t>
            </a:fld>
            <a:endParaRPr lang="ru-RU"/>
          </a:p>
        </p:txBody>
      </p:sp>
    </p:spTree>
    <p:extLst>
      <p:ext uri="{BB962C8B-B14F-4D97-AF65-F5344CB8AC3E}">
        <p14:creationId xmlns:p14="http://schemas.microsoft.com/office/powerpoint/2010/main" val="38146311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605AFC0-FA18-44EB-AAC5-4E441EB04121}" type="datetimeFigureOut">
              <a:rPr lang="ru-RU" smtClean="0"/>
              <a:t>22.04.2014</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0050109-DEF8-4F91-A838-427A5F09179B}" type="slidenum">
              <a:rPr lang="ru-RU" smtClean="0"/>
              <a:t>‹#›</a:t>
            </a:fld>
            <a:endParaRPr lang="ru-RU"/>
          </a:p>
        </p:txBody>
      </p:sp>
    </p:spTree>
    <p:extLst>
      <p:ext uri="{BB962C8B-B14F-4D97-AF65-F5344CB8AC3E}">
        <p14:creationId xmlns:p14="http://schemas.microsoft.com/office/powerpoint/2010/main" val="1418762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0050109-DEF8-4F91-A838-427A5F09179B}" type="slidenum">
              <a:rPr lang="ru-RU" smtClean="0"/>
              <a:t>4</a:t>
            </a:fld>
            <a:endParaRPr lang="ru-RU"/>
          </a:p>
        </p:txBody>
      </p:sp>
    </p:spTree>
    <p:extLst>
      <p:ext uri="{BB962C8B-B14F-4D97-AF65-F5344CB8AC3E}">
        <p14:creationId xmlns:p14="http://schemas.microsoft.com/office/powerpoint/2010/main" val="3717926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22.04.2014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22.04.2014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22.04.2014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22.04.2014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22.04.2014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22.04.2014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22.04.2014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22.04.2014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187624" y="1916832"/>
            <a:ext cx="6912768" cy="2308324"/>
          </a:xfrm>
          <a:prstGeom prst="rect">
            <a:avLst/>
          </a:prstGeom>
        </p:spPr>
        <p:style>
          <a:lnRef idx="3">
            <a:schemeClr val="lt1"/>
          </a:lnRef>
          <a:fillRef idx="1">
            <a:schemeClr val="accent1"/>
          </a:fillRef>
          <a:effectRef idx="1">
            <a:schemeClr val="accent1"/>
          </a:effectRef>
          <a:fontRef idx="minor">
            <a:schemeClr val="lt1"/>
          </a:fontRef>
        </p:style>
        <p:txBody>
          <a:bodyPr wrap="square" lIns="91440" tIns="45720" rIns="91440" bIns="45720">
            <a:spAutoFit/>
          </a:bodyPr>
          <a:lstStyle/>
          <a:p>
            <a:pPr algn="ctr"/>
            <a:r>
              <a:rPr lang="ru-RU" sz="4800" b="0" i="1"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Былғары</a:t>
            </a:r>
            <a:r>
              <a:rPr lang="ru-RU" sz="4800" b="0"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4800" b="0" i="1"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жартылай</a:t>
            </a:r>
            <a:r>
              <a:rPr lang="ru-RU" sz="4800" b="0"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4800" b="0" i="1"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фабрикатын</a:t>
            </a:r>
            <a:r>
              <a:rPr lang="ru-RU" sz="4800" b="0"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4800" b="0" i="1"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өңдеу</a:t>
            </a:r>
            <a:r>
              <a:rPr lang="ru-RU" sz="4800" b="0"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4800" b="0" i="1"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тәсілдері</a:t>
            </a:r>
            <a:endParaRPr lang="ru-RU" sz="4800" b="0" i="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47628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708720" y="260648"/>
            <a:ext cx="7704856" cy="5715514"/>
            <a:chOff x="708720" y="260648"/>
            <a:chExt cx="7704856" cy="5715514"/>
          </a:xfrm>
        </p:grpSpPr>
        <p:sp>
          <p:nvSpPr>
            <p:cNvPr id="2" name="TextBox 1"/>
            <p:cNvSpPr txBox="1"/>
            <p:nvPr/>
          </p:nvSpPr>
          <p:spPr>
            <a:xfrm>
              <a:off x="708720" y="2806063"/>
              <a:ext cx="7704856" cy="3170099"/>
            </a:xfrm>
            <a:prstGeom prst="rect">
              <a:avLst/>
            </a:prstGeom>
            <a:noFill/>
          </p:spPr>
          <p:txBody>
            <a:bodyPr wrap="square" rtlCol="0">
              <a:spAutoFit/>
            </a:bodyPr>
            <a:lstStyle/>
            <a:p>
              <a:pPr algn="ctr"/>
              <a:endParaRPr lang="kk-KZ" sz="2000" i="1" dirty="0" smtClean="0">
                <a:solidFill>
                  <a:schemeClr val="accent2">
                    <a:lumMod val="50000"/>
                  </a:schemeClr>
                </a:solidFill>
                <a:latin typeface="Times New Roman" pitchFamily="18" charset="0"/>
                <a:cs typeface="Times New Roman" pitchFamily="18" charset="0"/>
              </a:endParaRPr>
            </a:p>
            <a:p>
              <a:pPr algn="ctr"/>
              <a:r>
                <a:rPr lang="kk-KZ" sz="2000" i="1" dirty="0" smtClean="0">
                  <a:solidFill>
                    <a:schemeClr val="accent2">
                      <a:lumMod val="50000"/>
                    </a:schemeClr>
                  </a:solidFill>
                  <a:latin typeface="Times New Roman" pitchFamily="18" charset="0"/>
                  <a:cs typeface="Times New Roman" pitchFamily="18" charset="0"/>
                </a:rPr>
                <a:t>Кептіру</a:t>
              </a:r>
            </a:p>
            <a:p>
              <a:pPr algn="ctr"/>
              <a:r>
                <a:rPr lang="kk-KZ" sz="2000" i="1" dirty="0" smtClean="0">
                  <a:solidFill>
                    <a:schemeClr val="accent2">
                      <a:lumMod val="50000"/>
                    </a:schemeClr>
                  </a:solidFill>
                  <a:latin typeface="Times New Roman" pitchFamily="18" charset="0"/>
                  <a:cs typeface="Times New Roman" pitchFamily="18" charset="0"/>
                </a:rPr>
                <a:t> Теріні майлағаннан ебіраз жатқаннан кейін кептіруге жібереді. Кептірген кезде артық ылғалы кетеді, иленуі жақсара түседі, май эмульсиясы толық қапталады, әрі май тері тканіне тереңдеп біркелкі таралады. Хромдап  иленген теріні 35-60с  ͦС температурада, ал егер тері пикельдеуден кейін иленбейтін болса онда 45 ͦС температурадан асырмай кептіреді.  Терінікептірген кезде ауаның салыстырмалы ылғалдығы 30- 60 </a:t>
              </a:r>
              <a:r>
                <a:rPr lang="en-US" sz="2000" i="1" dirty="0" smtClean="0">
                  <a:solidFill>
                    <a:schemeClr val="accent2">
                      <a:lumMod val="50000"/>
                    </a:schemeClr>
                  </a:solidFill>
                  <a:latin typeface="Times New Roman" pitchFamily="18" charset="0"/>
                  <a:cs typeface="Times New Roman" pitchFamily="18" charset="0"/>
                </a:rPr>
                <a:t>%</a:t>
              </a:r>
              <a:r>
                <a:rPr lang="ru-RU" sz="2000" i="1" dirty="0" smtClean="0">
                  <a:solidFill>
                    <a:schemeClr val="accent2">
                      <a:lumMod val="50000"/>
                    </a:schemeClr>
                  </a:solidFill>
                  <a:latin typeface="Times New Roman" pitchFamily="18" charset="0"/>
                  <a:cs typeface="Times New Roman" pitchFamily="18" charset="0"/>
                </a:rPr>
                <a:t> -</a:t>
              </a:r>
              <a:r>
                <a:rPr lang="ru-RU" sz="2000" i="1" dirty="0" err="1" smtClean="0">
                  <a:solidFill>
                    <a:schemeClr val="accent2">
                      <a:lumMod val="50000"/>
                    </a:schemeClr>
                  </a:solidFill>
                  <a:latin typeface="Times New Roman" pitchFamily="18" charset="0"/>
                  <a:cs typeface="Times New Roman" pitchFamily="18" charset="0"/>
                </a:rPr>
                <a:t>тен</a:t>
              </a:r>
              <a:r>
                <a:rPr lang="ru-RU" sz="2000" i="1" dirty="0" smtClean="0">
                  <a:solidFill>
                    <a:schemeClr val="accent2">
                      <a:lumMod val="50000"/>
                    </a:schemeClr>
                  </a:solidFill>
                  <a:latin typeface="Times New Roman" pitchFamily="18" charset="0"/>
                  <a:cs typeface="Times New Roman" pitchFamily="18" charset="0"/>
                </a:rPr>
                <a:t> </a:t>
              </a:r>
              <a:r>
                <a:rPr lang="ru-RU" sz="2000" i="1" dirty="0" err="1" smtClean="0">
                  <a:solidFill>
                    <a:schemeClr val="accent2">
                      <a:lumMod val="50000"/>
                    </a:schemeClr>
                  </a:solidFill>
                  <a:latin typeface="Times New Roman" pitchFamily="18" charset="0"/>
                  <a:cs typeface="Times New Roman" pitchFamily="18" charset="0"/>
                </a:rPr>
                <a:t>аспауы</a:t>
              </a:r>
              <a:r>
                <a:rPr lang="ru-RU" sz="2000" i="1" dirty="0" smtClean="0">
                  <a:solidFill>
                    <a:schemeClr val="accent2">
                      <a:lumMod val="50000"/>
                    </a:schemeClr>
                  </a:solidFill>
                  <a:latin typeface="Times New Roman" pitchFamily="18" charset="0"/>
                  <a:cs typeface="Times New Roman" pitchFamily="18" charset="0"/>
                </a:rPr>
                <a:t>, ал </a:t>
              </a:r>
              <a:r>
                <a:rPr lang="ru-RU" sz="2000" i="1" dirty="0" err="1" smtClean="0">
                  <a:solidFill>
                    <a:schemeClr val="accent2">
                      <a:lumMod val="50000"/>
                    </a:schemeClr>
                  </a:solidFill>
                  <a:latin typeface="Times New Roman" pitchFamily="18" charset="0"/>
                  <a:cs typeface="Times New Roman" pitchFamily="18" charset="0"/>
                </a:rPr>
                <a:t>кептірілген</a:t>
              </a:r>
              <a:r>
                <a:rPr lang="ru-RU" sz="2000" i="1" dirty="0" smtClean="0">
                  <a:solidFill>
                    <a:schemeClr val="accent2">
                      <a:lumMod val="50000"/>
                    </a:schemeClr>
                  </a:solidFill>
                  <a:latin typeface="Times New Roman" pitchFamily="18" charset="0"/>
                  <a:cs typeface="Times New Roman" pitchFamily="18" charset="0"/>
                </a:rPr>
                <a:t> </a:t>
              </a:r>
              <a:r>
                <a:rPr lang="ru-RU" sz="2000" i="1" dirty="0" err="1" smtClean="0">
                  <a:solidFill>
                    <a:schemeClr val="accent2">
                      <a:lumMod val="50000"/>
                    </a:schemeClr>
                  </a:solidFill>
                  <a:latin typeface="Times New Roman" pitchFamily="18" charset="0"/>
                  <a:cs typeface="Times New Roman" pitchFamily="18" charset="0"/>
                </a:rPr>
                <a:t>тері</a:t>
              </a:r>
              <a:r>
                <a:rPr lang="ru-RU" sz="2000" i="1" dirty="0" smtClean="0">
                  <a:solidFill>
                    <a:schemeClr val="accent2">
                      <a:lumMod val="50000"/>
                    </a:schemeClr>
                  </a:solidFill>
                  <a:latin typeface="Times New Roman" pitchFamily="18" charset="0"/>
                  <a:cs typeface="Times New Roman" pitchFamily="18" charset="0"/>
                </a:rPr>
                <a:t> </a:t>
              </a:r>
              <a:r>
                <a:rPr lang="ru-RU" sz="2000" i="1" dirty="0" err="1" smtClean="0">
                  <a:solidFill>
                    <a:schemeClr val="accent2">
                      <a:lumMod val="50000"/>
                    </a:schemeClr>
                  </a:solidFill>
                  <a:latin typeface="Times New Roman" pitchFamily="18" charset="0"/>
                  <a:cs typeface="Times New Roman" pitchFamily="18" charset="0"/>
                </a:rPr>
                <a:t>ылғалдылығы</a:t>
              </a:r>
              <a:r>
                <a:rPr lang="ru-RU" sz="2000" i="1" dirty="0" smtClean="0">
                  <a:solidFill>
                    <a:schemeClr val="accent2">
                      <a:lumMod val="50000"/>
                    </a:schemeClr>
                  </a:solidFill>
                  <a:latin typeface="Times New Roman" pitchFamily="18" charset="0"/>
                  <a:cs typeface="Times New Roman" pitchFamily="18" charset="0"/>
                </a:rPr>
                <a:t> 10- 14 </a:t>
              </a:r>
              <a:r>
                <a:rPr lang="en-US" sz="2000" i="1" dirty="0" smtClean="0">
                  <a:solidFill>
                    <a:schemeClr val="accent2">
                      <a:lumMod val="50000"/>
                    </a:schemeClr>
                  </a:solidFill>
                  <a:latin typeface="Times New Roman" pitchFamily="18" charset="0"/>
                  <a:cs typeface="Times New Roman" pitchFamily="18" charset="0"/>
                </a:rPr>
                <a:t>%</a:t>
              </a:r>
              <a:r>
                <a:rPr lang="kk-KZ" sz="2000" i="1" dirty="0" smtClean="0">
                  <a:solidFill>
                    <a:schemeClr val="accent2">
                      <a:lumMod val="50000"/>
                    </a:schemeClr>
                  </a:solidFill>
                  <a:latin typeface="Times New Roman" pitchFamily="18" charset="0"/>
                  <a:cs typeface="Times New Roman" pitchFamily="18" charset="0"/>
                </a:rPr>
                <a:t> аралығында болуы тиіс.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260648"/>
              <a:ext cx="3528392" cy="264629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498095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322876" y="188640"/>
            <a:ext cx="4497321"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b="1" i="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Әрлеу</a:t>
            </a:r>
            <a:r>
              <a:rPr lang="ru-RU" sz="4800" b="1" i="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a:t>
            </a:r>
            <a:r>
              <a:rPr lang="ru-RU" sz="4800" b="1" i="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тәсілдері</a:t>
            </a:r>
            <a:endParaRPr lang="ru-RU" sz="4800" b="1" i="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grpSp>
        <p:nvGrpSpPr>
          <p:cNvPr id="5" name="Группа 4"/>
          <p:cNvGrpSpPr/>
          <p:nvPr/>
        </p:nvGrpSpPr>
        <p:grpSpPr>
          <a:xfrm>
            <a:off x="880894" y="1724538"/>
            <a:ext cx="7381284" cy="4392101"/>
            <a:chOff x="2556163" y="1413163"/>
            <a:chExt cx="4031673" cy="4031673"/>
          </a:xfrm>
        </p:grpSpPr>
        <p:sp>
          <p:nvSpPr>
            <p:cNvPr id="6" name="Полилиния 5"/>
            <p:cNvSpPr/>
            <p:nvPr/>
          </p:nvSpPr>
          <p:spPr>
            <a:xfrm>
              <a:off x="4063292" y="2920292"/>
              <a:ext cx="1017414" cy="1017414"/>
            </a:xfrm>
            <a:custGeom>
              <a:avLst/>
              <a:gdLst>
                <a:gd name="connsiteX0" fmla="*/ 0 w 1017414"/>
                <a:gd name="connsiteY0" fmla="*/ 508707 h 1017414"/>
                <a:gd name="connsiteX1" fmla="*/ 508707 w 1017414"/>
                <a:gd name="connsiteY1" fmla="*/ 0 h 1017414"/>
                <a:gd name="connsiteX2" fmla="*/ 1017414 w 1017414"/>
                <a:gd name="connsiteY2" fmla="*/ 508707 h 1017414"/>
                <a:gd name="connsiteX3" fmla="*/ 508707 w 1017414"/>
                <a:gd name="connsiteY3" fmla="*/ 1017414 h 1017414"/>
                <a:gd name="connsiteX4" fmla="*/ 0 w 1017414"/>
                <a:gd name="connsiteY4" fmla="*/ 508707 h 1017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414" h="1017414">
                  <a:moveTo>
                    <a:pt x="0" y="508707"/>
                  </a:moveTo>
                  <a:cubicBezTo>
                    <a:pt x="0" y="227756"/>
                    <a:pt x="227756" y="0"/>
                    <a:pt x="508707" y="0"/>
                  </a:cubicBezTo>
                  <a:cubicBezTo>
                    <a:pt x="789658" y="0"/>
                    <a:pt x="1017414" y="227756"/>
                    <a:pt x="1017414" y="508707"/>
                  </a:cubicBezTo>
                  <a:cubicBezTo>
                    <a:pt x="1017414" y="789658"/>
                    <a:pt x="789658" y="1017414"/>
                    <a:pt x="508707" y="1017414"/>
                  </a:cubicBezTo>
                  <a:cubicBezTo>
                    <a:pt x="227756" y="1017414"/>
                    <a:pt x="0" y="789658"/>
                    <a:pt x="0" y="50870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69317" tIns="169317" rIns="169317" bIns="1693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Әрлеу тәсілдері</a:t>
              </a:r>
              <a:endParaRPr lang="ru-RU" sz="1600" kern="1200" dirty="0">
                <a:latin typeface="Times New Roman" pitchFamily="18" charset="0"/>
                <a:cs typeface="Times New Roman" pitchFamily="18" charset="0"/>
              </a:endParaRPr>
            </a:p>
          </p:txBody>
        </p:sp>
        <p:sp>
          <p:nvSpPr>
            <p:cNvPr id="7" name="Полилиния 6"/>
            <p:cNvSpPr/>
            <p:nvPr/>
          </p:nvSpPr>
          <p:spPr>
            <a:xfrm rot="16200000">
              <a:off x="4415264" y="2460475"/>
              <a:ext cx="313471" cy="345920"/>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0" y="69184"/>
                  </a:moveTo>
                  <a:lnTo>
                    <a:pt x="156736" y="69184"/>
                  </a:lnTo>
                  <a:lnTo>
                    <a:pt x="156736" y="0"/>
                  </a:lnTo>
                  <a:lnTo>
                    <a:pt x="313471" y="172960"/>
                  </a:lnTo>
                  <a:lnTo>
                    <a:pt x="156736" y="345920"/>
                  </a:lnTo>
                  <a:lnTo>
                    <a:pt x="156736" y="276736"/>
                  </a:lnTo>
                  <a:lnTo>
                    <a:pt x="0" y="276736"/>
                  </a:lnTo>
                  <a:lnTo>
                    <a:pt x="0" y="69184"/>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 tIns="69184" rIns="94042" bIns="69183" numCol="1" spcCol="1270" anchor="ctr" anchorCtr="0">
              <a:noAutofit/>
            </a:bodyPr>
            <a:lstStyle/>
            <a:p>
              <a:pPr lvl="0" algn="ctr" defTabSz="622300">
                <a:lnSpc>
                  <a:spcPct val="90000"/>
                </a:lnSpc>
                <a:spcBef>
                  <a:spcPct val="0"/>
                </a:spcBef>
                <a:spcAft>
                  <a:spcPct val="35000"/>
                </a:spcAft>
              </a:pPr>
              <a:endParaRPr lang="ru-RU" sz="1400" kern="1200"/>
            </a:p>
          </p:txBody>
        </p:sp>
        <p:sp>
          <p:nvSpPr>
            <p:cNvPr id="8" name="Полилиния 7"/>
            <p:cNvSpPr/>
            <p:nvPr/>
          </p:nvSpPr>
          <p:spPr>
            <a:xfrm>
              <a:off x="4114163" y="1413163"/>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Аудандастыру </a:t>
              </a:r>
              <a:endParaRPr lang="ru-RU" sz="1600" kern="1200" dirty="0">
                <a:latin typeface="Times New Roman" pitchFamily="18" charset="0"/>
                <a:cs typeface="Times New Roman" pitchFamily="18" charset="0"/>
              </a:endParaRPr>
            </a:p>
          </p:txBody>
        </p:sp>
        <p:sp>
          <p:nvSpPr>
            <p:cNvPr id="9" name="Полилиния 8"/>
            <p:cNvSpPr/>
            <p:nvPr/>
          </p:nvSpPr>
          <p:spPr>
            <a:xfrm rot="18900000">
              <a:off x="4977812" y="2693491"/>
              <a:ext cx="313471" cy="345920"/>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0" y="69184"/>
                  </a:moveTo>
                  <a:lnTo>
                    <a:pt x="156736" y="69184"/>
                  </a:lnTo>
                  <a:lnTo>
                    <a:pt x="156736" y="0"/>
                  </a:lnTo>
                  <a:lnTo>
                    <a:pt x="313471" y="172960"/>
                  </a:lnTo>
                  <a:lnTo>
                    <a:pt x="156736" y="345920"/>
                  </a:lnTo>
                  <a:lnTo>
                    <a:pt x="156736" y="276736"/>
                  </a:lnTo>
                  <a:lnTo>
                    <a:pt x="0" y="276736"/>
                  </a:lnTo>
                  <a:lnTo>
                    <a:pt x="0" y="69184"/>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 tIns="69184" rIns="94041" bIns="69183" numCol="1" spcCol="1270" anchor="ctr" anchorCtr="0">
              <a:noAutofit/>
            </a:bodyPr>
            <a:lstStyle/>
            <a:p>
              <a:pPr lvl="0" algn="ctr" defTabSz="622300">
                <a:lnSpc>
                  <a:spcPct val="90000"/>
                </a:lnSpc>
                <a:spcBef>
                  <a:spcPct val="0"/>
                </a:spcBef>
                <a:spcAft>
                  <a:spcPct val="35000"/>
                </a:spcAft>
              </a:pPr>
              <a:endParaRPr lang="ru-RU" sz="1400" kern="1200"/>
            </a:p>
          </p:txBody>
        </p:sp>
        <p:sp>
          <p:nvSpPr>
            <p:cNvPr id="10" name="Полилиния 9"/>
            <p:cNvSpPr/>
            <p:nvPr/>
          </p:nvSpPr>
          <p:spPr>
            <a:xfrm>
              <a:off x="5215835" y="1869491"/>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Соққылау </a:t>
              </a:r>
              <a:endParaRPr lang="ru-RU" sz="1600" kern="1200" dirty="0">
                <a:latin typeface="Times New Roman" pitchFamily="18" charset="0"/>
                <a:cs typeface="Times New Roman" pitchFamily="18" charset="0"/>
              </a:endParaRPr>
            </a:p>
          </p:txBody>
        </p:sp>
        <p:sp>
          <p:nvSpPr>
            <p:cNvPr id="11" name="Полилиния 10"/>
            <p:cNvSpPr/>
            <p:nvPr/>
          </p:nvSpPr>
          <p:spPr>
            <a:xfrm>
              <a:off x="5210827" y="3256039"/>
              <a:ext cx="313471" cy="345920"/>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0" y="69184"/>
                  </a:moveTo>
                  <a:lnTo>
                    <a:pt x="156736" y="69184"/>
                  </a:lnTo>
                  <a:lnTo>
                    <a:pt x="156736" y="0"/>
                  </a:lnTo>
                  <a:lnTo>
                    <a:pt x="313471" y="172960"/>
                  </a:lnTo>
                  <a:lnTo>
                    <a:pt x="156736" y="345920"/>
                  </a:lnTo>
                  <a:lnTo>
                    <a:pt x="156736" y="276736"/>
                  </a:lnTo>
                  <a:lnTo>
                    <a:pt x="0" y="276736"/>
                  </a:lnTo>
                  <a:lnTo>
                    <a:pt x="0" y="69184"/>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0" tIns="69184" rIns="94041" bIns="69184" numCol="1" spcCol="1270" anchor="ctr" anchorCtr="0">
              <a:noAutofit/>
            </a:bodyPr>
            <a:lstStyle/>
            <a:p>
              <a:pPr lvl="0" algn="ctr" defTabSz="622300">
                <a:lnSpc>
                  <a:spcPct val="90000"/>
                </a:lnSpc>
                <a:spcBef>
                  <a:spcPct val="0"/>
                </a:spcBef>
                <a:spcAft>
                  <a:spcPct val="35000"/>
                </a:spcAft>
              </a:pPr>
              <a:endParaRPr lang="ru-RU" sz="1400" kern="1200"/>
            </a:p>
          </p:txBody>
        </p:sp>
        <p:sp>
          <p:nvSpPr>
            <p:cNvPr id="12" name="Полилиния 11"/>
            <p:cNvSpPr/>
            <p:nvPr/>
          </p:nvSpPr>
          <p:spPr>
            <a:xfrm>
              <a:off x="5672163" y="2971163"/>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Созғылау </a:t>
              </a:r>
              <a:endParaRPr lang="ru-RU" sz="1600" kern="1200" dirty="0">
                <a:latin typeface="Times New Roman" pitchFamily="18" charset="0"/>
                <a:cs typeface="Times New Roman" pitchFamily="18" charset="0"/>
              </a:endParaRPr>
            </a:p>
          </p:txBody>
        </p:sp>
        <p:sp>
          <p:nvSpPr>
            <p:cNvPr id="13" name="Полилиния 12"/>
            <p:cNvSpPr/>
            <p:nvPr/>
          </p:nvSpPr>
          <p:spPr>
            <a:xfrm rot="2700000">
              <a:off x="4977812" y="3818587"/>
              <a:ext cx="313471" cy="345920"/>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0" y="69184"/>
                  </a:moveTo>
                  <a:lnTo>
                    <a:pt x="156736" y="69184"/>
                  </a:lnTo>
                  <a:lnTo>
                    <a:pt x="156736" y="0"/>
                  </a:lnTo>
                  <a:lnTo>
                    <a:pt x="313471" y="172960"/>
                  </a:lnTo>
                  <a:lnTo>
                    <a:pt x="156736" y="345920"/>
                  </a:lnTo>
                  <a:lnTo>
                    <a:pt x="156736" y="276736"/>
                  </a:lnTo>
                  <a:lnTo>
                    <a:pt x="0" y="276736"/>
                  </a:lnTo>
                  <a:lnTo>
                    <a:pt x="0" y="69184"/>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 tIns="69183" rIns="94041" bIns="69184" numCol="1" spcCol="1270" anchor="ctr" anchorCtr="0">
              <a:noAutofit/>
            </a:bodyPr>
            <a:lstStyle/>
            <a:p>
              <a:pPr lvl="0" algn="ctr" defTabSz="622300">
                <a:lnSpc>
                  <a:spcPct val="90000"/>
                </a:lnSpc>
                <a:spcBef>
                  <a:spcPct val="0"/>
                </a:spcBef>
                <a:spcAft>
                  <a:spcPct val="35000"/>
                </a:spcAft>
              </a:pPr>
              <a:endParaRPr lang="ru-RU" sz="1400" kern="1200"/>
            </a:p>
          </p:txBody>
        </p:sp>
        <p:sp>
          <p:nvSpPr>
            <p:cNvPr id="14" name="Полилиния 13"/>
            <p:cNvSpPr/>
            <p:nvPr/>
          </p:nvSpPr>
          <p:spPr>
            <a:xfrm>
              <a:off x="5215835" y="4072835"/>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Уқалау </a:t>
              </a:r>
              <a:endParaRPr lang="ru-RU" sz="1600" kern="1200" dirty="0">
                <a:latin typeface="Times New Roman" pitchFamily="18" charset="0"/>
                <a:cs typeface="Times New Roman" pitchFamily="18" charset="0"/>
              </a:endParaRPr>
            </a:p>
          </p:txBody>
        </p:sp>
        <p:sp>
          <p:nvSpPr>
            <p:cNvPr id="15" name="Полилиния 14"/>
            <p:cNvSpPr/>
            <p:nvPr/>
          </p:nvSpPr>
          <p:spPr>
            <a:xfrm rot="5400000">
              <a:off x="4415264" y="4051603"/>
              <a:ext cx="313471" cy="345920"/>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0" y="69184"/>
                  </a:moveTo>
                  <a:lnTo>
                    <a:pt x="156736" y="69184"/>
                  </a:lnTo>
                  <a:lnTo>
                    <a:pt x="156736" y="0"/>
                  </a:lnTo>
                  <a:lnTo>
                    <a:pt x="313471" y="172960"/>
                  </a:lnTo>
                  <a:lnTo>
                    <a:pt x="156736" y="345920"/>
                  </a:lnTo>
                  <a:lnTo>
                    <a:pt x="156736" y="276736"/>
                  </a:lnTo>
                  <a:lnTo>
                    <a:pt x="0" y="276736"/>
                  </a:lnTo>
                  <a:lnTo>
                    <a:pt x="0" y="69184"/>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0" tIns="69183" rIns="94041" bIns="69185" numCol="1" spcCol="1270" anchor="ctr" anchorCtr="0">
              <a:noAutofit/>
            </a:bodyPr>
            <a:lstStyle/>
            <a:p>
              <a:pPr lvl="0" algn="ctr" defTabSz="622300">
                <a:lnSpc>
                  <a:spcPct val="90000"/>
                </a:lnSpc>
                <a:spcBef>
                  <a:spcPct val="0"/>
                </a:spcBef>
                <a:spcAft>
                  <a:spcPct val="35000"/>
                </a:spcAft>
              </a:pPr>
              <a:endParaRPr lang="ru-RU" sz="1400" kern="1200"/>
            </a:p>
          </p:txBody>
        </p:sp>
        <p:sp>
          <p:nvSpPr>
            <p:cNvPr id="16" name="Полилиния 15"/>
            <p:cNvSpPr/>
            <p:nvPr/>
          </p:nvSpPr>
          <p:spPr>
            <a:xfrm>
              <a:off x="4114163" y="4529163"/>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Тарау </a:t>
              </a:r>
              <a:endParaRPr lang="ru-RU" sz="1600" kern="1200" dirty="0">
                <a:latin typeface="Times New Roman" pitchFamily="18" charset="0"/>
                <a:cs typeface="Times New Roman" pitchFamily="18" charset="0"/>
              </a:endParaRPr>
            </a:p>
          </p:txBody>
        </p:sp>
        <p:sp>
          <p:nvSpPr>
            <p:cNvPr id="17" name="Полилиния 16"/>
            <p:cNvSpPr/>
            <p:nvPr/>
          </p:nvSpPr>
          <p:spPr>
            <a:xfrm rot="18900000">
              <a:off x="3852715" y="3818586"/>
              <a:ext cx="313472" cy="345921"/>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313471" y="276736"/>
                  </a:moveTo>
                  <a:lnTo>
                    <a:pt x="156735" y="276736"/>
                  </a:lnTo>
                  <a:lnTo>
                    <a:pt x="156735" y="345920"/>
                  </a:lnTo>
                  <a:lnTo>
                    <a:pt x="0" y="172960"/>
                  </a:lnTo>
                  <a:lnTo>
                    <a:pt x="156735" y="0"/>
                  </a:lnTo>
                  <a:lnTo>
                    <a:pt x="156735" y="69184"/>
                  </a:lnTo>
                  <a:lnTo>
                    <a:pt x="313471" y="69184"/>
                  </a:lnTo>
                  <a:lnTo>
                    <a:pt x="313471" y="276736"/>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4040" tIns="69184" rIns="1" bIns="69184" numCol="1" spcCol="1270" anchor="ctr" anchorCtr="0">
              <a:noAutofit/>
            </a:bodyPr>
            <a:lstStyle/>
            <a:p>
              <a:pPr lvl="0" algn="ctr" defTabSz="622300">
                <a:lnSpc>
                  <a:spcPct val="90000"/>
                </a:lnSpc>
                <a:spcBef>
                  <a:spcPct val="0"/>
                </a:spcBef>
                <a:spcAft>
                  <a:spcPct val="35000"/>
                </a:spcAft>
              </a:pPr>
              <a:endParaRPr lang="ru-RU" sz="1400" kern="1200"/>
            </a:p>
          </p:txBody>
        </p:sp>
        <p:sp>
          <p:nvSpPr>
            <p:cNvPr id="18" name="Полилиния 17"/>
            <p:cNvSpPr/>
            <p:nvPr/>
          </p:nvSpPr>
          <p:spPr>
            <a:xfrm>
              <a:off x="3012491" y="4072835"/>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Қырқу </a:t>
              </a:r>
              <a:endParaRPr lang="ru-RU" sz="1600" kern="1200" dirty="0">
                <a:latin typeface="Times New Roman" pitchFamily="18" charset="0"/>
                <a:cs typeface="Times New Roman" pitchFamily="18" charset="0"/>
              </a:endParaRPr>
            </a:p>
          </p:txBody>
        </p:sp>
        <p:sp>
          <p:nvSpPr>
            <p:cNvPr id="19" name="Полилиния 18"/>
            <p:cNvSpPr/>
            <p:nvPr/>
          </p:nvSpPr>
          <p:spPr>
            <a:xfrm rot="21600000">
              <a:off x="3619700" y="3256038"/>
              <a:ext cx="313471" cy="345921"/>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313471" y="276736"/>
                  </a:moveTo>
                  <a:lnTo>
                    <a:pt x="156735" y="276736"/>
                  </a:lnTo>
                  <a:lnTo>
                    <a:pt x="156735" y="345920"/>
                  </a:lnTo>
                  <a:lnTo>
                    <a:pt x="0" y="172960"/>
                  </a:lnTo>
                  <a:lnTo>
                    <a:pt x="156735" y="0"/>
                  </a:lnTo>
                  <a:lnTo>
                    <a:pt x="156735" y="69184"/>
                  </a:lnTo>
                  <a:lnTo>
                    <a:pt x="313471" y="69184"/>
                  </a:lnTo>
                  <a:lnTo>
                    <a:pt x="313471" y="276736"/>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4041" tIns="69185" rIns="0" bIns="69184" numCol="1" spcCol="1270" anchor="ctr" anchorCtr="0">
              <a:noAutofit/>
            </a:bodyPr>
            <a:lstStyle/>
            <a:p>
              <a:pPr lvl="0" algn="ctr" defTabSz="622300">
                <a:lnSpc>
                  <a:spcPct val="90000"/>
                </a:lnSpc>
                <a:spcBef>
                  <a:spcPct val="0"/>
                </a:spcBef>
                <a:spcAft>
                  <a:spcPct val="35000"/>
                </a:spcAft>
              </a:pPr>
              <a:endParaRPr lang="ru-RU" sz="1400" kern="1200"/>
            </a:p>
          </p:txBody>
        </p:sp>
        <p:sp>
          <p:nvSpPr>
            <p:cNvPr id="20" name="Полилиния 19"/>
            <p:cNvSpPr/>
            <p:nvPr/>
          </p:nvSpPr>
          <p:spPr>
            <a:xfrm>
              <a:off x="2556163" y="2971163"/>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Шелдеу </a:t>
              </a:r>
              <a:endParaRPr lang="ru-RU" sz="1600" kern="1200" dirty="0">
                <a:latin typeface="Times New Roman" pitchFamily="18" charset="0"/>
                <a:cs typeface="Times New Roman" pitchFamily="18" charset="0"/>
              </a:endParaRPr>
            </a:p>
          </p:txBody>
        </p:sp>
        <p:sp>
          <p:nvSpPr>
            <p:cNvPr id="21" name="Полилиния 20"/>
            <p:cNvSpPr/>
            <p:nvPr/>
          </p:nvSpPr>
          <p:spPr>
            <a:xfrm rot="24300000">
              <a:off x="3852715" y="2693490"/>
              <a:ext cx="313471" cy="345921"/>
            </a:xfrm>
            <a:custGeom>
              <a:avLst/>
              <a:gdLst>
                <a:gd name="connsiteX0" fmla="*/ 0 w 313471"/>
                <a:gd name="connsiteY0" fmla="*/ 69184 h 345920"/>
                <a:gd name="connsiteX1" fmla="*/ 156736 w 313471"/>
                <a:gd name="connsiteY1" fmla="*/ 69184 h 345920"/>
                <a:gd name="connsiteX2" fmla="*/ 156736 w 313471"/>
                <a:gd name="connsiteY2" fmla="*/ 0 h 345920"/>
                <a:gd name="connsiteX3" fmla="*/ 313471 w 313471"/>
                <a:gd name="connsiteY3" fmla="*/ 172960 h 345920"/>
                <a:gd name="connsiteX4" fmla="*/ 156736 w 313471"/>
                <a:gd name="connsiteY4" fmla="*/ 345920 h 345920"/>
                <a:gd name="connsiteX5" fmla="*/ 156736 w 313471"/>
                <a:gd name="connsiteY5" fmla="*/ 276736 h 345920"/>
                <a:gd name="connsiteX6" fmla="*/ 0 w 313471"/>
                <a:gd name="connsiteY6" fmla="*/ 276736 h 345920"/>
                <a:gd name="connsiteX7" fmla="*/ 0 w 313471"/>
                <a:gd name="connsiteY7" fmla="*/ 69184 h 3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471" h="345920">
                  <a:moveTo>
                    <a:pt x="313471" y="276736"/>
                  </a:moveTo>
                  <a:lnTo>
                    <a:pt x="156735" y="276736"/>
                  </a:lnTo>
                  <a:lnTo>
                    <a:pt x="156735" y="345920"/>
                  </a:lnTo>
                  <a:lnTo>
                    <a:pt x="0" y="172960"/>
                  </a:lnTo>
                  <a:lnTo>
                    <a:pt x="156735" y="0"/>
                  </a:lnTo>
                  <a:lnTo>
                    <a:pt x="156735" y="69184"/>
                  </a:lnTo>
                  <a:lnTo>
                    <a:pt x="313471" y="69184"/>
                  </a:lnTo>
                  <a:lnTo>
                    <a:pt x="313471" y="276736"/>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4041" tIns="69184" rIns="-1" bIns="69184" numCol="1" spcCol="1270" anchor="ctr" anchorCtr="0">
              <a:noAutofit/>
            </a:bodyPr>
            <a:lstStyle/>
            <a:p>
              <a:pPr lvl="0" algn="ctr" defTabSz="622300">
                <a:lnSpc>
                  <a:spcPct val="90000"/>
                </a:lnSpc>
                <a:spcBef>
                  <a:spcPct val="0"/>
                </a:spcBef>
                <a:spcAft>
                  <a:spcPct val="35000"/>
                </a:spcAft>
              </a:pPr>
              <a:endParaRPr lang="ru-RU" sz="1400" kern="1200"/>
            </a:p>
          </p:txBody>
        </p:sp>
        <p:sp>
          <p:nvSpPr>
            <p:cNvPr id="22" name="Полилиния 21"/>
            <p:cNvSpPr/>
            <p:nvPr/>
          </p:nvSpPr>
          <p:spPr>
            <a:xfrm>
              <a:off x="3012491" y="1869491"/>
              <a:ext cx="915673" cy="915673"/>
            </a:xfrm>
            <a:custGeom>
              <a:avLst/>
              <a:gdLst>
                <a:gd name="connsiteX0" fmla="*/ 0 w 915673"/>
                <a:gd name="connsiteY0" fmla="*/ 457837 h 915673"/>
                <a:gd name="connsiteX1" fmla="*/ 457837 w 915673"/>
                <a:gd name="connsiteY1" fmla="*/ 0 h 915673"/>
                <a:gd name="connsiteX2" fmla="*/ 915674 w 915673"/>
                <a:gd name="connsiteY2" fmla="*/ 457837 h 915673"/>
                <a:gd name="connsiteX3" fmla="*/ 457837 w 915673"/>
                <a:gd name="connsiteY3" fmla="*/ 915674 h 915673"/>
                <a:gd name="connsiteX4" fmla="*/ 0 w 915673"/>
                <a:gd name="connsiteY4" fmla="*/ 457837 h 91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73" h="915673">
                  <a:moveTo>
                    <a:pt x="0" y="457837"/>
                  </a:moveTo>
                  <a:cubicBezTo>
                    <a:pt x="0" y="204981"/>
                    <a:pt x="204981" y="0"/>
                    <a:pt x="457837" y="0"/>
                  </a:cubicBezTo>
                  <a:cubicBezTo>
                    <a:pt x="710693" y="0"/>
                    <a:pt x="915674" y="204981"/>
                    <a:pt x="915674" y="457837"/>
                  </a:cubicBezTo>
                  <a:cubicBezTo>
                    <a:pt x="915674" y="710693"/>
                    <a:pt x="710693" y="915674"/>
                    <a:pt x="457837" y="915674"/>
                  </a:cubicBezTo>
                  <a:cubicBezTo>
                    <a:pt x="204981" y="915674"/>
                    <a:pt x="0" y="710693"/>
                    <a:pt x="0" y="457837"/>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54417" tIns="154417" rIns="154417" bIns="154417" numCol="1" spcCol="1270" anchor="ctr" anchorCtr="0">
              <a:noAutofit/>
            </a:bodyPr>
            <a:lstStyle/>
            <a:p>
              <a:pPr lvl="0" algn="ctr" defTabSz="711200">
                <a:lnSpc>
                  <a:spcPct val="90000"/>
                </a:lnSpc>
                <a:spcBef>
                  <a:spcPct val="0"/>
                </a:spcBef>
                <a:spcAft>
                  <a:spcPct val="35000"/>
                </a:spcAft>
              </a:pPr>
              <a:r>
                <a:rPr lang="kk-KZ" sz="1600" kern="1200" dirty="0" smtClean="0">
                  <a:latin typeface="Times New Roman" pitchFamily="18" charset="0"/>
                  <a:cs typeface="Times New Roman" pitchFamily="18" charset="0"/>
                </a:rPr>
                <a:t>Үтіктеу </a:t>
              </a:r>
              <a:endParaRPr lang="ru-RU" sz="1600" kern="1200" dirty="0">
                <a:latin typeface="Times New Roman" pitchFamily="18" charset="0"/>
                <a:cs typeface="Times New Roman" pitchFamily="18" charset="0"/>
              </a:endParaRPr>
            </a:p>
          </p:txBody>
        </p:sp>
      </p:grpSp>
    </p:spTree>
    <p:extLst>
      <p:ext uri="{BB962C8B-B14F-4D97-AF65-F5344CB8AC3E}">
        <p14:creationId xmlns:p14="http://schemas.microsoft.com/office/powerpoint/2010/main" val="287197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683568" y="620688"/>
            <a:ext cx="7560840" cy="5667152"/>
            <a:chOff x="683568" y="620688"/>
            <a:chExt cx="7560840" cy="5667152"/>
          </a:xfrm>
        </p:grpSpPr>
        <p:sp>
          <p:nvSpPr>
            <p:cNvPr id="2" name="TextBox 1"/>
            <p:cNvSpPr txBox="1"/>
            <p:nvPr/>
          </p:nvSpPr>
          <p:spPr>
            <a:xfrm>
              <a:off x="683568" y="2132856"/>
              <a:ext cx="7560840" cy="4154984"/>
            </a:xfrm>
            <a:prstGeom prst="rect">
              <a:avLst/>
            </a:prstGeom>
            <a:noFill/>
          </p:spPr>
          <p:txBody>
            <a:bodyPr wrap="square" rtlCol="0">
              <a:spAutoFit/>
            </a:bodyPr>
            <a:lstStyle/>
            <a:p>
              <a:pPr algn="ctr"/>
              <a:endParaRPr lang="kk-KZ" sz="2400" i="1" dirty="0" smtClean="0">
                <a:solidFill>
                  <a:schemeClr val="accent2">
                    <a:lumMod val="50000"/>
                  </a:schemeClr>
                </a:solidFill>
                <a:latin typeface="Times New Roman" pitchFamily="18" charset="0"/>
                <a:cs typeface="Times New Roman" pitchFamily="18" charset="0"/>
              </a:endParaRPr>
            </a:p>
            <a:p>
              <a:pPr algn="ctr"/>
              <a:endParaRPr lang="kk-KZ" sz="2400" i="1" dirty="0">
                <a:solidFill>
                  <a:schemeClr val="accent2">
                    <a:lumMod val="50000"/>
                  </a:schemeClr>
                </a:solidFill>
                <a:latin typeface="Times New Roman" pitchFamily="18" charset="0"/>
                <a:cs typeface="Times New Roman" pitchFamily="18" charset="0"/>
              </a:endParaRPr>
            </a:p>
            <a:p>
              <a:pPr algn="ctr"/>
              <a:endParaRPr lang="kk-KZ" sz="2400" i="1" dirty="0" smtClean="0">
                <a:solidFill>
                  <a:schemeClr val="accent2">
                    <a:lumMod val="50000"/>
                  </a:schemeClr>
                </a:solidFill>
                <a:latin typeface="Times New Roman" pitchFamily="18" charset="0"/>
                <a:cs typeface="Times New Roman" pitchFamily="18" charset="0"/>
              </a:endParaRPr>
            </a:p>
            <a:p>
              <a:pPr marL="342900" indent="-342900" algn="ctr">
                <a:buFont typeface="Wingdings" pitchFamily="2" charset="2"/>
                <a:buChar char="v"/>
              </a:pPr>
              <a:r>
                <a:rPr lang="kk-KZ" sz="2400" i="1" dirty="0" smtClean="0">
                  <a:solidFill>
                    <a:schemeClr val="accent2">
                      <a:lumMod val="50000"/>
                    </a:schemeClr>
                  </a:solidFill>
                  <a:latin typeface="Times New Roman" pitchFamily="18" charset="0"/>
                  <a:cs typeface="Times New Roman" pitchFamily="18" charset="0"/>
                </a:rPr>
                <a:t>Бірінші аудандастыру – торлы барабанда 1 сағаттай жүргізіледі. Торлы барабанның  бітеу барабаннан айырмашылығы оның бет жағында металл торы бар , сол арқылы ағаш  үгіндісі  тозаң жұланған жүн талшықтары шығады. Барабан құндақпен қапталып, есігі мықтап жабылады. Құндақ арқылы щаң ағаш үгіндісі, жұлынған жүн талшықтары сорып алынады.</a:t>
              </a:r>
              <a:endParaRPr lang="ru-RU" sz="2400" i="1" dirty="0">
                <a:solidFill>
                  <a:schemeClr val="accent2">
                    <a:lumMod val="50000"/>
                  </a:schemeClr>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620688"/>
              <a:ext cx="3744416" cy="23891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spTree>
    <p:extLst>
      <p:ext uri="{BB962C8B-B14F-4D97-AF65-F5344CB8AC3E}">
        <p14:creationId xmlns:p14="http://schemas.microsoft.com/office/powerpoint/2010/main" val="894364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962482" y="516700"/>
            <a:ext cx="7413376" cy="5731650"/>
            <a:chOff x="962482" y="516700"/>
            <a:chExt cx="7413376" cy="5731650"/>
          </a:xfrm>
        </p:grpSpPr>
        <p:sp>
          <p:nvSpPr>
            <p:cNvPr id="2" name="TextBox 1"/>
            <p:cNvSpPr txBox="1"/>
            <p:nvPr/>
          </p:nvSpPr>
          <p:spPr>
            <a:xfrm>
              <a:off x="962482" y="2708920"/>
              <a:ext cx="7413376" cy="3539430"/>
            </a:xfrm>
            <a:prstGeom prst="rect">
              <a:avLst/>
            </a:prstGeom>
            <a:noFill/>
          </p:spPr>
          <p:txBody>
            <a:bodyPr wrap="square" rtlCol="0">
              <a:spAutoFit/>
            </a:bodyPr>
            <a:lstStyle/>
            <a:p>
              <a:pPr marL="457200" indent="-457200" algn="ctr">
                <a:buFont typeface="Wingdings" pitchFamily="2" charset="2"/>
                <a:buChar char="v"/>
              </a:pPr>
              <a:endParaRPr lang="kk-KZ" sz="2800" i="1" dirty="0" smtClean="0">
                <a:latin typeface="Times New Roman" pitchFamily="18" charset="0"/>
                <a:cs typeface="Times New Roman" pitchFamily="18" charset="0"/>
              </a:endParaRPr>
            </a:p>
            <a:p>
              <a:pPr marL="457200" indent="-457200" algn="ctr">
                <a:buFont typeface="Wingdings" pitchFamily="2" charset="2"/>
                <a:buChar char="v"/>
              </a:pPr>
              <a:r>
                <a:rPr lang="kk-KZ" sz="2800" i="1" dirty="0" smtClean="0">
                  <a:latin typeface="Times New Roman" pitchFamily="18" charset="0"/>
                  <a:cs typeface="Times New Roman" pitchFamily="18" charset="0"/>
                </a:rPr>
                <a:t>Бірінші домбықтау </a:t>
              </a:r>
            </a:p>
            <a:p>
              <a:pPr algn="ctr"/>
              <a:r>
                <a:rPr lang="kk-KZ" sz="2800" i="1" dirty="0" smtClean="0">
                  <a:latin typeface="Times New Roman" pitchFamily="18" charset="0"/>
                  <a:cs typeface="Times New Roman" pitchFamily="18" charset="0"/>
                </a:rPr>
                <a:t>Домбықтау машиналарында жүзеге асырылады. Домбықтау кезінде тері ткані созылып, балбырайды, уқаланады, талшықтары ажыратылады, ткань беті тазартылады. Соның әсерінен тері ткані созымды, жұмсақ, беті таза әрі тегіс болады. </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516700"/>
              <a:ext cx="4032448" cy="23042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30686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899592" y="394797"/>
            <a:ext cx="7128792" cy="5937175"/>
            <a:chOff x="899592" y="394797"/>
            <a:chExt cx="7128792" cy="5937175"/>
          </a:xfrm>
        </p:grpSpPr>
        <p:sp>
          <p:nvSpPr>
            <p:cNvPr id="2" name="TextBox 1"/>
            <p:cNvSpPr txBox="1"/>
            <p:nvPr/>
          </p:nvSpPr>
          <p:spPr>
            <a:xfrm>
              <a:off x="899592" y="3284984"/>
              <a:ext cx="7128792" cy="3046988"/>
            </a:xfrm>
            <a:prstGeom prst="rect">
              <a:avLst/>
            </a:prstGeom>
            <a:noFill/>
          </p:spPr>
          <p:txBody>
            <a:bodyPr wrap="square" rtlCol="0">
              <a:spAutoFit/>
            </a:bodyPr>
            <a:lstStyle/>
            <a:p>
              <a:pPr marL="342900" indent="-342900" algn="ctr">
                <a:buFont typeface="Wingdings" pitchFamily="2" charset="2"/>
                <a:buChar char="v"/>
              </a:pPr>
              <a:r>
                <a:rPr lang="kk-KZ" sz="2400" b="1" i="1" dirty="0" smtClean="0">
                  <a:solidFill>
                    <a:schemeClr val="accent2">
                      <a:lumMod val="50000"/>
                    </a:schemeClr>
                  </a:solidFill>
                  <a:latin typeface="Times New Roman" pitchFamily="18" charset="0"/>
                  <a:cs typeface="Times New Roman" pitchFamily="18" charset="0"/>
                </a:rPr>
                <a:t>Екінші домбықтау </a:t>
              </a:r>
            </a:p>
            <a:p>
              <a:pPr algn="ctr"/>
              <a:r>
                <a:rPr lang="kk-KZ" sz="2400" i="1" dirty="0" smtClean="0">
                  <a:solidFill>
                    <a:schemeClr val="accent2">
                      <a:lumMod val="50000"/>
                    </a:schemeClr>
                  </a:solidFill>
                  <a:latin typeface="Times New Roman" pitchFamily="18" charset="0"/>
                  <a:cs typeface="Times New Roman" pitchFamily="18" charset="0"/>
                </a:rPr>
                <a:t>Бірінші домбықтау секілді   бітеу  барабанда жүргізіледі , бірақ ылғалдылығы  10-12% - тен астам ағаш ұнтақтары қоданылады. Екінші домбықтауда жүн талшығы соңғы рет тазартылып, ажарланады, сиретіледі, тері ткані кептіріледі.  Екінші  домбықтау 4-6 сағатқа созылады.</a:t>
              </a:r>
              <a:endParaRPr lang="ru-RU" sz="2400" i="1" dirty="0">
                <a:solidFill>
                  <a:schemeClr val="accent2">
                    <a:lumMod val="50000"/>
                  </a:schemeClr>
                </a:solidFill>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238" y="394797"/>
              <a:ext cx="3735499" cy="285935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grpSp>
    </p:spTree>
    <p:extLst>
      <p:ext uri="{BB962C8B-B14F-4D97-AF65-F5344CB8AC3E}">
        <p14:creationId xmlns:p14="http://schemas.microsoft.com/office/powerpoint/2010/main" val="9310076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259632" y="552936"/>
            <a:ext cx="6840760" cy="5553720"/>
            <a:chOff x="1259632" y="552936"/>
            <a:chExt cx="6840760" cy="5553720"/>
          </a:xfrm>
        </p:grpSpPr>
        <p:sp>
          <p:nvSpPr>
            <p:cNvPr id="2" name="TextBox 1"/>
            <p:cNvSpPr txBox="1"/>
            <p:nvPr/>
          </p:nvSpPr>
          <p:spPr>
            <a:xfrm>
              <a:off x="1259632" y="3429000"/>
              <a:ext cx="6840760" cy="2677656"/>
            </a:xfrm>
            <a:prstGeom prst="rect">
              <a:avLst/>
            </a:prstGeom>
            <a:noFill/>
          </p:spPr>
          <p:txBody>
            <a:bodyPr wrap="square" rtlCol="0">
              <a:spAutoFit/>
            </a:bodyPr>
            <a:lstStyle/>
            <a:p>
              <a:pPr algn="ctr"/>
              <a:endParaRPr lang="kk-KZ" sz="2400" b="1" i="1" dirty="0" smtClean="0">
                <a:solidFill>
                  <a:schemeClr val="accent2">
                    <a:lumMod val="50000"/>
                  </a:schemeClr>
                </a:solidFill>
                <a:latin typeface="Times New Roman" pitchFamily="18" charset="0"/>
                <a:cs typeface="Times New Roman" pitchFamily="18" charset="0"/>
              </a:endParaRPr>
            </a:p>
            <a:p>
              <a:pPr algn="ctr"/>
              <a:r>
                <a:rPr lang="kk-KZ" sz="2400" b="1" i="1" dirty="0" smtClean="0">
                  <a:solidFill>
                    <a:schemeClr val="accent2">
                      <a:lumMod val="50000"/>
                    </a:schemeClr>
                  </a:solidFill>
                  <a:latin typeface="Times New Roman" pitchFamily="18" charset="0"/>
                  <a:cs typeface="Times New Roman" pitchFamily="18" charset="0"/>
                </a:rPr>
                <a:t>Екінші аудандастыру </a:t>
              </a:r>
              <a:r>
                <a:rPr lang="kk-KZ" sz="2400" i="1" dirty="0" smtClean="0">
                  <a:solidFill>
                    <a:schemeClr val="accent2">
                      <a:lumMod val="50000"/>
                    </a:schemeClr>
                  </a:solidFill>
                  <a:latin typeface="Times New Roman" pitchFamily="18" charset="0"/>
                  <a:cs typeface="Times New Roman" pitchFamily="18" charset="0"/>
                </a:rPr>
                <a:t>бірінші әрекеттің жалғасы. Ұсақ және бітеу дей сойылған, терілерді, сондай- ақ ақаулы терілерді  қапсырмамен жүргізеді. Домбықтау нашар  жүргізілген жағдайда тері жұсармайды, толық кептірілмейді.  </a:t>
              </a:r>
              <a:endParaRPr lang="ru-RU" sz="2400" i="1" dirty="0">
                <a:solidFill>
                  <a:schemeClr val="accent2">
                    <a:lumMod val="50000"/>
                  </a:schemeClr>
                </a:solidFill>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552936"/>
              <a:ext cx="4741515" cy="2858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478248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755576" y="404664"/>
            <a:ext cx="7560840" cy="5692700"/>
            <a:chOff x="755576" y="404664"/>
            <a:chExt cx="7560840" cy="5692700"/>
          </a:xfrm>
        </p:grpSpPr>
        <p:sp>
          <p:nvSpPr>
            <p:cNvPr id="2" name="TextBox 1"/>
            <p:cNvSpPr txBox="1"/>
            <p:nvPr/>
          </p:nvSpPr>
          <p:spPr>
            <a:xfrm>
              <a:off x="755576" y="3789040"/>
              <a:ext cx="7560840" cy="2308324"/>
            </a:xfrm>
            <a:prstGeom prst="rect">
              <a:avLst/>
            </a:prstGeom>
            <a:noFill/>
          </p:spPr>
          <p:txBody>
            <a:bodyPr wrap="square" rtlCol="0">
              <a:spAutoFit/>
            </a:bodyPr>
            <a:lstStyle/>
            <a:p>
              <a:pPr algn="ctr"/>
              <a:r>
                <a:rPr lang="kk-KZ" sz="2400" b="1" i="1" dirty="0" smtClean="0">
                  <a:solidFill>
                    <a:schemeClr val="accent2">
                      <a:lumMod val="50000"/>
                    </a:schemeClr>
                  </a:solidFill>
                  <a:latin typeface="Times New Roman" pitchFamily="18" charset="0"/>
                  <a:cs typeface="Times New Roman" pitchFamily="18" charset="0"/>
                </a:rPr>
                <a:t>Соққылау </a:t>
              </a:r>
            </a:p>
            <a:p>
              <a:pPr algn="ctr"/>
              <a:r>
                <a:rPr lang="kk-KZ" sz="2400" i="1" dirty="0" smtClean="0">
                  <a:solidFill>
                    <a:schemeClr val="accent2">
                      <a:lumMod val="50000"/>
                    </a:schemeClr>
                  </a:solidFill>
                  <a:latin typeface="Times New Roman" pitchFamily="18" charset="0"/>
                  <a:cs typeface="Times New Roman" pitchFamily="18" charset="0"/>
                </a:rPr>
                <a:t>Бұл операция шаңды және ағаш ұнтағын жүн талшығынан тазарту үшін қолданылады. Соққылау арқылы тері  тазарып , жүн үлпілдеп тұрады. Соққылауды былғары белдікпен соққылайтын машинада жүргізеді.</a:t>
              </a:r>
              <a:endParaRPr lang="ru-RU" sz="2400" i="1" dirty="0">
                <a:solidFill>
                  <a:schemeClr val="accent2">
                    <a:lumMod val="50000"/>
                  </a:schemeClr>
                </a:solidFill>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404664"/>
              <a:ext cx="5112568" cy="33843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grpSp>
    </p:spTree>
    <p:extLst>
      <p:ext uri="{BB962C8B-B14F-4D97-AF65-F5344CB8AC3E}">
        <p14:creationId xmlns:p14="http://schemas.microsoft.com/office/powerpoint/2010/main" val="226033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124744"/>
            <a:ext cx="8352928" cy="4752528"/>
          </a:xfrm>
          <a:prstGeom prst="rect">
            <a:avLst/>
          </a:prstGeom>
          <a:noFill/>
        </p:spPr>
        <p:txBody>
          <a:bodyPr wrap="square" rtlCol="0">
            <a:prstTxWarp prst="textWave1">
              <a:avLst>
                <a:gd name="adj1" fmla="val 12500"/>
                <a:gd name="adj2" fmla="val 2063"/>
              </a:avLst>
            </a:prstTxWarp>
            <a:spAutoFit/>
          </a:bodyPr>
          <a:lstStyle/>
          <a:p>
            <a:pPr algn="ctr"/>
            <a:endParaRPr lang="kk-KZ" sz="2400" b="1" i="1" dirty="0" smtClean="0">
              <a:solidFill>
                <a:schemeClr val="accent2">
                  <a:lumMod val="50000"/>
                </a:schemeClr>
              </a:solidFill>
              <a:latin typeface="Times New Roman" pitchFamily="18" charset="0"/>
              <a:cs typeface="Times New Roman" pitchFamily="18" charset="0"/>
            </a:endParaRPr>
          </a:p>
          <a:p>
            <a:pPr algn="ctr"/>
            <a:r>
              <a:rPr lang="kk-KZ" sz="2400" b="1" i="1" dirty="0" smtClean="0">
                <a:solidFill>
                  <a:schemeClr val="accent2">
                    <a:lumMod val="50000"/>
                  </a:schemeClr>
                </a:solidFill>
                <a:latin typeface="Times New Roman" pitchFamily="18" charset="0"/>
                <a:cs typeface="Times New Roman" pitchFamily="18" charset="0"/>
              </a:rPr>
              <a:t>Тарау </a:t>
            </a:r>
          </a:p>
          <a:p>
            <a:pPr algn="ctr"/>
            <a:r>
              <a:rPr lang="kk-KZ" sz="2400" i="1" dirty="0" smtClean="0">
                <a:solidFill>
                  <a:schemeClr val="accent2">
                    <a:lumMod val="50000"/>
                  </a:schemeClr>
                </a:solidFill>
                <a:latin typeface="Times New Roman" pitchFamily="18" charset="0"/>
                <a:cs typeface="Times New Roman" pitchFamily="18" charset="0"/>
              </a:rPr>
              <a:t>Тарудығы мақсат жүн талшығының ұйықаннын жазу, онда қалған қыл- қыбырдан тазарту. Сонымен қоса тараған кезде ағаш ұнтағы мен шаң тозаңы кетеді. </a:t>
            </a:r>
          </a:p>
          <a:p>
            <a:pPr algn="ctr"/>
            <a:r>
              <a:rPr lang="kk-KZ" sz="2400" i="1" dirty="0" smtClean="0">
                <a:solidFill>
                  <a:schemeClr val="accent2">
                    <a:lumMod val="50000"/>
                  </a:schemeClr>
                </a:solidFill>
                <a:latin typeface="Times New Roman" pitchFamily="18" charset="0"/>
                <a:cs typeface="Times New Roman" pitchFamily="18" charset="0"/>
              </a:rPr>
              <a:t>Тарауды кардолента тартылған білік көмегімен таару машинасында жүргізіледі. Егер терідегі жүн талшығы тым ұйысқан болса, сондай- ақ аса бағалы терілерді тарағанда немесе терінің бір бөлігін ғана тарау қажет болса теріні қолмен тарайды.</a:t>
            </a:r>
            <a:endParaRPr lang="ru-RU" sz="2400" i="1" dirty="0">
              <a:solidFill>
                <a:schemeClr val="accent2">
                  <a:lumMod val="5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104872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326116"/>
            <a:ext cx="8460432" cy="2215991"/>
          </a:xfrm>
          <a:prstGeom prst="rect">
            <a:avLst/>
          </a:prstGeom>
          <a:noFill/>
        </p:spPr>
        <p:txBody>
          <a:bodyPr wrap="square" rtlCol="0">
            <a:spAutoFit/>
          </a:bodyPr>
          <a:lstStyle/>
          <a:p>
            <a:pPr algn="ctr"/>
            <a:r>
              <a:rPr lang="kk-KZ" sz="2400" b="1" i="1" dirty="0" smtClean="0">
                <a:latin typeface="Times New Roman" pitchFamily="18" charset="0"/>
                <a:cs typeface="Times New Roman" pitchFamily="18" charset="0"/>
              </a:rPr>
              <a:t>Қырқу </a:t>
            </a:r>
          </a:p>
          <a:p>
            <a:pPr algn="ctr"/>
            <a:r>
              <a:rPr lang="kk-KZ" sz="2400" i="1" dirty="0" smtClean="0">
                <a:latin typeface="Times New Roman" pitchFamily="18" charset="0"/>
                <a:cs typeface="Times New Roman" pitchFamily="18" charset="0"/>
              </a:rPr>
              <a:t>Қой, қоян жіне басқа да</a:t>
            </a:r>
          </a:p>
          <a:p>
            <a:pPr algn="ctr"/>
            <a:r>
              <a:rPr lang="kk-KZ" sz="2400" i="1" dirty="0" smtClean="0">
                <a:latin typeface="Times New Roman" pitchFamily="18" charset="0"/>
                <a:cs typeface="Times New Roman" pitchFamily="18" charset="0"/>
              </a:rPr>
              <a:t> терілерді өңдегенде қырқады. </a:t>
            </a:r>
          </a:p>
          <a:p>
            <a:pPr algn="ctr"/>
            <a:r>
              <a:rPr lang="kk-KZ" sz="2400" i="1" dirty="0" smtClean="0">
                <a:latin typeface="Times New Roman" pitchFamily="18" charset="0"/>
                <a:cs typeface="Times New Roman" pitchFamily="18" charset="0"/>
              </a:rPr>
              <a:t>Қырқуды онға дейін спираль талшығы   бар қырқым машинасымен жүргізеді. Әрбір теріні кемінде  рет қырқады.</a:t>
            </a:r>
          </a:p>
          <a:p>
            <a:pPr algn="ctr"/>
            <a:endParaRPr lang="ru-RU" dirty="0"/>
          </a:p>
        </p:txBody>
      </p:sp>
      <p:sp>
        <p:nvSpPr>
          <p:cNvPr id="3" name="TextBox 2"/>
          <p:cNvSpPr txBox="1"/>
          <p:nvPr/>
        </p:nvSpPr>
        <p:spPr>
          <a:xfrm>
            <a:off x="1259632" y="3789040"/>
            <a:ext cx="6840760" cy="1569660"/>
          </a:xfrm>
          <a:prstGeom prst="rect">
            <a:avLst/>
          </a:prstGeom>
          <a:noFill/>
        </p:spPr>
        <p:txBody>
          <a:bodyPr wrap="square" rtlCol="0">
            <a:spAutoFit/>
          </a:bodyPr>
          <a:lstStyle/>
          <a:p>
            <a:pPr algn="ctr"/>
            <a:r>
              <a:rPr lang="kk-KZ" sz="2400" b="1" i="1" dirty="0" smtClean="0">
                <a:latin typeface="Times New Roman" pitchFamily="18" charset="0"/>
                <a:cs typeface="Times New Roman" pitchFamily="18" charset="0"/>
              </a:rPr>
              <a:t>Өтектеу </a:t>
            </a:r>
          </a:p>
          <a:p>
            <a:pPr algn="ctr"/>
            <a:r>
              <a:rPr lang="kk-KZ" sz="2400" i="1" dirty="0" smtClean="0">
                <a:latin typeface="Times New Roman" pitchFamily="18" charset="0"/>
                <a:cs typeface="Times New Roman" pitchFamily="18" charset="0"/>
              </a:rPr>
              <a:t>Егер бұйра талшықтарды түзеулеу, жазу, әрі тегістеп жылтырату қажет болса өтектейтін машинада өтектейді. </a:t>
            </a:r>
            <a:endParaRPr lang="ru-RU" sz="2400" i="1" dirty="0">
              <a:latin typeface="Times New Roman" pitchFamily="18" charset="0"/>
              <a:cs typeface="Times New Roman" pitchFamily="18" charset="0"/>
            </a:endParaRPr>
          </a:p>
        </p:txBody>
      </p:sp>
    </p:spTree>
    <p:extLst>
      <p:ext uri="{BB962C8B-B14F-4D97-AF65-F5344CB8AC3E}">
        <p14:creationId xmlns:p14="http://schemas.microsoft.com/office/powerpoint/2010/main" val="331072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539552" y="432138"/>
            <a:ext cx="8064896" cy="5765110"/>
            <a:chOff x="539552" y="432138"/>
            <a:chExt cx="8064896" cy="5765110"/>
          </a:xfrm>
        </p:grpSpPr>
        <p:sp>
          <p:nvSpPr>
            <p:cNvPr id="2" name="Прямоугольник 1"/>
            <p:cNvSpPr/>
            <p:nvPr/>
          </p:nvSpPr>
          <p:spPr>
            <a:xfrm>
              <a:off x="539552" y="2780928"/>
              <a:ext cx="8064896" cy="3416320"/>
            </a:xfrm>
            <a:prstGeom prst="rect">
              <a:avLst/>
            </a:prstGeom>
          </p:spPr>
          <p:txBody>
            <a:bodyPr wrap="square">
              <a:spAutoFit/>
            </a:bodyPr>
            <a:lstStyle/>
            <a:p>
              <a:pPr algn="ctr"/>
              <a:endParaRPr lang="ru-RU" sz="2400" i="1" dirty="0" smtClean="0">
                <a:solidFill>
                  <a:srgbClr val="C00000"/>
                </a:solidFill>
                <a:latin typeface="Times New Roman" pitchFamily="18" charset="0"/>
                <a:cs typeface="Times New Roman" pitchFamily="18" charset="0"/>
              </a:endParaRPr>
            </a:p>
            <a:p>
              <a:pPr algn="ctr"/>
              <a:endParaRPr lang="ru-RU" sz="2400" i="1" dirty="0">
                <a:solidFill>
                  <a:srgbClr val="C00000"/>
                </a:solidFill>
                <a:latin typeface="Times New Roman" pitchFamily="18" charset="0"/>
                <a:cs typeface="Times New Roman" pitchFamily="18" charset="0"/>
              </a:endParaRPr>
            </a:p>
            <a:p>
              <a:pPr algn="ctr"/>
              <a:endParaRPr lang="ru-RU" sz="2400" i="1" dirty="0" smtClean="0">
                <a:solidFill>
                  <a:srgbClr val="C00000"/>
                </a:solidFill>
                <a:latin typeface="Times New Roman" pitchFamily="18" charset="0"/>
                <a:cs typeface="Times New Roman" pitchFamily="18" charset="0"/>
              </a:endParaRPr>
            </a:p>
            <a:p>
              <a:pPr algn="ctr"/>
              <a:r>
                <a:rPr lang="ru-RU" sz="2400" i="1" dirty="0" smtClean="0">
                  <a:solidFill>
                    <a:srgbClr val="C00000"/>
                  </a:solidFill>
                  <a:latin typeface="Times New Roman" pitchFamily="18" charset="0"/>
                  <a:cs typeface="Times New Roman" pitchFamily="18" charset="0"/>
                </a:rPr>
                <a:t>Мех </a:t>
              </a:r>
              <a:r>
                <a:rPr lang="ru-RU" sz="2400" i="1" dirty="0" err="1">
                  <a:solidFill>
                    <a:srgbClr val="C00000"/>
                  </a:solidFill>
                  <a:latin typeface="Times New Roman" pitchFamily="18" charset="0"/>
                  <a:cs typeface="Times New Roman" pitchFamily="18" charset="0"/>
                </a:rPr>
                <a:t>және</a:t>
              </a:r>
              <a:r>
                <a:rPr lang="ru-RU" sz="2400" i="1" dirty="0">
                  <a:solidFill>
                    <a:srgbClr val="C00000"/>
                  </a:solidFill>
                  <a:latin typeface="Times New Roman" pitchFamily="18" charset="0"/>
                  <a:cs typeface="Times New Roman" pitchFamily="18" charset="0"/>
                </a:rPr>
                <a:t> тон </a:t>
              </a:r>
              <a:r>
                <a:rPr lang="ru-RU" sz="2400" i="1" dirty="0" err="1">
                  <a:solidFill>
                    <a:srgbClr val="C00000"/>
                  </a:solidFill>
                  <a:latin typeface="Times New Roman" pitchFamily="18" charset="0"/>
                  <a:cs typeface="Times New Roman" pitchFamily="18" charset="0"/>
                </a:rPr>
                <a:t>өңдірісінде</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бояудың</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мақсаты</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бағалы</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терінің</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мысалы,бұлғынның,құндыздың,күзеннің,қаракөл</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елтірісінің</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және</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т.б</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табиғи</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түсін</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жақсарта</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түсу</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немесе</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төменгі</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бағалы</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терілерді</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қымбат</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бағалы</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терілерге</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қоян</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терісін</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бұлғын</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терісіне,ондатраны</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қара</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күзен</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терісіне</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ұқсатып</a:t>
              </a:r>
              <a:r>
                <a:rPr lang="ru-RU" sz="2400" i="1" dirty="0">
                  <a:solidFill>
                    <a:srgbClr val="C00000"/>
                  </a:solidFill>
                  <a:latin typeface="Times New Roman" pitchFamily="18" charset="0"/>
                  <a:cs typeface="Times New Roman" pitchFamily="18" charset="0"/>
                </a:rPr>
                <a:t> </a:t>
              </a:r>
              <a:r>
                <a:rPr lang="ru-RU" sz="2400" i="1" dirty="0" err="1">
                  <a:solidFill>
                    <a:srgbClr val="C00000"/>
                  </a:solidFill>
                  <a:latin typeface="Times New Roman" pitchFamily="18" charset="0"/>
                  <a:cs typeface="Times New Roman" pitchFamily="18" charset="0"/>
                </a:rPr>
                <a:t>түрлендіру</a:t>
              </a:r>
              <a:r>
                <a:rPr lang="ru-RU" sz="2400" i="1" dirty="0">
                  <a:solidFill>
                    <a:srgbClr val="C00000"/>
                  </a:solidFill>
                  <a:latin typeface="Times New Roman" pitchFamily="18" charset="0"/>
                  <a:cs typeface="Times New Roman" pitchFamily="18" charset="0"/>
                </a:rPr>
                <a:t>.</a:t>
              </a:r>
            </a:p>
          </p:txBody>
        </p:sp>
        <p:sp>
          <p:nvSpPr>
            <p:cNvPr id="4" name="Лента лицом вверх 3"/>
            <p:cNvSpPr/>
            <p:nvPr/>
          </p:nvSpPr>
          <p:spPr>
            <a:xfrm>
              <a:off x="1547664" y="432138"/>
              <a:ext cx="6048672" cy="1152128"/>
            </a:xfrm>
            <a:prstGeom prst="ribbon2">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kk-KZ" sz="4400" b="1" i="1" dirty="0" smtClean="0">
                  <a:latin typeface="Times New Roman" pitchFamily="18" charset="0"/>
                  <a:cs typeface="Times New Roman" pitchFamily="18" charset="0"/>
                </a:rPr>
                <a:t>Бояу </a:t>
              </a:r>
              <a:endParaRPr lang="ru-RU" sz="4400" b="1" i="1"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616284"/>
              <a:ext cx="4536504" cy="240182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21249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284984"/>
            <a:ext cx="8388424" cy="3108543"/>
          </a:xfrm>
          <a:prstGeom prst="rect">
            <a:avLst/>
          </a:prstGeom>
          <a:noFill/>
        </p:spPr>
        <p:txBody>
          <a:bodyPr wrap="square" rtlCol="0">
            <a:spAutoFit/>
          </a:bodyPr>
          <a:lstStyle/>
          <a:p>
            <a:pPr algn="ctr"/>
            <a:r>
              <a:rPr lang="kk-KZ" sz="2800" i="1" dirty="0" smtClean="0">
                <a:solidFill>
                  <a:schemeClr val="tx1">
                    <a:lumMod val="95000"/>
                    <a:lumOff val="5000"/>
                  </a:schemeClr>
                </a:solidFill>
                <a:latin typeface="Times New Roman" pitchFamily="18" charset="0"/>
                <a:cs typeface="Times New Roman" pitchFamily="18" charset="0"/>
              </a:rPr>
              <a:t>Консервіленген шикізатты мех бұйымы ретінде жарату үшін, жоғары шикізат фабрикаларында илеу қажет. Илеу бірқатар химиялық және механикалық операциялардан тұрады, соның нәтижесінде қатқыл, дөрекі тері шүберектей жұмсарып, созымды келеді, шірімейтін болып, әрі едәуір жеңілдейді</a:t>
            </a:r>
            <a:r>
              <a:rPr lang="kk-KZ" sz="2800" dirty="0" smtClean="0">
                <a:solidFill>
                  <a:schemeClr val="tx1">
                    <a:lumMod val="95000"/>
                    <a:lumOff val="5000"/>
                  </a:schemeClr>
                </a:solidFill>
              </a:rPr>
              <a:t>.</a:t>
            </a:r>
            <a:endParaRPr lang="ru-RU" sz="2800" dirty="0">
              <a:solidFill>
                <a:schemeClr val="tx1">
                  <a:lumMod val="95000"/>
                  <a:lumOff val="5000"/>
                </a:schemeClr>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692696"/>
            <a:ext cx="3749314" cy="23729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1177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076772"/>
            <a:ext cx="7920880" cy="483209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ru-RU" dirty="0"/>
              <a:t>	</a:t>
            </a:r>
            <a:r>
              <a:rPr lang="ru-RU" sz="2800" i="1" dirty="0" err="1">
                <a:latin typeface="Times New Roman" pitchFamily="18" charset="0"/>
                <a:cs typeface="Times New Roman" pitchFamily="18" charset="0"/>
              </a:rPr>
              <a:t>Бояғыштар</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деп</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әртүрлі</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материалдарға</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әркелкі</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түр</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бере</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алатын</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түрлі</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түсті</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органикалық</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қосылыстарды</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айтады</a:t>
            </a:r>
            <a:r>
              <a:rPr lang="ru-RU" sz="2800" i="1" dirty="0" smtClean="0">
                <a:latin typeface="Times New Roman" pitchFamily="18" charset="0"/>
                <a:cs typeface="Times New Roman" pitchFamily="18" charset="0"/>
              </a:rPr>
              <a:t>. </a:t>
            </a:r>
            <a:endParaRPr lang="ru-RU" sz="2800" i="1" dirty="0">
              <a:latin typeface="Times New Roman" pitchFamily="18" charset="0"/>
              <a:cs typeface="Times New Roman" pitchFamily="18" charset="0"/>
            </a:endParaRPr>
          </a:p>
          <a:p>
            <a:pPr algn="ct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Әрбір</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бояғыштың</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құрамында</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екі</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тобы</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болуы</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қажет.Бір</a:t>
            </a:r>
            <a:r>
              <a:rPr lang="ru-RU" sz="2800" i="1" dirty="0">
                <a:latin typeface="Times New Roman" pitchFamily="18" charset="0"/>
                <a:cs typeface="Times New Roman" pitchFamily="18" charset="0"/>
              </a:rPr>
              <a:t> топ </a:t>
            </a:r>
            <a:r>
              <a:rPr lang="ru-RU" sz="2800" i="1" dirty="0" err="1">
                <a:latin typeface="Times New Roman" pitchFamily="18" charset="0"/>
                <a:cs typeface="Times New Roman" pitchFamily="18" charset="0"/>
              </a:rPr>
              <a:t>түс</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беретін</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хромофор.Бұл</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топқа</a:t>
            </a:r>
            <a:r>
              <a:rPr lang="ru-RU" sz="2800" i="1" dirty="0">
                <a:latin typeface="Times New Roman" pitchFamily="18" charset="0"/>
                <a:cs typeface="Times New Roman" pitchFamily="18" charset="0"/>
              </a:rPr>
              <a:t> (-</a:t>
            </a:r>
            <a:r>
              <a:rPr lang="en-US" sz="2800" i="1" dirty="0">
                <a:latin typeface="Times New Roman" pitchFamily="18" charset="0"/>
                <a:cs typeface="Times New Roman" pitchFamily="18" charset="0"/>
              </a:rPr>
              <a:t>N=N-) </a:t>
            </a:r>
            <a:r>
              <a:rPr lang="ru-RU" sz="2800" i="1" dirty="0" err="1">
                <a:latin typeface="Times New Roman" pitchFamily="18" charset="0"/>
                <a:cs typeface="Times New Roman" pitchFamily="18" charset="0"/>
              </a:rPr>
              <a:t>азотоп</a:t>
            </a:r>
            <a:r>
              <a:rPr lang="ru-RU" sz="2800" i="1" dirty="0">
                <a:latin typeface="Times New Roman" pitchFamily="18" charset="0"/>
                <a:cs typeface="Times New Roman" pitchFamily="18" charset="0"/>
              </a:rPr>
              <a:t>,(</a:t>
            </a:r>
            <a:r>
              <a:rPr lang="en-US" sz="2800" i="1" dirty="0">
                <a:latin typeface="Times New Roman" pitchFamily="18" charset="0"/>
                <a:cs typeface="Times New Roman" pitchFamily="18" charset="0"/>
              </a:rPr>
              <a:t>NO2-)  </a:t>
            </a:r>
            <a:r>
              <a:rPr lang="ru-RU" sz="2800" i="1" dirty="0" err="1">
                <a:latin typeface="Times New Roman" pitchFamily="18" charset="0"/>
                <a:cs typeface="Times New Roman" pitchFamily="18" charset="0"/>
              </a:rPr>
              <a:t>нитротоп</a:t>
            </a:r>
            <a:r>
              <a:rPr lang="ru-RU" sz="2800" i="1" dirty="0">
                <a:latin typeface="Times New Roman" pitchFamily="18" charset="0"/>
                <a:cs typeface="Times New Roman" pitchFamily="18" charset="0"/>
              </a:rPr>
              <a:t> (-</a:t>
            </a:r>
            <a:r>
              <a:rPr lang="en-US" sz="2800" i="1" dirty="0">
                <a:latin typeface="Times New Roman" pitchFamily="18" charset="0"/>
                <a:cs typeface="Times New Roman" pitchFamily="18" charset="0"/>
              </a:rPr>
              <a:t>N=O) </a:t>
            </a:r>
            <a:r>
              <a:rPr lang="ru-RU" sz="2800" i="1" dirty="0" err="1">
                <a:latin typeface="Times New Roman" pitchFamily="18" charset="0"/>
                <a:cs typeface="Times New Roman" pitchFamily="18" charset="0"/>
              </a:rPr>
              <a:t>нитроазотоп</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т.б</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жатады</a:t>
            </a:r>
            <a:r>
              <a:rPr lang="ru-RU" sz="2800" i="1" dirty="0">
                <a:latin typeface="Times New Roman" pitchFamily="18" charset="0"/>
                <a:cs typeface="Times New Roman" pitchFamily="18" charset="0"/>
              </a:rPr>
              <a:t>.</a:t>
            </a:r>
          </a:p>
          <a:p>
            <a:pPr algn="ct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Екінші</a:t>
            </a:r>
            <a:r>
              <a:rPr lang="ru-RU" sz="2800" i="1" dirty="0">
                <a:latin typeface="Times New Roman" pitchFamily="18" charset="0"/>
                <a:cs typeface="Times New Roman" pitchFamily="18" charset="0"/>
              </a:rPr>
              <a:t> топ </a:t>
            </a:r>
            <a:r>
              <a:rPr lang="ru-RU" sz="2800" i="1" dirty="0" err="1">
                <a:latin typeface="Times New Roman" pitchFamily="18" charset="0"/>
                <a:cs typeface="Times New Roman" pitchFamily="18" charset="0"/>
              </a:rPr>
              <a:t>ауксохромдар,бояғышпен</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боялған</a:t>
            </a:r>
            <a:r>
              <a:rPr lang="ru-RU" sz="2800" i="1" dirty="0">
                <a:latin typeface="Times New Roman" pitchFamily="18" charset="0"/>
                <a:cs typeface="Times New Roman" pitchFamily="18" charset="0"/>
              </a:rPr>
              <a:t> материал </a:t>
            </a:r>
            <a:r>
              <a:rPr lang="ru-RU" sz="2800" i="1" dirty="0" err="1">
                <a:latin typeface="Times New Roman" pitchFamily="18" charset="0"/>
                <a:cs typeface="Times New Roman" pitchFamily="18" charset="0"/>
              </a:rPr>
              <a:t>арасында</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байланыс</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түзейді.Бұл</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топқа</a:t>
            </a:r>
            <a:r>
              <a:rPr lang="ru-RU" sz="2800" i="1" dirty="0">
                <a:latin typeface="Times New Roman" pitchFamily="18" charset="0"/>
                <a:cs typeface="Times New Roman" pitchFamily="18" charset="0"/>
              </a:rPr>
              <a:t> (-</a:t>
            </a:r>
            <a:r>
              <a:rPr lang="en-US" sz="2800" i="1" dirty="0">
                <a:latin typeface="Times New Roman" pitchFamily="18" charset="0"/>
                <a:cs typeface="Times New Roman" pitchFamily="18" charset="0"/>
              </a:rPr>
              <a:t>OH), </a:t>
            </a:r>
            <a:r>
              <a:rPr lang="ru-RU" sz="2800" i="1" dirty="0" err="1">
                <a:latin typeface="Times New Roman" pitchFamily="18" charset="0"/>
                <a:cs typeface="Times New Roman" pitchFamily="18" charset="0"/>
              </a:rPr>
              <a:t>нитроксилтоп</a:t>
            </a:r>
            <a:r>
              <a:rPr lang="ru-RU" sz="2800" i="1" dirty="0">
                <a:latin typeface="Times New Roman" pitchFamily="18" charset="0"/>
                <a:cs typeface="Times New Roman" pitchFamily="18" charset="0"/>
              </a:rPr>
              <a:t>, (</a:t>
            </a:r>
            <a:r>
              <a:rPr lang="en-US" sz="2800" i="1" dirty="0">
                <a:latin typeface="Times New Roman" pitchFamily="18" charset="0"/>
                <a:cs typeface="Times New Roman" pitchFamily="18" charset="0"/>
              </a:rPr>
              <a:t>NH2) </a:t>
            </a:r>
            <a:r>
              <a:rPr lang="ru-RU" sz="2800" i="1" dirty="0" err="1">
                <a:latin typeface="Times New Roman" pitchFamily="18" charset="0"/>
                <a:cs typeface="Times New Roman" pitchFamily="18" charset="0"/>
              </a:rPr>
              <a:t>амино</a:t>
            </a:r>
            <a:r>
              <a:rPr lang="ru-RU" sz="2800" i="1" dirty="0">
                <a:latin typeface="Times New Roman" pitchFamily="18" charset="0"/>
                <a:cs typeface="Times New Roman" pitchFamily="18" charset="0"/>
              </a:rPr>
              <a:t> топ </a:t>
            </a:r>
            <a:r>
              <a:rPr lang="ru-RU" sz="2800" i="1" dirty="0" err="1">
                <a:latin typeface="Times New Roman" pitchFamily="18" charset="0"/>
                <a:cs typeface="Times New Roman" pitchFamily="18" charset="0"/>
              </a:rPr>
              <a:t>т.б</a:t>
            </a:r>
            <a:r>
              <a:rPr lang="ru-RU" sz="2800" i="1" dirty="0">
                <a:latin typeface="Times New Roman" pitchFamily="18" charset="0"/>
                <a:cs typeface="Times New Roman" pitchFamily="18" charset="0"/>
              </a:rPr>
              <a:t> </a:t>
            </a:r>
            <a:r>
              <a:rPr lang="ru-RU" sz="2800" i="1" dirty="0" err="1">
                <a:latin typeface="Times New Roman" pitchFamily="18" charset="0"/>
                <a:cs typeface="Times New Roman" pitchFamily="18" charset="0"/>
              </a:rPr>
              <a:t>жатады</a:t>
            </a:r>
            <a:r>
              <a:rPr lang="ru-RU" sz="2800" i="1" dirty="0">
                <a:latin typeface="Times New Roman" pitchFamily="18" charset="0"/>
                <a:cs typeface="Times New Roman" pitchFamily="18" charset="0"/>
              </a:rPr>
              <a:t>.</a:t>
            </a:r>
          </a:p>
        </p:txBody>
      </p:sp>
    </p:spTree>
    <p:extLst>
      <p:ext uri="{BB962C8B-B14F-4D97-AF65-F5344CB8AC3E}">
        <p14:creationId xmlns:p14="http://schemas.microsoft.com/office/powerpoint/2010/main" val="4276519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827584" y="620688"/>
            <a:ext cx="7200800" cy="5832647"/>
            <a:chOff x="3009285" y="1398843"/>
            <a:chExt cx="3125428" cy="4060312"/>
          </a:xfrm>
        </p:grpSpPr>
        <p:sp>
          <p:nvSpPr>
            <p:cNvPr id="4" name="Арка 3"/>
            <p:cNvSpPr/>
            <p:nvPr/>
          </p:nvSpPr>
          <p:spPr>
            <a:xfrm>
              <a:off x="3009285" y="1866285"/>
              <a:ext cx="3125428" cy="3125428"/>
            </a:xfrm>
            <a:prstGeom prst="blockArc">
              <a:avLst>
                <a:gd name="adj1" fmla="val 5400000"/>
                <a:gd name="adj2" fmla="val 16200000"/>
                <a:gd name="adj3" fmla="val 4642"/>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sp>
        <p:sp>
          <p:nvSpPr>
            <p:cNvPr id="5" name="Арка 4"/>
            <p:cNvSpPr/>
            <p:nvPr/>
          </p:nvSpPr>
          <p:spPr>
            <a:xfrm>
              <a:off x="3009285" y="1866285"/>
              <a:ext cx="3125428" cy="3125428"/>
            </a:xfrm>
            <a:prstGeom prst="blockArc">
              <a:avLst>
                <a:gd name="adj1" fmla="val 16200000"/>
                <a:gd name="adj2" fmla="val 5400000"/>
                <a:gd name="adj3" fmla="val 4642"/>
              </a:avLst>
            </a:pr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6" name="Полилиния 5"/>
            <p:cNvSpPr/>
            <p:nvPr/>
          </p:nvSpPr>
          <p:spPr>
            <a:xfrm>
              <a:off x="3852416" y="2709416"/>
              <a:ext cx="1439167" cy="1439167"/>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41241" tIns="241241" rIns="241241" bIns="241241"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Бояғыштар  </a:t>
              </a:r>
              <a:endParaRPr lang="ru-RU" sz="2400" kern="1200" dirty="0">
                <a:latin typeface="Times New Roman" pitchFamily="18" charset="0"/>
                <a:cs typeface="Times New Roman" pitchFamily="18" charset="0"/>
              </a:endParaRPr>
            </a:p>
          </p:txBody>
        </p:sp>
        <p:sp>
          <p:nvSpPr>
            <p:cNvPr id="7" name="Полилиния 6"/>
            <p:cNvSpPr/>
            <p:nvPr/>
          </p:nvSpPr>
          <p:spPr>
            <a:xfrm>
              <a:off x="4068291" y="1398843"/>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178013" tIns="178013" rIns="178013" bIns="178013"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Табиғи </a:t>
              </a:r>
              <a:endParaRPr lang="ru-RU" sz="2400" kern="1200" dirty="0">
                <a:latin typeface="Times New Roman" pitchFamily="18" charset="0"/>
                <a:cs typeface="Times New Roman" pitchFamily="18" charset="0"/>
              </a:endParaRPr>
            </a:p>
          </p:txBody>
        </p:sp>
        <p:sp>
          <p:nvSpPr>
            <p:cNvPr id="8" name="Полилиния 7"/>
            <p:cNvSpPr/>
            <p:nvPr/>
          </p:nvSpPr>
          <p:spPr>
            <a:xfrm>
              <a:off x="4068291" y="4451738"/>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178013" tIns="178013" rIns="178013" bIns="178013"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Синтетикалық </a:t>
              </a:r>
              <a:endParaRPr lang="ru-RU" sz="2400" kern="1200" dirty="0">
                <a:latin typeface="Times New Roman" pitchFamily="18" charset="0"/>
                <a:cs typeface="Times New Roman" pitchFamily="18" charset="0"/>
              </a:endParaRPr>
            </a:p>
          </p:txBody>
        </p:sp>
      </p:grpSp>
    </p:spTree>
    <p:extLst>
      <p:ext uri="{BB962C8B-B14F-4D97-AF65-F5344CB8AC3E}">
        <p14:creationId xmlns:p14="http://schemas.microsoft.com/office/powerpoint/2010/main" val="139327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856357"/>
            <a:ext cx="8280920" cy="5539978"/>
          </a:xfrm>
          <a:prstGeom prst="rect">
            <a:avLst/>
          </a:prstGeom>
        </p:spPr>
        <p:txBody>
          <a:bodyPr wrap="square">
            <a:spAutoFit/>
          </a:bodyPr>
          <a:lstStyle/>
          <a:p>
            <a:pPr marL="342900" indent="-342900" algn="ctr">
              <a:buFont typeface="Wingdings" pitchFamily="2" charset="2"/>
              <a:buChar char="Ø"/>
            </a:pPr>
            <a:r>
              <a:rPr lang="ru-RU" sz="2200" i="1" dirty="0" err="1">
                <a:solidFill>
                  <a:srgbClr val="800000"/>
                </a:solidFill>
                <a:latin typeface="Times New Roman" pitchFamily="18" charset="0"/>
                <a:cs typeface="Times New Roman" pitchFamily="18" charset="0"/>
              </a:rPr>
              <a:t>Табиғи</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бояғыш</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заттар</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дегеніміз</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табиғи</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организмдерден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алынатын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түсті</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органикалық</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қосылыстар.Табиғи</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бояғыш</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заттардың</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құрамы</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өте</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күрделі.Бұрын</a:t>
            </a:r>
            <a:r>
              <a:rPr lang="ru-RU" sz="2200" i="1" dirty="0">
                <a:solidFill>
                  <a:srgbClr val="800000"/>
                </a:solidFill>
                <a:latin typeface="Times New Roman" pitchFamily="18" charset="0"/>
                <a:cs typeface="Times New Roman" pitchFamily="18" charset="0"/>
              </a:rPr>
              <a:t> аса </a:t>
            </a:r>
            <a:r>
              <a:rPr lang="ru-RU" sz="2200" i="1" dirty="0" err="1">
                <a:solidFill>
                  <a:srgbClr val="800000"/>
                </a:solidFill>
                <a:latin typeface="Times New Roman" pitchFamily="18" charset="0"/>
                <a:cs typeface="Times New Roman" pitchFamily="18" charset="0"/>
              </a:rPr>
              <a:t>маңызды</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болғанымен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жасанды</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бояғыштар</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алынғаннан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кейін</a:t>
            </a:r>
            <a:r>
              <a:rPr lang="ru-RU" sz="2200" i="1" dirty="0">
                <a:solidFill>
                  <a:srgbClr val="800000"/>
                </a:solidFill>
                <a:latin typeface="Times New Roman" pitchFamily="18" charset="0"/>
                <a:cs typeface="Times New Roman" pitchFamily="18" charset="0"/>
              </a:rPr>
              <a:t> аз </a:t>
            </a:r>
            <a:r>
              <a:rPr lang="ru-RU" sz="2200" i="1" dirty="0" err="1">
                <a:solidFill>
                  <a:srgbClr val="800000"/>
                </a:solidFill>
                <a:latin typeface="Times New Roman" pitchFamily="18" charset="0"/>
                <a:cs typeface="Times New Roman" pitchFamily="18" charset="0"/>
              </a:rPr>
              <a:t>қолданылып</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отыр.Табиғи</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бояғыш</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заттарды</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қолданғанда</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олар</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қанық,берік</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рең</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береді.Бірақта</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бояу</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ұзақ</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уақыт</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жүреді.Құрамының</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күрделігіне</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байланысты</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бақылау</a:t>
            </a:r>
            <a:r>
              <a:rPr lang="ru-RU" sz="2200" i="1" dirty="0">
                <a:solidFill>
                  <a:srgbClr val="800000"/>
                </a:solidFill>
                <a:latin typeface="Times New Roman" pitchFamily="18" charset="0"/>
                <a:cs typeface="Times New Roman" pitchFamily="18" charset="0"/>
              </a:rPr>
              <a:t> да </a:t>
            </a:r>
            <a:r>
              <a:rPr lang="ru-RU" sz="2200" i="1" dirty="0" err="1">
                <a:solidFill>
                  <a:srgbClr val="800000"/>
                </a:solidFill>
                <a:latin typeface="Times New Roman" pitchFamily="18" charset="0"/>
                <a:cs typeface="Times New Roman" pitchFamily="18" charset="0"/>
              </a:rPr>
              <a:t>қиындықтар</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туғызатын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кемшіліктері</a:t>
            </a:r>
            <a:r>
              <a:rPr lang="ru-RU" sz="2200" i="1" dirty="0">
                <a:solidFill>
                  <a:srgbClr val="800000"/>
                </a:solidFill>
                <a:latin typeface="Times New Roman" pitchFamily="18" charset="0"/>
                <a:cs typeface="Times New Roman" pitchFamily="18" charset="0"/>
              </a:rPr>
              <a:t> де бар</a:t>
            </a:r>
            <a:r>
              <a:rPr lang="ru-RU" sz="2200" i="1" dirty="0" smtClean="0">
                <a:solidFill>
                  <a:srgbClr val="800000"/>
                </a:solidFill>
                <a:latin typeface="Times New Roman" pitchFamily="18" charset="0"/>
                <a:cs typeface="Times New Roman" pitchFamily="18" charset="0"/>
              </a:rPr>
              <a:t>.</a:t>
            </a:r>
          </a:p>
          <a:p>
            <a:pPr marL="342900" indent="-342900" algn="ctr">
              <a:buFont typeface="Wingdings" pitchFamily="2" charset="2"/>
              <a:buChar char="Ø"/>
            </a:pPr>
            <a:r>
              <a:rPr lang="ru-RU" sz="2200" i="1" dirty="0" err="1">
                <a:solidFill>
                  <a:srgbClr val="800000"/>
                </a:solidFill>
                <a:latin typeface="Times New Roman" pitchFamily="18" charset="0"/>
                <a:cs typeface="Times New Roman" pitchFamily="18" charset="0"/>
              </a:rPr>
              <a:t>Синтетикалық,жасанды</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жолмен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алынатын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бояғыштар</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қазіргі</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халық</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шаруашылығында</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кеңінен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қолданыс</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тапты.Оның</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себебі</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арзан,көп</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түрлі,бояу</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тәсілдері</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жеңіл</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және</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бояу</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ұзақтығы</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қысқа.Олардың</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кейбіреуі</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өсімдіктерден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алынатын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еді.Қазіргі</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кезде</a:t>
            </a:r>
            <a:r>
              <a:rPr lang="ru-RU" sz="2200" i="1" dirty="0">
                <a:solidFill>
                  <a:srgbClr val="800000"/>
                </a:solidFill>
                <a:latin typeface="Times New Roman" pitchFamily="18" charset="0"/>
                <a:cs typeface="Times New Roman" pitchFamily="18" charset="0"/>
              </a:rPr>
              <a:t> химия </a:t>
            </a:r>
            <a:r>
              <a:rPr lang="ru-RU" sz="2200" i="1" dirty="0" err="1">
                <a:solidFill>
                  <a:srgbClr val="800000"/>
                </a:solidFill>
                <a:latin typeface="Times New Roman" pitchFamily="18" charset="0"/>
                <a:cs typeface="Times New Roman" pitchFamily="18" charset="0"/>
              </a:rPr>
              <a:t>кәсіпорындарында</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жасалынады.Мысалы</a:t>
            </a:r>
            <a:r>
              <a:rPr lang="ru-RU" sz="2200" i="1" dirty="0">
                <a:solidFill>
                  <a:srgbClr val="800000"/>
                </a:solidFill>
                <a:latin typeface="Times New Roman" pitchFamily="18" charset="0"/>
                <a:cs typeface="Times New Roman" pitchFamily="18" charset="0"/>
              </a:rPr>
              <a:t>, ализарин марен </a:t>
            </a:r>
            <a:r>
              <a:rPr lang="ru-RU" sz="2200" i="1" dirty="0" err="1">
                <a:solidFill>
                  <a:srgbClr val="800000"/>
                </a:solidFill>
                <a:latin typeface="Times New Roman" pitchFamily="18" charset="0"/>
                <a:cs typeface="Times New Roman" pitchFamily="18" charset="0"/>
              </a:rPr>
              <a:t>өсімдігінен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алынатын</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болса,қазір</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өнеркәсіп</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көптеп</a:t>
            </a:r>
            <a:r>
              <a:rPr lang="ru-RU" sz="2200" i="1" dirty="0">
                <a:solidFill>
                  <a:srgbClr val="800000"/>
                </a:solidFill>
                <a:latin typeface="Times New Roman" pitchFamily="18" charset="0"/>
                <a:cs typeface="Times New Roman" pitchFamily="18" charset="0"/>
              </a:rPr>
              <a:t> </a:t>
            </a:r>
            <a:r>
              <a:rPr lang="ru-RU" sz="2200" i="1" dirty="0" err="1">
                <a:solidFill>
                  <a:srgbClr val="800000"/>
                </a:solidFill>
                <a:latin typeface="Times New Roman" pitchFamily="18" charset="0"/>
                <a:cs typeface="Times New Roman" pitchFamily="18" charset="0"/>
              </a:rPr>
              <a:t>шығарады</a:t>
            </a:r>
            <a:r>
              <a:rPr lang="ru-RU" sz="2200" i="1" dirty="0">
                <a:solidFill>
                  <a:srgbClr val="800000"/>
                </a:solidFill>
                <a:latin typeface="Times New Roman" pitchFamily="18" charset="0"/>
                <a:cs typeface="Times New Roman" pitchFamily="18" charset="0"/>
              </a:rPr>
              <a:t>.</a:t>
            </a:r>
          </a:p>
          <a:p>
            <a:pPr algn="ctr"/>
            <a:endParaRPr lang="ru-RU" sz="2400" i="1" dirty="0">
              <a:solidFill>
                <a:srgbClr val="800000"/>
              </a:solidFill>
              <a:latin typeface="Times New Roman" pitchFamily="18" charset="0"/>
              <a:cs typeface="Times New Roman" pitchFamily="18" charset="0"/>
            </a:endParaRPr>
          </a:p>
        </p:txBody>
      </p:sp>
    </p:spTree>
    <p:extLst>
      <p:ext uri="{BB962C8B-B14F-4D97-AF65-F5344CB8AC3E}">
        <p14:creationId xmlns:p14="http://schemas.microsoft.com/office/powerpoint/2010/main" val="243164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547664" y="1397349"/>
            <a:ext cx="6192688" cy="4063301"/>
            <a:chOff x="3962400" y="1397349"/>
            <a:chExt cx="1219200" cy="4063301"/>
          </a:xfrm>
        </p:grpSpPr>
        <p:sp>
          <p:nvSpPr>
            <p:cNvPr id="4" name="Полилиния 3"/>
            <p:cNvSpPr/>
            <p:nvPr/>
          </p:nvSpPr>
          <p:spPr>
            <a:xfrm>
              <a:off x="3962400" y="2819400"/>
              <a:ext cx="1219200" cy="1219200"/>
            </a:xfrm>
            <a:custGeom>
              <a:avLst/>
              <a:gdLst>
                <a:gd name="connsiteX0" fmla="*/ 0 w 1219200"/>
                <a:gd name="connsiteY0" fmla="*/ 203204 h 1219200"/>
                <a:gd name="connsiteX1" fmla="*/ 203204 w 1219200"/>
                <a:gd name="connsiteY1" fmla="*/ 0 h 1219200"/>
                <a:gd name="connsiteX2" fmla="*/ 1015996 w 1219200"/>
                <a:gd name="connsiteY2" fmla="*/ 0 h 1219200"/>
                <a:gd name="connsiteX3" fmla="*/ 1219200 w 1219200"/>
                <a:gd name="connsiteY3" fmla="*/ 203204 h 1219200"/>
                <a:gd name="connsiteX4" fmla="*/ 1219200 w 1219200"/>
                <a:gd name="connsiteY4" fmla="*/ 1015996 h 1219200"/>
                <a:gd name="connsiteX5" fmla="*/ 1015996 w 1219200"/>
                <a:gd name="connsiteY5" fmla="*/ 1219200 h 1219200"/>
                <a:gd name="connsiteX6" fmla="*/ 203204 w 1219200"/>
                <a:gd name="connsiteY6" fmla="*/ 1219200 h 1219200"/>
                <a:gd name="connsiteX7" fmla="*/ 0 w 1219200"/>
                <a:gd name="connsiteY7" fmla="*/ 1015996 h 1219200"/>
                <a:gd name="connsiteX8" fmla="*/ 0 w 1219200"/>
                <a:gd name="connsiteY8" fmla="*/ 203204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 h="1219200">
                  <a:moveTo>
                    <a:pt x="0" y="203204"/>
                  </a:moveTo>
                  <a:cubicBezTo>
                    <a:pt x="0" y="90978"/>
                    <a:pt x="90978" y="0"/>
                    <a:pt x="203204" y="0"/>
                  </a:cubicBezTo>
                  <a:lnTo>
                    <a:pt x="1015996" y="0"/>
                  </a:lnTo>
                  <a:cubicBezTo>
                    <a:pt x="1128222" y="0"/>
                    <a:pt x="1219200" y="90978"/>
                    <a:pt x="1219200" y="203204"/>
                  </a:cubicBezTo>
                  <a:lnTo>
                    <a:pt x="1219200" y="1015996"/>
                  </a:lnTo>
                  <a:cubicBezTo>
                    <a:pt x="1219200" y="1128222"/>
                    <a:pt x="1128222" y="1219200"/>
                    <a:pt x="1015996" y="1219200"/>
                  </a:cubicBezTo>
                  <a:lnTo>
                    <a:pt x="203204" y="1219200"/>
                  </a:lnTo>
                  <a:cubicBezTo>
                    <a:pt x="90978" y="1219200"/>
                    <a:pt x="0" y="1128222"/>
                    <a:pt x="0" y="1015996"/>
                  </a:cubicBezTo>
                  <a:lnTo>
                    <a:pt x="0" y="20320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20476" tIns="120476" rIns="120476" bIns="120476" numCol="1" spcCol="1270" anchor="ctr" anchorCtr="0">
              <a:noAutofit/>
            </a:bodyPr>
            <a:lstStyle/>
            <a:p>
              <a:pPr lvl="0" algn="ctr" defTabSz="1066800">
                <a:lnSpc>
                  <a:spcPct val="90000"/>
                </a:lnSpc>
                <a:spcBef>
                  <a:spcPct val="0"/>
                </a:spcBef>
                <a:spcAft>
                  <a:spcPct val="35000"/>
                </a:spcAft>
              </a:pPr>
              <a:r>
                <a:rPr lang="ru-RU" sz="2400" kern="1200" dirty="0" err="1" smtClean="0">
                  <a:latin typeface="Times New Roman" pitchFamily="18" charset="0"/>
                  <a:cs typeface="Times New Roman" pitchFamily="18" charset="0"/>
                </a:rPr>
                <a:t>Синтетикалық</a:t>
              </a:r>
              <a:r>
                <a:rPr lang="ru-RU" sz="2400" kern="1200" dirty="0" smtClean="0">
                  <a:latin typeface="Times New Roman" pitchFamily="18" charset="0"/>
                  <a:cs typeface="Times New Roman" pitchFamily="18" charset="0"/>
                </a:rPr>
                <a:t> </a:t>
              </a:r>
              <a:r>
                <a:rPr lang="ru-RU" sz="2400" kern="1200" dirty="0" err="1" smtClean="0">
                  <a:latin typeface="Times New Roman" pitchFamily="18" charset="0"/>
                  <a:cs typeface="Times New Roman" pitchFamily="18" charset="0"/>
                </a:rPr>
                <a:t>бояғыштар</a:t>
              </a:r>
              <a:r>
                <a:rPr lang="ru-RU" sz="2400" kern="1200" dirty="0" smtClean="0">
                  <a:latin typeface="Times New Roman" pitchFamily="18" charset="0"/>
                  <a:cs typeface="Times New Roman" pitchFamily="18" charset="0"/>
                </a:rPr>
                <a:t> </a:t>
              </a:r>
              <a:endParaRPr lang="ru-RU" sz="2400" kern="1200" dirty="0">
                <a:latin typeface="Times New Roman" pitchFamily="18" charset="0"/>
                <a:cs typeface="Times New Roman" pitchFamily="18" charset="0"/>
              </a:endParaRPr>
            </a:p>
          </p:txBody>
        </p:sp>
        <p:sp>
          <p:nvSpPr>
            <p:cNvPr id="5" name="Полилиния 4"/>
            <p:cNvSpPr/>
            <p:nvPr/>
          </p:nvSpPr>
          <p:spPr>
            <a:xfrm rot="16200000">
              <a:off x="4269406" y="2516806"/>
              <a:ext cx="605186" cy="0"/>
            </a:xfrm>
            <a:custGeom>
              <a:avLst/>
              <a:gdLst/>
              <a:ahLst/>
              <a:cxnLst/>
              <a:rect l="0" t="0" r="0" b="0"/>
              <a:pathLst>
                <a:path>
                  <a:moveTo>
                    <a:pt x="0" y="0"/>
                  </a:moveTo>
                  <a:lnTo>
                    <a:pt x="605186" y="0"/>
                  </a:lnTo>
                </a:path>
              </a:pathLst>
            </a:custGeom>
            <a:noFill/>
            <a:scene3d>
              <a:camera prst="orthographicFront"/>
              <a:lightRig rig="flat" dir="t"/>
            </a:scene3d>
            <a:sp3d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6" name="Полилиния 5"/>
            <p:cNvSpPr/>
            <p:nvPr/>
          </p:nvSpPr>
          <p:spPr>
            <a:xfrm>
              <a:off x="4163567" y="1397349"/>
              <a:ext cx="816864" cy="816864"/>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00836" tIns="100836" rIns="100836" bIns="100836"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Химиялық</a:t>
              </a:r>
              <a:endParaRPr lang="ru-RU" sz="2400" kern="1200" dirty="0">
                <a:latin typeface="Times New Roman" pitchFamily="18" charset="0"/>
                <a:cs typeface="Times New Roman" pitchFamily="18" charset="0"/>
              </a:endParaRPr>
            </a:p>
          </p:txBody>
        </p:sp>
        <p:sp>
          <p:nvSpPr>
            <p:cNvPr id="7" name="Полилиния 6"/>
            <p:cNvSpPr/>
            <p:nvPr/>
          </p:nvSpPr>
          <p:spPr>
            <a:xfrm rot="5400000">
              <a:off x="4269406" y="4341193"/>
              <a:ext cx="605186" cy="0"/>
            </a:xfrm>
            <a:custGeom>
              <a:avLst/>
              <a:gdLst/>
              <a:ahLst/>
              <a:cxnLst/>
              <a:rect l="0" t="0" r="0" b="0"/>
              <a:pathLst>
                <a:path>
                  <a:moveTo>
                    <a:pt x="0" y="0"/>
                  </a:moveTo>
                  <a:lnTo>
                    <a:pt x="605186" y="0"/>
                  </a:lnTo>
                </a:path>
              </a:pathLst>
            </a:custGeom>
            <a:noFill/>
            <a:scene3d>
              <a:camera prst="orthographicFront"/>
              <a:lightRig rig="flat" dir="t"/>
            </a:scene3d>
            <a:sp3d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8" name="Полилиния 7"/>
            <p:cNvSpPr/>
            <p:nvPr/>
          </p:nvSpPr>
          <p:spPr>
            <a:xfrm>
              <a:off x="4163568" y="4643786"/>
              <a:ext cx="816864" cy="816864"/>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00836" tIns="100836" rIns="100836" bIns="100836"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Техникалық</a:t>
              </a:r>
              <a:endParaRPr lang="ru-RU" sz="2400" kern="1200" dirty="0">
                <a:latin typeface="Times New Roman" pitchFamily="18" charset="0"/>
                <a:cs typeface="Times New Roman" pitchFamily="18" charset="0"/>
              </a:endParaRPr>
            </a:p>
          </p:txBody>
        </p:sp>
      </p:grpSp>
    </p:spTree>
    <p:extLst>
      <p:ext uri="{BB962C8B-B14F-4D97-AF65-F5344CB8AC3E}">
        <p14:creationId xmlns:p14="http://schemas.microsoft.com/office/powerpoint/2010/main" val="188862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268760"/>
            <a:ext cx="8280920" cy="4247317"/>
          </a:xfrm>
          <a:prstGeom prst="rect">
            <a:avLst/>
          </a:prstGeom>
        </p:spPr>
        <p:txBody>
          <a:bodyPr wrap="square">
            <a:spAutoFit/>
          </a:bodyPr>
          <a:lstStyle/>
          <a:p>
            <a:pPr marL="342900" indent="-342900" algn="ctr">
              <a:buFont typeface="Wingdings" pitchFamily="2" charset="2"/>
              <a:buChar char="v"/>
            </a:pPr>
            <a:r>
              <a:rPr lang="ru-RU" i="1" dirty="0" err="1">
                <a:latin typeface="Times New Roman" pitchFamily="18" charset="0"/>
                <a:cs typeface="Times New Roman" pitchFamily="18" charset="0"/>
              </a:rPr>
              <a:t>Негіздік</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бояғыштар,атына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сай</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құрамында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негіздік</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топтар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аминтоп</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болуымен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сипатталады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Олар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өсімдік</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және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жануарлардан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алынатын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талшықтарда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соңғыларын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алдын</a:t>
            </a:r>
            <a:r>
              <a:rPr lang="ru-RU" i="1" dirty="0">
                <a:latin typeface="Times New Roman" pitchFamily="18" charset="0"/>
                <a:cs typeface="Times New Roman" pitchFamily="18" charset="0"/>
              </a:rPr>
              <a:t> ала </a:t>
            </a:r>
            <a:r>
              <a:rPr lang="ru-RU" i="1" dirty="0" err="1">
                <a:latin typeface="Times New Roman" pitchFamily="18" charset="0"/>
                <a:cs typeface="Times New Roman" pitchFamily="18" charset="0"/>
              </a:rPr>
              <a:t>дайындықсыз</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бояйды,ал</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өсімдік</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талшықтарын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бояу</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үшін</a:t>
            </a:r>
            <a:r>
              <a:rPr lang="ru-RU" i="1" dirty="0">
                <a:latin typeface="Times New Roman" pitchFamily="18" charset="0"/>
                <a:cs typeface="Times New Roman" pitchFamily="18" charset="0"/>
              </a:rPr>
              <a:t> </a:t>
            </a:r>
            <a:r>
              <a:rPr lang="ru-RU" i="1" dirty="0" err="1" smtClean="0">
                <a:latin typeface="Times New Roman" pitchFamily="18" charset="0"/>
                <a:cs typeface="Times New Roman" pitchFamily="18" charset="0"/>
              </a:rPr>
              <a:t>протравтайды</a:t>
            </a:r>
            <a:r>
              <a:rPr lang="ru-RU" i="1" dirty="0" smtClean="0">
                <a:latin typeface="Times New Roman" pitchFamily="18" charset="0"/>
                <a:cs typeface="Times New Roman" pitchFamily="18" charset="0"/>
              </a:rPr>
              <a:t>. </a:t>
            </a:r>
            <a:r>
              <a:rPr lang="ru-RU" i="1" dirty="0" err="1">
                <a:latin typeface="Times New Roman" pitchFamily="18" charset="0"/>
                <a:cs typeface="Times New Roman" pitchFamily="18" charset="0"/>
              </a:rPr>
              <a:t>Негізгі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кемшілігі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бояу</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сәуле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әсеріне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төзімсіз.Сондықтан</a:t>
            </a:r>
            <a:r>
              <a:rPr lang="ru-RU" i="1" dirty="0">
                <a:latin typeface="Times New Roman" pitchFamily="18" charset="0"/>
                <a:cs typeface="Times New Roman" pitchFamily="18" charset="0"/>
              </a:rPr>
              <a:t> да кем </a:t>
            </a:r>
            <a:r>
              <a:rPr lang="ru-RU" i="1" dirty="0" err="1">
                <a:latin typeface="Times New Roman" pitchFamily="18" charset="0"/>
                <a:cs typeface="Times New Roman" pitchFamily="18" charset="0"/>
              </a:rPr>
              <a:t>қолданылады</a:t>
            </a:r>
            <a:r>
              <a:rPr lang="ru-RU" i="1" dirty="0">
                <a:latin typeface="Times New Roman" pitchFamily="18" charset="0"/>
                <a:cs typeface="Times New Roman" pitchFamily="18" charset="0"/>
              </a:rPr>
              <a:t>.</a:t>
            </a:r>
          </a:p>
          <a:p>
            <a:pPr marL="285750" indent="-285750" algn="ctr">
              <a:buFont typeface="Wingdings" pitchFamily="2" charset="2"/>
              <a:buChar char="v"/>
            </a:pPr>
            <a:r>
              <a:rPr lang="ru-RU" i="1" dirty="0" err="1" smtClean="0">
                <a:latin typeface="Times New Roman" pitchFamily="18" charset="0"/>
                <a:cs typeface="Times New Roman" pitchFamily="18" charset="0"/>
              </a:rPr>
              <a:t>Қышқылдық</a:t>
            </a:r>
            <a:r>
              <a:rPr lang="ru-RU" i="1" dirty="0" smtClean="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бояғыштар,сәуле</a:t>
            </a:r>
            <a:r>
              <a:rPr lang="ru-RU" i="1" dirty="0">
                <a:latin typeface="Times New Roman" pitchFamily="18" charset="0"/>
                <a:cs typeface="Times New Roman" pitchFamily="18" charset="0"/>
              </a:rPr>
              <a:t> мен </a:t>
            </a:r>
            <a:r>
              <a:rPr lang="ru-RU" i="1" dirty="0" err="1">
                <a:latin typeface="Times New Roman" pitchFamily="18" charset="0"/>
                <a:cs typeface="Times New Roman" pitchFamily="18" charset="0"/>
              </a:rPr>
              <a:t>ылғал</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әсеріне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төзімді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болғандықтан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жануарлардан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алынатын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синтетикалық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полиамидты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талшықтарды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бояуда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кеңінен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қолданылады.Бояғыш</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құрамында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қышқылдық</a:t>
            </a:r>
            <a:r>
              <a:rPr lang="ru-RU" i="1" dirty="0">
                <a:latin typeface="Times New Roman" pitchFamily="18" charset="0"/>
                <a:cs typeface="Times New Roman" pitchFamily="18" charset="0"/>
              </a:rPr>
              <a:t> топ –</a:t>
            </a:r>
            <a:r>
              <a:rPr lang="en-US" i="1" dirty="0">
                <a:latin typeface="Times New Roman" pitchFamily="18" charset="0"/>
                <a:cs typeface="Times New Roman" pitchFamily="18" charset="0"/>
              </a:rPr>
              <a:t>SO 3H  </a:t>
            </a:r>
            <a:r>
              <a:rPr lang="ru-RU" i="1" dirty="0" err="1">
                <a:latin typeface="Times New Roman" pitchFamily="18" charset="0"/>
                <a:cs typeface="Times New Roman" pitchFamily="18" charset="0"/>
              </a:rPr>
              <a:t>молекуласы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болады.Мех</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терілерін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қышқылдық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немесе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бейтарап</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ортада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бояйды</a:t>
            </a:r>
            <a:r>
              <a:rPr lang="ru-RU" i="1" dirty="0">
                <a:latin typeface="Times New Roman" pitchFamily="18" charset="0"/>
                <a:cs typeface="Times New Roman" pitchFamily="18" charset="0"/>
              </a:rPr>
              <a:t>.</a:t>
            </a:r>
          </a:p>
          <a:p>
            <a:pPr marL="285750" indent="-285750" algn="ctr">
              <a:buFont typeface="Wingdings" pitchFamily="2" charset="2"/>
              <a:buChar char="v"/>
            </a:pPr>
            <a:r>
              <a:rPr lang="ru-RU" i="1" dirty="0" smtClean="0">
                <a:latin typeface="Times New Roman" pitchFamily="18" charset="0"/>
                <a:cs typeface="Times New Roman" pitchFamily="18" charset="0"/>
              </a:rPr>
              <a:t>Тура </a:t>
            </a:r>
            <a:r>
              <a:rPr lang="ru-RU" i="1" dirty="0" err="1">
                <a:latin typeface="Times New Roman" pitchFamily="18" charset="0"/>
                <a:cs typeface="Times New Roman" pitchFamily="18" charset="0"/>
              </a:rPr>
              <a:t>бояғыштар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құрылымы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жағынан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қышқылдық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бояғыштарға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ұқсас,бірақта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әдетте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бөлшектері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ірілеу,сондықтан</a:t>
            </a:r>
            <a:r>
              <a:rPr lang="ru-RU" i="1" dirty="0">
                <a:latin typeface="Times New Roman" pitchFamily="18" charset="0"/>
                <a:cs typeface="Times New Roman" pitchFamily="18" charset="0"/>
              </a:rPr>
              <a:t> да </a:t>
            </a:r>
            <a:r>
              <a:rPr lang="ru-RU" i="1" dirty="0" err="1">
                <a:latin typeface="Times New Roman" pitchFamily="18" charset="0"/>
                <a:cs typeface="Times New Roman" pitchFamily="18" charset="0"/>
              </a:rPr>
              <a:t>тері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ткані</a:t>
            </a:r>
            <a:r>
              <a:rPr lang="ru-RU" i="1" dirty="0">
                <a:latin typeface="Times New Roman" pitchFamily="18" charset="0"/>
                <a:cs typeface="Times New Roman" pitchFamily="18" charset="0"/>
              </a:rPr>
              <a:t> мен </a:t>
            </a:r>
            <a:r>
              <a:rPr lang="ru-RU" i="1" dirty="0" err="1">
                <a:latin typeface="Times New Roman" pitchFamily="18" charset="0"/>
                <a:cs typeface="Times New Roman" pitchFamily="18" charset="0"/>
              </a:rPr>
              <a:t>жүн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құрылымына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енуі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қиындау.Мақта</a:t>
            </a:r>
            <a:r>
              <a:rPr lang="ru-RU" i="1" dirty="0">
                <a:latin typeface="Times New Roman" pitchFamily="18" charset="0"/>
                <a:cs typeface="Times New Roman" pitchFamily="18" charset="0"/>
              </a:rPr>
              <a:t> мата </a:t>
            </a:r>
            <a:r>
              <a:rPr lang="ru-RU" i="1" dirty="0" err="1">
                <a:latin typeface="Times New Roman" pitchFamily="18" charset="0"/>
                <a:cs typeface="Times New Roman" pitchFamily="18" charset="0"/>
              </a:rPr>
              <a:t>талшықтың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дайындықсыз</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бояй</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береді</a:t>
            </a:r>
            <a:r>
              <a:rPr lang="ru-RU" i="1" dirty="0">
                <a:latin typeface="Times New Roman" pitchFamily="18" charset="0"/>
                <a:cs typeface="Times New Roman" pitchFamily="18" charset="0"/>
              </a:rPr>
              <a:t>.</a:t>
            </a:r>
          </a:p>
          <a:p>
            <a:pPr marL="285750" indent="-285750" algn="ctr">
              <a:buFont typeface="Wingdings" pitchFamily="2" charset="2"/>
              <a:buChar char="v"/>
            </a:pPr>
            <a:r>
              <a:rPr lang="ru-RU" i="1" dirty="0" err="1" smtClean="0">
                <a:latin typeface="Times New Roman" pitchFamily="18" charset="0"/>
                <a:cs typeface="Times New Roman" pitchFamily="18" charset="0"/>
              </a:rPr>
              <a:t>Протравты</a:t>
            </a:r>
            <a:r>
              <a:rPr lang="ru-RU" i="1" dirty="0" smtClean="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материалдарда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ауыр</a:t>
            </a:r>
            <a:r>
              <a:rPr lang="ru-RU" i="1" dirty="0">
                <a:latin typeface="Times New Roman" pitchFamily="18" charset="0"/>
                <a:cs typeface="Times New Roman" pitchFamily="18" charset="0"/>
              </a:rPr>
              <a:t> металл </a:t>
            </a:r>
            <a:r>
              <a:rPr lang="ru-RU" i="1" dirty="0" err="1">
                <a:latin typeface="Times New Roman" pitchFamily="18" charset="0"/>
                <a:cs typeface="Times New Roman" pitchFamily="18" charset="0"/>
              </a:rPr>
              <a:t>тұздармен</a:t>
            </a:r>
            <a:endParaRPr lang="ru-RU" i="1" dirty="0">
              <a:latin typeface="Times New Roman" pitchFamily="18" charset="0"/>
              <a:cs typeface="Times New Roman" pitchFamily="18" charset="0"/>
            </a:endParaRPr>
          </a:p>
          <a:p>
            <a:pPr algn="ctr"/>
            <a:r>
              <a:rPr lang="ru-RU" i="1" dirty="0">
                <a:latin typeface="Times New Roman" pitchFamily="18" charset="0"/>
                <a:cs typeface="Times New Roman" pitchFamily="18" charset="0"/>
              </a:rPr>
              <a:t> ( </a:t>
            </a:r>
            <a:r>
              <a:rPr lang="en-US" i="1" dirty="0">
                <a:latin typeface="Times New Roman" pitchFamily="18" charset="0"/>
                <a:cs typeface="Times New Roman" pitchFamily="18" charset="0"/>
              </a:rPr>
              <a:t>K 2Cr 2O 7, </a:t>
            </a:r>
            <a:r>
              <a:rPr lang="en-US" i="1" dirty="0" err="1">
                <a:latin typeface="Times New Roman" pitchFamily="18" charset="0"/>
                <a:cs typeface="Times New Roman" pitchFamily="18" charset="0"/>
              </a:rPr>
              <a:t>CuSO</a:t>
            </a:r>
            <a:r>
              <a:rPr lang="en-US" i="1" dirty="0">
                <a:latin typeface="Times New Roman" pitchFamily="18" charset="0"/>
                <a:cs typeface="Times New Roman" pitchFamily="18" charset="0"/>
              </a:rPr>
              <a:t> 4, </a:t>
            </a:r>
            <a:r>
              <a:rPr lang="en-US" i="1" dirty="0" err="1">
                <a:latin typeface="Times New Roman" pitchFamily="18" charset="0"/>
                <a:cs typeface="Times New Roman" pitchFamily="18" charset="0"/>
              </a:rPr>
              <a:t>FeSO</a:t>
            </a:r>
            <a:r>
              <a:rPr lang="en-US" i="1" dirty="0">
                <a:latin typeface="Times New Roman" pitchFamily="18" charset="0"/>
                <a:cs typeface="Times New Roman" pitchFamily="18" charset="0"/>
              </a:rPr>
              <a:t> 4 </a:t>
            </a:r>
            <a:r>
              <a:rPr lang="ru-RU" i="1" dirty="0" err="1">
                <a:latin typeface="Times New Roman" pitchFamily="18" charset="0"/>
                <a:cs typeface="Times New Roman" pitchFamily="18" charset="0"/>
              </a:rPr>
              <a:t>және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т.б</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өңдегеннен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соң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ғана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қолдануға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болады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Өңдеген</a:t>
            </a:r>
            <a:r>
              <a:rPr lang="ru-RU" i="1" dirty="0">
                <a:latin typeface="Times New Roman" pitchFamily="18" charset="0"/>
                <a:cs typeface="Times New Roman" pitchFamily="18" charset="0"/>
              </a:rPr>
              <a:t> металл </a:t>
            </a:r>
            <a:r>
              <a:rPr lang="ru-RU" i="1" dirty="0" err="1">
                <a:latin typeface="Times New Roman" pitchFamily="18" charset="0"/>
                <a:cs typeface="Times New Roman" pitchFamily="18" charset="0"/>
              </a:rPr>
              <a:t>тұздарының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түрлеріне,қасиеттеріне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сәйкес</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алынады</a:t>
            </a:r>
            <a:r>
              <a:rPr lang="ru-RU" i="1" dirty="0">
                <a:latin typeface="Times New Roman" pitchFamily="18" charset="0"/>
                <a:cs typeface="Times New Roman" pitchFamily="18" charset="0"/>
              </a:rPr>
              <a:t>.</a:t>
            </a:r>
          </a:p>
        </p:txBody>
      </p:sp>
    </p:spTree>
    <p:extLst>
      <p:ext uri="{BB962C8B-B14F-4D97-AF65-F5344CB8AC3E}">
        <p14:creationId xmlns:p14="http://schemas.microsoft.com/office/powerpoint/2010/main" val="338951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836712"/>
            <a:ext cx="8856984" cy="5078313"/>
          </a:xfrm>
          <a:prstGeom prst="rect">
            <a:avLst/>
          </a:prstGeom>
        </p:spPr>
        <p:txBody>
          <a:bodyPr wrap="square">
            <a:spAutoFit/>
          </a:bodyPr>
          <a:lstStyle/>
          <a:p>
            <a:pPr algn="ctr"/>
            <a:r>
              <a:rPr lang="ru-RU" b="1" i="1" dirty="0" err="1"/>
              <a:t>Тотықтырғыш</a:t>
            </a:r>
            <a:r>
              <a:rPr lang="ru-RU" b="1" i="1" dirty="0"/>
              <a:t> </a:t>
            </a:r>
            <a:r>
              <a:rPr lang="ru-RU" b="1" i="1" dirty="0" err="1"/>
              <a:t>бояғыштармен</a:t>
            </a:r>
            <a:r>
              <a:rPr lang="ru-RU" b="1" i="1" dirty="0"/>
              <a:t> </a:t>
            </a:r>
            <a:r>
              <a:rPr lang="ru-RU" b="1" i="1" dirty="0" err="1"/>
              <a:t>бояу</a:t>
            </a:r>
            <a:endParaRPr lang="ru-RU" b="1" i="1" dirty="0"/>
          </a:p>
          <a:p>
            <a:pPr algn="ctr"/>
            <a:r>
              <a:rPr lang="ru-RU" dirty="0"/>
              <a:t>	</a:t>
            </a:r>
            <a:r>
              <a:rPr lang="ru-RU" i="1" dirty="0" err="1">
                <a:latin typeface="Times New Roman" pitchFamily="18" charset="0"/>
                <a:cs typeface="Times New Roman" pitchFamily="18" charset="0"/>
              </a:rPr>
              <a:t>Мехты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бояуда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тотықтырғыш</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кең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қолданылады.Тотықтырғыш</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беретін</a:t>
            </a:r>
            <a:r>
              <a:rPr lang="ru-RU" i="1" dirty="0">
                <a:latin typeface="Times New Roman" pitchFamily="18" charset="0"/>
                <a:cs typeface="Times New Roman" pitchFamily="18" charset="0"/>
              </a:rPr>
              <a:t> хромофор </a:t>
            </a:r>
            <a:r>
              <a:rPr lang="ru-RU" i="1" dirty="0" err="1">
                <a:latin typeface="Times New Roman" pitchFamily="18" charset="0"/>
                <a:cs typeface="Times New Roman" pitchFamily="18" charset="0"/>
              </a:rPr>
              <a:t>топтары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болмайды,әдетте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олар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түссіз</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немесе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өте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әлсіз</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боялған,бензол</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немесе</a:t>
            </a:r>
            <a:r>
              <a:rPr lang="ru-RU" i="1" dirty="0">
                <a:latin typeface="Times New Roman" pitchFamily="18" charset="0"/>
                <a:cs typeface="Times New Roman" pitchFamily="18" charset="0"/>
              </a:rPr>
              <a:t> нафталин </a:t>
            </a:r>
            <a:r>
              <a:rPr lang="ru-RU" i="1" dirty="0" err="1">
                <a:latin typeface="Times New Roman" pitchFamily="18" charset="0"/>
                <a:cs typeface="Times New Roman" pitchFamily="18" charset="0"/>
              </a:rPr>
              <a:t>туындылары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болып</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келетін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жай</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органикалық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заттар</a:t>
            </a:r>
            <a:r>
              <a:rPr lang="ru-RU" i="1" dirty="0">
                <a:latin typeface="Times New Roman" pitchFamily="18" charset="0"/>
                <a:cs typeface="Times New Roman" pitchFamily="18" charset="0"/>
              </a:rPr>
              <a:t>.</a:t>
            </a:r>
          </a:p>
          <a:p>
            <a:pPr algn="ct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Талшықты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бояу</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алдында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ауыр</a:t>
            </a:r>
            <a:r>
              <a:rPr lang="ru-RU" i="1" dirty="0">
                <a:latin typeface="Times New Roman" pitchFamily="18" charset="0"/>
                <a:cs typeface="Times New Roman" pitchFamily="18" charset="0"/>
              </a:rPr>
              <a:t> металл </a:t>
            </a:r>
            <a:r>
              <a:rPr lang="ru-RU" i="1" dirty="0" err="1">
                <a:latin typeface="Times New Roman" pitchFamily="18" charset="0"/>
                <a:cs typeface="Times New Roman" pitchFamily="18" charset="0"/>
              </a:rPr>
              <a:t>тұздарымен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өңдейді,соған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байланысты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белгілі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алынады.Олар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молекулалық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массасы</a:t>
            </a:r>
            <a:r>
              <a:rPr lang="ru-RU" i="1" dirty="0">
                <a:latin typeface="Times New Roman" pitchFamily="18" charset="0"/>
                <a:cs typeface="Times New Roman" pitchFamily="18" charset="0"/>
              </a:rPr>
              <a:t> аз </a:t>
            </a:r>
            <a:r>
              <a:rPr lang="ru-RU" i="1" dirty="0" err="1">
                <a:latin typeface="Times New Roman" pitchFamily="18" charset="0"/>
                <a:cs typeface="Times New Roman" pitchFamily="18" charset="0"/>
              </a:rPr>
              <a:t>және</a:t>
            </a:r>
            <a:r>
              <a:rPr lang="ru-RU" i="1" dirty="0">
                <a:latin typeface="Times New Roman" pitchFamily="18" charset="0"/>
                <a:cs typeface="Times New Roman" pitchFamily="18" charset="0"/>
              </a:rPr>
              <a:t> суда </a:t>
            </a:r>
            <a:r>
              <a:rPr lang="ru-RU" i="1" dirty="0" err="1">
                <a:latin typeface="Times New Roman" pitchFamily="18" charset="0"/>
                <a:cs typeface="Times New Roman" pitchFamily="18" charset="0"/>
              </a:rPr>
              <a:t>жақсы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еритін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болғандықан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талшыққа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жылдам</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сіңеді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де,тотықтандырғыштың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әсерінен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молекулалық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массасы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үлкен</a:t>
            </a:r>
            <a:r>
              <a:rPr lang="ru-RU" i="1" dirty="0">
                <a:latin typeface="Times New Roman" pitchFamily="18" charset="0"/>
                <a:cs typeface="Times New Roman" pitchFamily="18" charset="0"/>
              </a:rPr>
              <a:t> суда </a:t>
            </a:r>
            <a:r>
              <a:rPr lang="ru-RU" i="1" dirty="0" err="1">
                <a:latin typeface="Times New Roman" pitchFamily="18" charset="0"/>
                <a:cs typeface="Times New Roman" pitchFamily="18" charset="0"/>
              </a:rPr>
              <a:t>ерімейтін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болуға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айналады</a:t>
            </a:r>
            <a:r>
              <a:rPr lang="ru-RU" i="1" dirty="0">
                <a:latin typeface="Times New Roman" pitchFamily="18" charset="0"/>
                <a:cs typeface="Times New Roman" pitchFamily="18" charset="0"/>
              </a:rPr>
              <a:t>.</a:t>
            </a:r>
          </a:p>
          <a:p>
            <a:pPr algn="ct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Барлық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дерлік</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тотықтырғыш</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белгілі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ортақ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қасиеттерімен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сипатталады</a:t>
            </a:r>
            <a:r>
              <a:rPr lang="ru-RU" i="1" dirty="0">
                <a:latin typeface="Times New Roman" pitchFamily="18" charset="0"/>
                <a:cs typeface="Times New Roman" pitchFamily="18" charset="0"/>
              </a:rPr>
              <a:t>:</a:t>
            </a:r>
          </a:p>
          <a:p>
            <a:pPr algn="ctr"/>
            <a:r>
              <a:rPr lang="ru-RU" i="1" dirty="0">
                <a:latin typeface="Times New Roman" pitchFamily="18" charset="0"/>
                <a:cs typeface="Times New Roman" pitchFamily="18" charset="0"/>
              </a:rPr>
              <a:t>2.	</a:t>
            </a:r>
            <a:r>
              <a:rPr lang="ru-RU" i="1" dirty="0" err="1">
                <a:latin typeface="Times New Roman" pitchFamily="18" charset="0"/>
                <a:cs typeface="Times New Roman" pitchFamily="18" charset="0"/>
              </a:rPr>
              <a:t>Жүн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талшығын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протравтаудан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көбіне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хроммен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соң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бояйды.Әртүрлі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протравтауды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қолдана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отырып</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алынатын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түсті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өзгертуге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болады</a:t>
            </a:r>
            <a:r>
              <a:rPr lang="ru-RU" i="1" dirty="0">
                <a:latin typeface="Times New Roman" pitchFamily="18" charset="0"/>
                <a:cs typeface="Times New Roman" pitchFamily="18" charset="0"/>
              </a:rPr>
              <a:t>.</a:t>
            </a:r>
          </a:p>
          <a:p>
            <a:pPr algn="ctr"/>
            <a:r>
              <a:rPr lang="ru-RU" i="1" dirty="0">
                <a:latin typeface="Times New Roman" pitchFamily="18" charset="0"/>
                <a:cs typeface="Times New Roman" pitchFamily="18" charset="0"/>
              </a:rPr>
              <a:t>3.	Кей </a:t>
            </a:r>
            <a:r>
              <a:rPr lang="ru-RU" i="1" dirty="0" err="1">
                <a:latin typeface="Times New Roman" pitchFamily="18" charset="0"/>
                <a:cs typeface="Times New Roman" pitchFamily="18" charset="0"/>
              </a:rPr>
              <a:t>жағдайларда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боялған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жүн,ауаның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әсерінен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реңін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көбінесе,қызғылтым</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түске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өзгертеді</a:t>
            </a:r>
            <a:r>
              <a:rPr lang="ru-RU" i="1" dirty="0">
                <a:latin typeface="Times New Roman" pitchFamily="18" charset="0"/>
                <a:cs typeface="Times New Roman" pitchFamily="18" charset="0"/>
              </a:rPr>
              <a:t>.</a:t>
            </a:r>
          </a:p>
          <a:p>
            <a:pPr algn="ctr"/>
            <a:r>
              <a:rPr lang="ru-RU" i="1" dirty="0">
                <a:latin typeface="Times New Roman" pitchFamily="18" charset="0"/>
                <a:cs typeface="Times New Roman" pitchFamily="18" charset="0"/>
              </a:rPr>
              <a:t>4.	</a:t>
            </a:r>
            <a:r>
              <a:rPr lang="ru-RU" i="1" dirty="0" err="1">
                <a:latin typeface="Times New Roman" pitchFamily="18" charset="0"/>
                <a:cs typeface="Times New Roman" pitchFamily="18" charset="0"/>
              </a:rPr>
              <a:t>Ерітіндінің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қышқылдық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көрсеткішіне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байланысты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рең</a:t>
            </a:r>
            <a:r>
              <a:rPr lang="ru-RU" i="1" dirty="0">
                <a:latin typeface="Times New Roman" pitchFamily="18" charset="0"/>
                <a:cs typeface="Times New Roman" pitchFamily="18" charset="0"/>
              </a:rPr>
              <a:t> мен </a:t>
            </a:r>
            <a:r>
              <a:rPr lang="ru-RU" i="1" dirty="0" err="1">
                <a:latin typeface="Times New Roman" pitchFamily="18" charset="0"/>
                <a:cs typeface="Times New Roman" pitchFamily="18" charset="0"/>
              </a:rPr>
              <a:t>түс</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өзгереді.Мысалы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сары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бояу</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сілтілік</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ортада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қызғылт-қоңыр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түске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бояйды.Сондықтан</a:t>
            </a:r>
            <a:r>
              <a:rPr lang="ru-RU" i="1" dirty="0">
                <a:latin typeface="Times New Roman" pitchFamily="18" charset="0"/>
                <a:cs typeface="Times New Roman" pitchFamily="18" charset="0"/>
              </a:rPr>
              <a:t> да </a:t>
            </a:r>
            <a:r>
              <a:rPr lang="ru-RU" i="1" dirty="0" err="1">
                <a:latin typeface="Times New Roman" pitchFamily="18" charset="0"/>
                <a:cs typeface="Times New Roman" pitchFamily="18" charset="0"/>
              </a:rPr>
              <a:t>ортаның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қышқылдық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көрсеткішін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мұқият</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бақылау</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қажет</a:t>
            </a:r>
            <a:r>
              <a:rPr lang="ru-RU" i="1" dirty="0">
                <a:latin typeface="Times New Roman" pitchFamily="18" charset="0"/>
                <a:cs typeface="Times New Roman" pitchFamily="18" charset="0"/>
              </a:rPr>
              <a:t>.</a:t>
            </a:r>
          </a:p>
        </p:txBody>
      </p:sp>
    </p:spTree>
    <p:extLst>
      <p:ext uri="{BB962C8B-B14F-4D97-AF65-F5344CB8AC3E}">
        <p14:creationId xmlns:p14="http://schemas.microsoft.com/office/powerpoint/2010/main" val="269319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1286" y="2636912"/>
            <a:ext cx="7560840" cy="3693319"/>
          </a:xfrm>
          <a:prstGeom prst="rect">
            <a:avLst/>
          </a:prstGeom>
        </p:spPr>
        <p:txBody>
          <a:bodyPr wrap="square">
            <a:spAutoFit/>
          </a:bodyPr>
          <a:lstStyle/>
          <a:p>
            <a:pPr algn="ctr"/>
            <a:r>
              <a:rPr lang="kk-KZ" b="1" i="1" dirty="0" smtClean="0">
                <a:solidFill>
                  <a:srgbClr val="800000"/>
                </a:solidFill>
                <a:latin typeface="Times New Roman" pitchFamily="18" charset="0"/>
                <a:cs typeface="Times New Roman" pitchFamily="18" charset="0"/>
              </a:rPr>
              <a:t>Қара анилинмен бояу</a:t>
            </a:r>
            <a:endParaRPr lang="ru-RU" b="1" i="1" dirty="0" smtClean="0">
              <a:solidFill>
                <a:srgbClr val="800000"/>
              </a:solidFill>
              <a:latin typeface="Times New Roman" pitchFamily="18" charset="0"/>
              <a:cs typeface="Times New Roman" pitchFamily="18" charset="0"/>
            </a:endParaRPr>
          </a:p>
          <a:p>
            <a:pPr algn="ctr"/>
            <a:r>
              <a:rPr lang="ru-RU" i="1" dirty="0" smtClean="0">
                <a:solidFill>
                  <a:srgbClr val="800000"/>
                </a:solidFill>
                <a:latin typeface="Times New Roman" pitchFamily="18" charset="0"/>
                <a:cs typeface="Times New Roman" pitchFamily="18" charset="0"/>
              </a:rPr>
              <a:t>Мех  </a:t>
            </a:r>
            <a:r>
              <a:rPr lang="ru-RU" i="1" dirty="0" err="1">
                <a:solidFill>
                  <a:srgbClr val="800000"/>
                </a:solidFill>
                <a:latin typeface="Times New Roman" pitchFamily="18" charset="0"/>
                <a:cs typeface="Times New Roman" pitchFamily="18" charset="0"/>
              </a:rPr>
              <a:t>өңдіруде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қара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анилинмен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бояуды</a:t>
            </a:r>
            <a:r>
              <a:rPr lang="ru-RU" i="1" dirty="0">
                <a:solidFill>
                  <a:srgbClr val="800000"/>
                </a:solidFill>
                <a:latin typeface="Times New Roman" pitchFamily="18" charset="0"/>
                <a:cs typeface="Times New Roman" pitchFamily="18" charset="0"/>
              </a:rPr>
              <a:t> таза </a:t>
            </a:r>
            <a:r>
              <a:rPr lang="ru-RU" i="1" dirty="0" err="1">
                <a:solidFill>
                  <a:srgbClr val="800000"/>
                </a:solidFill>
                <a:latin typeface="Times New Roman" pitchFamily="18" charset="0"/>
                <a:cs typeface="Times New Roman" pitchFamily="18" charset="0"/>
              </a:rPr>
              <a:t>қара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түс</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алу</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мақсатында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тотықтырғыш</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бояғыштармен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қосып</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жүргізеді.Бұл</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тәсіл</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қоян,мысық,ондатра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және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теңіз</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мысығының</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терісін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қара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түске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бояғанда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қолданылады.Қара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анилинмен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бояғанда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сәуле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әсеріне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берік</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қанық</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түс</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алынады</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Қара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анилинмен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бояуда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көптеген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жылдар</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ішінде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өзгеріссіз</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келе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жатқан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анилиннің</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гидрохлоридің,тотықтырғыш</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және</a:t>
            </a:r>
            <a:r>
              <a:rPr lang="ru-RU" i="1" dirty="0">
                <a:solidFill>
                  <a:srgbClr val="800000"/>
                </a:solidFill>
                <a:latin typeface="Times New Roman" pitchFamily="18" charset="0"/>
                <a:cs typeface="Times New Roman" pitchFamily="18" charset="0"/>
              </a:rPr>
              <a:t> катализатор </a:t>
            </a:r>
            <a:r>
              <a:rPr lang="ru-RU" i="1" dirty="0" err="1">
                <a:solidFill>
                  <a:srgbClr val="800000"/>
                </a:solidFill>
                <a:latin typeface="Times New Roman" pitchFamily="18" charset="0"/>
                <a:cs typeface="Times New Roman" pitchFamily="18" charset="0"/>
              </a:rPr>
              <a:t>қолдану</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керек</a:t>
            </a:r>
            <a:r>
              <a:rPr lang="ru-RU" i="1" dirty="0">
                <a:solidFill>
                  <a:srgbClr val="800000"/>
                </a:solidFill>
                <a:latin typeface="Times New Roman" pitchFamily="18" charset="0"/>
                <a:cs typeface="Times New Roman" pitchFamily="18" charset="0"/>
              </a:rPr>
              <a:t>.</a:t>
            </a:r>
          </a:p>
          <a:p>
            <a:pPr algn="ct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Анилиннің</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өзі</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жеңіл</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буланған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улы</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зат</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жұмыс</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істеу</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өте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қиын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болғандықтан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анилиннің</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гидрохлориді</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қолданылады.Оны</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тотықтыру</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үшін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бертолет</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тұзы</a:t>
            </a:r>
            <a:r>
              <a:rPr lang="ru-RU" i="1" dirty="0">
                <a:solidFill>
                  <a:srgbClr val="800000"/>
                </a:solidFill>
                <a:latin typeface="Times New Roman" pitchFamily="18" charset="0"/>
                <a:cs typeface="Times New Roman" pitchFamily="18" charset="0"/>
              </a:rPr>
              <a:t> КССО3  </a:t>
            </a:r>
            <a:r>
              <a:rPr lang="ru-RU" i="1" dirty="0" err="1">
                <a:solidFill>
                  <a:srgbClr val="800000"/>
                </a:solidFill>
                <a:latin typeface="Times New Roman" pitchFamily="18" charset="0"/>
                <a:cs typeface="Times New Roman" pitchFamily="18" charset="0"/>
              </a:rPr>
              <a:t>қолданылады.Бертолет</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тұзы</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ыдырағанда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өте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көп</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мөлшерде</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жылу</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бөлініп</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тері</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тканінің</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белоктарын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пісіріп</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қою</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қаупі</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болғандықтан,оның</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тиімді</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мөлшерін</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ғана</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алу</a:t>
            </a:r>
            <a:r>
              <a:rPr lang="ru-RU" i="1" dirty="0">
                <a:solidFill>
                  <a:srgbClr val="800000"/>
                </a:solidFill>
                <a:latin typeface="Times New Roman" pitchFamily="18" charset="0"/>
                <a:cs typeface="Times New Roman" pitchFamily="18" charset="0"/>
              </a:rPr>
              <a:t> </a:t>
            </a:r>
            <a:r>
              <a:rPr lang="ru-RU" i="1" dirty="0" err="1">
                <a:solidFill>
                  <a:srgbClr val="800000"/>
                </a:solidFill>
                <a:latin typeface="Times New Roman" pitchFamily="18" charset="0"/>
                <a:cs typeface="Times New Roman" pitchFamily="18" charset="0"/>
              </a:rPr>
              <a:t>қажет</a:t>
            </a:r>
            <a:r>
              <a:rPr lang="ru-RU" i="1" dirty="0">
                <a:solidFill>
                  <a:srgbClr val="800000"/>
                </a:solidFill>
                <a:latin typeface="Times New Roman" pitchFamily="18" charset="0"/>
                <a:cs typeface="Times New Roman" pitchFamily="18" charset="0"/>
              </a:rPr>
              <a:t>.</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7236" y="0"/>
            <a:ext cx="3288940" cy="24667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20892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arn(inVertical)">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14338"/>
                                        </p:tgtEl>
                                        <p:attrNameLst>
                                          <p:attrName>style.visibility</p:attrName>
                                        </p:attrNameLst>
                                      </p:cBhvr>
                                      <p:to>
                                        <p:strVal val="visible"/>
                                      </p:to>
                                    </p:set>
                                    <p:animEffect transition="in" filter="wheel(1)">
                                      <p:cBhvr>
                                        <p:cTn id="18"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2348880"/>
            <a:ext cx="7920880" cy="3970318"/>
          </a:xfrm>
          <a:prstGeom prst="rect">
            <a:avLst/>
          </a:prstGeom>
        </p:spPr>
        <p:txBody>
          <a:bodyPr wrap="square">
            <a:spAutoFit/>
          </a:bodyPr>
          <a:lstStyle/>
          <a:p>
            <a:pPr algn="ctr"/>
            <a:r>
              <a:rPr lang="ru-RU" dirty="0" smtClean="0"/>
              <a:t> </a:t>
            </a:r>
            <a:r>
              <a:rPr lang="ru-RU" b="1" i="1" dirty="0" err="1" smtClean="0">
                <a:latin typeface="Times New Roman" pitchFamily="18" charset="0"/>
                <a:cs typeface="Times New Roman" pitchFamily="18" charset="0"/>
              </a:rPr>
              <a:t>Кубты</a:t>
            </a:r>
            <a:r>
              <a:rPr lang="ru-RU" b="1" i="1" dirty="0" smtClean="0">
                <a:latin typeface="Times New Roman" pitchFamily="18" charset="0"/>
                <a:cs typeface="Times New Roman" pitchFamily="18" charset="0"/>
              </a:rPr>
              <a:t> </a:t>
            </a:r>
            <a:r>
              <a:rPr lang="ru-RU" b="1" i="1" dirty="0" err="1" smtClean="0">
                <a:latin typeface="Times New Roman" pitchFamily="18" charset="0"/>
                <a:cs typeface="Times New Roman" pitchFamily="18" charset="0"/>
              </a:rPr>
              <a:t>бояғыштармен</a:t>
            </a:r>
            <a:r>
              <a:rPr lang="ru-RU" b="1" i="1" dirty="0" smtClean="0">
                <a:latin typeface="Times New Roman" pitchFamily="18" charset="0"/>
                <a:cs typeface="Times New Roman" pitchFamily="18" charset="0"/>
              </a:rPr>
              <a:t> </a:t>
            </a:r>
            <a:r>
              <a:rPr lang="ru-RU" b="1" i="1" dirty="0" err="1" smtClean="0">
                <a:latin typeface="Times New Roman" pitchFamily="18" charset="0"/>
                <a:cs typeface="Times New Roman" pitchFamily="18" charset="0"/>
              </a:rPr>
              <a:t>бояу</a:t>
            </a:r>
            <a:r>
              <a:rPr lang="ru-RU" b="1" i="1" dirty="0" smtClean="0">
                <a:latin typeface="Times New Roman" pitchFamily="18" charset="0"/>
                <a:cs typeface="Times New Roman" pitchFamily="18" charset="0"/>
              </a:rPr>
              <a:t>   </a:t>
            </a:r>
          </a:p>
          <a:p>
            <a:pPr algn="ctr"/>
            <a:r>
              <a:rPr lang="ru-RU" i="1" dirty="0" err="1" smtClean="0">
                <a:latin typeface="Times New Roman" pitchFamily="18" charset="0"/>
                <a:cs typeface="Times New Roman" pitchFamily="18" charset="0"/>
              </a:rPr>
              <a:t>Бұл</a:t>
            </a:r>
            <a:r>
              <a:rPr lang="ru-RU" i="1" dirty="0" smtClean="0">
                <a:latin typeface="Times New Roman" pitchFamily="18" charset="0"/>
                <a:cs typeface="Times New Roman" pitchFamily="18" charset="0"/>
              </a:rPr>
              <a:t> </a:t>
            </a:r>
            <a:r>
              <a:rPr lang="ru-RU" i="1" dirty="0" err="1">
                <a:latin typeface="Times New Roman" pitchFamily="18" charset="0"/>
                <a:cs typeface="Times New Roman" pitchFamily="18" charset="0"/>
              </a:rPr>
              <a:t>топтағы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боялатын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оъбектіге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жарықтың,әртүрлі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реагенттердің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әсеріне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шыдамды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терең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қанық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түс</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береді</a:t>
            </a:r>
            <a:r>
              <a:rPr lang="ru-RU" i="1" dirty="0">
                <a:latin typeface="Times New Roman" pitchFamily="18" charset="0"/>
                <a:cs typeface="Times New Roman" pitchFamily="18" charset="0"/>
              </a:rPr>
              <a:t>.</a:t>
            </a:r>
          </a:p>
          <a:p>
            <a:pPr algn="ctr"/>
            <a:r>
              <a:rPr lang="ru-RU" i="1" dirty="0" err="1" smtClean="0">
                <a:latin typeface="Times New Roman" pitchFamily="18" charset="0"/>
                <a:cs typeface="Times New Roman" pitchFamily="18" charset="0"/>
              </a:rPr>
              <a:t>Кубты</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бояғыштар</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талшықты</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заттарды</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бояу</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үшін</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қолданылды.Мех</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өндірісінде</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кубты</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бояғышты</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түкті</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жабынды,кейде</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жүн</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тканін</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бояу</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үшін</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қолданады.Оларды</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еріту</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үшін</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негізгі</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ортада</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тотықсыздандырғыштар</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қолданылады</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көбінесе</a:t>
            </a:r>
            <a:r>
              <a:rPr lang="ru-RU" i="1" dirty="0" smtClean="0">
                <a:latin typeface="Times New Roman" pitchFamily="18" charset="0"/>
                <a:cs typeface="Times New Roman" pitchFamily="18" charset="0"/>
              </a:rPr>
              <a:t> натрий </a:t>
            </a:r>
            <a:r>
              <a:rPr lang="ru-RU" i="1" dirty="0" err="1" smtClean="0">
                <a:latin typeface="Times New Roman" pitchFamily="18" charset="0"/>
                <a:cs typeface="Times New Roman" pitchFamily="18" charset="0"/>
              </a:rPr>
              <a:t>дитиониты</a:t>
            </a:r>
            <a:r>
              <a:rPr lang="ru-RU" i="1"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Na 2S2O4 ).</a:t>
            </a:r>
          </a:p>
          <a:p>
            <a:pPr algn="ctr"/>
            <a:r>
              <a:rPr lang="ru-RU" i="1" dirty="0" smtClean="0">
                <a:latin typeface="Times New Roman" pitchFamily="18" charset="0"/>
                <a:cs typeface="Times New Roman" pitchFamily="18" charset="0"/>
              </a:rPr>
              <a:t>Сонда </a:t>
            </a:r>
            <a:r>
              <a:rPr lang="ru-RU" i="1" dirty="0" err="1">
                <a:latin typeface="Times New Roman" pitchFamily="18" charset="0"/>
                <a:cs typeface="Times New Roman" pitchFamily="18" charset="0"/>
              </a:rPr>
              <a:t>бояғыш</a:t>
            </a:r>
            <a:r>
              <a:rPr lang="ru-RU" i="1" dirty="0">
                <a:latin typeface="Times New Roman" pitchFamily="18" charset="0"/>
                <a:cs typeface="Times New Roman" pitchFamily="18" charset="0"/>
              </a:rPr>
              <a:t> суда </a:t>
            </a:r>
            <a:r>
              <a:rPr lang="ru-RU" i="1" dirty="0" err="1">
                <a:latin typeface="Times New Roman" pitchFamily="18" charset="0"/>
                <a:cs typeface="Times New Roman" pitchFamily="18" charset="0"/>
              </a:rPr>
              <a:t>еритін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лейко</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қосылыстар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формасына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көшеді.Бояу</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кезінде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талшыққа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сіңген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лейко</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қосылыстар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ауадағы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оттегінің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немесе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басқа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тотықтырғыштардың</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әсерінен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қайтадан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бастапқы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қалпына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келеді.Бұл</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процестер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бұрынғы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кезде</a:t>
            </a:r>
            <a:r>
              <a:rPr lang="ru-RU" i="1" dirty="0">
                <a:latin typeface="Times New Roman" pitchFamily="18" charset="0"/>
                <a:cs typeface="Times New Roman" pitchFamily="18" charset="0"/>
              </a:rPr>
              <a:t> куб </a:t>
            </a:r>
            <a:r>
              <a:rPr lang="ru-RU" i="1" dirty="0" err="1">
                <a:latin typeface="Times New Roman" pitchFamily="18" charset="0"/>
                <a:cs typeface="Times New Roman" pitchFamily="18" charset="0"/>
              </a:rPr>
              <a:t>тәріздес</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ыдыстарда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жүргізілгендіктен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бояғыштарға</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кубты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деген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ат</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берілген</a:t>
            </a:r>
            <a:r>
              <a:rPr lang="ru-RU" i="1" dirty="0">
                <a:latin typeface="Times New Roman" pitchFamily="18" charset="0"/>
                <a:cs typeface="Times New Roman" pitchFamily="18" charset="0"/>
              </a:rPr>
              <a:t>.</a:t>
            </a:r>
          </a:p>
          <a:p>
            <a:pPr algn="ctr"/>
            <a:r>
              <a:rPr lang="ru-RU" i="1" dirty="0" err="1">
                <a:latin typeface="Times New Roman" pitchFamily="18" charset="0"/>
                <a:cs typeface="Times New Roman" pitchFamily="18" charset="0"/>
              </a:rPr>
              <a:t>Химиялық</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құрылымы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жағынан</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кубты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бояғыштарды</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индигоидтар</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және</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полициклді</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деп</a:t>
            </a:r>
            <a:r>
              <a:rPr lang="ru-RU" i="1" dirty="0">
                <a:latin typeface="Times New Roman" pitchFamily="18" charset="0"/>
                <a:cs typeface="Times New Roman" pitchFamily="18" charset="0"/>
              </a:rPr>
              <a:t> </a:t>
            </a:r>
            <a:r>
              <a:rPr lang="ru-RU" i="1" dirty="0" err="1">
                <a:latin typeface="Times New Roman" pitchFamily="18" charset="0"/>
                <a:cs typeface="Times New Roman" pitchFamily="18" charset="0"/>
              </a:rPr>
              <a:t>бөледі</a:t>
            </a:r>
            <a:r>
              <a:rPr lang="ru-RU" i="1" dirty="0">
                <a:latin typeface="Times New Roman" pitchFamily="18" charset="0"/>
                <a:cs typeface="Times New Roman" pitchFamily="18" charset="0"/>
              </a:rPr>
              <a:t>.</a:t>
            </a:r>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63874" y="476672"/>
            <a:ext cx="3416251" cy="1872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937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362"/>
                                        </p:tgtEl>
                                        <p:attrNameLst>
                                          <p:attrName>style.visibility</p:attrName>
                                        </p:attrNameLst>
                                      </p:cBhvr>
                                      <p:to>
                                        <p:strVal val="visible"/>
                                      </p:to>
                                    </p:set>
                                    <p:anim calcmode="lin" valueType="num">
                                      <p:cBhvr additive="base">
                                        <p:cTn id="11" dur="500" fill="hold"/>
                                        <p:tgtEl>
                                          <p:spTgt spid="15362"/>
                                        </p:tgtEl>
                                        <p:attrNameLst>
                                          <p:attrName>ppt_x</p:attrName>
                                        </p:attrNameLst>
                                      </p:cBhvr>
                                      <p:tavLst>
                                        <p:tav tm="0">
                                          <p:val>
                                            <p:strVal val="#ppt_x"/>
                                          </p:val>
                                        </p:tav>
                                        <p:tav tm="100000">
                                          <p:val>
                                            <p:strVal val="#ppt_x"/>
                                          </p:val>
                                        </p:tav>
                                      </p:tavLst>
                                    </p:anim>
                                    <p:anim calcmode="lin" valueType="num">
                                      <p:cBhvr additive="base">
                                        <p:cTn id="12"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Группа 19"/>
          <p:cNvGrpSpPr/>
          <p:nvPr/>
        </p:nvGrpSpPr>
        <p:grpSpPr>
          <a:xfrm>
            <a:off x="827584" y="907614"/>
            <a:ext cx="6768752" cy="5040560"/>
            <a:chOff x="2329896" y="1399548"/>
            <a:chExt cx="4484207" cy="4058902"/>
          </a:xfrm>
        </p:grpSpPr>
        <p:sp>
          <p:nvSpPr>
            <p:cNvPr id="21" name="Полилиния 20"/>
            <p:cNvSpPr/>
            <p:nvPr/>
          </p:nvSpPr>
          <p:spPr>
            <a:xfrm>
              <a:off x="3917156" y="3232358"/>
              <a:ext cx="1309687" cy="1309687"/>
            </a:xfrm>
            <a:custGeom>
              <a:avLst/>
              <a:gdLst>
                <a:gd name="connsiteX0" fmla="*/ 0 w 1309687"/>
                <a:gd name="connsiteY0" fmla="*/ 654844 h 1309687"/>
                <a:gd name="connsiteX1" fmla="*/ 654844 w 1309687"/>
                <a:gd name="connsiteY1" fmla="*/ 0 h 1309687"/>
                <a:gd name="connsiteX2" fmla="*/ 1309688 w 1309687"/>
                <a:gd name="connsiteY2" fmla="*/ 654844 h 1309687"/>
                <a:gd name="connsiteX3" fmla="*/ 654844 w 1309687"/>
                <a:gd name="connsiteY3" fmla="*/ 1309688 h 1309687"/>
                <a:gd name="connsiteX4" fmla="*/ 0 w 1309687"/>
                <a:gd name="connsiteY4" fmla="*/ 654844 h 1309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87" h="1309687">
                  <a:moveTo>
                    <a:pt x="0" y="654844"/>
                  </a:moveTo>
                  <a:cubicBezTo>
                    <a:pt x="0" y="293184"/>
                    <a:pt x="293184" y="0"/>
                    <a:pt x="654844" y="0"/>
                  </a:cubicBezTo>
                  <a:cubicBezTo>
                    <a:pt x="1016504" y="0"/>
                    <a:pt x="1309688" y="293184"/>
                    <a:pt x="1309688" y="654844"/>
                  </a:cubicBezTo>
                  <a:cubicBezTo>
                    <a:pt x="1309688" y="1016504"/>
                    <a:pt x="1016504" y="1309688"/>
                    <a:pt x="654844" y="1309688"/>
                  </a:cubicBezTo>
                  <a:cubicBezTo>
                    <a:pt x="293184" y="1309688"/>
                    <a:pt x="0" y="1016504"/>
                    <a:pt x="0" y="654844"/>
                  </a:cubicBez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17199" tIns="217199" rIns="217199" bIns="217199" numCol="1" spcCol="1270" anchor="ctr" anchorCtr="0">
              <a:noAutofit/>
            </a:bodyPr>
            <a:lstStyle/>
            <a:p>
              <a:pPr lvl="0" algn="ctr" defTabSz="889000">
                <a:lnSpc>
                  <a:spcPct val="90000"/>
                </a:lnSpc>
                <a:spcBef>
                  <a:spcPct val="0"/>
                </a:spcBef>
                <a:spcAft>
                  <a:spcPct val="35000"/>
                </a:spcAft>
              </a:pPr>
              <a:r>
                <a:rPr lang="kk-KZ" sz="2000" kern="1200" dirty="0" smtClean="0">
                  <a:latin typeface="Times New Roman" pitchFamily="18" charset="0"/>
                  <a:cs typeface="Times New Roman" pitchFamily="18" charset="0"/>
                </a:rPr>
                <a:t>Теріні илеу процестері</a:t>
              </a:r>
              <a:endParaRPr lang="ru-RU" sz="2000" kern="1200" dirty="0">
                <a:latin typeface="Times New Roman" pitchFamily="18" charset="0"/>
                <a:cs typeface="Times New Roman" pitchFamily="18" charset="0"/>
              </a:endParaRPr>
            </a:p>
          </p:txBody>
        </p:sp>
        <p:sp>
          <p:nvSpPr>
            <p:cNvPr id="22" name="Полилиния 21"/>
            <p:cNvSpPr/>
            <p:nvPr/>
          </p:nvSpPr>
          <p:spPr>
            <a:xfrm rot="16200000">
              <a:off x="4433372" y="2755997"/>
              <a:ext cx="277254" cy="445293"/>
            </a:xfrm>
            <a:custGeom>
              <a:avLst/>
              <a:gdLst>
                <a:gd name="connsiteX0" fmla="*/ 0 w 277254"/>
                <a:gd name="connsiteY0" fmla="*/ 89059 h 445293"/>
                <a:gd name="connsiteX1" fmla="*/ 138627 w 277254"/>
                <a:gd name="connsiteY1" fmla="*/ 89059 h 445293"/>
                <a:gd name="connsiteX2" fmla="*/ 138627 w 277254"/>
                <a:gd name="connsiteY2" fmla="*/ 0 h 445293"/>
                <a:gd name="connsiteX3" fmla="*/ 277254 w 277254"/>
                <a:gd name="connsiteY3" fmla="*/ 222647 h 445293"/>
                <a:gd name="connsiteX4" fmla="*/ 138627 w 277254"/>
                <a:gd name="connsiteY4" fmla="*/ 445293 h 445293"/>
                <a:gd name="connsiteX5" fmla="*/ 138627 w 277254"/>
                <a:gd name="connsiteY5" fmla="*/ 356234 h 445293"/>
                <a:gd name="connsiteX6" fmla="*/ 0 w 277254"/>
                <a:gd name="connsiteY6" fmla="*/ 356234 h 445293"/>
                <a:gd name="connsiteX7" fmla="*/ 0 w 277254"/>
                <a:gd name="connsiteY7" fmla="*/ 89059 h 44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254" h="445293">
                  <a:moveTo>
                    <a:pt x="0" y="89059"/>
                  </a:moveTo>
                  <a:lnTo>
                    <a:pt x="138627" y="89059"/>
                  </a:lnTo>
                  <a:lnTo>
                    <a:pt x="138627" y="0"/>
                  </a:lnTo>
                  <a:lnTo>
                    <a:pt x="277254" y="222647"/>
                  </a:lnTo>
                  <a:lnTo>
                    <a:pt x="138627" y="445293"/>
                  </a:lnTo>
                  <a:lnTo>
                    <a:pt x="138627" y="356234"/>
                  </a:lnTo>
                  <a:lnTo>
                    <a:pt x="0" y="356234"/>
                  </a:lnTo>
                  <a:lnTo>
                    <a:pt x="0" y="89059"/>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1" tIns="89058" rIns="83176" bIns="89059" numCol="1" spcCol="1270" anchor="ctr" anchorCtr="0">
              <a:noAutofit/>
            </a:bodyPr>
            <a:lstStyle/>
            <a:p>
              <a:pPr lvl="0" algn="ctr" defTabSz="844550">
                <a:lnSpc>
                  <a:spcPct val="90000"/>
                </a:lnSpc>
                <a:spcBef>
                  <a:spcPct val="0"/>
                </a:spcBef>
                <a:spcAft>
                  <a:spcPct val="35000"/>
                </a:spcAft>
              </a:pPr>
              <a:endParaRPr lang="ru-RU" sz="1900" kern="1200"/>
            </a:p>
          </p:txBody>
        </p:sp>
        <p:sp>
          <p:nvSpPr>
            <p:cNvPr id="23" name="Полилиния 22"/>
            <p:cNvSpPr/>
            <p:nvPr/>
          </p:nvSpPr>
          <p:spPr>
            <a:xfrm>
              <a:off x="3917156" y="1399548"/>
              <a:ext cx="1309687" cy="1309687"/>
            </a:xfrm>
            <a:custGeom>
              <a:avLst/>
              <a:gdLst>
                <a:gd name="connsiteX0" fmla="*/ 0 w 1309687"/>
                <a:gd name="connsiteY0" fmla="*/ 654844 h 1309687"/>
                <a:gd name="connsiteX1" fmla="*/ 654844 w 1309687"/>
                <a:gd name="connsiteY1" fmla="*/ 0 h 1309687"/>
                <a:gd name="connsiteX2" fmla="*/ 1309688 w 1309687"/>
                <a:gd name="connsiteY2" fmla="*/ 654844 h 1309687"/>
                <a:gd name="connsiteX3" fmla="*/ 654844 w 1309687"/>
                <a:gd name="connsiteY3" fmla="*/ 1309688 h 1309687"/>
                <a:gd name="connsiteX4" fmla="*/ 0 w 1309687"/>
                <a:gd name="connsiteY4" fmla="*/ 654844 h 1309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87" h="1309687">
                  <a:moveTo>
                    <a:pt x="0" y="654844"/>
                  </a:moveTo>
                  <a:cubicBezTo>
                    <a:pt x="0" y="293184"/>
                    <a:pt x="293184" y="0"/>
                    <a:pt x="654844" y="0"/>
                  </a:cubicBezTo>
                  <a:cubicBezTo>
                    <a:pt x="1016504" y="0"/>
                    <a:pt x="1309688" y="293184"/>
                    <a:pt x="1309688" y="654844"/>
                  </a:cubicBezTo>
                  <a:cubicBezTo>
                    <a:pt x="1309688" y="1016504"/>
                    <a:pt x="1016504" y="1309688"/>
                    <a:pt x="654844" y="1309688"/>
                  </a:cubicBezTo>
                  <a:cubicBezTo>
                    <a:pt x="293184" y="1309688"/>
                    <a:pt x="0" y="1016504"/>
                    <a:pt x="0" y="654844"/>
                  </a:cubicBez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17199" tIns="217199" rIns="217199" bIns="217199" numCol="1" spcCol="1270" anchor="ctr" anchorCtr="0">
              <a:noAutofit/>
            </a:bodyPr>
            <a:lstStyle/>
            <a:p>
              <a:pPr lvl="0" algn="ctr" defTabSz="889000">
                <a:lnSpc>
                  <a:spcPct val="90000"/>
                </a:lnSpc>
                <a:spcBef>
                  <a:spcPct val="0"/>
                </a:spcBef>
                <a:spcAft>
                  <a:spcPct val="35000"/>
                </a:spcAft>
              </a:pPr>
              <a:r>
                <a:rPr lang="kk-KZ" sz="2000" kern="1200" dirty="0" smtClean="0">
                  <a:latin typeface="Times New Roman" pitchFamily="18" charset="0"/>
                  <a:cs typeface="Times New Roman" pitchFamily="18" charset="0"/>
                </a:rPr>
                <a:t>Дайындық </a:t>
              </a:r>
              <a:endParaRPr lang="ru-RU" sz="2000" kern="1200" dirty="0">
                <a:latin typeface="Times New Roman" pitchFamily="18" charset="0"/>
                <a:cs typeface="Times New Roman" pitchFamily="18" charset="0"/>
              </a:endParaRPr>
            </a:p>
          </p:txBody>
        </p:sp>
        <p:sp>
          <p:nvSpPr>
            <p:cNvPr id="24" name="Полилиния 23"/>
            <p:cNvSpPr/>
            <p:nvPr/>
          </p:nvSpPr>
          <p:spPr>
            <a:xfrm rot="1800000">
              <a:off x="5220206" y="4118834"/>
              <a:ext cx="277254" cy="445293"/>
            </a:xfrm>
            <a:custGeom>
              <a:avLst/>
              <a:gdLst>
                <a:gd name="connsiteX0" fmla="*/ 0 w 277254"/>
                <a:gd name="connsiteY0" fmla="*/ 89059 h 445293"/>
                <a:gd name="connsiteX1" fmla="*/ 138627 w 277254"/>
                <a:gd name="connsiteY1" fmla="*/ 89059 h 445293"/>
                <a:gd name="connsiteX2" fmla="*/ 138627 w 277254"/>
                <a:gd name="connsiteY2" fmla="*/ 0 h 445293"/>
                <a:gd name="connsiteX3" fmla="*/ 277254 w 277254"/>
                <a:gd name="connsiteY3" fmla="*/ 222647 h 445293"/>
                <a:gd name="connsiteX4" fmla="*/ 138627 w 277254"/>
                <a:gd name="connsiteY4" fmla="*/ 445293 h 445293"/>
                <a:gd name="connsiteX5" fmla="*/ 138627 w 277254"/>
                <a:gd name="connsiteY5" fmla="*/ 356234 h 445293"/>
                <a:gd name="connsiteX6" fmla="*/ 0 w 277254"/>
                <a:gd name="connsiteY6" fmla="*/ 356234 h 445293"/>
                <a:gd name="connsiteX7" fmla="*/ 0 w 277254"/>
                <a:gd name="connsiteY7" fmla="*/ 89059 h 44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254" h="445293">
                  <a:moveTo>
                    <a:pt x="0" y="89059"/>
                  </a:moveTo>
                  <a:lnTo>
                    <a:pt x="138627" y="89059"/>
                  </a:lnTo>
                  <a:lnTo>
                    <a:pt x="138627" y="0"/>
                  </a:lnTo>
                  <a:lnTo>
                    <a:pt x="277254" y="222647"/>
                  </a:lnTo>
                  <a:lnTo>
                    <a:pt x="138627" y="445293"/>
                  </a:lnTo>
                  <a:lnTo>
                    <a:pt x="138627" y="356234"/>
                  </a:lnTo>
                  <a:lnTo>
                    <a:pt x="0" y="356234"/>
                  </a:lnTo>
                  <a:lnTo>
                    <a:pt x="0" y="89059"/>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0" tIns="89058" rIns="83175" bIns="89059" numCol="1" spcCol="1270" anchor="ctr" anchorCtr="0">
              <a:noAutofit/>
            </a:bodyPr>
            <a:lstStyle/>
            <a:p>
              <a:pPr lvl="0" algn="ctr" defTabSz="844550">
                <a:lnSpc>
                  <a:spcPct val="90000"/>
                </a:lnSpc>
                <a:spcBef>
                  <a:spcPct val="0"/>
                </a:spcBef>
                <a:spcAft>
                  <a:spcPct val="35000"/>
                </a:spcAft>
              </a:pPr>
              <a:endParaRPr lang="ru-RU" sz="1900" kern="1200"/>
            </a:p>
          </p:txBody>
        </p:sp>
        <p:sp>
          <p:nvSpPr>
            <p:cNvPr id="25" name="Полилиния 24"/>
            <p:cNvSpPr/>
            <p:nvPr/>
          </p:nvSpPr>
          <p:spPr>
            <a:xfrm>
              <a:off x="5504416" y="4148763"/>
              <a:ext cx="1309687" cy="1309687"/>
            </a:xfrm>
            <a:custGeom>
              <a:avLst/>
              <a:gdLst>
                <a:gd name="connsiteX0" fmla="*/ 0 w 1309687"/>
                <a:gd name="connsiteY0" fmla="*/ 654844 h 1309687"/>
                <a:gd name="connsiteX1" fmla="*/ 654844 w 1309687"/>
                <a:gd name="connsiteY1" fmla="*/ 0 h 1309687"/>
                <a:gd name="connsiteX2" fmla="*/ 1309688 w 1309687"/>
                <a:gd name="connsiteY2" fmla="*/ 654844 h 1309687"/>
                <a:gd name="connsiteX3" fmla="*/ 654844 w 1309687"/>
                <a:gd name="connsiteY3" fmla="*/ 1309688 h 1309687"/>
                <a:gd name="connsiteX4" fmla="*/ 0 w 1309687"/>
                <a:gd name="connsiteY4" fmla="*/ 654844 h 1309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87" h="1309687">
                  <a:moveTo>
                    <a:pt x="0" y="654844"/>
                  </a:moveTo>
                  <a:cubicBezTo>
                    <a:pt x="0" y="293184"/>
                    <a:pt x="293184" y="0"/>
                    <a:pt x="654844" y="0"/>
                  </a:cubicBezTo>
                  <a:cubicBezTo>
                    <a:pt x="1016504" y="0"/>
                    <a:pt x="1309688" y="293184"/>
                    <a:pt x="1309688" y="654844"/>
                  </a:cubicBezTo>
                  <a:cubicBezTo>
                    <a:pt x="1309688" y="1016504"/>
                    <a:pt x="1016504" y="1309688"/>
                    <a:pt x="654844" y="1309688"/>
                  </a:cubicBezTo>
                  <a:cubicBezTo>
                    <a:pt x="293184" y="1309688"/>
                    <a:pt x="0" y="1016504"/>
                    <a:pt x="0" y="654844"/>
                  </a:cubicBez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217199" tIns="217199" rIns="217199" bIns="217199" numCol="1" spcCol="1270" anchor="ctr" anchorCtr="0">
              <a:noAutofit/>
            </a:bodyPr>
            <a:lstStyle/>
            <a:p>
              <a:pPr lvl="0" algn="ctr" defTabSz="889000">
                <a:lnSpc>
                  <a:spcPct val="90000"/>
                </a:lnSpc>
                <a:spcBef>
                  <a:spcPct val="0"/>
                </a:spcBef>
                <a:spcAft>
                  <a:spcPct val="35000"/>
                </a:spcAft>
              </a:pPr>
              <a:r>
                <a:rPr lang="kk-KZ" sz="2000" kern="1200" dirty="0" smtClean="0">
                  <a:latin typeface="Times New Roman" pitchFamily="18" charset="0"/>
                  <a:cs typeface="Times New Roman" pitchFamily="18" charset="0"/>
                </a:rPr>
                <a:t>Негізгі </a:t>
              </a:r>
              <a:endParaRPr lang="ru-RU" sz="2000" kern="1200" dirty="0">
                <a:latin typeface="Times New Roman" pitchFamily="18" charset="0"/>
                <a:cs typeface="Times New Roman" pitchFamily="18" charset="0"/>
              </a:endParaRPr>
            </a:p>
          </p:txBody>
        </p:sp>
        <p:sp>
          <p:nvSpPr>
            <p:cNvPr id="26" name="Полилиния 25"/>
            <p:cNvSpPr/>
            <p:nvPr/>
          </p:nvSpPr>
          <p:spPr>
            <a:xfrm rot="19800000">
              <a:off x="3646538" y="4118833"/>
              <a:ext cx="277255" cy="445294"/>
            </a:xfrm>
            <a:custGeom>
              <a:avLst/>
              <a:gdLst>
                <a:gd name="connsiteX0" fmla="*/ 0 w 277254"/>
                <a:gd name="connsiteY0" fmla="*/ 89059 h 445293"/>
                <a:gd name="connsiteX1" fmla="*/ 138627 w 277254"/>
                <a:gd name="connsiteY1" fmla="*/ 89059 h 445293"/>
                <a:gd name="connsiteX2" fmla="*/ 138627 w 277254"/>
                <a:gd name="connsiteY2" fmla="*/ 0 h 445293"/>
                <a:gd name="connsiteX3" fmla="*/ 277254 w 277254"/>
                <a:gd name="connsiteY3" fmla="*/ 222647 h 445293"/>
                <a:gd name="connsiteX4" fmla="*/ 138627 w 277254"/>
                <a:gd name="connsiteY4" fmla="*/ 445293 h 445293"/>
                <a:gd name="connsiteX5" fmla="*/ 138627 w 277254"/>
                <a:gd name="connsiteY5" fmla="*/ 356234 h 445293"/>
                <a:gd name="connsiteX6" fmla="*/ 0 w 277254"/>
                <a:gd name="connsiteY6" fmla="*/ 356234 h 445293"/>
                <a:gd name="connsiteX7" fmla="*/ 0 w 277254"/>
                <a:gd name="connsiteY7" fmla="*/ 89059 h 44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254" h="445293">
                  <a:moveTo>
                    <a:pt x="277254" y="356234"/>
                  </a:moveTo>
                  <a:lnTo>
                    <a:pt x="138627" y="356234"/>
                  </a:lnTo>
                  <a:lnTo>
                    <a:pt x="138627" y="445293"/>
                  </a:lnTo>
                  <a:lnTo>
                    <a:pt x="0" y="222646"/>
                  </a:lnTo>
                  <a:lnTo>
                    <a:pt x="138627" y="0"/>
                  </a:lnTo>
                  <a:lnTo>
                    <a:pt x="138627" y="89059"/>
                  </a:lnTo>
                  <a:lnTo>
                    <a:pt x="277254" y="89059"/>
                  </a:lnTo>
                  <a:lnTo>
                    <a:pt x="277254" y="356234"/>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83175" tIns="89059" rIns="1" bIns="89059" numCol="1" spcCol="1270" anchor="ctr" anchorCtr="0">
              <a:noAutofit/>
            </a:bodyPr>
            <a:lstStyle/>
            <a:p>
              <a:pPr lvl="0" algn="ctr" defTabSz="844550">
                <a:lnSpc>
                  <a:spcPct val="90000"/>
                </a:lnSpc>
                <a:spcBef>
                  <a:spcPct val="0"/>
                </a:spcBef>
                <a:spcAft>
                  <a:spcPct val="35000"/>
                </a:spcAft>
              </a:pPr>
              <a:endParaRPr lang="ru-RU" sz="1900" kern="1200"/>
            </a:p>
          </p:txBody>
        </p:sp>
        <p:sp>
          <p:nvSpPr>
            <p:cNvPr id="27" name="Полилиния 26"/>
            <p:cNvSpPr/>
            <p:nvPr/>
          </p:nvSpPr>
          <p:spPr>
            <a:xfrm>
              <a:off x="2329896" y="4148763"/>
              <a:ext cx="1309687" cy="1309687"/>
            </a:xfrm>
            <a:custGeom>
              <a:avLst/>
              <a:gdLst>
                <a:gd name="connsiteX0" fmla="*/ 0 w 1309687"/>
                <a:gd name="connsiteY0" fmla="*/ 654844 h 1309687"/>
                <a:gd name="connsiteX1" fmla="*/ 654844 w 1309687"/>
                <a:gd name="connsiteY1" fmla="*/ 0 h 1309687"/>
                <a:gd name="connsiteX2" fmla="*/ 1309688 w 1309687"/>
                <a:gd name="connsiteY2" fmla="*/ 654844 h 1309687"/>
                <a:gd name="connsiteX3" fmla="*/ 654844 w 1309687"/>
                <a:gd name="connsiteY3" fmla="*/ 1309688 h 1309687"/>
                <a:gd name="connsiteX4" fmla="*/ 0 w 1309687"/>
                <a:gd name="connsiteY4" fmla="*/ 654844 h 1309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87" h="1309687">
                  <a:moveTo>
                    <a:pt x="0" y="654844"/>
                  </a:moveTo>
                  <a:cubicBezTo>
                    <a:pt x="0" y="293184"/>
                    <a:pt x="293184" y="0"/>
                    <a:pt x="654844" y="0"/>
                  </a:cubicBezTo>
                  <a:cubicBezTo>
                    <a:pt x="1016504" y="0"/>
                    <a:pt x="1309688" y="293184"/>
                    <a:pt x="1309688" y="654844"/>
                  </a:cubicBezTo>
                  <a:cubicBezTo>
                    <a:pt x="1309688" y="1016504"/>
                    <a:pt x="1016504" y="1309688"/>
                    <a:pt x="654844" y="1309688"/>
                  </a:cubicBezTo>
                  <a:cubicBezTo>
                    <a:pt x="293184" y="1309688"/>
                    <a:pt x="0" y="1016504"/>
                    <a:pt x="0" y="654844"/>
                  </a:cubicBez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217199" tIns="217199" rIns="217199" bIns="217199" numCol="1" spcCol="1270" anchor="ctr" anchorCtr="0">
              <a:noAutofit/>
            </a:bodyPr>
            <a:lstStyle/>
            <a:p>
              <a:pPr lvl="0" algn="ctr" defTabSz="889000">
                <a:lnSpc>
                  <a:spcPct val="90000"/>
                </a:lnSpc>
                <a:spcBef>
                  <a:spcPct val="0"/>
                </a:spcBef>
                <a:spcAft>
                  <a:spcPct val="35000"/>
                </a:spcAft>
              </a:pPr>
              <a:r>
                <a:rPr lang="kk-KZ" sz="2000" kern="1200" dirty="0" smtClean="0">
                  <a:latin typeface="Times New Roman" pitchFamily="18" charset="0"/>
                  <a:cs typeface="Times New Roman" pitchFamily="18" charset="0"/>
                </a:rPr>
                <a:t>Әрлеу </a:t>
              </a:r>
              <a:endParaRPr lang="ru-RU" sz="2000" kern="1200" dirty="0">
                <a:latin typeface="Times New Roman" pitchFamily="18" charset="0"/>
                <a:cs typeface="Times New Roman" pitchFamily="18" charset="0"/>
              </a:endParaRPr>
            </a:p>
          </p:txBody>
        </p:sp>
      </p:grpSp>
    </p:spTree>
    <p:extLst>
      <p:ext uri="{BB962C8B-B14F-4D97-AF65-F5344CB8AC3E}">
        <p14:creationId xmlns:p14="http://schemas.microsoft.com/office/powerpoint/2010/main" val="292780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971600" y="1476812"/>
            <a:ext cx="7128792" cy="5125865"/>
            <a:chOff x="3760191" y="1399479"/>
            <a:chExt cx="1623616" cy="4059041"/>
          </a:xfrm>
        </p:grpSpPr>
        <p:sp>
          <p:nvSpPr>
            <p:cNvPr id="4" name="Полилиния 3"/>
            <p:cNvSpPr/>
            <p:nvPr/>
          </p:nvSpPr>
          <p:spPr>
            <a:xfrm>
              <a:off x="3760191" y="1399479"/>
              <a:ext cx="1623616" cy="405904"/>
            </a:xfrm>
            <a:custGeom>
              <a:avLst/>
              <a:gdLst>
                <a:gd name="connsiteX0" fmla="*/ 0 w 1623616"/>
                <a:gd name="connsiteY0" fmla="*/ 40590 h 405904"/>
                <a:gd name="connsiteX1" fmla="*/ 40590 w 1623616"/>
                <a:gd name="connsiteY1" fmla="*/ 0 h 405904"/>
                <a:gd name="connsiteX2" fmla="*/ 1583026 w 1623616"/>
                <a:gd name="connsiteY2" fmla="*/ 0 h 405904"/>
                <a:gd name="connsiteX3" fmla="*/ 1623616 w 1623616"/>
                <a:gd name="connsiteY3" fmla="*/ 40590 h 405904"/>
                <a:gd name="connsiteX4" fmla="*/ 1623616 w 1623616"/>
                <a:gd name="connsiteY4" fmla="*/ 365314 h 405904"/>
                <a:gd name="connsiteX5" fmla="*/ 1583026 w 1623616"/>
                <a:gd name="connsiteY5" fmla="*/ 405904 h 405904"/>
                <a:gd name="connsiteX6" fmla="*/ 40590 w 1623616"/>
                <a:gd name="connsiteY6" fmla="*/ 405904 h 405904"/>
                <a:gd name="connsiteX7" fmla="*/ 0 w 1623616"/>
                <a:gd name="connsiteY7" fmla="*/ 365314 h 405904"/>
                <a:gd name="connsiteX8" fmla="*/ 0 w 1623616"/>
                <a:gd name="connsiteY8" fmla="*/ 40590 h 40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616" h="405904">
                  <a:moveTo>
                    <a:pt x="0" y="40590"/>
                  </a:moveTo>
                  <a:cubicBezTo>
                    <a:pt x="0" y="18173"/>
                    <a:pt x="18173" y="0"/>
                    <a:pt x="40590" y="0"/>
                  </a:cubicBezTo>
                  <a:lnTo>
                    <a:pt x="1583026" y="0"/>
                  </a:lnTo>
                  <a:cubicBezTo>
                    <a:pt x="1605443" y="0"/>
                    <a:pt x="1623616" y="18173"/>
                    <a:pt x="1623616" y="40590"/>
                  </a:cubicBezTo>
                  <a:lnTo>
                    <a:pt x="1623616" y="365314"/>
                  </a:lnTo>
                  <a:cubicBezTo>
                    <a:pt x="1623616" y="387731"/>
                    <a:pt x="1605443" y="405904"/>
                    <a:pt x="1583026" y="405904"/>
                  </a:cubicBezTo>
                  <a:lnTo>
                    <a:pt x="40590" y="405904"/>
                  </a:lnTo>
                  <a:cubicBezTo>
                    <a:pt x="18173" y="405904"/>
                    <a:pt x="0" y="387731"/>
                    <a:pt x="0" y="365314"/>
                  </a:cubicBezTo>
                  <a:lnTo>
                    <a:pt x="0" y="40590"/>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03329" tIns="103329" rIns="103329" bIns="103329"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Өндірістік сорттау</a:t>
              </a:r>
              <a:endParaRPr lang="ru-RU" sz="2400" kern="1200" dirty="0">
                <a:latin typeface="Times New Roman" pitchFamily="18" charset="0"/>
                <a:cs typeface="Times New Roman" pitchFamily="18" charset="0"/>
              </a:endParaRPr>
            </a:p>
          </p:txBody>
        </p:sp>
        <p:sp>
          <p:nvSpPr>
            <p:cNvPr id="5" name="Полилиния 4"/>
            <p:cNvSpPr/>
            <p:nvPr/>
          </p:nvSpPr>
          <p:spPr>
            <a:xfrm>
              <a:off x="4480671" y="1830752"/>
              <a:ext cx="182656" cy="152214"/>
            </a:xfrm>
            <a:custGeom>
              <a:avLst/>
              <a:gdLst>
                <a:gd name="connsiteX0" fmla="*/ 0 w 152214"/>
                <a:gd name="connsiteY0" fmla="*/ 36531 h 182656"/>
                <a:gd name="connsiteX1" fmla="*/ 76107 w 152214"/>
                <a:gd name="connsiteY1" fmla="*/ 36531 h 182656"/>
                <a:gd name="connsiteX2" fmla="*/ 76107 w 152214"/>
                <a:gd name="connsiteY2" fmla="*/ 0 h 182656"/>
                <a:gd name="connsiteX3" fmla="*/ 152214 w 152214"/>
                <a:gd name="connsiteY3" fmla="*/ 91328 h 182656"/>
                <a:gd name="connsiteX4" fmla="*/ 76107 w 152214"/>
                <a:gd name="connsiteY4" fmla="*/ 182656 h 182656"/>
                <a:gd name="connsiteX5" fmla="*/ 76107 w 152214"/>
                <a:gd name="connsiteY5" fmla="*/ 146125 h 182656"/>
                <a:gd name="connsiteX6" fmla="*/ 0 w 152214"/>
                <a:gd name="connsiteY6" fmla="*/ 146125 h 182656"/>
                <a:gd name="connsiteX7" fmla="*/ 0 w 152214"/>
                <a:gd name="connsiteY7" fmla="*/ 36531 h 18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14" h="182656">
                  <a:moveTo>
                    <a:pt x="121771" y="0"/>
                  </a:moveTo>
                  <a:lnTo>
                    <a:pt x="121771" y="91328"/>
                  </a:lnTo>
                  <a:lnTo>
                    <a:pt x="152214" y="91328"/>
                  </a:lnTo>
                  <a:lnTo>
                    <a:pt x="76107" y="182656"/>
                  </a:lnTo>
                  <a:lnTo>
                    <a:pt x="0" y="91328"/>
                  </a:lnTo>
                  <a:lnTo>
                    <a:pt x="30443" y="91328"/>
                  </a:lnTo>
                  <a:lnTo>
                    <a:pt x="30443" y="0"/>
                  </a:lnTo>
                  <a:lnTo>
                    <a:pt x="121771" y="0"/>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36531" tIns="0" rIns="36531" bIns="45664" numCol="1" spcCol="1270" anchor="ctr" anchorCtr="0">
              <a:noAutofit/>
            </a:bodyPr>
            <a:lstStyle/>
            <a:p>
              <a:pPr lvl="0" algn="ctr" defTabSz="311150">
                <a:lnSpc>
                  <a:spcPct val="90000"/>
                </a:lnSpc>
                <a:spcBef>
                  <a:spcPct val="0"/>
                </a:spcBef>
                <a:spcAft>
                  <a:spcPct val="35000"/>
                </a:spcAft>
              </a:pPr>
              <a:endParaRPr lang="ru-RU" sz="700" kern="1200"/>
            </a:p>
          </p:txBody>
        </p:sp>
        <p:sp>
          <p:nvSpPr>
            <p:cNvPr id="6" name="Полилиния 5"/>
            <p:cNvSpPr/>
            <p:nvPr/>
          </p:nvSpPr>
          <p:spPr>
            <a:xfrm>
              <a:off x="3760191" y="2008335"/>
              <a:ext cx="1623616" cy="405904"/>
            </a:xfrm>
            <a:custGeom>
              <a:avLst/>
              <a:gdLst>
                <a:gd name="connsiteX0" fmla="*/ 0 w 1623616"/>
                <a:gd name="connsiteY0" fmla="*/ 40590 h 405904"/>
                <a:gd name="connsiteX1" fmla="*/ 40590 w 1623616"/>
                <a:gd name="connsiteY1" fmla="*/ 0 h 405904"/>
                <a:gd name="connsiteX2" fmla="*/ 1583026 w 1623616"/>
                <a:gd name="connsiteY2" fmla="*/ 0 h 405904"/>
                <a:gd name="connsiteX3" fmla="*/ 1623616 w 1623616"/>
                <a:gd name="connsiteY3" fmla="*/ 40590 h 405904"/>
                <a:gd name="connsiteX4" fmla="*/ 1623616 w 1623616"/>
                <a:gd name="connsiteY4" fmla="*/ 365314 h 405904"/>
                <a:gd name="connsiteX5" fmla="*/ 1583026 w 1623616"/>
                <a:gd name="connsiteY5" fmla="*/ 405904 h 405904"/>
                <a:gd name="connsiteX6" fmla="*/ 40590 w 1623616"/>
                <a:gd name="connsiteY6" fmla="*/ 405904 h 405904"/>
                <a:gd name="connsiteX7" fmla="*/ 0 w 1623616"/>
                <a:gd name="connsiteY7" fmla="*/ 365314 h 405904"/>
                <a:gd name="connsiteX8" fmla="*/ 0 w 1623616"/>
                <a:gd name="connsiteY8" fmla="*/ 40590 h 40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616" h="405904">
                  <a:moveTo>
                    <a:pt x="0" y="40590"/>
                  </a:moveTo>
                  <a:cubicBezTo>
                    <a:pt x="0" y="18173"/>
                    <a:pt x="18173" y="0"/>
                    <a:pt x="40590" y="0"/>
                  </a:cubicBezTo>
                  <a:lnTo>
                    <a:pt x="1583026" y="0"/>
                  </a:lnTo>
                  <a:cubicBezTo>
                    <a:pt x="1605443" y="0"/>
                    <a:pt x="1623616" y="18173"/>
                    <a:pt x="1623616" y="40590"/>
                  </a:cubicBezTo>
                  <a:lnTo>
                    <a:pt x="1623616" y="365314"/>
                  </a:lnTo>
                  <a:cubicBezTo>
                    <a:pt x="1623616" y="387731"/>
                    <a:pt x="1605443" y="405904"/>
                    <a:pt x="1583026" y="405904"/>
                  </a:cubicBezTo>
                  <a:lnTo>
                    <a:pt x="40590" y="405904"/>
                  </a:lnTo>
                  <a:cubicBezTo>
                    <a:pt x="18173" y="405904"/>
                    <a:pt x="0" y="387731"/>
                    <a:pt x="0" y="365314"/>
                  </a:cubicBezTo>
                  <a:lnTo>
                    <a:pt x="0" y="4059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744128"/>
                <a:satOff val="4483"/>
                <a:lumOff val="359"/>
                <a:alphaOff val="0"/>
              </a:schemeClr>
            </a:fillRef>
            <a:effectRef idx="2">
              <a:schemeClr val="accent4">
                <a:hueOff val="-744128"/>
                <a:satOff val="4483"/>
                <a:lumOff val="359"/>
                <a:alphaOff val="0"/>
              </a:schemeClr>
            </a:effectRef>
            <a:fontRef idx="minor">
              <a:schemeClr val="lt1"/>
            </a:fontRef>
          </p:style>
          <p:txBody>
            <a:bodyPr spcFirstLastPara="0" vert="horz" wrap="square" lIns="103329" tIns="103329" rIns="103329" bIns="103329"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Шет пұшпақтарын кесу</a:t>
              </a:r>
              <a:endParaRPr lang="ru-RU" sz="2400" kern="1200" dirty="0">
                <a:latin typeface="Times New Roman" pitchFamily="18" charset="0"/>
                <a:cs typeface="Times New Roman" pitchFamily="18" charset="0"/>
              </a:endParaRPr>
            </a:p>
          </p:txBody>
        </p:sp>
        <p:sp>
          <p:nvSpPr>
            <p:cNvPr id="7" name="Полилиния 6"/>
            <p:cNvSpPr/>
            <p:nvPr/>
          </p:nvSpPr>
          <p:spPr>
            <a:xfrm>
              <a:off x="4480671" y="2439608"/>
              <a:ext cx="182656" cy="152214"/>
            </a:xfrm>
            <a:custGeom>
              <a:avLst/>
              <a:gdLst>
                <a:gd name="connsiteX0" fmla="*/ 0 w 152214"/>
                <a:gd name="connsiteY0" fmla="*/ 36531 h 182656"/>
                <a:gd name="connsiteX1" fmla="*/ 76107 w 152214"/>
                <a:gd name="connsiteY1" fmla="*/ 36531 h 182656"/>
                <a:gd name="connsiteX2" fmla="*/ 76107 w 152214"/>
                <a:gd name="connsiteY2" fmla="*/ 0 h 182656"/>
                <a:gd name="connsiteX3" fmla="*/ 152214 w 152214"/>
                <a:gd name="connsiteY3" fmla="*/ 91328 h 182656"/>
                <a:gd name="connsiteX4" fmla="*/ 76107 w 152214"/>
                <a:gd name="connsiteY4" fmla="*/ 182656 h 182656"/>
                <a:gd name="connsiteX5" fmla="*/ 76107 w 152214"/>
                <a:gd name="connsiteY5" fmla="*/ 146125 h 182656"/>
                <a:gd name="connsiteX6" fmla="*/ 0 w 152214"/>
                <a:gd name="connsiteY6" fmla="*/ 146125 h 182656"/>
                <a:gd name="connsiteX7" fmla="*/ 0 w 152214"/>
                <a:gd name="connsiteY7" fmla="*/ 36531 h 18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14" h="182656">
                  <a:moveTo>
                    <a:pt x="121771" y="0"/>
                  </a:moveTo>
                  <a:lnTo>
                    <a:pt x="121771" y="91328"/>
                  </a:lnTo>
                  <a:lnTo>
                    <a:pt x="152214" y="91328"/>
                  </a:lnTo>
                  <a:lnTo>
                    <a:pt x="76107" y="182656"/>
                  </a:lnTo>
                  <a:lnTo>
                    <a:pt x="0" y="91328"/>
                  </a:lnTo>
                  <a:lnTo>
                    <a:pt x="30443" y="91328"/>
                  </a:lnTo>
                  <a:lnTo>
                    <a:pt x="30443" y="0"/>
                  </a:lnTo>
                  <a:lnTo>
                    <a:pt x="121771" y="0"/>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892954"/>
                <a:satOff val="5380"/>
                <a:lumOff val="431"/>
                <a:alphaOff val="0"/>
              </a:schemeClr>
            </a:fillRef>
            <a:effectRef idx="2">
              <a:schemeClr val="accent4">
                <a:hueOff val="-892954"/>
                <a:satOff val="5380"/>
                <a:lumOff val="431"/>
                <a:alphaOff val="0"/>
              </a:schemeClr>
            </a:effectRef>
            <a:fontRef idx="minor">
              <a:schemeClr val="lt1"/>
            </a:fontRef>
          </p:style>
          <p:txBody>
            <a:bodyPr spcFirstLastPara="0" vert="horz" wrap="square" lIns="36531" tIns="0" rIns="36531" bIns="45664" numCol="1" spcCol="1270" anchor="ctr" anchorCtr="0">
              <a:noAutofit/>
            </a:bodyPr>
            <a:lstStyle/>
            <a:p>
              <a:pPr lvl="0" algn="ctr" defTabSz="311150">
                <a:lnSpc>
                  <a:spcPct val="90000"/>
                </a:lnSpc>
                <a:spcBef>
                  <a:spcPct val="0"/>
                </a:spcBef>
                <a:spcAft>
                  <a:spcPct val="35000"/>
                </a:spcAft>
              </a:pPr>
              <a:endParaRPr lang="ru-RU" sz="700" kern="1200"/>
            </a:p>
          </p:txBody>
        </p:sp>
        <p:sp>
          <p:nvSpPr>
            <p:cNvPr id="8" name="Полилиния 7"/>
            <p:cNvSpPr/>
            <p:nvPr/>
          </p:nvSpPr>
          <p:spPr>
            <a:xfrm>
              <a:off x="3760191" y="2617191"/>
              <a:ext cx="1623616" cy="405904"/>
            </a:xfrm>
            <a:custGeom>
              <a:avLst/>
              <a:gdLst>
                <a:gd name="connsiteX0" fmla="*/ 0 w 1623616"/>
                <a:gd name="connsiteY0" fmla="*/ 40590 h 405904"/>
                <a:gd name="connsiteX1" fmla="*/ 40590 w 1623616"/>
                <a:gd name="connsiteY1" fmla="*/ 0 h 405904"/>
                <a:gd name="connsiteX2" fmla="*/ 1583026 w 1623616"/>
                <a:gd name="connsiteY2" fmla="*/ 0 h 405904"/>
                <a:gd name="connsiteX3" fmla="*/ 1623616 w 1623616"/>
                <a:gd name="connsiteY3" fmla="*/ 40590 h 405904"/>
                <a:gd name="connsiteX4" fmla="*/ 1623616 w 1623616"/>
                <a:gd name="connsiteY4" fmla="*/ 365314 h 405904"/>
                <a:gd name="connsiteX5" fmla="*/ 1583026 w 1623616"/>
                <a:gd name="connsiteY5" fmla="*/ 405904 h 405904"/>
                <a:gd name="connsiteX6" fmla="*/ 40590 w 1623616"/>
                <a:gd name="connsiteY6" fmla="*/ 405904 h 405904"/>
                <a:gd name="connsiteX7" fmla="*/ 0 w 1623616"/>
                <a:gd name="connsiteY7" fmla="*/ 365314 h 405904"/>
                <a:gd name="connsiteX8" fmla="*/ 0 w 1623616"/>
                <a:gd name="connsiteY8" fmla="*/ 40590 h 40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616" h="405904">
                  <a:moveTo>
                    <a:pt x="0" y="40590"/>
                  </a:moveTo>
                  <a:cubicBezTo>
                    <a:pt x="0" y="18173"/>
                    <a:pt x="18173" y="0"/>
                    <a:pt x="40590" y="0"/>
                  </a:cubicBezTo>
                  <a:lnTo>
                    <a:pt x="1583026" y="0"/>
                  </a:lnTo>
                  <a:cubicBezTo>
                    <a:pt x="1605443" y="0"/>
                    <a:pt x="1623616" y="18173"/>
                    <a:pt x="1623616" y="40590"/>
                  </a:cubicBezTo>
                  <a:lnTo>
                    <a:pt x="1623616" y="365314"/>
                  </a:lnTo>
                  <a:cubicBezTo>
                    <a:pt x="1623616" y="387731"/>
                    <a:pt x="1605443" y="405904"/>
                    <a:pt x="1583026" y="405904"/>
                  </a:cubicBezTo>
                  <a:lnTo>
                    <a:pt x="40590" y="405904"/>
                  </a:lnTo>
                  <a:cubicBezTo>
                    <a:pt x="18173" y="405904"/>
                    <a:pt x="0" y="387731"/>
                    <a:pt x="0" y="365314"/>
                  </a:cubicBezTo>
                  <a:lnTo>
                    <a:pt x="0" y="40590"/>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03329" tIns="103329" rIns="103329" bIns="103329"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Таңбалау </a:t>
              </a:r>
              <a:endParaRPr lang="ru-RU" sz="2400" kern="1200" dirty="0">
                <a:latin typeface="Times New Roman" pitchFamily="18" charset="0"/>
                <a:cs typeface="Times New Roman" pitchFamily="18" charset="0"/>
              </a:endParaRPr>
            </a:p>
          </p:txBody>
        </p:sp>
        <p:sp>
          <p:nvSpPr>
            <p:cNvPr id="9" name="Полилиния 8"/>
            <p:cNvSpPr/>
            <p:nvPr/>
          </p:nvSpPr>
          <p:spPr>
            <a:xfrm>
              <a:off x="4480671" y="3048464"/>
              <a:ext cx="182656" cy="152214"/>
            </a:xfrm>
            <a:custGeom>
              <a:avLst/>
              <a:gdLst>
                <a:gd name="connsiteX0" fmla="*/ 0 w 152214"/>
                <a:gd name="connsiteY0" fmla="*/ 36531 h 182656"/>
                <a:gd name="connsiteX1" fmla="*/ 76107 w 152214"/>
                <a:gd name="connsiteY1" fmla="*/ 36531 h 182656"/>
                <a:gd name="connsiteX2" fmla="*/ 76107 w 152214"/>
                <a:gd name="connsiteY2" fmla="*/ 0 h 182656"/>
                <a:gd name="connsiteX3" fmla="*/ 152214 w 152214"/>
                <a:gd name="connsiteY3" fmla="*/ 91328 h 182656"/>
                <a:gd name="connsiteX4" fmla="*/ 76107 w 152214"/>
                <a:gd name="connsiteY4" fmla="*/ 182656 h 182656"/>
                <a:gd name="connsiteX5" fmla="*/ 76107 w 152214"/>
                <a:gd name="connsiteY5" fmla="*/ 146125 h 182656"/>
                <a:gd name="connsiteX6" fmla="*/ 0 w 152214"/>
                <a:gd name="connsiteY6" fmla="*/ 146125 h 182656"/>
                <a:gd name="connsiteX7" fmla="*/ 0 w 152214"/>
                <a:gd name="connsiteY7" fmla="*/ 36531 h 18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14" h="182656">
                  <a:moveTo>
                    <a:pt x="121771" y="0"/>
                  </a:moveTo>
                  <a:lnTo>
                    <a:pt x="121771" y="91328"/>
                  </a:lnTo>
                  <a:lnTo>
                    <a:pt x="152214" y="91328"/>
                  </a:lnTo>
                  <a:lnTo>
                    <a:pt x="76107" y="182656"/>
                  </a:lnTo>
                  <a:lnTo>
                    <a:pt x="0" y="91328"/>
                  </a:lnTo>
                  <a:lnTo>
                    <a:pt x="30443" y="91328"/>
                  </a:lnTo>
                  <a:lnTo>
                    <a:pt x="30443" y="0"/>
                  </a:lnTo>
                  <a:lnTo>
                    <a:pt x="121771" y="0"/>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1785908"/>
                <a:satOff val="10760"/>
                <a:lumOff val="862"/>
                <a:alphaOff val="0"/>
              </a:schemeClr>
            </a:fillRef>
            <a:effectRef idx="2">
              <a:schemeClr val="accent4">
                <a:hueOff val="-1785908"/>
                <a:satOff val="10760"/>
                <a:lumOff val="862"/>
                <a:alphaOff val="0"/>
              </a:schemeClr>
            </a:effectRef>
            <a:fontRef idx="minor">
              <a:schemeClr val="lt1"/>
            </a:fontRef>
          </p:style>
          <p:txBody>
            <a:bodyPr spcFirstLastPara="0" vert="horz" wrap="square" lIns="36531" tIns="0" rIns="36531" bIns="45664" numCol="1" spcCol="1270" anchor="ctr" anchorCtr="0">
              <a:noAutofit/>
            </a:bodyPr>
            <a:lstStyle/>
            <a:p>
              <a:pPr lvl="0" algn="ctr" defTabSz="311150">
                <a:lnSpc>
                  <a:spcPct val="90000"/>
                </a:lnSpc>
                <a:spcBef>
                  <a:spcPct val="0"/>
                </a:spcBef>
                <a:spcAft>
                  <a:spcPct val="35000"/>
                </a:spcAft>
              </a:pPr>
              <a:endParaRPr lang="ru-RU" sz="700" kern="1200"/>
            </a:p>
          </p:txBody>
        </p:sp>
        <p:sp>
          <p:nvSpPr>
            <p:cNvPr id="10" name="Полилиния 9"/>
            <p:cNvSpPr/>
            <p:nvPr/>
          </p:nvSpPr>
          <p:spPr>
            <a:xfrm>
              <a:off x="3760191" y="3226047"/>
              <a:ext cx="1623616" cy="405904"/>
            </a:xfrm>
            <a:custGeom>
              <a:avLst/>
              <a:gdLst>
                <a:gd name="connsiteX0" fmla="*/ 0 w 1623616"/>
                <a:gd name="connsiteY0" fmla="*/ 40590 h 405904"/>
                <a:gd name="connsiteX1" fmla="*/ 40590 w 1623616"/>
                <a:gd name="connsiteY1" fmla="*/ 0 h 405904"/>
                <a:gd name="connsiteX2" fmla="*/ 1583026 w 1623616"/>
                <a:gd name="connsiteY2" fmla="*/ 0 h 405904"/>
                <a:gd name="connsiteX3" fmla="*/ 1623616 w 1623616"/>
                <a:gd name="connsiteY3" fmla="*/ 40590 h 405904"/>
                <a:gd name="connsiteX4" fmla="*/ 1623616 w 1623616"/>
                <a:gd name="connsiteY4" fmla="*/ 365314 h 405904"/>
                <a:gd name="connsiteX5" fmla="*/ 1583026 w 1623616"/>
                <a:gd name="connsiteY5" fmla="*/ 405904 h 405904"/>
                <a:gd name="connsiteX6" fmla="*/ 40590 w 1623616"/>
                <a:gd name="connsiteY6" fmla="*/ 405904 h 405904"/>
                <a:gd name="connsiteX7" fmla="*/ 0 w 1623616"/>
                <a:gd name="connsiteY7" fmla="*/ 365314 h 405904"/>
                <a:gd name="connsiteX8" fmla="*/ 0 w 1623616"/>
                <a:gd name="connsiteY8" fmla="*/ 40590 h 40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616" h="405904">
                  <a:moveTo>
                    <a:pt x="0" y="40590"/>
                  </a:moveTo>
                  <a:cubicBezTo>
                    <a:pt x="0" y="18173"/>
                    <a:pt x="18173" y="0"/>
                    <a:pt x="40590" y="0"/>
                  </a:cubicBezTo>
                  <a:lnTo>
                    <a:pt x="1583026" y="0"/>
                  </a:lnTo>
                  <a:cubicBezTo>
                    <a:pt x="1605443" y="0"/>
                    <a:pt x="1623616" y="18173"/>
                    <a:pt x="1623616" y="40590"/>
                  </a:cubicBezTo>
                  <a:lnTo>
                    <a:pt x="1623616" y="365314"/>
                  </a:lnTo>
                  <a:cubicBezTo>
                    <a:pt x="1623616" y="387731"/>
                    <a:pt x="1605443" y="405904"/>
                    <a:pt x="1583026" y="405904"/>
                  </a:cubicBezTo>
                  <a:lnTo>
                    <a:pt x="40590" y="405904"/>
                  </a:lnTo>
                  <a:cubicBezTo>
                    <a:pt x="18173" y="405904"/>
                    <a:pt x="0" y="387731"/>
                    <a:pt x="0" y="365314"/>
                  </a:cubicBezTo>
                  <a:lnTo>
                    <a:pt x="0" y="40590"/>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103329" tIns="103329" rIns="103329" bIns="103329"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Сөгу </a:t>
              </a:r>
              <a:endParaRPr lang="ru-RU" sz="2400" kern="1200" dirty="0">
                <a:latin typeface="Times New Roman" pitchFamily="18" charset="0"/>
                <a:cs typeface="Times New Roman" pitchFamily="18" charset="0"/>
              </a:endParaRPr>
            </a:p>
          </p:txBody>
        </p:sp>
        <p:sp>
          <p:nvSpPr>
            <p:cNvPr id="11" name="Полилиния 10"/>
            <p:cNvSpPr/>
            <p:nvPr/>
          </p:nvSpPr>
          <p:spPr>
            <a:xfrm>
              <a:off x="4480671" y="3657320"/>
              <a:ext cx="182656" cy="152214"/>
            </a:xfrm>
            <a:custGeom>
              <a:avLst/>
              <a:gdLst>
                <a:gd name="connsiteX0" fmla="*/ 0 w 152214"/>
                <a:gd name="connsiteY0" fmla="*/ 36531 h 182656"/>
                <a:gd name="connsiteX1" fmla="*/ 76107 w 152214"/>
                <a:gd name="connsiteY1" fmla="*/ 36531 h 182656"/>
                <a:gd name="connsiteX2" fmla="*/ 76107 w 152214"/>
                <a:gd name="connsiteY2" fmla="*/ 0 h 182656"/>
                <a:gd name="connsiteX3" fmla="*/ 152214 w 152214"/>
                <a:gd name="connsiteY3" fmla="*/ 91328 h 182656"/>
                <a:gd name="connsiteX4" fmla="*/ 76107 w 152214"/>
                <a:gd name="connsiteY4" fmla="*/ 182656 h 182656"/>
                <a:gd name="connsiteX5" fmla="*/ 76107 w 152214"/>
                <a:gd name="connsiteY5" fmla="*/ 146125 h 182656"/>
                <a:gd name="connsiteX6" fmla="*/ 0 w 152214"/>
                <a:gd name="connsiteY6" fmla="*/ 146125 h 182656"/>
                <a:gd name="connsiteX7" fmla="*/ 0 w 152214"/>
                <a:gd name="connsiteY7" fmla="*/ 36531 h 18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14" h="182656">
                  <a:moveTo>
                    <a:pt x="121771" y="0"/>
                  </a:moveTo>
                  <a:lnTo>
                    <a:pt x="121771" y="91328"/>
                  </a:lnTo>
                  <a:lnTo>
                    <a:pt x="152214" y="91328"/>
                  </a:lnTo>
                  <a:lnTo>
                    <a:pt x="76107" y="182656"/>
                  </a:lnTo>
                  <a:lnTo>
                    <a:pt x="0" y="91328"/>
                  </a:lnTo>
                  <a:lnTo>
                    <a:pt x="30443" y="91328"/>
                  </a:lnTo>
                  <a:lnTo>
                    <a:pt x="30443" y="0"/>
                  </a:lnTo>
                  <a:lnTo>
                    <a:pt x="121771" y="0"/>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2678862"/>
                <a:satOff val="16139"/>
                <a:lumOff val="1294"/>
                <a:alphaOff val="0"/>
              </a:schemeClr>
            </a:fillRef>
            <a:effectRef idx="2">
              <a:schemeClr val="accent4">
                <a:hueOff val="-2678862"/>
                <a:satOff val="16139"/>
                <a:lumOff val="1294"/>
                <a:alphaOff val="0"/>
              </a:schemeClr>
            </a:effectRef>
            <a:fontRef idx="minor">
              <a:schemeClr val="lt1"/>
            </a:fontRef>
          </p:style>
          <p:txBody>
            <a:bodyPr spcFirstLastPara="0" vert="horz" wrap="square" lIns="36531" tIns="0" rIns="36531" bIns="45664" numCol="1" spcCol="1270" anchor="ctr" anchorCtr="0">
              <a:noAutofit/>
            </a:bodyPr>
            <a:lstStyle/>
            <a:p>
              <a:pPr lvl="0" algn="ctr" defTabSz="311150">
                <a:lnSpc>
                  <a:spcPct val="90000"/>
                </a:lnSpc>
                <a:spcBef>
                  <a:spcPct val="0"/>
                </a:spcBef>
                <a:spcAft>
                  <a:spcPct val="35000"/>
                </a:spcAft>
              </a:pPr>
              <a:endParaRPr lang="ru-RU" sz="700" kern="1200"/>
            </a:p>
          </p:txBody>
        </p:sp>
        <p:sp>
          <p:nvSpPr>
            <p:cNvPr id="12" name="Полилиния 11"/>
            <p:cNvSpPr/>
            <p:nvPr/>
          </p:nvSpPr>
          <p:spPr>
            <a:xfrm>
              <a:off x="3760191" y="3834904"/>
              <a:ext cx="1623616" cy="405904"/>
            </a:xfrm>
            <a:custGeom>
              <a:avLst/>
              <a:gdLst>
                <a:gd name="connsiteX0" fmla="*/ 0 w 1623616"/>
                <a:gd name="connsiteY0" fmla="*/ 40590 h 405904"/>
                <a:gd name="connsiteX1" fmla="*/ 40590 w 1623616"/>
                <a:gd name="connsiteY1" fmla="*/ 0 h 405904"/>
                <a:gd name="connsiteX2" fmla="*/ 1583026 w 1623616"/>
                <a:gd name="connsiteY2" fmla="*/ 0 h 405904"/>
                <a:gd name="connsiteX3" fmla="*/ 1623616 w 1623616"/>
                <a:gd name="connsiteY3" fmla="*/ 40590 h 405904"/>
                <a:gd name="connsiteX4" fmla="*/ 1623616 w 1623616"/>
                <a:gd name="connsiteY4" fmla="*/ 365314 h 405904"/>
                <a:gd name="connsiteX5" fmla="*/ 1583026 w 1623616"/>
                <a:gd name="connsiteY5" fmla="*/ 405904 h 405904"/>
                <a:gd name="connsiteX6" fmla="*/ 40590 w 1623616"/>
                <a:gd name="connsiteY6" fmla="*/ 405904 h 405904"/>
                <a:gd name="connsiteX7" fmla="*/ 0 w 1623616"/>
                <a:gd name="connsiteY7" fmla="*/ 365314 h 405904"/>
                <a:gd name="connsiteX8" fmla="*/ 0 w 1623616"/>
                <a:gd name="connsiteY8" fmla="*/ 40590 h 40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616" h="405904">
                  <a:moveTo>
                    <a:pt x="0" y="40590"/>
                  </a:moveTo>
                  <a:cubicBezTo>
                    <a:pt x="0" y="18173"/>
                    <a:pt x="18173" y="0"/>
                    <a:pt x="40590" y="0"/>
                  </a:cubicBezTo>
                  <a:lnTo>
                    <a:pt x="1583026" y="0"/>
                  </a:lnTo>
                  <a:cubicBezTo>
                    <a:pt x="1605443" y="0"/>
                    <a:pt x="1623616" y="18173"/>
                    <a:pt x="1623616" y="40590"/>
                  </a:cubicBezTo>
                  <a:lnTo>
                    <a:pt x="1623616" y="365314"/>
                  </a:lnTo>
                  <a:cubicBezTo>
                    <a:pt x="1623616" y="387731"/>
                    <a:pt x="1605443" y="405904"/>
                    <a:pt x="1583026" y="405904"/>
                  </a:cubicBezTo>
                  <a:lnTo>
                    <a:pt x="40590" y="405904"/>
                  </a:lnTo>
                  <a:cubicBezTo>
                    <a:pt x="18173" y="405904"/>
                    <a:pt x="0" y="387731"/>
                    <a:pt x="0" y="365314"/>
                  </a:cubicBezTo>
                  <a:lnTo>
                    <a:pt x="0" y="4059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2976513"/>
                <a:satOff val="17933"/>
                <a:lumOff val="1437"/>
                <a:alphaOff val="0"/>
              </a:schemeClr>
            </a:fillRef>
            <a:effectRef idx="2">
              <a:schemeClr val="accent4">
                <a:hueOff val="-2976513"/>
                <a:satOff val="17933"/>
                <a:lumOff val="1437"/>
                <a:alphaOff val="0"/>
              </a:schemeClr>
            </a:effectRef>
            <a:fontRef idx="minor">
              <a:schemeClr val="lt1"/>
            </a:fontRef>
          </p:style>
          <p:txBody>
            <a:bodyPr spcFirstLastPara="0" vert="horz" wrap="square" lIns="103329" tIns="103329" rIns="103329" bIns="103329"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Жібіту </a:t>
              </a:r>
              <a:endParaRPr lang="ru-RU" sz="2400" kern="1200" dirty="0">
                <a:latin typeface="Times New Roman" pitchFamily="18" charset="0"/>
                <a:cs typeface="Times New Roman" pitchFamily="18" charset="0"/>
              </a:endParaRPr>
            </a:p>
          </p:txBody>
        </p:sp>
        <p:sp>
          <p:nvSpPr>
            <p:cNvPr id="13" name="Полилиния 12"/>
            <p:cNvSpPr/>
            <p:nvPr/>
          </p:nvSpPr>
          <p:spPr>
            <a:xfrm>
              <a:off x="4480671" y="4266176"/>
              <a:ext cx="182656" cy="152214"/>
            </a:xfrm>
            <a:custGeom>
              <a:avLst/>
              <a:gdLst>
                <a:gd name="connsiteX0" fmla="*/ 0 w 152214"/>
                <a:gd name="connsiteY0" fmla="*/ 36531 h 182656"/>
                <a:gd name="connsiteX1" fmla="*/ 76107 w 152214"/>
                <a:gd name="connsiteY1" fmla="*/ 36531 h 182656"/>
                <a:gd name="connsiteX2" fmla="*/ 76107 w 152214"/>
                <a:gd name="connsiteY2" fmla="*/ 0 h 182656"/>
                <a:gd name="connsiteX3" fmla="*/ 152214 w 152214"/>
                <a:gd name="connsiteY3" fmla="*/ 91328 h 182656"/>
                <a:gd name="connsiteX4" fmla="*/ 76107 w 152214"/>
                <a:gd name="connsiteY4" fmla="*/ 182656 h 182656"/>
                <a:gd name="connsiteX5" fmla="*/ 76107 w 152214"/>
                <a:gd name="connsiteY5" fmla="*/ 146125 h 182656"/>
                <a:gd name="connsiteX6" fmla="*/ 0 w 152214"/>
                <a:gd name="connsiteY6" fmla="*/ 146125 h 182656"/>
                <a:gd name="connsiteX7" fmla="*/ 0 w 152214"/>
                <a:gd name="connsiteY7" fmla="*/ 36531 h 18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14" h="182656">
                  <a:moveTo>
                    <a:pt x="121771" y="0"/>
                  </a:moveTo>
                  <a:lnTo>
                    <a:pt x="121771" y="91328"/>
                  </a:lnTo>
                  <a:lnTo>
                    <a:pt x="152214" y="91328"/>
                  </a:lnTo>
                  <a:lnTo>
                    <a:pt x="76107" y="182656"/>
                  </a:lnTo>
                  <a:lnTo>
                    <a:pt x="0" y="91328"/>
                  </a:lnTo>
                  <a:lnTo>
                    <a:pt x="30443" y="91328"/>
                  </a:lnTo>
                  <a:lnTo>
                    <a:pt x="30443" y="0"/>
                  </a:lnTo>
                  <a:lnTo>
                    <a:pt x="121771" y="0"/>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3571816"/>
                <a:satOff val="21519"/>
                <a:lumOff val="1725"/>
                <a:alphaOff val="0"/>
              </a:schemeClr>
            </a:fillRef>
            <a:effectRef idx="2">
              <a:schemeClr val="accent4">
                <a:hueOff val="-3571816"/>
                <a:satOff val="21519"/>
                <a:lumOff val="1725"/>
                <a:alphaOff val="0"/>
              </a:schemeClr>
            </a:effectRef>
            <a:fontRef idx="minor">
              <a:schemeClr val="lt1"/>
            </a:fontRef>
          </p:style>
          <p:txBody>
            <a:bodyPr spcFirstLastPara="0" vert="horz" wrap="square" lIns="36531" tIns="0" rIns="36531" bIns="45664" numCol="1" spcCol="1270" anchor="ctr" anchorCtr="0">
              <a:noAutofit/>
            </a:bodyPr>
            <a:lstStyle/>
            <a:p>
              <a:pPr lvl="0" algn="ctr" defTabSz="311150">
                <a:lnSpc>
                  <a:spcPct val="90000"/>
                </a:lnSpc>
                <a:spcBef>
                  <a:spcPct val="0"/>
                </a:spcBef>
                <a:spcAft>
                  <a:spcPct val="35000"/>
                </a:spcAft>
              </a:pPr>
              <a:endParaRPr lang="ru-RU" sz="700" kern="1200"/>
            </a:p>
          </p:txBody>
        </p:sp>
        <p:sp>
          <p:nvSpPr>
            <p:cNvPr id="14" name="Полилиния 13"/>
            <p:cNvSpPr/>
            <p:nvPr/>
          </p:nvSpPr>
          <p:spPr>
            <a:xfrm>
              <a:off x="3760191" y="4443760"/>
              <a:ext cx="1623616" cy="405904"/>
            </a:xfrm>
            <a:custGeom>
              <a:avLst/>
              <a:gdLst>
                <a:gd name="connsiteX0" fmla="*/ 0 w 1623616"/>
                <a:gd name="connsiteY0" fmla="*/ 40590 h 405904"/>
                <a:gd name="connsiteX1" fmla="*/ 40590 w 1623616"/>
                <a:gd name="connsiteY1" fmla="*/ 0 h 405904"/>
                <a:gd name="connsiteX2" fmla="*/ 1583026 w 1623616"/>
                <a:gd name="connsiteY2" fmla="*/ 0 h 405904"/>
                <a:gd name="connsiteX3" fmla="*/ 1623616 w 1623616"/>
                <a:gd name="connsiteY3" fmla="*/ 40590 h 405904"/>
                <a:gd name="connsiteX4" fmla="*/ 1623616 w 1623616"/>
                <a:gd name="connsiteY4" fmla="*/ 365314 h 405904"/>
                <a:gd name="connsiteX5" fmla="*/ 1583026 w 1623616"/>
                <a:gd name="connsiteY5" fmla="*/ 405904 h 405904"/>
                <a:gd name="connsiteX6" fmla="*/ 40590 w 1623616"/>
                <a:gd name="connsiteY6" fmla="*/ 405904 h 405904"/>
                <a:gd name="connsiteX7" fmla="*/ 0 w 1623616"/>
                <a:gd name="connsiteY7" fmla="*/ 365314 h 405904"/>
                <a:gd name="connsiteX8" fmla="*/ 0 w 1623616"/>
                <a:gd name="connsiteY8" fmla="*/ 40590 h 40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616" h="405904">
                  <a:moveTo>
                    <a:pt x="0" y="40590"/>
                  </a:moveTo>
                  <a:cubicBezTo>
                    <a:pt x="0" y="18173"/>
                    <a:pt x="18173" y="0"/>
                    <a:pt x="40590" y="0"/>
                  </a:cubicBezTo>
                  <a:lnTo>
                    <a:pt x="1583026" y="0"/>
                  </a:lnTo>
                  <a:cubicBezTo>
                    <a:pt x="1605443" y="0"/>
                    <a:pt x="1623616" y="18173"/>
                    <a:pt x="1623616" y="40590"/>
                  </a:cubicBezTo>
                  <a:lnTo>
                    <a:pt x="1623616" y="365314"/>
                  </a:lnTo>
                  <a:cubicBezTo>
                    <a:pt x="1623616" y="387731"/>
                    <a:pt x="1605443" y="405904"/>
                    <a:pt x="1583026" y="405904"/>
                  </a:cubicBezTo>
                  <a:lnTo>
                    <a:pt x="40590" y="405904"/>
                  </a:lnTo>
                  <a:cubicBezTo>
                    <a:pt x="18173" y="405904"/>
                    <a:pt x="0" y="387731"/>
                    <a:pt x="0" y="365314"/>
                  </a:cubicBezTo>
                  <a:lnTo>
                    <a:pt x="0" y="40590"/>
                  </a:lnTo>
                  <a:close/>
                </a:path>
              </a:pathLst>
            </a:custGeom>
          </p:spPr>
          <p:style>
            <a:lnRef idx="0">
              <a:schemeClr val="accent6"/>
            </a:lnRef>
            <a:fillRef idx="3">
              <a:schemeClr val="accent6"/>
            </a:fillRef>
            <a:effectRef idx="3">
              <a:schemeClr val="accent6"/>
            </a:effectRef>
            <a:fontRef idx="minor">
              <a:schemeClr val="lt1"/>
            </a:fontRef>
          </p:style>
          <p:txBody>
            <a:bodyPr spcFirstLastPara="0" vert="horz" wrap="square" lIns="103329" tIns="103329" rIns="103329" bIns="103329"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Шелдеу және қырқу</a:t>
              </a:r>
              <a:endParaRPr lang="ru-RU" sz="2400" kern="1200" dirty="0">
                <a:latin typeface="Times New Roman" pitchFamily="18" charset="0"/>
                <a:cs typeface="Times New Roman" pitchFamily="18" charset="0"/>
              </a:endParaRPr>
            </a:p>
          </p:txBody>
        </p:sp>
        <p:sp>
          <p:nvSpPr>
            <p:cNvPr id="15" name="Полилиния 14"/>
            <p:cNvSpPr/>
            <p:nvPr/>
          </p:nvSpPr>
          <p:spPr>
            <a:xfrm>
              <a:off x="4480671" y="4875032"/>
              <a:ext cx="182656" cy="152214"/>
            </a:xfrm>
            <a:custGeom>
              <a:avLst/>
              <a:gdLst>
                <a:gd name="connsiteX0" fmla="*/ 0 w 152214"/>
                <a:gd name="connsiteY0" fmla="*/ 36531 h 182656"/>
                <a:gd name="connsiteX1" fmla="*/ 76107 w 152214"/>
                <a:gd name="connsiteY1" fmla="*/ 36531 h 182656"/>
                <a:gd name="connsiteX2" fmla="*/ 76107 w 152214"/>
                <a:gd name="connsiteY2" fmla="*/ 0 h 182656"/>
                <a:gd name="connsiteX3" fmla="*/ 152214 w 152214"/>
                <a:gd name="connsiteY3" fmla="*/ 91328 h 182656"/>
                <a:gd name="connsiteX4" fmla="*/ 76107 w 152214"/>
                <a:gd name="connsiteY4" fmla="*/ 182656 h 182656"/>
                <a:gd name="connsiteX5" fmla="*/ 76107 w 152214"/>
                <a:gd name="connsiteY5" fmla="*/ 146125 h 182656"/>
                <a:gd name="connsiteX6" fmla="*/ 0 w 152214"/>
                <a:gd name="connsiteY6" fmla="*/ 146125 h 182656"/>
                <a:gd name="connsiteX7" fmla="*/ 0 w 152214"/>
                <a:gd name="connsiteY7" fmla="*/ 36531 h 18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214" h="182656">
                  <a:moveTo>
                    <a:pt x="121771" y="0"/>
                  </a:moveTo>
                  <a:lnTo>
                    <a:pt x="121771" y="91328"/>
                  </a:lnTo>
                  <a:lnTo>
                    <a:pt x="152214" y="91328"/>
                  </a:lnTo>
                  <a:lnTo>
                    <a:pt x="76107" y="182656"/>
                  </a:lnTo>
                  <a:lnTo>
                    <a:pt x="0" y="91328"/>
                  </a:lnTo>
                  <a:lnTo>
                    <a:pt x="30443" y="91328"/>
                  </a:lnTo>
                  <a:lnTo>
                    <a:pt x="30443" y="0"/>
                  </a:lnTo>
                  <a:lnTo>
                    <a:pt x="121771" y="0"/>
                  </a:lnTo>
                  <a:close/>
                </a:path>
              </a:pathLst>
            </a:custGeom>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4">
                <a:hueOff val="-4464770"/>
                <a:satOff val="26899"/>
                <a:lumOff val="2156"/>
                <a:alphaOff val="0"/>
              </a:schemeClr>
            </a:fillRef>
            <a:effectRef idx="2">
              <a:schemeClr val="accent4">
                <a:hueOff val="-4464770"/>
                <a:satOff val="26899"/>
                <a:lumOff val="2156"/>
                <a:alphaOff val="0"/>
              </a:schemeClr>
            </a:effectRef>
            <a:fontRef idx="minor">
              <a:schemeClr val="lt1"/>
            </a:fontRef>
          </p:style>
          <p:txBody>
            <a:bodyPr spcFirstLastPara="0" vert="horz" wrap="square" lIns="36531" tIns="0" rIns="36531" bIns="45664" numCol="1" spcCol="1270" anchor="ctr" anchorCtr="0">
              <a:noAutofit/>
            </a:bodyPr>
            <a:lstStyle/>
            <a:p>
              <a:pPr lvl="0" algn="ctr" defTabSz="311150">
                <a:lnSpc>
                  <a:spcPct val="90000"/>
                </a:lnSpc>
                <a:spcBef>
                  <a:spcPct val="0"/>
                </a:spcBef>
                <a:spcAft>
                  <a:spcPct val="35000"/>
                </a:spcAft>
              </a:pPr>
              <a:endParaRPr lang="ru-RU" sz="700" kern="1200"/>
            </a:p>
          </p:txBody>
        </p:sp>
        <p:sp>
          <p:nvSpPr>
            <p:cNvPr id="16" name="Полилиния 15"/>
            <p:cNvSpPr/>
            <p:nvPr/>
          </p:nvSpPr>
          <p:spPr>
            <a:xfrm>
              <a:off x="3760191" y="5052616"/>
              <a:ext cx="1623616" cy="405904"/>
            </a:xfrm>
            <a:custGeom>
              <a:avLst/>
              <a:gdLst>
                <a:gd name="connsiteX0" fmla="*/ 0 w 1623616"/>
                <a:gd name="connsiteY0" fmla="*/ 40590 h 405904"/>
                <a:gd name="connsiteX1" fmla="*/ 40590 w 1623616"/>
                <a:gd name="connsiteY1" fmla="*/ 0 h 405904"/>
                <a:gd name="connsiteX2" fmla="*/ 1583026 w 1623616"/>
                <a:gd name="connsiteY2" fmla="*/ 0 h 405904"/>
                <a:gd name="connsiteX3" fmla="*/ 1623616 w 1623616"/>
                <a:gd name="connsiteY3" fmla="*/ 40590 h 405904"/>
                <a:gd name="connsiteX4" fmla="*/ 1623616 w 1623616"/>
                <a:gd name="connsiteY4" fmla="*/ 365314 h 405904"/>
                <a:gd name="connsiteX5" fmla="*/ 1583026 w 1623616"/>
                <a:gd name="connsiteY5" fmla="*/ 405904 h 405904"/>
                <a:gd name="connsiteX6" fmla="*/ 40590 w 1623616"/>
                <a:gd name="connsiteY6" fmla="*/ 405904 h 405904"/>
                <a:gd name="connsiteX7" fmla="*/ 0 w 1623616"/>
                <a:gd name="connsiteY7" fmla="*/ 365314 h 405904"/>
                <a:gd name="connsiteX8" fmla="*/ 0 w 1623616"/>
                <a:gd name="connsiteY8" fmla="*/ 40590 h 40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3616" h="405904">
                  <a:moveTo>
                    <a:pt x="0" y="40590"/>
                  </a:moveTo>
                  <a:cubicBezTo>
                    <a:pt x="0" y="18173"/>
                    <a:pt x="18173" y="0"/>
                    <a:pt x="40590" y="0"/>
                  </a:cubicBezTo>
                  <a:lnTo>
                    <a:pt x="1583026" y="0"/>
                  </a:lnTo>
                  <a:cubicBezTo>
                    <a:pt x="1605443" y="0"/>
                    <a:pt x="1623616" y="18173"/>
                    <a:pt x="1623616" y="40590"/>
                  </a:cubicBezTo>
                  <a:lnTo>
                    <a:pt x="1623616" y="365314"/>
                  </a:lnTo>
                  <a:cubicBezTo>
                    <a:pt x="1623616" y="387731"/>
                    <a:pt x="1605443" y="405904"/>
                    <a:pt x="1583026" y="405904"/>
                  </a:cubicBezTo>
                  <a:lnTo>
                    <a:pt x="40590" y="405904"/>
                  </a:lnTo>
                  <a:cubicBezTo>
                    <a:pt x="18173" y="405904"/>
                    <a:pt x="0" y="387731"/>
                    <a:pt x="0" y="365314"/>
                  </a:cubicBezTo>
                  <a:lnTo>
                    <a:pt x="0" y="4059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4464770"/>
                <a:satOff val="26899"/>
                <a:lumOff val="2156"/>
                <a:alphaOff val="0"/>
              </a:schemeClr>
            </a:fillRef>
            <a:effectRef idx="2">
              <a:schemeClr val="accent4">
                <a:hueOff val="-4464770"/>
                <a:satOff val="26899"/>
                <a:lumOff val="2156"/>
                <a:alphaOff val="0"/>
              </a:schemeClr>
            </a:effectRef>
            <a:fontRef idx="minor">
              <a:schemeClr val="lt1"/>
            </a:fontRef>
          </p:style>
          <p:txBody>
            <a:bodyPr spcFirstLastPara="0" vert="horz" wrap="square" lIns="103329" tIns="103329" rIns="103329" bIns="103329" numCol="1" spcCol="1270" anchor="ctr" anchorCtr="0">
              <a:noAutofit/>
            </a:bodyPr>
            <a:lstStyle/>
            <a:p>
              <a:pPr lvl="0" algn="ctr" defTabSz="1066800">
                <a:lnSpc>
                  <a:spcPct val="90000"/>
                </a:lnSpc>
                <a:spcBef>
                  <a:spcPct val="0"/>
                </a:spcBef>
                <a:spcAft>
                  <a:spcPct val="35000"/>
                </a:spcAft>
              </a:pPr>
              <a:r>
                <a:rPr lang="kk-KZ" sz="2400" kern="1200" dirty="0" smtClean="0">
                  <a:latin typeface="Times New Roman" pitchFamily="18" charset="0"/>
                  <a:cs typeface="Times New Roman" pitchFamily="18" charset="0"/>
                </a:rPr>
                <a:t>Майсыздандыру </a:t>
              </a:r>
              <a:endParaRPr lang="ru-RU" sz="2400" kern="1200" dirty="0">
                <a:latin typeface="Times New Roman" pitchFamily="18" charset="0"/>
                <a:cs typeface="Times New Roman" pitchFamily="18" charset="0"/>
              </a:endParaRPr>
            </a:p>
          </p:txBody>
        </p:sp>
      </p:grpSp>
      <p:sp>
        <p:nvSpPr>
          <p:cNvPr id="19" name="Лента лицом вниз 18"/>
          <p:cNvSpPr/>
          <p:nvPr/>
        </p:nvSpPr>
        <p:spPr>
          <a:xfrm>
            <a:off x="251520" y="188640"/>
            <a:ext cx="8568952" cy="1152128"/>
          </a:xfrm>
          <a:prstGeom prst="ribbon">
            <a:avLst>
              <a:gd name="adj1" fmla="val 16667"/>
              <a:gd name="adj2" fmla="val 54535"/>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3600" i="1" dirty="0" err="1">
                <a:solidFill>
                  <a:schemeClr val="bg1"/>
                </a:solidFill>
                <a:latin typeface="Times New Roman" pitchFamily="18" charset="0"/>
                <a:cs typeface="Times New Roman" pitchFamily="18" charset="0"/>
              </a:rPr>
              <a:t>Дайындық</a:t>
            </a:r>
            <a:r>
              <a:rPr lang="ru-RU" sz="3600" i="1" dirty="0">
                <a:solidFill>
                  <a:schemeClr val="bg1"/>
                </a:solidFill>
                <a:latin typeface="Times New Roman" pitchFamily="18" charset="0"/>
                <a:cs typeface="Times New Roman" pitchFamily="18" charset="0"/>
              </a:rPr>
              <a:t> </a:t>
            </a:r>
            <a:r>
              <a:rPr lang="ru-RU" sz="3600" i="1" dirty="0" err="1">
                <a:solidFill>
                  <a:schemeClr val="bg1"/>
                </a:solidFill>
                <a:latin typeface="Times New Roman" pitchFamily="18" charset="0"/>
                <a:cs typeface="Times New Roman" pitchFamily="18" charset="0"/>
              </a:rPr>
              <a:t>процестері</a:t>
            </a:r>
            <a:r>
              <a:rPr lang="ru-RU" sz="3600" i="1" dirty="0">
                <a:solidFill>
                  <a:schemeClr val="bg1"/>
                </a:solidFill>
                <a:latin typeface="Times New Roman" pitchFamily="18" charset="0"/>
                <a:cs typeface="Times New Roman" pitchFamily="18" charset="0"/>
              </a:rPr>
              <a:t> </a:t>
            </a:r>
          </a:p>
        </p:txBody>
      </p:sp>
    </p:spTree>
    <p:extLst>
      <p:ext uri="{BB962C8B-B14F-4D97-AF65-F5344CB8AC3E}">
        <p14:creationId xmlns:p14="http://schemas.microsoft.com/office/powerpoint/2010/main" val="4145133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руглая лента лицом вниз 2"/>
          <p:cNvSpPr/>
          <p:nvPr/>
        </p:nvSpPr>
        <p:spPr>
          <a:xfrm>
            <a:off x="539552" y="260648"/>
            <a:ext cx="8280920" cy="1512168"/>
          </a:xfrm>
          <a:prstGeom prst="ellipseRibbon">
            <a:avLst>
              <a:gd name="adj1" fmla="val 35204"/>
              <a:gd name="adj2" fmla="val 75000"/>
              <a:gd name="adj3" fmla="val 15279"/>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ru-RU" sz="4400" i="1" dirty="0" err="1">
                <a:latin typeface="Times New Roman" pitchFamily="18" charset="0"/>
                <a:cs typeface="Times New Roman" pitchFamily="18" charset="0"/>
              </a:rPr>
              <a:t>Негізгі</a:t>
            </a:r>
            <a:r>
              <a:rPr lang="ru-RU" sz="4400" i="1" dirty="0">
                <a:latin typeface="Times New Roman" pitchFamily="18" charset="0"/>
                <a:cs typeface="Times New Roman" pitchFamily="18" charset="0"/>
              </a:rPr>
              <a:t> </a:t>
            </a:r>
            <a:r>
              <a:rPr lang="ru-RU" sz="4400" i="1" dirty="0" err="1">
                <a:latin typeface="Times New Roman" pitchFamily="18" charset="0"/>
                <a:cs typeface="Times New Roman" pitchFamily="18" charset="0"/>
              </a:rPr>
              <a:t>процестер</a:t>
            </a:r>
            <a:r>
              <a:rPr lang="ru-RU" sz="4400" i="1" dirty="0">
                <a:latin typeface="Times New Roman" pitchFamily="18" charset="0"/>
                <a:cs typeface="Times New Roman" pitchFamily="18" charset="0"/>
              </a:rPr>
              <a:t> </a:t>
            </a:r>
          </a:p>
        </p:txBody>
      </p:sp>
      <p:grpSp>
        <p:nvGrpSpPr>
          <p:cNvPr id="5" name="Группа 4"/>
          <p:cNvGrpSpPr/>
          <p:nvPr/>
        </p:nvGrpSpPr>
        <p:grpSpPr>
          <a:xfrm>
            <a:off x="563588" y="2015888"/>
            <a:ext cx="7488832" cy="4064000"/>
            <a:chOff x="899592" y="2204864"/>
            <a:chExt cx="6552727" cy="4064000"/>
          </a:xfrm>
        </p:grpSpPr>
        <p:sp>
          <p:nvSpPr>
            <p:cNvPr id="6" name="Полилиния 5"/>
            <p:cNvSpPr/>
            <p:nvPr/>
          </p:nvSpPr>
          <p:spPr>
            <a:xfrm>
              <a:off x="899592" y="2204864"/>
              <a:ext cx="5045600" cy="731520"/>
            </a:xfrm>
            <a:custGeom>
              <a:avLst/>
              <a:gdLst>
                <a:gd name="connsiteX0" fmla="*/ 0 w 5045600"/>
                <a:gd name="connsiteY0" fmla="*/ 73152 h 731520"/>
                <a:gd name="connsiteX1" fmla="*/ 73152 w 5045600"/>
                <a:gd name="connsiteY1" fmla="*/ 0 h 731520"/>
                <a:gd name="connsiteX2" fmla="*/ 4972448 w 5045600"/>
                <a:gd name="connsiteY2" fmla="*/ 0 h 731520"/>
                <a:gd name="connsiteX3" fmla="*/ 5045600 w 5045600"/>
                <a:gd name="connsiteY3" fmla="*/ 73152 h 731520"/>
                <a:gd name="connsiteX4" fmla="*/ 5045600 w 5045600"/>
                <a:gd name="connsiteY4" fmla="*/ 658368 h 731520"/>
                <a:gd name="connsiteX5" fmla="*/ 4972448 w 5045600"/>
                <a:gd name="connsiteY5" fmla="*/ 731520 h 731520"/>
                <a:gd name="connsiteX6" fmla="*/ 73152 w 5045600"/>
                <a:gd name="connsiteY6" fmla="*/ 731520 h 731520"/>
                <a:gd name="connsiteX7" fmla="*/ 0 w 5045600"/>
                <a:gd name="connsiteY7" fmla="*/ 658368 h 731520"/>
                <a:gd name="connsiteX8" fmla="*/ 0 w 5045600"/>
                <a:gd name="connsiteY8" fmla="*/ 731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5600" h="731520">
                  <a:moveTo>
                    <a:pt x="0" y="73152"/>
                  </a:moveTo>
                  <a:cubicBezTo>
                    <a:pt x="0" y="32751"/>
                    <a:pt x="32751" y="0"/>
                    <a:pt x="73152" y="0"/>
                  </a:cubicBezTo>
                  <a:lnTo>
                    <a:pt x="4972448" y="0"/>
                  </a:lnTo>
                  <a:cubicBezTo>
                    <a:pt x="5012849" y="0"/>
                    <a:pt x="5045600" y="32751"/>
                    <a:pt x="5045600" y="73152"/>
                  </a:cubicBezTo>
                  <a:lnTo>
                    <a:pt x="5045600" y="658368"/>
                  </a:lnTo>
                  <a:cubicBezTo>
                    <a:pt x="5045600" y="698769"/>
                    <a:pt x="5012849" y="731520"/>
                    <a:pt x="4972448" y="731520"/>
                  </a:cubicBezTo>
                  <a:lnTo>
                    <a:pt x="73152" y="731520"/>
                  </a:lnTo>
                  <a:cubicBezTo>
                    <a:pt x="32751" y="731520"/>
                    <a:pt x="0" y="698769"/>
                    <a:pt x="0" y="658368"/>
                  </a:cubicBezTo>
                  <a:lnTo>
                    <a:pt x="0" y="73152"/>
                  </a:ln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47155" tIns="147155" rIns="979259" bIns="147155" numCol="1" spcCol="1270" anchor="ctr" anchorCtr="0">
              <a:noAutofit/>
            </a:bodyPr>
            <a:lstStyle/>
            <a:p>
              <a:pPr lvl="0" algn="l" defTabSz="1466850">
                <a:lnSpc>
                  <a:spcPct val="90000"/>
                </a:lnSpc>
                <a:spcBef>
                  <a:spcPct val="0"/>
                </a:spcBef>
                <a:spcAft>
                  <a:spcPct val="35000"/>
                </a:spcAft>
              </a:pPr>
              <a:r>
                <a:rPr lang="kk-KZ" sz="3300" kern="1200" dirty="0" smtClean="0">
                  <a:solidFill>
                    <a:srgbClr val="FFFF00"/>
                  </a:solidFill>
                  <a:latin typeface="Times New Roman" pitchFamily="18" charset="0"/>
                  <a:cs typeface="Times New Roman" pitchFamily="18" charset="0"/>
                </a:rPr>
                <a:t>Жұмсарту </a:t>
              </a:r>
              <a:endParaRPr lang="ru-RU" sz="3300" kern="1200" dirty="0">
                <a:solidFill>
                  <a:srgbClr val="FFFF00"/>
                </a:solidFill>
                <a:latin typeface="Times New Roman" pitchFamily="18" charset="0"/>
                <a:cs typeface="Times New Roman" pitchFamily="18" charset="0"/>
              </a:endParaRPr>
            </a:p>
          </p:txBody>
        </p:sp>
        <p:sp>
          <p:nvSpPr>
            <p:cNvPr id="7" name="Полилиния 6"/>
            <p:cNvSpPr/>
            <p:nvPr/>
          </p:nvSpPr>
          <p:spPr>
            <a:xfrm>
              <a:off x="1276373" y="3037984"/>
              <a:ext cx="5045600" cy="731520"/>
            </a:xfrm>
            <a:custGeom>
              <a:avLst/>
              <a:gdLst>
                <a:gd name="connsiteX0" fmla="*/ 0 w 5045600"/>
                <a:gd name="connsiteY0" fmla="*/ 73152 h 731520"/>
                <a:gd name="connsiteX1" fmla="*/ 73152 w 5045600"/>
                <a:gd name="connsiteY1" fmla="*/ 0 h 731520"/>
                <a:gd name="connsiteX2" fmla="*/ 4972448 w 5045600"/>
                <a:gd name="connsiteY2" fmla="*/ 0 h 731520"/>
                <a:gd name="connsiteX3" fmla="*/ 5045600 w 5045600"/>
                <a:gd name="connsiteY3" fmla="*/ 73152 h 731520"/>
                <a:gd name="connsiteX4" fmla="*/ 5045600 w 5045600"/>
                <a:gd name="connsiteY4" fmla="*/ 658368 h 731520"/>
                <a:gd name="connsiteX5" fmla="*/ 4972448 w 5045600"/>
                <a:gd name="connsiteY5" fmla="*/ 731520 h 731520"/>
                <a:gd name="connsiteX6" fmla="*/ 73152 w 5045600"/>
                <a:gd name="connsiteY6" fmla="*/ 731520 h 731520"/>
                <a:gd name="connsiteX7" fmla="*/ 0 w 5045600"/>
                <a:gd name="connsiteY7" fmla="*/ 658368 h 731520"/>
                <a:gd name="connsiteX8" fmla="*/ 0 w 5045600"/>
                <a:gd name="connsiteY8" fmla="*/ 731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5600" h="731520">
                  <a:moveTo>
                    <a:pt x="0" y="73152"/>
                  </a:moveTo>
                  <a:cubicBezTo>
                    <a:pt x="0" y="32751"/>
                    <a:pt x="32751" y="0"/>
                    <a:pt x="73152" y="0"/>
                  </a:cubicBezTo>
                  <a:lnTo>
                    <a:pt x="4972448" y="0"/>
                  </a:lnTo>
                  <a:cubicBezTo>
                    <a:pt x="5012849" y="0"/>
                    <a:pt x="5045600" y="32751"/>
                    <a:pt x="5045600" y="73152"/>
                  </a:cubicBezTo>
                  <a:lnTo>
                    <a:pt x="5045600" y="658368"/>
                  </a:lnTo>
                  <a:cubicBezTo>
                    <a:pt x="5045600" y="698769"/>
                    <a:pt x="5012849" y="731520"/>
                    <a:pt x="4972448" y="731520"/>
                  </a:cubicBezTo>
                  <a:lnTo>
                    <a:pt x="73152" y="731520"/>
                  </a:lnTo>
                  <a:cubicBezTo>
                    <a:pt x="32751" y="731520"/>
                    <a:pt x="0" y="698769"/>
                    <a:pt x="0" y="658368"/>
                  </a:cubicBezTo>
                  <a:lnTo>
                    <a:pt x="0" y="73152"/>
                  </a:lnTo>
                  <a:close/>
                </a:path>
              </a:pathLst>
            </a:custGeom>
          </p:spPr>
          <p:style>
            <a:lnRef idx="0">
              <a:schemeClr val="lt1">
                <a:hueOff val="0"/>
                <a:satOff val="0"/>
                <a:lumOff val="0"/>
                <a:alphaOff val="0"/>
              </a:schemeClr>
            </a:lnRef>
            <a:fillRef idx="3">
              <a:schemeClr val="accent4">
                <a:hueOff val="-1116192"/>
                <a:satOff val="6725"/>
                <a:lumOff val="539"/>
                <a:alphaOff val="0"/>
              </a:schemeClr>
            </a:fillRef>
            <a:effectRef idx="3">
              <a:schemeClr val="accent4">
                <a:hueOff val="-1116192"/>
                <a:satOff val="6725"/>
                <a:lumOff val="539"/>
                <a:alphaOff val="0"/>
              </a:schemeClr>
            </a:effectRef>
            <a:fontRef idx="minor">
              <a:schemeClr val="lt1"/>
            </a:fontRef>
          </p:style>
          <p:txBody>
            <a:bodyPr spcFirstLastPara="0" vert="horz" wrap="square" lIns="147155" tIns="147155" rIns="999425" bIns="147156" numCol="1" spcCol="1270" anchor="ctr" anchorCtr="0">
              <a:noAutofit/>
            </a:bodyPr>
            <a:lstStyle/>
            <a:p>
              <a:pPr lvl="0" algn="l" defTabSz="1466850">
                <a:lnSpc>
                  <a:spcPct val="90000"/>
                </a:lnSpc>
                <a:spcBef>
                  <a:spcPct val="0"/>
                </a:spcBef>
                <a:spcAft>
                  <a:spcPct val="35000"/>
                </a:spcAft>
              </a:pPr>
              <a:r>
                <a:rPr lang="kk-KZ" sz="3300" kern="1200" dirty="0" smtClean="0">
                  <a:solidFill>
                    <a:srgbClr val="FFFF00"/>
                  </a:solidFill>
                  <a:latin typeface="Times New Roman" pitchFamily="18" charset="0"/>
                  <a:cs typeface="Times New Roman" pitchFamily="18" charset="0"/>
                </a:rPr>
                <a:t>Ашыту </a:t>
              </a:r>
              <a:endParaRPr lang="ru-RU" sz="3300" kern="1200" dirty="0">
                <a:solidFill>
                  <a:srgbClr val="FFFF00"/>
                </a:solidFill>
                <a:latin typeface="Times New Roman" pitchFamily="18" charset="0"/>
                <a:cs typeface="Times New Roman" pitchFamily="18" charset="0"/>
              </a:endParaRPr>
            </a:p>
          </p:txBody>
        </p:sp>
        <p:sp>
          <p:nvSpPr>
            <p:cNvPr id="8" name="Полилиния 7"/>
            <p:cNvSpPr/>
            <p:nvPr/>
          </p:nvSpPr>
          <p:spPr>
            <a:xfrm>
              <a:off x="1653155" y="3871104"/>
              <a:ext cx="5045600" cy="731520"/>
            </a:xfrm>
            <a:custGeom>
              <a:avLst/>
              <a:gdLst>
                <a:gd name="connsiteX0" fmla="*/ 0 w 5045600"/>
                <a:gd name="connsiteY0" fmla="*/ 73152 h 731520"/>
                <a:gd name="connsiteX1" fmla="*/ 73152 w 5045600"/>
                <a:gd name="connsiteY1" fmla="*/ 0 h 731520"/>
                <a:gd name="connsiteX2" fmla="*/ 4972448 w 5045600"/>
                <a:gd name="connsiteY2" fmla="*/ 0 h 731520"/>
                <a:gd name="connsiteX3" fmla="*/ 5045600 w 5045600"/>
                <a:gd name="connsiteY3" fmla="*/ 73152 h 731520"/>
                <a:gd name="connsiteX4" fmla="*/ 5045600 w 5045600"/>
                <a:gd name="connsiteY4" fmla="*/ 658368 h 731520"/>
                <a:gd name="connsiteX5" fmla="*/ 4972448 w 5045600"/>
                <a:gd name="connsiteY5" fmla="*/ 731520 h 731520"/>
                <a:gd name="connsiteX6" fmla="*/ 73152 w 5045600"/>
                <a:gd name="connsiteY6" fmla="*/ 731520 h 731520"/>
                <a:gd name="connsiteX7" fmla="*/ 0 w 5045600"/>
                <a:gd name="connsiteY7" fmla="*/ 658368 h 731520"/>
                <a:gd name="connsiteX8" fmla="*/ 0 w 5045600"/>
                <a:gd name="connsiteY8" fmla="*/ 731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5600" h="731520">
                  <a:moveTo>
                    <a:pt x="0" y="73152"/>
                  </a:moveTo>
                  <a:cubicBezTo>
                    <a:pt x="0" y="32751"/>
                    <a:pt x="32751" y="0"/>
                    <a:pt x="73152" y="0"/>
                  </a:cubicBezTo>
                  <a:lnTo>
                    <a:pt x="4972448" y="0"/>
                  </a:lnTo>
                  <a:cubicBezTo>
                    <a:pt x="5012849" y="0"/>
                    <a:pt x="5045600" y="32751"/>
                    <a:pt x="5045600" y="73152"/>
                  </a:cubicBezTo>
                  <a:lnTo>
                    <a:pt x="5045600" y="658368"/>
                  </a:lnTo>
                  <a:cubicBezTo>
                    <a:pt x="5045600" y="698769"/>
                    <a:pt x="5012849" y="731520"/>
                    <a:pt x="4972448" y="731520"/>
                  </a:cubicBezTo>
                  <a:lnTo>
                    <a:pt x="73152" y="731520"/>
                  </a:lnTo>
                  <a:cubicBezTo>
                    <a:pt x="32751" y="731520"/>
                    <a:pt x="0" y="698769"/>
                    <a:pt x="0" y="658368"/>
                  </a:cubicBezTo>
                  <a:lnTo>
                    <a:pt x="0" y="73152"/>
                  </a:lnTo>
                  <a:close/>
                </a:path>
              </a:pathLst>
            </a:custGeom>
          </p:spPr>
          <p:style>
            <a:lnRef idx="0">
              <a:schemeClr val="lt1">
                <a:hueOff val="0"/>
                <a:satOff val="0"/>
                <a:lumOff val="0"/>
                <a:alphaOff val="0"/>
              </a:schemeClr>
            </a:lnRef>
            <a:fillRef idx="3">
              <a:schemeClr val="accent4">
                <a:hueOff val="-2232385"/>
                <a:satOff val="13449"/>
                <a:lumOff val="1078"/>
                <a:alphaOff val="0"/>
              </a:schemeClr>
            </a:fillRef>
            <a:effectRef idx="3">
              <a:schemeClr val="accent4">
                <a:hueOff val="-2232385"/>
                <a:satOff val="13449"/>
                <a:lumOff val="1078"/>
                <a:alphaOff val="0"/>
              </a:schemeClr>
            </a:effectRef>
            <a:fontRef idx="minor">
              <a:schemeClr val="lt1"/>
            </a:fontRef>
          </p:style>
          <p:txBody>
            <a:bodyPr spcFirstLastPara="0" vert="horz" wrap="square" lIns="147155" tIns="147155" rIns="999425" bIns="147156" numCol="1" spcCol="1270" anchor="ctr" anchorCtr="0">
              <a:noAutofit/>
            </a:bodyPr>
            <a:lstStyle/>
            <a:p>
              <a:pPr lvl="0" algn="l" defTabSz="1466850">
                <a:lnSpc>
                  <a:spcPct val="90000"/>
                </a:lnSpc>
                <a:spcBef>
                  <a:spcPct val="0"/>
                </a:spcBef>
                <a:spcAft>
                  <a:spcPct val="35000"/>
                </a:spcAft>
              </a:pPr>
              <a:r>
                <a:rPr lang="kk-KZ" sz="3300" kern="1200" dirty="0" smtClean="0">
                  <a:solidFill>
                    <a:srgbClr val="FFFF00"/>
                  </a:solidFill>
                  <a:latin typeface="Times New Roman" pitchFamily="18" charset="0"/>
                  <a:cs typeface="Times New Roman" pitchFamily="18" charset="0"/>
                </a:rPr>
                <a:t>Илеу </a:t>
              </a:r>
              <a:endParaRPr lang="ru-RU" sz="3300" kern="1200" dirty="0">
                <a:solidFill>
                  <a:srgbClr val="FFFF00"/>
                </a:solidFill>
                <a:latin typeface="Times New Roman" pitchFamily="18" charset="0"/>
                <a:cs typeface="Times New Roman" pitchFamily="18" charset="0"/>
              </a:endParaRPr>
            </a:p>
          </p:txBody>
        </p:sp>
        <p:sp>
          <p:nvSpPr>
            <p:cNvPr id="9" name="Полилиния 8"/>
            <p:cNvSpPr/>
            <p:nvPr/>
          </p:nvSpPr>
          <p:spPr>
            <a:xfrm>
              <a:off x="2029937" y="4704224"/>
              <a:ext cx="5045600" cy="731520"/>
            </a:xfrm>
            <a:custGeom>
              <a:avLst/>
              <a:gdLst>
                <a:gd name="connsiteX0" fmla="*/ 0 w 5045600"/>
                <a:gd name="connsiteY0" fmla="*/ 73152 h 731520"/>
                <a:gd name="connsiteX1" fmla="*/ 73152 w 5045600"/>
                <a:gd name="connsiteY1" fmla="*/ 0 h 731520"/>
                <a:gd name="connsiteX2" fmla="*/ 4972448 w 5045600"/>
                <a:gd name="connsiteY2" fmla="*/ 0 h 731520"/>
                <a:gd name="connsiteX3" fmla="*/ 5045600 w 5045600"/>
                <a:gd name="connsiteY3" fmla="*/ 73152 h 731520"/>
                <a:gd name="connsiteX4" fmla="*/ 5045600 w 5045600"/>
                <a:gd name="connsiteY4" fmla="*/ 658368 h 731520"/>
                <a:gd name="connsiteX5" fmla="*/ 4972448 w 5045600"/>
                <a:gd name="connsiteY5" fmla="*/ 731520 h 731520"/>
                <a:gd name="connsiteX6" fmla="*/ 73152 w 5045600"/>
                <a:gd name="connsiteY6" fmla="*/ 731520 h 731520"/>
                <a:gd name="connsiteX7" fmla="*/ 0 w 5045600"/>
                <a:gd name="connsiteY7" fmla="*/ 658368 h 731520"/>
                <a:gd name="connsiteX8" fmla="*/ 0 w 5045600"/>
                <a:gd name="connsiteY8" fmla="*/ 731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5600" h="731520">
                  <a:moveTo>
                    <a:pt x="0" y="73152"/>
                  </a:moveTo>
                  <a:cubicBezTo>
                    <a:pt x="0" y="32751"/>
                    <a:pt x="32751" y="0"/>
                    <a:pt x="73152" y="0"/>
                  </a:cubicBezTo>
                  <a:lnTo>
                    <a:pt x="4972448" y="0"/>
                  </a:lnTo>
                  <a:cubicBezTo>
                    <a:pt x="5012849" y="0"/>
                    <a:pt x="5045600" y="32751"/>
                    <a:pt x="5045600" y="73152"/>
                  </a:cubicBezTo>
                  <a:lnTo>
                    <a:pt x="5045600" y="658368"/>
                  </a:lnTo>
                  <a:cubicBezTo>
                    <a:pt x="5045600" y="698769"/>
                    <a:pt x="5012849" y="731520"/>
                    <a:pt x="4972448" y="731520"/>
                  </a:cubicBezTo>
                  <a:lnTo>
                    <a:pt x="73152" y="731520"/>
                  </a:lnTo>
                  <a:cubicBezTo>
                    <a:pt x="32751" y="731520"/>
                    <a:pt x="0" y="698769"/>
                    <a:pt x="0" y="658368"/>
                  </a:cubicBezTo>
                  <a:lnTo>
                    <a:pt x="0" y="73152"/>
                  </a:lnTo>
                  <a:close/>
                </a:path>
              </a:pathLst>
            </a:custGeom>
          </p:spPr>
          <p:style>
            <a:lnRef idx="0">
              <a:schemeClr val="lt1">
                <a:hueOff val="0"/>
                <a:satOff val="0"/>
                <a:lumOff val="0"/>
                <a:alphaOff val="0"/>
              </a:schemeClr>
            </a:lnRef>
            <a:fillRef idx="3">
              <a:schemeClr val="accent4">
                <a:hueOff val="-3348577"/>
                <a:satOff val="20174"/>
                <a:lumOff val="1617"/>
                <a:alphaOff val="0"/>
              </a:schemeClr>
            </a:fillRef>
            <a:effectRef idx="3">
              <a:schemeClr val="accent4">
                <a:hueOff val="-3348577"/>
                <a:satOff val="20174"/>
                <a:lumOff val="1617"/>
                <a:alphaOff val="0"/>
              </a:schemeClr>
            </a:effectRef>
            <a:fontRef idx="minor">
              <a:schemeClr val="lt1"/>
            </a:fontRef>
          </p:style>
          <p:txBody>
            <a:bodyPr spcFirstLastPara="0" vert="horz" wrap="square" lIns="147155" tIns="147155" rIns="999425" bIns="147156" numCol="1" spcCol="1270" anchor="ctr" anchorCtr="0">
              <a:noAutofit/>
            </a:bodyPr>
            <a:lstStyle/>
            <a:p>
              <a:pPr lvl="0" algn="l" defTabSz="1466850">
                <a:lnSpc>
                  <a:spcPct val="90000"/>
                </a:lnSpc>
                <a:spcBef>
                  <a:spcPct val="0"/>
                </a:spcBef>
                <a:spcAft>
                  <a:spcPct val="35000"/>
                </a:spcAft>
              </a:pPr>
              <a:r>
                <a:rPr lang="kk-KZ" sz="3300" kern="1200" dirty="0" smtClean="0">
                  <a:solidFill>
                    <a:srgbClr val="FFFF00"/>
                  </a:solidFill>
                  <a:latin typeface="Times New Roman" pitchFamily="18" charset="0"/>
                  <a:cs typeface="Times New Roman" pitchFamily="18" charset="0"/>
                </a:rPr>
                <a:t>Майсыздандыру </a:t>
              </a:r>
              <a:endParaRPr lang="ru-RU" sz="3300" kern="1200" dirty="0">
                <a:solidFill>
                  <a:srgbClr val="FFFF00"/>
                </a:solidFill>
                <a:latin typeface="Times New Roman" pitchFamily="18" charset="0"/>
                <a:cs typeface="Times New Roman" pitchFamily="18" charset="0"/>
              </a:endParaRPr>
            </a:p>
          </p:txBody>
        </p:sp>
        <p:sp>
          <p:nvSpPr>
            <p:cNvPr id="10" name="Полилиния 9"/>
            <p:cNvSpPr/>
            <p:nvPr/>
          </p:nvSpPr>
          <p:spPr>
            <a:xfrm>
              <a:off x="2406719" y="5537344"/>
              <a:ext cx="5045600" cy="731520"/>
            </a:xfrm>
            <a:custGeom>
              <a:avLst/>
              <a:gdLst>
                <a:gd name="connsiteX0" fmla="*/ 0 w 5045600"/>
                <a:gd name="connsiteY0" fmla="*/ 73152 h 731520"/>
                <a:gd name="connsiteX1" fmla="*/ 73152 w 5045600"/>
                <a:gd name="connsiteY1" fmla="*/ 0 h 731520"/>
                <a:gd name="connsiteX2" fmla="*/ 4972448 w 5045600"/>
                <a:gd name="connsiteY2" fmla="*/ 0 h 731520"/>
                <a:gd name="connsiteX3" fmla="*/ 5045600 w 5045600"/>
                <a:gd name="connsiteY3" fmla="*/ 73152 h 731520"/>
                <a:gd name="connsiteX4" fmla="*/ 5045600 w 5045600"/>
                <a:gd name="connsiteY4" fmla="*/ 658368 h 731520"/>
                <a:gd name="connsiteX5" fmla="*/ 4972448 w 5045600"/>
                <a:gd name="connsiteY5" fmla="*/ 731520 h 731520"/>
                <a:gd name="connsiteX6" fmla="*/ 73152 w 5045600"/>
                <a:gd name="connsiteY6" fmla="*/ 731520 h 731520"/>
                <a:gd name="connsiteX7" fmla="*/ 0 w 5045600"/>
                <a:gd name="connsiteY7" fmla="*/ 658368 h 731520"/>
                <a:gd name="connsiteX8" fmla="*/ 0 w 5045600"/>
                <a:gd name="connsiteY8" fmla="*/ 731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5600" h="731520">
                  <a:moveTo>
                    <a:pt x="0" y="73152"/>
                  </a:moveTo>
                  <a:cubicBezTo>
                    <a:pt x="0" y="32751"/>
                    <a:pt x="32751" y="0"/>
                    <a:pt x="73152" y="0"/>
                  </a:cubicBezTo>
                  <a:lnTo>
                    <a:pt x="4972448" y="0"/>
                  </a:lnTo>
                  <a:cubicBezTo>
                    <a:pt x="5012849" y="0"/>
                    <a:pt x="5045600" y="32751"/>
                    <a:pt x="5045600" y="73152"/>
                  </a:cubicBezTo>
                  <a:lnTo>
                    <a:pt x="5045600" y="658368"/>
                  </a:lnTo>
                  <a:cubicBezTo>
                    <a:pt x="5045600" y="698769"/>
                    <a:pt x="5012849" y="731520"/>
                    <a:pt x="4972448" y="731520"/>
                  </a:cubicBezTo>
                  <a:lnTo>
                    <a:pt x="73152" y="731520"/>
                  </a:lnTo>
                  <a:cubicBezTo>
                    <a:pt x="32751" y="731520"/>
                    <a:pt x="0" y="698769"/>
                    <a:pt x="0" y="658368"/>
                  </a:cubicBezTo>
                  <a:lnTo>
                    <a:pt x="0" y="73152"/>
                  </a:lnTo>
                  <a:close/>
                </a:path>
              </a:pathLst>
            </a:custGeom>
          </p:spPr>
          <p:style>
            <a:lnRef idx="0">
              <a:schemeClr val="lt1">
                <a:hueOff val="0"/>
                <a:satOff val="0"/>
                <a:lumOff val="0"/>
                <a:alphaOff val="0"/>
              </a:schemeClr>
            </a:lnRef>
            <a:fillRef idx="3">
              <a:schemeClr val="accent4">
                <a:hueOff val="-4464770"/>
                <a:satOff val="26899"/>
                <a:lumOff val="2156"/>
                <a:alphaOff val="0"/>
              </a:schemeClr>
            </a:fillRef>
            <a:effectRef idx="3">
              <a:schemeClr val="accent4">
                <a:hueOff val="-4464770"/>
                <a:satOff val="26899"/>
                <a:lumOff val="2156"/>
                <a:alphaOff val="0"/>
              </a:schemeClr>
            </a:effectRef>
            <a:fontRef idx="minor">
              <a:schemeClr val="lt1"/>
            </a:fontRef>
          </p:style>
          <p:txBody>
            <a:bodyPr spcFirstLastPara="0" vert="horz" wrap="square" lIns="147155" tIns="147155" rIns="999425" bIns="147156" numCol="1" spcCol="1270" anchor="ctr" anchorCtr="0">
              <a:noAutofit/>
            </a:bodyPr>
            <a:lstStyle/>
            <a:p>
              <a:pPr lvl="0" algn="l" defTabSz="1466850">
                <a:lnSpc>
                  <a:spcPct val="90000"/>
                </a:lnSpc>
                <a:spcBef>
                  <a:spcPct val="0"/>
                </a:spcBef>
                <a:spcAft>
                  <a:spcPct val="35000"/>
                </a:spcAft>
              </a:pPr>
              <a:r>
                <a:rPr lang="kk-KZ" sz="3300" kern="1200" dirty="0" smtClean="0">
                  <a:solidFill>
                    <a:srgbClr val="FFFF00"/>
                  </a:solidFill>
                  <a:latin typeface="Times New Roman" pitchFamily="18" charset="0"/>
                  <a:cs typeface="Times New Roman" pitchFamily="18" charset="0"/>
                </a:rPr>
                <a:t>Кептіру </a:t>
              </a:r>
              <a:endParaRPr lang="ru-RU" sz="3300" kern="1200" dirty="0">
                <a:solidFill>
                  <a:srgbClr val="FFFF00"/>
                </a:solidFill>
                <a:latin typeface="Times New Roman" pitchFamily="18" charset="0"/>
                <a:cs typeface="Times New Roman" pitchFamily="18" charset="0"/>
              </a:endParaRPr>
            </a:p>
          </p:txBody>
        </p:sp>
        <p:sp>
          <p:nvSpPr>
            <p:cNvPr id="11" name="Полилиния 10"/>
            <p:cNvSpPr/>
            <p:nvPr/>
          </p:nvSpPr>
          <p:spPr>
            <a:xfrm>
              <a:off x="5469704" y="2739280"/>
              <a:ext cx="475488" cy="475488"/>
            </a:xfrm>
            <a:custGeom>
              <a:avLst/>
              <a:gdLst>
                <a:gd name="connsiteX0" fmla="*/ 0 w 475488"/>
                <a:gd name="connsiteY0" fmla="*/ 261518 h 475488"/>
                <a:gd name="connsiteX1" fmla="*/ 106985 w 475488"/>
                <a:gd name="connsiteY1" fmla="*/ 261518 h 475488"/>
                <a:gd name="connsiteX2" fmla="*/ 106985 w 475488"/>
                <a:gd name="connsiteY2" fmla="*/ 0 h 475488"/>
                <a:gd name="connsiteX3" fmla="*/ 368503 w 475488"/>
                <a:gd name="connsiteY3" fmla="*/ 0 h 475488"/>
                <a:gd name="connsiteX4" fmla="*/ 368503 w 475488"/>
                <a:gd name="connsiteY4" fmla="*/ 261518 h 475488"/>
                <a:gd name="connsiteX5" fmla="*/ 475488 w 475488"/>
                <a:gd name="connsiteY5" fmla="*/ 261518 h 475488"/>
                <a:gd name="connsiteX6" fmla="*/ 237744 w 475488"/>
                <a:gd name="connsiteY6" fmla="*/ 475488 h 475488"/>
                <a:gd name="connsiteX7" fmla="*/ 0 w 475488"/>
                <a:gd name="connsiteY7" fmla="*/ 261518 h 47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488" h="475488">
                  <a:moveTo>
                    <a:pt x="0" y="261518"/>
                  </a:moveTo>
                  <a:lnTo>
                    <a:pt x="106985" y="261518"/>
                  </a:lnTo>
                  <a:lnTo>
                    <a:pt x="106985" y="0"/>
                  </a:lnTo>
                  <a:lnTo>
                    <a:pt x="368503" y="0"/>
                  </a:lnTo>
                  <a:lnTo>
                    <a:pt x="368503" y="261518"/>
                  </a:lnTo>
                  <a:lnTo>
                    <a:pt x="475488" y="261518"/>
                  </a:lnTo>
                  <a:lnTo>
                    <a:pt x="237744" y="475488"/>
                  </a:lnTo>
                  <a:lnTo>
                    <a:pt x="0" y="261518"/>
                  </a:lnTo>
                  <a:close/>
                </a:path>
              </a:pathLst>
            </a:custGeom>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33655" tIns="26670" rIns="133655" bIns="144353" numCol="1" spcCol="1270" anchor="ctr" anchorCtr="0">
              <a:noAutofit/>
            </a:bodyPr>
            <a:lstStyle/>
            <a:p>
              <a:pPr lvl="0" algn="ctr" defTabSz="933450">
                <a:lnSpc>
                  <a:spcPct val="90000"/>
                </a:lnSpc>
                <a:spcBef>
                  <a:spcPct val="0"/>
                </a:spcBef>
                <a:spcAft>
                  <a:spcPct val="35000"/>
                </a:spcAft>
              </a:pPr>
              <a:endParaRPr lang="ru-RU" sz="2100" kern="1200"/>
            </a:p>
          </p:txBody>
        </p:sp>
        <p:sp>
          <p:nvSpPr>
            <p:cNvPr id="12" name="Полилиния 11"/>
            <p:cNvSpPr/>
            <p:nvPr/>
          </p:nvSpPr>
          <p:spPr>
            <a:xfrm>
              <a:off x="5846486" y="3572400"/>
              <a:ext cx="475488" cy="475488"/>
            </a:xfrm>
            <a:custGeom>
              <a:avLst/>
              <a:gdLst>
                <a:gd name="connsiteX0" fmla="*/ 0 w 475488"/>
                <a:gd name="connsiteY0" fmla="*/ 261518 h 475488"/>
                <a:gd name="connsiteX1" fmla="*/ 106985 w 475488"/>
                <a:gd name="connsiteY1" fmla="*/ 261518 h 475488"/>
                <a:gd name="connsiteX2" fmla="*/ 106985 w 475488"/>
                <a:gd name="connsiteY2" fmla="*/ 0 h 475488"/>
                <a:gd name="connsiteX3" fmla="*/ 368503 w 475488"/>
                <a:gd name="connsiteY3" fmla="*/ 0 h 475488"/>
                <a:gd name="connsiteX4" fmla="*/ 368503 w 475488"/>
                <a:gd name="connsiteY4" fmla="*/ 261518 h 475488"/>
                <a:gd name="connsiteX5" fmla="*/ 475488 w 475488"/>
                <a:gd name="connsiteY5" fmla="*/ 261518 h 475488"/>
                <a:gd name="connsiteX6" fmla="*/ 237744 w 475488"/>
                <a:gd name="connsiteY6" fmla="*/ 475488 h 475488"/>
                <a:gd name="connsiteX7" fmla="*/ 0 w 475488"/>
                <a:gd name="connsiteY7" fmla="*/ 261518 h 47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488" h="475488">
                  <a:moveTo>
                    <a:pt x="0" y="261518"/>
                  </a:moveTo>
                  <a:lnTo>
                    <a:pt x="106985" y="261518"/>
                  </a:lnTo>
                  <a:lnTo>
                    <a:pt x="106985" y="0"/>
                  </a:lnTo>
                  <a:lnTo>
                    <a:pt x="368503" y="0"/>
                  </a:lnTo>
                  <a:lnTo>
                    <a:pt x="368503" y="261518"/>
                  </a:lnTo>
                  <a:lnTo>
                    <a:pt x="475488" y="261518"/>
                  </a:lnTo>
                  <a:lnTo>
                    <a:pt x="237744" y="475488"/>
                  </a:lnTo>
                  <a:lnTo>
                    <a:pt x="0" y="261518"/>
                  </a:lnTo>
                  <a:close/>
                </a:path>
              </a:pathLst>
            </a:custGeom>
          </p:spPr>
          <p:style>
            <a:lnRef idx="1">
              <a:schemeClr val="accent4">
                <a:tint val="40000"/>
                <a:alpha val="90000"/>
                <a:hueOff val="-1315235"/>
                <a:satOff val="7386"/>
                <a:lumOff val="469"/>
                <a:alphaOff val="0"/>
              </a:schemeClr>
            </a:lnRef>
            <a:fillRef idx="1">
              <a:schemeClr val="accent4">
                <a:tint val="40000"/>
                <a:alpha val="90000"/>
                <a:hueOff val="-1315235"/>
                <a:satOff val="7386"/>
                <a:lumOff val="469"/>
                <a:alphaOff val="0"/>
              </a:schemeClr>
            </a:fillRef>
            <a:effectRef idx="2">
              <a:schemeClr val="accent4">
                <a:tint val="40000"/>
                <a:alpha val="90000"/>
                <a:hueOff val="-1315235"/>
                <a:satOff val="7386"/>
                <a:lumOff val="469"/>
                <a:alphaOff val="0"/>
              </a:schemeClr>
            </a:effectRef>
            <a:fontRef idx="minor">
              <a:schemeClr val="dk1">
                <a:hueOff val="0"/>
                <a:satOff val="0"/>
                <a:lumOff val="0"/>
                <a:alphaOff val="0"/>
              </a:schemeClr>
            </a:fontRef>
          </p:style>
          <p:txBody>
            <a:bodyPr spcFirstLastPara="0" vert="horz" wrap="square" lIns="133655" tIns="26670" rIns="133655" bIns="144353" numCol="1" spcCol="1270" anchor="ctr" anchorCtr="0">
              <a:noAutofit/>
            </a:bodyPr>
            <a:lstStyle/>
            <a:p>
              <a:pPr lvl="0" algn="ctr" defTabSz="933450">
                <a:lnSpc>
                  <a:spcPct val="90000"/>
                </a:lnSpc>
                <a:spcBef>
                  <a:spcPct val="0"/>
                </a:spcBef>
                <a:spcAft>
                  <a:spcPct val="35000"/>
                </a:spcAft>
              </a:pPr>
              <a:endParaRPr lang="ru-RU" sz="2100" kern="1200"/>
            </a:p>
          </p:txBody>
        </p:sp>
        <p:sp>
          <p:nvSpPr>
            <p:cNvPr id="13" name="Полилиния 12"/>
            <p:cNvSpPr/>
            <p:nvPr/>
          </p:nvSpPr>
          <p:spPr>
            <a:xfrm>
              <a:off x="6223268" y="4393328"/>
              <a:ext cx="475488" cy="475488"/>
            </a:xfrm>
            <a:custGeom>
              <a:avLst/>
              <a:gdLst>
                <a:gd name="connsiteX0" fmla="*/ 0 w 475488"/>
                <a:gd name="connsiteY0" fmla="*/ 261518 h 475488"/>
                <a:gd name="connsiteX1" fmla="*/ 106985 w 475488"/>
                <a:gd name="connsiteY1" fmla="*/ 261518 h 475488"/>
                <a:gd name="connsiteX2" fmla="*/ 106985 w 475488"/>
                <a:gd name="connsiteY2" fmla="*/ 0 h 475488"/>
                <a:gd name="connsiteX3" fmla="*/ 368503 w 475488"/>
                <a:gd name="connsiteY3" fmla="*/ 0 h 475488"/>
                <a:gd name="connsiteX4" fmla="*/ 368503 w 475488"/>
                <a:gd name="connsiteY4" fmla="*/ 261518 h 475488"/>
                <a:gd name="connsiteX5" fmla="*/ 475488 w 475488"/>
                <a:gd name="connsiteY5" fmla="*/ 261518 h 475488"/>
                <a:gd name="connsiteX6" fmla="*/ 237744 w 475488"/>
                <a:gd name="connsiteY6" fmla="*/ 475488 h 475488"/>
                <a:gd name="connsiteX7" fmla="*/ 0 w 475488"/>
                <a:gd name="connsiteY7" fmla="*/ 261518 h 47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488" h="475488">
                  <a:moveTo>
                    <a:pt x="0" y="261518"/>
                  </a:moveTo>
                  <a:lnTo>
                    <a:pt x="106985" y="261518"/>
                  </a:lnTo>
                  <a:lnTo>
                    <a:pt x="106985" y="0"/>
                  </a:lnTo>
                  <a:lnTo>
                    <a:pt x="368503" y="0"/>
                  </a:lnTo>
                  <a:lnTo>
                    <a:pt x="368503" y="261518"/>
                  </a:lnTo>
                  <a:lnTo>
                    <a:pt x="475488" y="261518"/>
                  </a:lnTo>
                  <a:lnTo>
                    <a:pt x="237744" y="475488"/>
                  </a:lnTo>
                  <a:lnTo>
                    <a:pt x="0" y="261518"/>
                  </a:lnTo>
                  <a:close/>
                </a:path>
              </a:pathLst>
            </a:custGeom>
          </p:spPr>
          <p:style>
            <a:lnRef idx="1">
              <a:schemeClr val="accent4">
                <a:tint val="40000"/>
                <a:alpha val="90000"/>
                <a:hueOff val="-2630471"/>
                <a:satOff val="14771"/>
                <a:lumOff val="939"/>
                <a:alphaOff val="0"/>
              </a:schemeClr>
            </a:lnRef>
            <a:fillRef idx="1">
              <a:schemeClr val="accent4">
                <a:tint val="40000"/>
                <a:alpha val="90000"/>
                <a:hueOff val="-2630471"/>
                <a:satOff val="14771"/>
                <a:lumOff val="939"/>
                <a:alphaOff val="0"/>
              </a:schemeClr>
            </a:fillRef>
            <a:effectRef idx="2">
              <a:schemeClr val="accent4">
                <a:tint val="40000"/>
                <a:alpha val="90000"/>
                <a:hueOff val="-2630471"/>
                <a:satOff val="14771"/>
                <a:lumOff val="939"/>
                <a:alphaOff val="0"/>
              </a:schemeClr>
            </a:effectRef>
            <a:fontRef idx="minor">
              <a:schemeClr val="dk1">
                <a:hueOff val="0"/>
                <a:satOff val="0"/>
                <a:lumOff val="0"/>
                <a:alphaOff val="0"/>
              </a:schemeClr>
            </a:fontRef>
          </p:style>
          <p:txBody>
            <a:bodyPr spcFirstLastPara="0" vert="horz" wrap="square" lIns="133655" tIns="26670" rIns="133655" bIns="144353" numCol="1" spcCol="1270" anchor="ctr" anchorCtr="0">
              <a:noAutofit/>
            </a:bodyPr>
            <a:lstStyle/>
            <a:p>
              <a:pPr lvl="0" algn="ctr" defTabSz="933450">
                <a:lnSpc>
                  <a:spcPct val="90000"/>
                </a:lnSpc>
                <a:spcBef>
                  <a:spcPct val="0"/>
                </a:spcBef>
                <a:spcAft>
                  <a:spcPct val="35000"/>
                </a:spcAft>
              </a:pPr>
              <a:endParaRPr lang="ru-RU" sz="2100" kern="1200"/>
            </a:p>
          </p:txBody>
        </p:sp>
        <p:sp>
          <p:nvSpPr>
            <p:cNvPr id="14" name="Полилиния 13"/>
            <p:cNvSpPr/>
            <p:nvPr/>
          </p:nvSpPr>
          <p:spPr>
            <a:xfrm>
              <a:off x="6600050" y="5234576"/>
              <a:ext cx="475488" cy="475488"/>
            </a:xfrm>
            <a:custGeom>
              <a:avLst/>
              <a:gdLst>
                <a:gd name="connsiteX0" fmla="*/ 0 w 475488"/>
                <a:gd name="connsiteY0" fmla="*/ 261518 h 475488"/>
                <a:gd name="connsiteX1" fmla="*/ 106985 w 475488"/>
                <a:gd name="connsiteY1" fmla="*/ 261518 h 475488"/>
                <a:gd name="connsiteX2" fmla="*/ 106985 w 475488"/>
                <a:gd name="connsiteY2" fmla="*/ 0 h 475488"/>
                <a:gd name="connsiteX3" fmla="*/ 368503 w 475488"/>
                <a:gd name="connsiteY3" fmla="*/ 0 h 475488"/>
                <a:gd name="connsiteX4" fmla="*/ 368503 w 475488"/>
                <a:gd name="connsiteY4" fmla="*/ 261518 h 475488"/>
                <a:gd name="connsiteX5" fmla="*/ 475488 w 475488"/>
                <a:gd name="connsiteY5" fmla="*/ 261518 h 475488"/>
                <a:gd name="connsiteX6" fmla="*/ 237744 w 475488"/>
                <a:gd name="connsiteY6" fmla="*/ 475488 h 475488"/>
                <a:gd name="connsiteX7" fmla="*/ 0 w 475488"/>
                <a:gd name="connsiteY7" fmla="*/ 261518 h 47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488" h="475488">
                  <a:moveTo>
                    <a:pt x="0" y="261518"/>
                  </a:moveTo>
                  <a:lnTo>
                    <a:pt x="106985" y="261518"/>
                  </a:lnTo>
                  <a:lnTo>
                    <a:pt x="106985" y="0"/>
                  </a:lnTo>
                  <a:lnTo>
                    <a:pt x="368503" y="0"/>
                  </a:lnTo>
                  <a:lnTo>
                    <a:pt x="368503" y="261518"/>
                  </a:lnTo>
                  <a:lnTo>
                    <a:pt x="475488" y="261518"/>
                  </a:lnTo>
                  <a:lnTo>
                    <a:pt x="237744" y="475488"/>
                  </a:lnTo>
                  <a:lnTo>
                    <a:pt x="0" y="261518"/>
                  </a:lnTo>
                  <a:close/>
                </a:path>
              </a:pathLst>
            </a:custGeom>
          </p:spPr>
          <p:style>
            <a:lnRef idx="1">
              <a:schemeClr val="accent4">
                <a:tint val="40000"/>
                <a:alpha val="90000"/>
                <a:hueOff val="-3945706"/>
                <a:satOff val="22157"/>
                <a:lumOff val="1408"/>
                <a:alphaOff val="0"/>
              </a:schemeClr>
            </a:lnRef>
            <a:fillRef idx="1">
              <a:schemeClr val="accent4">
                <a:tint val="40000"/>
                <a:alpha val="90000"/>
                <a:hueOff val="-3945706"/>
                <a:satOff val="22157"/>
                <a:lumOff val="1408"/>
                <a:alphaOff val="0"/>
              </a:schemeClr>
            </a:fillRef>
            <a:effectRef idx="2">
              <a:schemeClr val="accent4">
                <a:tint val="40000"/>
                <a:alpha val="90000"/>
                <a:hueOff val="-3945706"/>
                <a:satOff val="22157"/>
                <a:lumOff val="1408"/>
                <a:alphaOff val="0"/>
              </a:schemeClr>
            </a:effectRef>
            <a:fontRef idx="minor">
              <a:schemeClr val="dk1">
                <a:hueOff val="0"/>
                <a:satOff val="0"/>
                <a:lumOff val="0"/>
                <a:alphaOff val="0"/>
              </a:schemeClr>
            </a:fontRef>
          </p:style>
          <p:txBody>
            <a:bodyPr spcFirstLastPara="0" vert="horz" wrap="square" lIns="133655" tIns="26670" rIns="133655" bIns="144353" numCol="1" spcCol="1270" anchor="ctr" anchorCtr="0">
              <a:noAutofit/>
            </a:bodyPr>
            <a:lstStyle/>
            <a:p>
              <a:pPr lvl="0" algn="ctr" defTabSz="933450">
                <a:lnSpc>
                  <a:spcPct val="90000"/>
                </a:lnSpc>
                <a:spcBef>
                  <a:spcPct val="0"/>
                </a:spcBef>
                <a:spcAft>
                  <a:spcPct val="35000"/>
                </a:spcAft>
              </a:pPr>
              <a:endParaRPr lang="ru-RU" sz="2100" kern="1200"/>
            </a:p>
          </p:txBody>
        </p:sp>
      </p:grpSp>
    </p:spTree>
    <p:extLst>
      <p:ext uri="{BB962C8B-B14F-4D97-AF65-F5344CB8AC3E}">
        <p14:creationId xmlns:p14="http://schemas.microsoft.com/office/powerpoint/2010/main" val="151883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728162" y="385262"/>
            <a:ext cx="7488832" cy="6017557"/>
            <a:chOff x="728162" y="385262"/>
            <a:chExt cx="7488832" cy="6017557"/>
          </a:xfrm>
        </p:grpSpPr>
        <p:sp>
          <p:nvSpPr>
            <p:cNvPr id="2" name="TextBox 1"/>
            <p:cNvSpPr txBox="1"/>
            <p:nvPr/>
          </p:nvSpPr>
          <p:spPr>
            <a:xfrm>
              <a:off x="728162" y="2924944"/>
              <a:ext cx="7488832" cy="3477875"/>
            </a:xfrm>
            <a:prstGeom prst="rect">
              <a:avLst/>
            </a:prstGeom>
            <a:noFill/>
          </p:spPr>
          <p:txBody>
            <a:bodyPr wrap="square" rtlCol="0">
              <a:spAutoFit/>
            </a:bodyPr>
            <a:lstStyle/>
            <a:p>
              <a:pPr algn="ctr"/>
              <a:r>
                <a:rPr lang="kk-KZ" sz="2200" b="1" i="1" dirty="0" smtClean="0">
                  <a:solidFill>
                    <a:schemeClr val="accent2">
                      <a:lumMod val="50000"/>
                    </a:schemeClr>
                  </a:solidFill>
                  <a:latin typeface="Times New Roman" pitchFamily="18" charset="0"/>
                  <a:cs typeface="Times New Roman" pitchFamily="18" charset="0"/>
                </a:rPr>
                <a:t>Жұмсарту </a:t>
              </a:r>
              <a:r>
                <a:rPr lang="en-US" sz="2200" b="1" i="1" dirty="0" smtClean="0">
                  <a:solidFill>
                    <a:schemeClr val="accent2">
                      <a:lumMod val="50000"/>
                    </a:schemeClr>
                  </a:solidFill>
                  <a:latin typeface="Times New Roman" pitchFamily="18" charset="0"/>
                  <a:cs typeface="Times New Roman" pitchFamily="18" charset="0"/>
                </a:rPr>
                <a:t>(</a:t>
              </a:r>
              <a:r>
                <a:rPr lang="kk-KZ" sz="2200" b="1" i="1" dirty="0" smtClean="0">
                  <a:solidFill>
                    <a:schemeClr val="accent2">
                      <a:lumMod val="50000"/>
                    </a:schemeClr>
                  </a:solidFill>
                  <a:latin typeface="Times New Roman" pitchFamily="18" charset="0"/>
                  <a:cs typeface="Times New Roman" pitchFamily="18" charset="0"/>
                </a:rPr>
                <a:t>пикелевание</a:t>
              </a:r>
              <a:r>
                <a:rPr lang="en-US" sz="2200" b="1" i="1" dirty="0" smtClean="0">
                  <a:solidFill>
                    <a:schemeClr val="accent2">
                      <a:lumMod val="50000"/>
                    </a:schemeClr>
                  </a:solidFill>
                  <a:latin typeface="Times New Roman" pitchFamily="18" charset="0"/>
                  <a:cs typeface="Times New Roman" pitchFamily="18" charset="0"/>
                </a:rPr>
                <a:t>)</a:t>
              </a:r>
              <a:endParaRPr lang="kk-KZ" sz="2200" b="1" i="1" dirty="0" smtClean="0">
                <a:solidFill>
                  <a:schemeClr val="accent2">
                    <a:lumMod val="50000"/>
                  </a:schemeClr>
                </a:solidFill>
                <a:latin typeface="Times New Roman" pitchFamily="18" charset="0"/>
                <a:cs typeface="Times New Roman" pitchFamily="18" charset="0"/>
              </a:endParaRPr>
            </a:p>
            <a:p>
              <a:pPr algn="ctr"/>
              <a:endParaRPr lang="kk-KZ" sz="2200" i="1" dirty="0" smtClean="0">
                <a:solidFill>
                  <a:schemeClr val="accent2">
                    <a:lumMod val="50000"/>
                  </a:schemeClr>
                </a:solidFill>
                <a:latin typeface="Times New Roman" pitchFamily="18" charset="0"/>
                <a:cs typeface="Times New Roman" pitchFamily="18" charset="0"/>
              </a:endParaRPr>
            </a:p>
            <a:p>
              <a:pPr algn="ctr"/>
              <a:r>
                <a:rPr lang="kk-KZ" sz="2200" i="1" dirty="0" smtClean="0">
                  <a:solidFill>
                    <a:schemeClr val="accent2">
                      <a:lumMod val="50000"/>
                    </a:schemeClr>
                  </a:solidFill>
                  <a:latin typeface="Times New Roman" pitchFamily="18" charset="0"/>
                  <a:cs typeface="Times New Roman" pitchFamily="18" charset="0"/>
                </a:rPr>
                <a:t>Теріні күкірт қышқылы ерітіндісімен өңдеу. Бұл процесс 26-30  ͦС температурада 10-20 сағаттай жүргізіледі. Ұзақтығы терінің қалыңдығымен тығыздығына байланысты. Өңделген тері болбырланып, тері ткані жұмсарып, созылмалы болады, сыртқы ортағатөзімді келеді. Жұмсарту әдетте теріні ерітінді құйылған кеспекке немесе барабанға салу, ал бағалы терілерді пикель ерітіндісін жағу арқылы жүзеге асады</a:t>
              </a:r>
              <a:r>
                <a:rPr lang="kk-KZ" sz="2200" i="1" dirty="0" smtClean="0"/>
                <a:t>. </a:t>
              </a:r>
              <a:endParaRPr lang="ru-RU" sz="2200" i="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85262"/>
              <a:ext cx="4248472" cy="259228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9022421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683567" y="1124744"/>
            <a:ext cx="7940569" cy="4708981"/>
            <a:chOff x="683567" y="1124744"/>
            <a:chExt cx="7940569" cy="4708981"/>
          </a:xfrm>
        </p:grpSpPr>
        <p:sp>
          <p:nvSpPr>
            <p:cNvPr id="2" name="TextBox 1"/>
            <p:cNvSpPr txBox="1"/>
            <p:nvPr/>
          </p:nvSpPr>
          <p:spPr>
            <a:xfrm>
              <a:off x="683567" y="1124744"/>
              <a:ext cx="7416825" cy="4708981"/>
            </a:xfrm>
            <a:prstGeom prst="rect">
              <a:avLst/>
            </a:prstGeom>
            <a:noFill/>
          </p:spPr>
          <p:txBody>
            <a:bodyPr wrap="square" rtlCol="0">
              <a:spAutoFit/>
            </a:bodyPr>
            <a:lstStyle/>
            <a:p>
              <a:r>
                <a:rPr lang="kk-KZ" sz="2000" b="1" i="1" dirty="0" smtClean="0">
                  <a:solidFill>
                    <a:schemeClr val="accent2">
                      <a:lumMod val="50000"/>
                    </a:schemeClr>
                  </a:solidFill>
                  <a:latin typeface="Times New Roman" pitchFamily="18" charset="0"/>
                  <a:cs typeface="Times New Roman" pitchFamily="18" charset="0"/>
                </a:rPr>
                <a:t>	Ашыту  </a:t>
              </a:r>
              <a:endParaRPr lang="kk-KZ" sz="2000" i="1" dirty="0" smtClean="0">
                <a:solidFill>
                  <a:schemeClr val="accent2">
                    <a:lumMod val="50000"/>
                  </a:schemeClr>
                </a:solidFill>
                <a:latin typeface="Times New Roman" pitchFamily="18" charset="0"/>
                <a:cs typeface="Times New Roman" pitchFamily="18" charset="0"/>
              </a:endParaRPr>
            </a:p>
            <a:p>
              <a:pPr algn="ctr"/>
              <a:endParaRPr lang="kk-KZ" sz="2000" i="1" dirty="0" smtClean="0">
                <a:solidFill>
                  <a:schemeClr val="accent2">
                    <a:lumMod val="50000"/>
                  </a:schemeClr>
                </a:solidFill>
                <a:latin typeface="Times New Roman" pitchFamily="18" charset="0"/>
                <a:cs typeface="Times New Roman" pitchFamily="18" charset="0"/>
              </a:endParaRPr>
            </a:p>
            <a:p>
              <a:r>
                <a:rPr lang="kk-KZ" sz="2000" i="1" dirty="0" smtClean="0">
                  <a:solidFill>
                    <a:schemeClr val="accent2">
                      <a:lumMod val="50000"/>
                    </a:schemeClr>
                  </a:solidFill>
                  <a:latin typeface="Times New Roman" pitchFamily="18" charset="0"/>
                  <a:cs typeface="Times New Roman" pitchFamily="18" charset="0"/>
                </a:rPr>
                <a:t> Бұл теріні нан квасымен илеу.  </a:t>
              </a:r>
            </a:p>
            <a:p>
              <a:r>
                <a:rPr lang="kk-KZ" sz="2000" i="1" dirty="0" smtClean="0">
                  <a:solidFill>
                    <a:schemeClr val="accent2">
                      <a:lumMod val="50000"/>
                    </a:schemeClr>
                  </a:solidFill>
                  <a:latin typeface="Times New Roman" pitchFamily="18" charset="0"/>
                  <a:cs typeface="Times New Roman" pitchFamily="18" charset="0"/>
                </a:rPr>
                <a:t>Ашытар алдында теріні шелдейді</a:t>
              </a:r>
            </a:p>
            <a:p>
              <a:r>
                <a:rPr lang="kk-KZ" sz="2000" i="1" dirty="0" smtClean="0">
                  <a:solidFill>
                    <a:schemeClr val="accent2">
                      <a:lumMod val="50000"/>
                    </a:schemeClr>
                  </a:solidFill>
                  <a:latin typeface="Times New Roman" pitchFamily="18" charset="0"/>
                  <a:cs typeface="Times New Roman" pitchFamily="18" charset="0"/>
                </a:rPr>
                <a:t>, квасқа ас тұзын қосады.  </a:t>
              </a:r>
            </a:p>
            <a:p>
              <a:r>
                <a:rPr lang="kk-KZ" sz="2000" i="1" dirty="0" smtClean="0">
                  <a:solidFill>
                    <a:schemeClr val="accent2">
                      <a:lumMod val="50000"/>
                    </a:schemeClr>
                  </a:solidFill>
                  <a:latin typeface="Times New Roman" pitchFamily="18" charset="0"/>
                  <a:cs typeface="Times New Roman" pitchFamily="18" charset="0"/>
                </a:rPr>
                <a:t>Ас тұзы қосылғандықтан</a:t>
              </a:r>
            </a:p>
            <a:p>
              <a:r>
                <a:rPr lang="kk-KZ" sz="2000" i="1" dirty="0" smtClean="0">
                  <a:solidFill>
                    <a:schemeClr val="accent2">
                      <a:lumMod val="50000"/>
                    </a:schemeClr>
                  </a:solidFill>
                  <a:latin typeface="Times New Roman" pitchFamily="18" charset="0"/>
                  <a:cs typeface="Times New Roman" pitchFamily="18" charset="0"/>
                </a:rPr>
                <a:t>  органикалық қышқылдар теріні</a:t>
              </a:r>
            </a:p>
            <a:p>
              <a:r>
                <a:rPr lang="kk-KZ" sz="2000" i="1" dirty="0" smtClean="0">
                  <a:solidFill>
                    <a:schemeClr val="accent2">
                      <a:lumMod val="50000"/>
                    </a:schemeClr>
                  </a:solidFill>
                  <a:latin typeface="Times New Roman" pitchFamily="18" charset="0"/>
                  <a:cs typeface="Times New Roman" pitchFamily="18" charset="0"/>
                </a:rPr>
                <a:t> консервілеп оны жұмсартады, созымды </a:t>
              </a:r>
            </a:p>
            <a:p>
              <a:r>
                <a:rPr lang="kk-KZ" sz="2000" i="1" dirty="0" smtClean="0">
                  <a:solidFill>
                    <a:schemeClr val="accent2">
                      <a:lumMod val="50000"/>
                    </a:schemeClr>
                  </a:solidFill>
                  <a:latin typeface="Times New Roman" pitchFamily="18" charset="0"/>
                  <a:cs typeface="Times New Roman" pitchFamily="18" charset="0"/>
                </a:rPr>
                <a:t>етеді; оның әсері пикельдің минералдық</a:t>
              </a:r>
            </a:p>
            <a:p>
              <a:r>
                <a:rPr lang="kk-KZ" sz="2000" i="1" dirty="0" smtClean="0">
                  <a:solidFill>
                    <a:schemeClr val="accent2">
                      <a:lumMod val="50000"/>
                    </a:schemeClr>
                  </a:solidFill>
                  <a:latin typeface="Times New Roman" pitchFamily="18" charset="0"/>
                  <a:cs typeface="Times New Roman" pitchFamily="18" charset="0"/>
                </a:rPr>
                <a:t> қышқылдық әсеріне ұқсас; газ тері тканін</a:t>
              </a:r>
            </a:p>
            <a:p>
              <a:r>
                <a:rPr lang="kk-KZ" sz="2000" i="1" dirty="0" smtClean="0">
                  <a:solidFill>
                    <a:schemeClr val="accent2">
                      <a:lumMod val="50000"/>
                    </a:schemeClr>
                  </a:solidFill>
                  <a:latin typeface="Times New Roman" pitchFamily="18" charset="0"/>
                  <a:cs typeface="Times New Roman" pitchFamily="18" charset="0"/>
                </a:rPr>
                <a:t> балбыратады. Әдетте ашытуды малмалау арқылы жүзеге асырады,кейде оны жағады; мұндайда квасты 2- 2,5 есе күштірек жасайды да, теріге квасты бірнеше рет жағады.</a:t>
              </a:r>
            </a:p>
            <a:p>
              <a:r>
                <a:rPr lang="kk-KZ" sz="2000" i="1" dirty="0" smtClean="0">
                  <a:solidFill>
                    <a:schemeClr val="accent2">
                      <a:lumMod val="50000"/>
                    </a:schemeClr>
                  </a:solidFill>
                  <a:latin typeface="Times New Roman" pitchFamily="18" charset="0"/>
                  <a:cs typeface="Times New Roman" pitchFamily="18" charset="0"/>
                </a:rPr>
                <a:t>Ашыту процесі 32-33  ͦС температурада 4- 6 тәулікке созылады. Мұндайда тері ткані балбырап жұмсарады, әрі со</a:t>
              </a:r>
              <a:r>
                <a:rPr lang="kk-KZ" sz="2000" i="1" dirty="0">
                  <a:solidFill>
                    <a:schemeClr val="accent2">
                      <a:lumMod val="50000"/>
                    </a:schemeClr>
                  </a:solidFill>
                  <a:latin typeface="Times New Roman" pitchFamily="18" charset="0"/>
                  <a:cs typeface="Times New Roman" pitchFamily="18" charset="0"/>
                </a:rPr>
                <a:t>зымды болады.</a:t>
              </a:r>
              <a:endParaRPr lang="ru-RU" sz="2000" i="1" dirty="0">
                <a:solidFill>
                  <a:schemeClr val="accent2">
                    <a:lumMod val="50000"/>
                  </a:schemeClr>
                </a:solidFill>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088" y="1412776"/>
              <a:ext cx="3260048" cy="23042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spTree>
    <p:extLst>
      <p:ext uri="{BB962C8B-B14F-4D97-AF65-F5344CB8AC3E}">
        <p14:creationId xmlns:p14="http://schemas.microsoft.com/office/powerpoint/2010/main" val="135274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467544" y="260648"/>
            <a:ext cx="8064896" cy="5906403"/>
            <a:chOff x="467544" y="260648"/>
            <a:chExt cx="8064896" cy="5906403"/>
          </a:xfrm>
        </p:grpSpPr>
        <p:sp>
          <p:nvSpPr>
            <p:cNvPr id="2" name="TextBox 1"/>
            <p:cNvSpPr txBox="1"/>
            <p:nvPr/>
          </p:nvSpPr>
          <p:spPr>
            <a:xfrm>
              <a:off x="467544" y="2996952"/>
              <a:ext cx="8064896" cy="3170099"/>
            </a:xfrm>
            <a:prstGeom prst="rect">
              <a:avLst/>
            </a:prstGeom>
            <a:noFill/>
          </p:spPr>
          <p:txBody>
            <a:bodyPr wrap="square" rtlCol="0">
              <a:spAutoFit/>
            </a:bodyPr>
            <a:lstStyle/>
            <a:p>
              <a:pPr algn="ctr"/>
              <a:r>
                <a:rPr lang="kk-KZ" sz="2000" i="1" dirty="0" smtClean="0">
                  <a:solidFill>
                    <a:schemeClr val="accent2">
                      <a:lumMod val="50000"/>
                    </a:schemeClr>
                  </a:solidFill>
                  <a:latin typeface="Times New Roman" pitchFamily="18" charset="0"/>
                  <a:cs typeface="Times New Roman" pitchFamily="18" charset="0"/>
                </a:rPr>
                <a:t>Илеу </a:t>
              </a:r>
              <a:r>
                <a:rPr lang="en-US" sz="2000" i="1" dirty="0" smtClean="0">
                  <a:solidFill>
                    <a:schemeClr val="accent2">
                      <a:lumMod val="50000"/>
                    </a:schemeClr>
                  </a:solidFill>
                  <a:latin typeface="Times New Roman" pitchFamily="18" charset="0"/>
                  <a:cs typeface="Times New Roman" pitchFamily="18" charset="0"/>
                </a:rPr>
                <a:t>(</a:t>
              </a:r>
              <a:r>
                <a:rPr lang="kk-KZ" sz="2000" i="1" dirty="0" smtClean="0">
                  <a:solidFill>
                    <a:schemeClr val="accent2">
                      <a:lumMod val="50000"/>
                    </a:schemeClr>
                  </a:solidFill>
                  <a:latin typeface="Times New Roman" pitchFamily="18" charset="0"/>
                  <a:cs typeface="Times New Roman" pitchFamily="18" charset="0"/>
                </a:rPr>
                <a:t>дубление</a:t>
              </a:r>
              <a:r>
                <a:rPr lang="en-US" sz="2000" i="1" dirty="0" smtClean="0">
                  <a:solidFill>
                    <a:schemeClr val="accent2">
                      <a:lumMod val="50000"/>
                    </a:schemeClr>
                  </a:solidFill>
                  <a:latin typeface="Times New Roman" pitchFamily="18" charset="0"/>
                  <a:cs typeface="Times New Roman" pitchFamily="18" charset="0"/>
                </a:rPr>
                <a:t>)</a:t>
              </a:r>
              <a:endParaRPr lang="kk-KZ" sz="2000" i="1" dirty="0" smtClean="0">
                <a:solidFill>
                  <a:schemeClr val="accent2">
                    <a:lumMod val="50000"/>
                  </a:schemeClr>
                </a:solidFill>
                <a:latin typeface="Times New Roman" pitchFamily="18" charset="0"/>
                <a:cs typeface="Times New Roman" pitchFamily="18" charset="0"/>
              </a:endParaRPr>
            </a:p>
            <a:p>
              <a:pPr algn="ctr"/>
              <a:r>
                <a:rPr lang="kk-KZ" sz="2000" i="1" dirty="0" smtClean="0">
                  <a:solidFill>
                    <a:schemeClr val="accent2">
                      <a:lumMod val="50000"/>
                    </a:schemeClr>
                  </a:solidFill>
                  <a:latin typeface="Times New Roman" pitchFamily="18" charset="0"/>
                  <a:cs typeface="Times New Roman" pitchFamily="18" charset="0"/>
                </a:rPr>
                <a:t>Теріні пикельдеу мен ашыту ылғалға және жоғары температураға төзімсіз келеді. Бұл кемшіліктерді жою үшін теріні илейді. </a:t>
              </a:r>
            </a:p>
            <a:p>
              <a:pPr algn="ctr"/>
              <a:r>
                <a:rPr lang="kk-KZ" sz="2000" i="1" dirty="0" smtClean="0">
                  <a:solidFill>
                    <a:schemeClr val="accent2">
                      <a:lumMod val="50000"/>
                    </a:schemeClr>
                  </a:solidFill>
                  <a:latin typeface="Times New Roman" pitchFamily="18" charset="0"/>
                  <a:cs typeface="Times New Roman" pitchFamily="18" charset="0"/>
                </a:rPr>
                <a:t>Илеу дерманың құрылымын өзгертпейді,алдыңғы өңдеудегі қалпын бекіте түседі. Мех өндірісінде илік зат ретінде үш валентті хромды кейде алюминийді кеңінен пайдаланады.</a:t>
              </a:r>
            </a:p>
            <a:p>
              <a:pPr algn="ctr"/>
              <a:r>
                <a:rPr lang="kk-KZ" sz="2000" i="1" dirty="0" smtClean="0">
                  <a:solidFill>
                    <a:schemeClr val="accent2">
                      <a:lumMod val="50000"/>
                    </a:schemeClr>
                  </a:solidFill>
                  <a:latin typeface="Times New Roman" pitchFamily="18" charset="0"/>
                  <a:cs typeface="Times New Roman" pitchFamily="18" charset="0"/>
                </a:rPr>
                <a:t>Хроммен илеу әсіресе тері ткані жұқа терілерге  қолданған тиімді, мұның өзі олардың терісін қалыңдатып, нығыздай түседі немесе жүні сирек терілерге тиімді, себебі мұндай илеуден кейін  жүн қоюлана түседі. </a:t>
              </a:r>
              <a:endParaRPr lang="ru-RU" sz="2000" i="1" dirty="0">
                <a:solidFill>
                  <a:schemeClr val="accent2">
                    <a:lumMod val="50000"/>
                  </a:schemeClr>
                </a:solidFill>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8096" y="260648"/>
              <a:ext cx="4223792" cy="26398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873208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611560" y="332656"/>
            <a:ext cx="7848872" cy="5749612"/>
            <a:chOff x="611560" y="332656"/>
            <a:chExt cx="7848872" cy="5749612"/>
          </a:xfrm>
        </p:grpSpPr>
        <p:sp>
          <p:nvSpPr>
            <p:cNvPr id="2" name="TextBox 1"/>
            <p:cNvSpPr txBox="1"/>
            <p:nvPr/>
          </p:nvSpPr>
          <p:spPr>
            <a:xfrm>
              <a:off x="611560" y="1988840"/>
              <a:ext cx="7848872" cy="4093428"/>
            </a:xfrm>
            <a:prstGeom prst="rect">
              <a:avLst/>
            </a:prstGeom>
            <a:noFill/>
          </p:spPr>
          <p:txBody>
            <a:bodyPr wrap="square" rtlCol="0">
              <a:spAutoFit/>
            </a:bodyPr>
            <a:lstStyle/>
            <a:p>
              <a:pPr algn="ctr"/>
              <a:endParaRPr lang="kk-KZ" sz="2000" i="1" dirty="0" smtClean="0">
                <a:solidFill>
                  <a:schemeClr val="accent2">
                    <a:lumMod val="50000"/>
                  </a:schemeClr>
                </a:solidFill>
                <a:latin typeface="Times New Roman" pitchFamily="18" charset="0"/>
                <a:cs typeface="Times New Roman" pitchFamily="18" charset="0"/>
              </a:endParaRPr>
            </a:p>
            <a:p>
              <a:pPr algn="ctr"/>
              <a:endParaRPr lang="kk-KZ" sz="2000" i="1" dirty="0">
                <a:solidFill>
                  <a:schemeClr val="accent2">
                    <a:lumMod val="50000"/>
                  </a:schemeClr>
                </a:solidFill>
                <a:latin typeface="Times New Roman" pitchFamily="18" charset="0"/>
                <a:cs typeface="Times New Roman" pitchFamily="18" charset="0"/>
              </a:endParaRPr>
            </a:p>
            <a:p>
              <a:pPr algn="ctr"/>
              <a:r>
                <a:rPr lang="kk-KZ" sz="2000" i="1" dirty="0" smtClean="0">
                  <a:solidFill>
                    <a:schemeClr val="accent2">
                      <a:lumMod val="50000"/>
                    </a:schemeClr>
                  </a:solidFill>
                  <a:latin typeface="Times New Roman" pitchFamily="18" charset="0"/>
                  <a:cs typeface="Times New Roman" pitchFamily="18" charset="0"/>
                </a:rPr>
                <a:t>Майлау </a:t>
              </a:r>
            </a:p>
            <a:p>
              <a:pPr algn="ctr"/>
              <a:r>
                <a:rPr lang="kk-KZ" sz="2000" i="1" dirty="0" smtClean="0">
                  <a:solidFill>
                    <a:schemeClr val="accent2">
                      <a:lumMod val="50000"/>
                    </a:schemeClr>
                  </a:solidFill>
                  <a:latin typeface="Times New Roman" pitchFamily="18" charset="0"/>
                  <a:cs typeface="Times New Roman" pitchFamily="18" charset="0"/>
                </a:rPr>
                <a:t>Майлау тері тканінің жұмсаруына , созымды әрі берік болуына ықпал етіп, оның ылғалдылыққа төзімділігін арттырады. Мұндай процесте май тері тканінің талшығын жабады да соның нәтижесінде кептірген кезде олардың желімделуіне, ал тері ткані құрылымының нығыздалуына мүмкіндік бермейді.</a:t>
              </a:r>
            </a:p>
            <a:p>
              <a:pPr algn="ctr"/>
              <a:r>
                <a:rPr lang="kk-KZ" sz="2000" i="1" dirty="0" smtClean="0">
                  <a:solidFill>
                    <a:schemeClr val="accent2">
                      <a:lumMod val="50000"/>
                    </a:schemeClr>
                  </a:solidFill>
                  <a:latin typeface="Times New Roman" pitchFamily="18" charset="0"/>
                  <a:cs typeface="Times New Roman" pitchFamily="18" charset="0"/>
                </a:rPr>
                <a:t>Майлау май эмульсиясы арқылы жүзеге асырылады, оның құрамында май, су, эмульгатор, аммиак болады. Теріні майлау үшін әдетте балық, ит, қой майлары пайдаланылады.  Майлауды көбінесе қолмен, щеткамен ,  немесе шүберекпен атқарады. Арзан терілерді майға малып алады. Майланған терілерді бір жерге үйіп қояды.</a:t>
              </a:r>
              <a:endParaRPr lang="ru-RU" sz="2000" i="1" dirty="0">
                <a:solidFill>
                  <a:schemeClr val="accent2">
                    <a:lumMod val="50000"/>
                  </a:schemeClr>
                </a:solidFill>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32656"/>
              <a:ext cx="4536504" cy="188684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669825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441</TotalTime>
  <Words>1098</Words>
  <Application>Microsoft Office PowerPoint</Application>
  <PresentationFormat>Экран (4:3)</PresentationFormat>
  <Paragraphs>117</Paragraphs>
  <Slides>27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user</cp:lastModifiedBy>
  <cp:revision>30</cp:revision>
  <cp:lastPrinted>2014-04-21T20:08:59Z</cp:lastPrinted>
  <dcterms:created xsi:type="dcterms:W3CDTF">2014-04-17T16:13:13Z</dcterms:created>
  <dcterms:modified xsi:type="dcterms:W3CDTF">2014-04-21T20:09:11Z</dcterms:modified>
</cp:coreProperties>
</file>