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handoutMasterIdLst>
    <p:handoutMasterId r:id="rId12"/>
  </p:handoutMasterIdLst>
  <p:sldIdLst>
    <p:sldId id="256" r:id="rId2"/>
    <p:sldId id="259" r:id="rId3"/>
    <p:sldId id="257" r:id="rId4"/>
    <p:sldId id="258" r:id="rId5"/>
    <p:sldId id="260" r:id="rId6"/>
    <p:sldId id="261" r:id="rId7"/>
    <p:sldId id="263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89" autoAdjust="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028D2-4E54-4644-B5BA-00A4C26E1ED6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33341-392D-4E2A-92B6-AE8F2DB267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79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9E1A3FF-B612-4738-8E92-15CB56C58F7C}" type="datetimeFigureOut">
              <a:rPr lang="ru-RU" smtClean="0"/>
              <a:t>26.02.2011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9E4064F-ECCF-4738-8565-31E97EAA1C7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0309"/>
            <a:ext cx="2190855" cy="287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85800" y="1556792"/>
            <a:ext cx="7772400" cy="914400"/>
          </a:xfrm>
        </p:spPr>
        <p:txBody>
          <a:bodyPr/>
          <a:lstStyle/>
          <a:p>
            <a:r>
              <a:rPr lang="ru-RU" sz="72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Гетеракидоз кур</a:t>
            </a:r>
            <a:endParaRPr lang="ru-RU" sz="72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6138272"/>
            <a:ext cx="457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Выполнила Любанская Наталья 43 гр.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84984"/>
            <a:ext cx="2327515" cy="250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64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332656"/>
            <a:ext cx="4211960" cy="6309320"/>
          </a:xfrm>
        </p:spPr>
        <p:txBody>
          <a:bodyPr/>
          <a:lstStyle/>
          <a:p>
            <a:pPr marL="68580" indent="0" algn="ctr">
              <a:buNone/>
            </a:pPr>
            <a:endParaRPr lang="ru-RU" sz="4000" dirty="0" smtClean="0"/>
          </a:p>
          <a:p>
            <a:pPr marL="68580" indent="0" algn="ctr">
              <a:buNone/>
            </a:pPr>
            <a:endParaRPr lang="ru-RU" sz="4000" dirty="0"/>
          </a:p>
          <a:p>
            <a:pPr marL="68580" indent="0" algn="ctr">
              <a:buNone/>
            </a:pPr>
            <a:r>
              <a:rPr lang="ru-RU" sz="4000" dirty="0" smtClean="0"/>
              <a:t>Слепые кишки курицы, пораженные гетеракисами.</a:t>
            </a:r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1829" t="3160" r="1829" b="1486"/>
          <a:stretch/>
        </p:blipFill>
        <p:spPr bwMode="auto">
          <a:xfrm>
            <a:off x="1259632" y="836712"/>
            <a:ext cx="2989486" cy="45414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79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95288" y="12700"/>
            <a:ext cx="8748712" cy="6845300"/>
          </a:xfrm>
        </p:spPr>
        <p:txBody>
          <a:bodyPr/>
          <a:lstStyle/>
          <a:p>
            <a:pPr marL="68580" indent="0" algn="ctr">
              <a:buNone/>
            </a:pPr>
            <a:endParaRPr lang="ru-RU" dirty="0" smtClean="0"/>
          </a:p>
          <a:p>
            <a:pPr marL="68580" indent="0" algn="ctr">
              <a:buNone/>
            </a:pPr>
            <a:endParaRPr lang="ru-RU" dirty="0"/>
          </a:p>
          <a:p>
            <a:pPr marL="68580" indent="0" algn="ctr">
              <a:buNone/>
            </a:pPr>
            <a:r>
              <a:rPr lang="ru-RU" dirty="0" smtClean="0"/>
              <a:t>Хроническое </a:t>
            </a:r>
            <a:r>
              <a:rPr lang="ru-RU" dirty="0"/>
              <a:t>иногда энзоотическое заболевание преимущественно молодняка кур, выращиваемого на выгулах, </a:t>
            </a:r>
            <a:r>
              <a:rPr lang="ru-RU" dirty="0" smtClean="0"/>
              <a:t>проявляющееся истощением, поносом. </a:t>
            </a:r>
          </a:p>
          <a:p>
            <a:pPr marL="68580" indent="0" algn="ctr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56992"/>
            <a:ext cx="4128076" cy="309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64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0"/>
            <a:ext cx="8712968" cy="6858000"/>
          </a:xfrm>
        </p:spPr>
        <p:txBody>
          <a:bodyPr/>
          <a:lstStyle/>
          <a:p>
            <a:pPr marL="68580" indent="0" algn="ctr">
              <a:buNone/>
            </a:pPr>
            <a:r>
              <a:rPr lang="ru-RU" dirty="0" smtClean="0"/>
              <a:t>Гетеракидоз (</a:t>
            </a:r>
            <a:r>
              <a:rPr lang="en-US" dirty="0" smtClean="0"/>
              <a:t>Heterakidosis</a:t>
            </a:r>
            <a:r>
              <a:rPr lang="ru-RU" dirty="0" smtClean="0"/>
              <a:t>)</a:t>
            </a:r>
            <a:r>
              <a:rPr lang="en-US" dirty="0" smtClean="0"/>
              <a:t> – </a:t>
            </a:r>
            <a:r>
              <a:rPr lang="ru-RU" dirty="0" smtClean="0"/>
              <a:t>гельминтоз кур, вызываемый нематодой из семейства </a:t>
            </a:r>
            <a:r>
              <a:rPr lang="en-US" dirty="0" smtClean="0"/>
              <a:t>Heterakidae</a:t>
            </a:r>
            <a:r>
              <a:rPr lang="ru-RU" dirty="0" smtClean="0"/>
              <a:t>, </a:t>
            </a:r>
            <a:r>
              <a:rPr lang="en-US" dirty="0" smtClean="0"/>
              <a:t> Heterakis gallinarum</a:t>
            </a:r>
            <a:r>
              <a:rPr lang="ru-RU" dirty="0" smtClean="0"/>
              <a:t>, паразитирующий также у фазанов, цесарок и диких птиц отряда куриных. </a:t>
            </a:r>
            <a:r>
              <a:rPr lang="ru-RU" dirty="0"/>
              <a:t>Локализуется в слепых </a:t>
            </a:r>
            <a:r>
              <a:rPr lang="ru-RU" dirty="0" smtClean="0"/>
              <a:t>кишках. Возбудитель причиняет большой экономический ущерб. </a:t>
            </a:r>
            <a:r>
              <a:rPr lang="en-US" dirty="0" smtClean="0"/>
              <a:t> </a:t>
            </a:r>
            <a:endParaRPr lang="ru-RU" dirty="0" smtClean="0"/>
          </a:p>
          <a:p>
            <a:pPr marL="68580" indent="0" algn="ctr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333375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46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8"/>
            <a:ext cx="8820472" cy="6856111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Гетеракис – небольшая нематода светло-желтого цвета. Раздельнополый гельминт. </a:t>
            </a:r>
          </a:p>
          <a:p>
            <a:pPr marL="68580" indent="0" algn="ctr">
              <a:buNone/>
            </a:pPr>
            <a:r>
              <a:rPr lang="ru-RU" dirty="0" smtClean="0"/>
              <a:t>Самец достигает 6 – 11 мм длины. </a:t>
            </a:r>
          </a:p>
          <a:p>
            <a:pPr marL="68580" indent="0" algn="ctr">
              <a:buNone/>
            </a:pPr>
            <a:r>
              <a:rPr lang="ru-RU" dirty="0" smtClean="0"/>
              <a:t>На </a:t>
            </a:r>
            <a:r>
              <a:rPr lang="ru-RU" dirty="0"/>
              <a:t>хвостовом конце боковые крылья поддерживаемые половыми сосочками. Кпереди от половых сосочков на вентральной </a:t>
            </a:r>
            <a:r>
              <a:rPr lang="ru-RU" dirty="0" smtClean="0"/>
              <a:t>поверхности </a:t>
            </a:r>
            <a:r>
              <a:rPr lang="ru-RU" dirty="0"/>
              <a:t>хвостового конца располагается крупное кольцевидное образование – половая присоска. Вершина хвостового конца истончена имеет форму стилета. </a:t>
            </a:r>
          </a:p>
        </p:txBody>
      </p:sp>
    </p:spTree>
    <p:extLst>
      <p:ext uri="{BB962C8B-B14F-4D97-AF65-F5344CB8AC3E}">
        <p14:creationId xmlns:p14="http://schemas.microsoft.com/office/powerpoint/2010/main" val="238480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7772400" cy="4572000"/>
          </a:xfrm>
        </p:spPr>
        <p:txBody>
          <a:bodyPr/>
          <a:lstStyle/>
          <a:p>
            <a:pPr marL="68580" indent="0" algn="ctr">
              <a:buNone/>
            </a:pPr>
            <a:r>
              <a:rPr lang="ru-RU" dirty="0"/>
              <a:t>Самка от 8 до 12 мм длины. </a:t>
            </a:r>
          </a:p>
          <a:p>
            <a:pPr marL="68580" indent="0" algn="ctr">
              <a:buNone/>
            </a:pPr>
            <a:r>
              <a:rPr lang="ru-RU" dirty="0"/>
              <a:t>Рот окружен тремя губами, на заднем конце пищевода – шаровидный бульбус. </a:t>
            </a:r>
          </a:p>
          <a:p>
            <a:pPr marL="68580" indent="0" algn="ctr">
              <a:buNone/>
            </a:pPr>
            <a:r>
              <a:rPr lang="ru-RU" dirty="0"/>
              <a:t>Вульва открывается поперечной щелью в области середины тела, ведет в длинную вагину. </a:t>
            </a:r>
          </a:p>
        </p:txBody>
      </p:sp>
    </p:spTree>
    <p:extLst>
      <p:ext uri="{BB962C8B-B14F-4D97-AF65-F5344CB8AC3E}">
        <p14:creationId xmlns:p14="http://schemas.microsoft.com/office/powerpoint/2010/main" val="382241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4" y="0"/>
            <a:ext cx="3995936" cy="6858000"/>
          </a:xfrm>
        </p:spPr>
        <p:txBody>
          <a:bodyPr/>
          <a:lstStyle/>
          <a:p>
            <a:pPr marL="68580" indent="0" algn="ctr">
              <a:buNone/>
            </a:pPr>
            <a:endParaRPr lang="ru-RU" dirty="0" smtClean="0"/>
          </a:p>
          <a:p>
            <a:pPr marL="68580" indent="0" algn="ctr">
              <a:buNone/>
            </a:pPr>
            <a:endParaRPr lang="ru-RU" dirty="0"/>
          </a:p>
          <a:p>
            <a:pPr marL="68580" indent="0" algn="ctr">
              <a:buNone/>
            </a:pPr>
            <a:r>
              <a:rPr lang="ru-RU" dirty="0" smtClean="0"/>
              <a:t>Яйца овальные, размером  0,063-0,075х0,034-0,036 мм, покрыты двуконтурной скорлупой, выделяются во внешнюю среду незрелыми</a:t>
            </a:r>
            <a:r>
              <a:rPr lang="ru-RU" dirty="0"/>
              <a:t>(на стадии одного бластомера)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2808312" cy="4037434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6438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64"/>
            <a:ext cx="8748464" cy="684453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endParaRPr lang="ru-RU" sz="4000" dirty="0" smtClean="0"/>
          </a:p>
          <a:p>
            <a:pPr marL="68580" indent="0">
              <a:buNone/>
            </a:pPr>
            <a:endParaRPr lang="ru-RU" sz="3200" dirty="0" smtClean="0"/>
          </a:p>
          <a:p>
            <a:pPr marL="68580" indent="0" algn="ctr">
              <a:buNone/>
            </a:pPr>
            <a:r>
              <a:rPr lang="ru-RU" sz="3600" dirty="0" smtClean="0"/>
              <a:t>Гетеракиды </a:t>
            </a:r>
            <a:r>
              <a:rPr lang="ru-RU" sz="3600" dirty="0"/>
              <a:t>развиваются прямым путем. </a:t>
            </a:r>
            <a:r>
              <a:rPr lang="ru-RU" sz="3600" dirty="0" smtClean="0"/>
              <a:t>Самки нематод откладывают </a:t>
            </a:r>
            <a:r>
              <a:rPr lang="ru-RU" sz="3600" dirty="0"/>
              <a:t>яйца в просвете слепых кишок, которые выделяются во внешнюю среду вместе с пометом </a:t>
            </a:r>
            <a:r>
              <a:rPr lang="ru-RU" sz="3600" dirty="0" smtClean="0"/>
              <a:t>птицы. </a:t>
            </a:r>
            <a:r>
              <a:rPr lang="ru-RU" sz="3600" dirty="0"/>
              <a:t>При благоприятных условиях яйца достигают инвазионной стадии через </a:t>
            </a:r>
            <a:r>
              <a:rPr lang="ru-RU" sz="3600" dirty="0" smtClean="0"/>
              <a:t> 1—3  недели. </a:t>
            </a:r>
            <a:endParaRPr lang="ru-RU" sz="3600" dirty="0"/>
          </a:p>
          <a:p>
            <a:pPr marL="68580" indent="0">
              <a:buNone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3548" y="0"/>
            <a:ext cx="6716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Жизненный цикл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442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8"/>
            <a:ext cx="8748464" cy="6856111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Птица заражается на </a:t>
            </a:r>
            <a:r>
              <a:rPr lang="ru-RU" dirty="0"/>
              <a:t>выгулах и в птичниках при заглатывании с кормом и водой инвазионных </a:t>
            </a:r>
            <a:r>
              <a:rPr lang="ru-RU" dirty="0" smtClean="0"/>
              <a:t>яиц гетеракид. </a:t>
            </a:r>
            <a:r>
              <a:rPr lang="ru-RU" dirty="0"/>
              <a:t>В тонком отделе кишечника </a:t>
            </a:r>
            <a:r>
              <a:rPr lang="ru-RU" dirty="0" smtClean="0"/>
              <a:t>хозяев </a:t>
            </a:r>
            <a:r>
              <a:rPr lang="ru-RU" dirty="0"/>
              <a:t>из яиц гетеракид освобождаются личинки, которые проникают в </a:t>
            </a:r>
            <a:r>
              <a:rPr lang="ru-RU" dirty="0" smtClean="0"/>
              <a:t>толщу </a:t>
            </a:r>
            <a:r>
              <a:rPr lang="ru-RU" dirty="0"/>
              <a:t>слизистой и </a:t>
            </a:r>
            <a:r>
              <a:rPr lang="ru-RU" dirty="0" smtClean="0"/>
              <a:t>в просвет </a:t>
            </a:r>
            <a:r>
              <a:rPr lang="ru-RU" dirty="0"/>
              <a:t>желез слепых кишок, где происходит линька </a:t>
            </a:r>
            <a:r>
              <a:rPr lang="ru-RU" dirty="0" smtClean="0"/>
              <a:t>личинок</a:t>
            </a:r>
            <a:r>
              <a:rPr lang="ru-RU" dirty="0"/>
              <a:t>. </a:t>
            </a: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77072"/>
            <a:ext cx="5044835" cy="255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145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0"/>
            <a:ext cx="8712968" cy="6858000"/>
          </a:xfrm>
        </p:spPr>
        <p:txBody>
          <a:bodyPr/>
          <a:lstStyle/>
          <a:p>
            <a:pPr marL="68580" indent="0">
              <a:buNone/>
            </a:pPr>
            <a:endParaRPr lang="ru-RU" dirty="0" smtClean="0"/>
          </a:p>
          <a:p>
            <a:pPr marL="68580" indent="0" algn="ctr">
              <a:buNone/>
            </a:pPr>
            <a:r>
              <a:rPr lang="ru-RU" dirty="0" smtClean="0"/>
              <a:t>Примерно </a:t>
            </a:r>
            <a:r>
              <a:rPr lang="ru-RU" dirty="0"/>
              <a:t>через 5 суток личинки выселяются в просвет слепых кишок и через  3,5—4  недели превращаются в половозрелых паразитов</a:t>
            </a:r>
            <a:r>
              <a:rPr lang="ru-RU" dirty="0" smtClean="0"/>
              <a:t>. Взрослые гетеракисы паразитируют в организме кур до 1 года, </a:t>
            </a:r>
            <a:r>
              <a:rPr lang="ru-RU" dirty="0"/>
              <a:t>после выбрасываются из </a:t>
            </a:r>
            <a:r>
              <a:rPr lang="ru-RU" dirty="0" smtClean="0"/>
              <a:t>организма.</a:t>
            </a:r>
            <a:endParaRPr lang="ru-RU" dirty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29000"/>
            <a:ext cx="5114925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68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198</TotalTime>
  <Words>295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Метро</vt:lpstr>
      <vt:lpstr>Гетеракидоз кур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LAN_OS</dc:creator>
  <cp:lastModifiedBy>LAN_OS</cp:lastModifiedBy>
  <cp:revision>13</cp:revision>
  <dcterms:created xsi:type="dcterms:W3CDTF">2011-02-23T20:33:56Z</dcterms:created>
  <dcterms:modified xsi:type="dcterms:W3CDTF">2011-02-26T14:38:41Z</dcterms:modified>
</cp:coreProperties>
</file>