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9" r:id="rId2"/>
    <p:sldId id="264" r:id="rId3"/>
    <p:sldId id="268" r:id="rId4"/>
    <p:sldId id="270" r:id="rId5"/>
    <p:sldId id="269" r:id="rId6"/>
    <p:sldId id="274" r:id="rId7"/>
    <p:sldId id="272" r:id="rId8"/>
    <p:sldId id="275" r:id="rId9"/>
    <p:sldId id="276" r:id="rId10"/>
    <p:sldId id="273" r:id="rId11"/>
    <p:sldId id="271" r:id="rId12"/>
    <p:sldId id="256" r:id="rId13"/>
    <p:sldId id="277" r:id="rId14"/>
    <p:sldId id="278" r:id="rId15"/>
    <p:sldId id="280" r:id="rId16"/>
    <p:sldId id="279" r:id="rId17"/>
    <p:sldId id="281" r:id="rId18"/>
    <p:sldId id="283" r:id="rId19"/>
    <p:sldId id="282" r:id="rId20"/>
    <p:sldId id="260" r:id="rId21"/>
    <p:sldId id="265" r:id="rId22"/>
    <p:sldId id="266" r:id="rId23"/>
    <p:sldId id="261" r:id="rId24"/>
    <p:sldId id="286" r:id="rId25"/>
    <p:sldId id="284" r:id="rId26"/>
    <p:sldId id="285" r:id="rId27"/>
    <p:sldId id="258" r:id="rId28"/>
    <p:sldId id="267" r:id="rId29"/>
    <p:sldId id="257" r:id="rId30"/>
    <p:sldId id="262" r:id="rId31"/>
    <p:sldId id="287" r:id="rId32"/>
    <p:sldId id="288" r:id="rId33"/>
    <p:sldId id="289"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3300"/>
    <a:srgbClr val="99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2" d="100"/>
          <a:sy n="8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25EEDE-3ECC-4D4C-A787-5F8BEF44CF08}" type="datetimeFigureOut">
              <a:rPr lang="ru-RU" smtClean="0"/>
              <a:pPr/>
              <a:t>27.01.2020</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9481A8-4545-4795-9822-4ACDADAA4F89}"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27.01.2020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27.01.2020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27.01.2020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106E36-FD25-4E2D-B0AA-010F637433A0}" type="datetimeFigureOut">
              <a:rPr lang="ru-RU" smtClean="0"/>
              <a:pPr/>
              <a:t>27.01.2020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27.01.2020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106E36-FD25-4E2D-B0AA-010F637433A0}" type="datetimeFigureOut">
              <a:rPr lang="ru-RU" smtClean="0"/>
              <a:pPr/>
              <a:t>27.01.2020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27.01.2020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27.01.2020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27.01.2020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27.01.2020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27.01.2020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106E36-FD25-4E2D-B0AA-010F637433A0}" type="datetimeFigureOut">
              <a:rPr lang="ru-RU" smtClean="0"/>
              <a:pPr/>
              <a:t>27.01.2020</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71.jpeg"/></Relationships>
</file>

<file path=ppt/slides/_rels/slide2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9.jpeg"/><Relationship Id="rId4" Type="http://schemas.openxmlformats.org/officeDocument/2006/relationships/image" Target="../media/image78.jpeg"/></Relationships>
</file>

<file path=ppt/slides/_rels/slide2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2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3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3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pic>
        <p:nvPicPr>
          <p:cNvPr id="1026" name="Picture 2" descr="\\10.2.20.2\Files 2.0\Елена Николаевна\Абай.jpg"/>
          <p:cNvPicPr>
            <a:picLocks noChangeAspect="1" noChangeArrowheads="1"/>
          </p:cNvPicPr>
          <p:nvPr/>
        </p:nvPicPr>
        <p:blipFill>
          <a:blip r:embed="rId3"/>
          <a:srcRect/>
          <a:stretch>
            <a:fillRect/>
          </a:stretch>
        </p:blipFill>
        <p:spPr bwMode="auto">
          <a:xfrm>
            <a:off x="3166" y="0"/>
            <a:ext cx="9137668" cy="6858000"/>
          </a:xfrm>
          <a:prstGeom prst="rect">
            <a:avLst/>
          </a:prstGeom>
          <a:noFill/>
        </p:spPr>
      </p:pic>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3" name="Прямоугольник 2"/>
          <p:cNvSpPr/>
          <p:nvPr/>
        </p:nvSpPr>
        <p:spPr>
          <a:xfrm>
            <a:off x="571472" y="4214818"/>
            <a:ext cx="8072494" cy="1754326"/>
          </a:xfrm>
          <a:prstGeom prst="rect">
            <a:avLst/>
          </a:prstGeom>
          <a:noFill/>
        </p:spPr>
        <p:txBody>
          <a:bodyPr wrap="square" lIns="91440" tIns="45720" rIns="91440" bIns="45720">
            <a:spAutoFit/>
          </a:bodyPr>
          <a:lstStyle/>
          <a:p>
            <a:pPr algn="ctr"/>
            <a:r>
              <a:rPr lang="ru-RU" sz="5400" b="1" cap="none" spc="0" dirty="0" smtClean="0">
                <a:ln w="12700">
                  <a:solidFill>
                    <a:schemeClr val="tx2">
                      <a:satMod val="155000"/>
                    </a:schemeClr>
                  </a:solidFill>
                  <a:prstDash val="solid"/>
                </a:ln>
                <a:solidFill>
                  <a:srgbClr val="996600"/>
                </a:solidFill>
                <a:effectLst>
                  <a:outerShdw blurRad="41275" dist="20320" dir="1800000" algn="tl" rotWithShape="0">
                    <a:srgbClr val="000000">
                      <a:alpha val="40000"/>
                    </a:srgbClr>
                  </a:outerShdw>
                </a:effectLst>
              </a:rPr>
              <a:t>Абай – мәңгі халқының жүрегінде</a:t>
            </a:r>
            <a:endParaRPr lang="ru-RU" sz="5400" b="1" cap="none" spc="0" dirty="0">
              <a:ln w="12700">
                <a:solidFill>
                  <a:schemeClr val="tx2">
                    <a:satMod val="155000"/>
                  </a:schemeClr>
                </a:solidFill>
                <a:prstDash val="solid"/>
              </a:ln>
              <a:solidFill>
                <a:srgbClr val="996600"/>
              </a:solidFill>
              <a:effectLst>
                <a:outerShdw blurRad="41275" dist="20320" dir="1800000" algn="tl" rotWithShape="0">
                  <a:srgbClr val="000000">
                    <a:alpha val="40000"/>
                  </a:srgbClr>
                </a:outerShdw>
              </a:effectLst>
            </a:endParaRPr>
          </a:p>
        </p:txBody>
      </p:sp>
      <p:pic>
        <p:nvPicPr>
          <p:cNvPr id="10242" name="Picture 2" descr="Похожее изображение"/>
          <p:cNvPicPr>
            <a:picLocks noChangeAspect="1" noChangeArrowheads="1"/>
          </p:cNvPicPr>
          <p:nvPr/>
        </p:nvPicPr>
        <p:blipFill>
          <a:blip r:embed="rId3" cstate="print"/>
          <a:srcRect/>
          <a:stretch>
            <a:fillRect/>
          </a:stretch>
        </p:blipFill>
        <p:spPr bwMode="auto">
          <a:xfrm>
            <a:off x="1928794" y="571480"/>
            <a:ext cx="5162550" cy="3324226"/>
          </a:xfrm>
          <a:prstGeom prst="round2Diag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pic>
        <p:nvPicPr>
          <p:cNvPr id="1026" name="Picture 2" descr="\\10.2.20.2\Files 2.0\Елена Николаевна\Без имени-1.png"/>
          <p:cNvPicPr>
            <a:picLocks noChangeAspect="1" noChangeArrowheads="1"/>
          </p:cNvPicPr>
          <p:nvPr/>
        </p:nvPicPr>
        <p:blipFill>
          <a:blip r:embed="rId3"/>
          <a:srcRect/>
          <a:stretch>
            <a:fillRect/>
          </a:stretch>
        </p:blipFill>
        <p:spPr bwMode="auto">
          <a:xfrm>
            <a:off x="111784" y="214290"/>
            <a:ext cx="8889372" cy="6429420"/>
          </a:xfrm>
          <a:prstGeom prst="rect">
            <a:avLst/>
          </a:prstGeom>
          <a:noFill/>
        </p:spPr>
      </p:pic>
      <p:sp>
        <p:nvSpPr>
          <p:cNvPr id="5" name="Прямоугольник 4"/>
          <p:cNvSpPr/>
          <p:nvPr/>
        </p:nvSpPr>
        <p:spPr>
          <a:xfrm>
            <a:off x="571472" y="642918"/>
            <a:ext cx="7858180" cy="56436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2400" b="1" i="1" dirty="0" smtClean="0">
              <a:latin typeface="Times New Roman" pitchFamily="18" charset="0"/>
              <a:cs typeface="Times New Roman" pitchFamily="18" charset="0"/>
            </a:endParaRPr>
          </a:p>
          <a:p>
            <a:pPr algn="ctr"/>
            <a:endParaRPr lang="ru-RU" sz="2400" b="1" i="1" dirty="0" smtClean="0">
              <a:latin typeface="Times New Roman" pitchFamily="18" charset="0"/>
              <a:cs typeface="Times New Roman" pitchFamily="18" charset="0"/>
            </a:endParaRPr>
          </a:p>
          <a:p>
            <a:pPr algn="ctr"/>
            <a:endParaRPr lang="ru-RU" sz="1200" b="1" i="1" dirty="0" smtClean="0">
              <a:latin typeface="Times New Roman" pitchFamily="18" charset="0"/>
              <a:cs typeface="Times New Roman" pitchFamily="18" charset="0"/>
            </a:endParaRPr>
          </a:p>
          <a:p>
            <a:pPr algn="ctr"/>
            <a:r>
              <a:rPr lang="ru-RU" sz="2800" b="1" i="1" dirty="0" smtClean="0">
                <a:latin typeface="Times New Roman" pitchFamily="18" charset="0"/>
                <a:cs typeface="Times New Roman" pitchFamily="18" charset="0"/>
              </a:rPr>
              <a:t>Поэзияда, музыкада, қоғамдық – азаттық ой-пікір саласында өлмес-өшпес шығармалар берген Абай қазақ халқының өткен замандағы өмірін зерттеуші біздің ұрпаққа таңгажайып түлға болып көрнеді. Ол өз жалқының ғасырлар бойғы мәдениетінің таңдаулы нәрін алды және бұл қазынаны орыстын және Батыс Европа мәдениетінің игі әсерімен молықтырды. Абай лебі, Абай үні, Абай тынысы – заман тынысы, халық үні. Бүгін ол үн біздің де үнге қосылып, жаңғырып, жаңа өріс алып тұр.</a:t>
            </a:r>
          </a:p>
          <a:p>
            <a:pPr algn="ctr"/>
            <a:endParaRPr lang="kk-KZ" sz="1100" b="1" i="1" dirty="0" smtClean="0">
              <a:latin typeface="Times New Roman" pitchFamily="18" charset="0"/>
              <a:cs typeface="Times New Roman" pitchFamily="18" charset="0"/>
            </a:endParaRPr>
          </a:p>
          <a:p>
            <a:endParaRPr lang="kk-KZ" sz="900" b="1" i="1" dirty="0" smtClean="0">
              <a:latin typeface="Times New Roman" pitchFamily="18" charset="0"/>
              <a:cs typeface="Times New Roman" pitchFamily="18" charset="0"/>
            </a:endParaRPr>
          </a:p>
          <a:p>
            <a:pPr algn="ctr"/>
            <a:r>
              <a:rPr lang="kk-KZ" sz="2600" b="1" i="1" dirty="0" smtClean="0">
                <a:latin typeface="Times New Roman" pitchFamily="18" charset="0"/>
                <a:cs typeface="Times New Roman" pitchFamily="18" charset="0"/>
              </a:rPr>
              <a:t>Мұхтар Әуезов</a:t>
            </a:r>
            <a:endParaRPr lang="ru-RU" sz="2600" b="1" i="1" dirty="0" smtClean="0">
              <a:latin typeface="Times New Roman" pitchFamily="18" charset="0"/>
              <a:cs typeface="Times New Roman" pitchFamily="18" charset="0"/>
            </a:endParaRPr>
          </a:p>
          <a:p>
            <a:pPr algn="ctr"/>
            <a:endParaRPr lang="kk-KZ" sz="2000" b="1" i="1" dirty="0" smtClean="0">
              <a:latin typeface="Times New Roman" pitchFamily="18" charset="0"/>
              <a:cs typeface="Times New Roman" pitchFamily="18" charset="0"/>
            </a:endParaRPr>
          </a:p>
          <a:p>
            <a:pPr algn="ctr"/>
            <a:endParaRPr lang="ru-RU" sz="2000" b="1" i="1" dirty="0" smtClean="0">
              <a:latin typeface="Times New Roman" pitchFamily="18" charset="0"/>
              <a:cs typeface="Times New Roman" pitchFamily="18" charset="0"/>
            </a:endParaRPr>
          </a:p>
          <a:p>
            <a:pPr algn="ctr"/>
            <a:endParaRPr lang="kk-KZ" sz="2000" b="1" i="1" dirty="0" smtClean="0">
              <a:latin typeface="Times New Roman" pitchFamily="18" charset="0"/>
              <a:cs typeface="Times New Roman" pitchFamily="18" charset="0"/>
            </a:endParaRPr>
          </a:p>
          <a:p>
            <a:pPr algn="r"/>
            <a:endParaRPr lang="ru-RU" sz="2000" b="1" i="1" dirty="0">
              <a:latin typeface="Times New Roman" pitchFamily="18" charset="0"/>
              <a:cs typeface="Times New Roman" pitchFamily="18" charset="0"/>
            </a:endParaRPr>
          </a:p>
        </p:txBody>
      </p:sp>
      <p:pic>
        <p:nvPicPr>
          <p:cNvPr id="10242" name="Picture 2" descr="Похожее изображение"/>
          <p:cNvPicPr>
            <a:picLocks noChangeAspect="1" noChangeArrowheads="1"/>
          </p:cNvPicPr>
          <p:nvPr/>
        </p:nvPicPr>
        <p:blipFill>
          <a:blip r:embed="rId4"/>
          <a:srcRect/>
          <a:stretch>
            <a:fillRect/>
          </a:stretch>
        </p:blipFill>
        <p:spPr bwMode="auto">
          <a:xfrm>
            <a:off x="5929322" y="4286256"/>
            <a:ext cx="2726718" cy="2143140"/>
          </a:xfrm>
          <a:prstGeom prst="rect">
            <a:avLst/>
          </a:prstGeom>
          <a:noFill/>
        </p:spPr>
      </p:pic>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5" name="Прямоугольник 4"/>
          <p:cNvSpPr/>
          <p:nvPr/>
        </p:nvSpPr>
        <p:spPr>
          <a:xfrm>
            <a:off x="2357422" y="571480"/>
            <a:ext cx="4929222" cy="954107"/>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Әуезов М</a:t>
            </a:r>
            <a:r>
              <a:rPr lang="kk-KZ" sz="19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Абай жолы. </a:t>
            </a:r>
            <a:r>
              <a:rPr lang="kk-KZ" sz="1900" b="1" dirty="0" smtClean="0">
                <a:solidFill>
                  <a:srgbClr val="0000FF"/>
                </a:solidFill>
                <a:latin typeface="Times New Roman" pitchFamily="18" charset="0"/>
                <a:cs typeface="Times New Roman" pitchFamily="18" charset="0"/>
              </a:rPr>
              <a:t>4 томдық </a:t>
            </a:r>
            <a:r>
              <a:rPr lang="ru-RU" sz="1900" b="1" dirty="0" smtClean="0">
                <a:solidFill>
                  <a:srgbClr val="0000FF"/>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[Мәтін] </a:t>
            </a:r>
            <a:r>
              <a:rPr lang="ru-RU" sz="2000"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a:t>
            </a:r>
          </a:p>
          <a:p>
            <a:pPr algn="ctr"/>
            <a:r>
              <a:rPr lang="ru-RU" b="1" dirty="0" smtClean="0">
                <a:latin typeface="Times New Roman" pitchFamily="18" charset="0"/>
                <a:cs typeface="Times New Roman" pitchFamily="18" charset="0"/>
              </a:rPr>
              <a:t>М. Әуезов. - Алматы: Жазушы, 2013.  </a:t>
            </a:r>
            <a:endParaRPr lang="ru-RU" dirty="0" smtClean="0"/>
          </a:p>
          <a:p>
            <a:pPr algn="ctr"/>
            <a:endParaRPr lang="ru-RU" dirty="0"/>
          </a:p>
        </p:txBody>
      </p:sp>
      <p:sp>
        <p:nvSpPr>
          <p:cNvPr id="7" name="Прямоугольник 6"/>
          <p:cNvSpPr/>
          <p:nvPr/>
        </p:nvSpPr>
        <p:spPr>
          <a:xfrm>
            <a:off x="2000232" y="5072074"/>
            <a:ext cx="6357982" cy="1261884"/>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effectLst>
                  <a:outerShdw blurRad="38100" dist="38100" dir="2700000" algn="tl">
                    <a:srgbClr val="000000">
                      <a:alpha val="43137"/>
                    </a:srgbClr>
                  </a:outerShdw>
                </a:effectLst>
                <a:latin typeface="Times New Roman" pitchFamily="18" charset="0"/>
                <a:cs typeface="Times New Roman" pitchFamily="18" charset="0"/>
              </a:rPr>
              <a:t>А</a:t>
            </a:r>
            <a:r>
              <a:rPr lang="kk-KZ" sz="1900" b="1" dirty="0" smtClean="0">
                <a:latin typeface="Times New Roman" pitchFamily="18" charset="0"/>
                <a:cs typeface="Times New Roman" pitchFamily="18" charset="0"/>
              </a:rPr>
              <a:t>уэзов М</a:t>
            </a:r>
            <a:r>
              <a:rPr lang="kk-KZ" sz="19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Путь Абая. В 4-х томах</a:t>
            </a:r>
            <a:r>
              <a:rPr lang="ru-RU"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latin typeface="Times New Roman" pitchFamily="18" charset="0"/>
                <a:cs typeface="Times New Roman" pitchFamily="18" charset="0"/>
              </a:rPr>
              <a:t>[Текст] </a:t>
            </a:r>
            <a:r>
              <a:rPr lang="ru-RU" sz="2000" b="1" dirty="0" smtClean="0">
                <a:latin typeface="Times New Roman" pitchFamily="18" charset="0"/>
                <a:cs typeface="Times New Roman" pitchFamily="18" charset="0"/>
              </a:rPr>
              <a:t>/  </a:t>
            </a:r>
          </a:p>
          <a:p>
            <a:pPr algn="ctr"/>
            <a:r>
              <a:rPr lang="ru-RU" sz="2000"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авторизованный перевод с казахского. - Алматы: </a:t>
            </a:r>
          </a:p>
          <a:p>
            <a:pPr algn="ctr"/>
            <a:r>
              <a:rPr lang="ru-RU" b="1" dirty="0" smtClean="0">
                <a:latin typeface="Times New Roman" pitchFamily="18" charset="0"/>
                <a:cs typeface="Times New Roman" pitchFamily="18" charset="0"/>
              </a:rPr>
              <a:t>Ана тілі, 1997.  </a:t>
            </a:r>
            <a:endParaRPr lang="ru-RU" dirty="0" smtClean="0"/>
          </a:p>
          <a:p>
            <a:pPr algn="ctr"/>
            <a:endParaRPr lang="ru-RU" dirty="0"/>
          </a:p>
        </p:txBody>
      </p:sp>
      <p:pic>
        <p:nvPicPr>
          <p:cNvPr id="5124" name="Picture 4" descr="Похожее изображение"/>
          <p:cNvPicPr>
            <a:picLocks noChangeAspect="1" noChangeArrowheads="1"/>
          </p:cNvPicPr>
          <p:nvPr/>
        </p:nvPicPr>
        <p:blipFill>
          <a:blip r:embed="rId3">
            <a:clrChange>
              <a:clrFrom>
                <a:srgbClr val="FFFFFF"/>
              </a:clrFrom>
              <a:clrTo>
                <a:srgbClr val="FFFFFF">
                  <a:alpha val="0"/>
                </a:srgbClr>
              </a:clrTo>
            </a:clrChange>
          </a:blip>
          <a:srcRect l="9756" r="12195"/>
          <a:stretch>
            <a:fillRect/>
          </a:stretch>
        </p:blipFill>
        <p:spPr bwMode="auto">
          <a:xfrm>
            <a:off x="285720" y="214290"/>
            <a:ext cx="2143140" cy="2745898"/>
          </a:xfrm>
          <a:prstGeom prst="rect">
            <a:avLst/>
          </a:prstGeom>
          <a:noFill/>
        </p:spPr>
      </p:pic>
      <p:pic>
        <p:nvPicPr>
          <p:cNvPr id="5125" name="Picture 5"/>
          <p:cNvPicPr>
            <a:picLocks noChangeAspect="1" noChangeArrowheads="1"/>
          </p:cNvPicPr>
          <p:nvPr/>
        </p:nvPicPr>
        <p:blipFill>
          <a:blip r:embed="rId4" cstate="print"/>
          <a:srcRect/>
          <a:stretch>
            <a:fillRect/>
          </a:stretch>
        </p:blipFill>
        <p:spPr bwMode="auto">
          <a:xfrm>
            <a:off x="357158" y="3286124"/>
            <a:ext cx="1571636" cy="2517226"/>
          </a:xfrm>
          <a:prstGeom prst="rect">
            <a:avLst/>
          </a:prstGeom>
          <a:noFill/>
          <a:ln w="9525">
            <a:noFill/>
            <a:miter lim="800000"/>
            <a:headEnd/>
            <a:tailEnd/>
          </a:ln>
          <a:scene3d>
            <a:camera prst="orthographicFront"/>
            <a:lightRig rig="threePt" dir="t"/>
          </a:scene3d>
          <a:sp3d>
            <a:bevelT/>
          </a:sp3d>
        </p:spPr>
      </p:pic>
      <p:pic>
        <p:nvPicPr>
          <p:cNvPr id="10" name="Picture 5"/>
          <p:cNvPicPr>
            <a:picLocks noChangeAspect="1" noChangeArrowheads="1"/>
          </p:cNvPicPr>
          <p:nvPr/>
        </p:nvPicPr>
        <p:blipFill>
          <a:blip r:embed="rId4" cstate="print"/>
          <a:srcRect/>
          <a:stretch>
            <a:fillRect/>
          </a:stretch>
        </p:blipFill>
        <p:spPr bwMode="auto">
          <a:xfrm>
            <a:off x="571472" y="3500438"/>
            <a:ext cx="1571636" cy="2517226"/>
          </a:xfrm>
          <a:prstGeom prst="rect">
            <a:avLst/>
          </a:prstGeom>
          <a:noFill/>
          <a:ln w="9525">
            <a:noFill/>
            <a:miter lim="800000"/>
            <a:headEnd/>
            <a:tailEnd/>
          </a:ln>
          <a:scene3d>
            <a:camera prst="orthographicFront"/>
            <a:lightRig rig="threePt" dir="t"/>
          </a:scene3d>
          <a:sp3d>
            <a:bevelT/>
          </a:sp3d>
        </p:spPr>
      </p:pic>
      <p:pic>
        <p:nvPicPr>
          <p:cNvPr id="11" name="Picture 5"/>
          <p:cNvPicPr>
            <a:picLocks noChangeAspect="1" noChangeArrowheads="1"/>
          </p:cNvPicPr>
          <p:nvPr/>
        </p:nvPicPr>
        <p:blipFill>
          <a:blip r:embed="rId4" cstate="print"/>
          <a:srcRect/>
          <a:stretch>
            <a:fillRect/>
          </a:stretch>
        </p:blipFill>
        <p:spPr bwMode="auto">
          <a:xfrm>
            <a:off x="785786" y="3714752"/>
            <a:ext cx="1571636" cy="2517226"/>
          </a:xfrm>
          <a:prstGeom prst="rect">
            <a:avLst/>
          </a:prstGeom>
          <a:noFill/>
          <a:ln w="9525">
            <a:noFill/>
            <a:miter lim="800000"/>
            <a:headEnd/>
            <a:tailEnd/>
          </a:ln>
          <a:scene3d>
            <a:camera prst="orthographicFront"/>
            <a:lightRig rig="threePt" dir="t"/>
          </a:scene3d>
          <a:sp3d>
            <a:bevelT/>
          </a:sp3d>
        </p:spPr>
      </p:pic>
      <p:pic>
        <p:nvPicPr>
          <p:cNvPr id="12" name="Picture 5"/>
          <p:cNvPicPr>
            <a:picLocks noChangeAspect="1" noChangeArrowheads="1"/>
          </p:cNvPicPr>
          <p:nvPr/>
        </p:nvPicPr>
        <p:blipFill>
          <a:blip r:embed="rId4" cstate="print"/>
          <a:srcRect/>
          <a:stretch>
            <a:fillRect/>
          </a:stretch>
        </p:blipFill>
        <p:spPr bwMode="auto">
          <a:xfrm>
            <a:off x="1071538" y="3929066"/>
            <a:ext cx="1571636" cy="2517226"/>
          </a:xfrm>
          <a:prstGeom prst="rect">
            <a:avLst/>
          </a:prstGeom>
          <a:noFill/>
          <a:ln w="9525">
            <a:noFill/>
            <a:miter lim="800000"/>
            <a:headEnd/>
            <a:tailEnd/>
          </a:ln>
          <a:scene3d>
            <a:camera prst="orthographicFront"/>
            <a:lightRig rig="threePt" dir="t"/>
          </a:scene3d>
          <a:sp3d>
            <a:bevelT/>
          </a:sp3d>
        </p:spPr>
      </p:pic>
      <p:pic>
        <p:nvPicPr>
          <p:cNvPr id="5128" name="Picture 8"/>
          <p:cNvPicPr>
            <a:picLocks noChangeAspect="1" noChangeArrowheads="1"/>
          </p:cNvPicPr>
          <p:nvPr/>
        </p:nvPicPr>
        <p:blipFill>
          <a:blip r:embed="rId5" cstate="print"/>
          <a:srcRect/>
          <a:stretch>
            <a:fillRect/>
          </a:stretch>
        </p:blipFill>
        <p:spPr bwMode="auto">
          <a:xfrm>
            <a:off x="2571736" y="1571612"/>
            <a:ext cx="1339437" cy="1966804"/>
          </a:xfrm>
          <a:prstGeom prst="rect">
            <a:avLst/>
          </a:prstGeom>
          <a:noFill/>
          <a:ln w="9525">
            <a:noFill/>
            <a:miter lim="800000"/>
            <a:headEnd/>
            <a:tailEnd/>
          </a:ln>
          <a:scene3d>
            <a:camera prst="orthographicFront"/>
            <a:lightRig rig="threePt" dir="t"/>
          </a:scene3d>
          <a:sp3d>
            <a:bevelT/>
          </a:sp3d>
        </p:spPr>
      </p:pic>
      <p:pic>
        <p:nvPicPr>
          <p:cNvPr id="5129" name="Picture 9"/>
          <p:cNvPicPr>
            <a:picLocks noChangeAspect="1" noChangeArrowheads="1"/>
          </p:cNvPicPr>
          <p:nvPr/>
        </p:nvPicPr>
        <p:blipFill>
          <a:blip r:embed="rId6" cstate="print"/>
          <a:srcRect/>
          <a:stretch>
            <a:fillRect/>
          </a:stretch>
        </p:blipFill>
        <p:spPr bwMode="auto">
          <a:xfrm>
            <a:off x="3357554" y="3000372"/>
            <a:ext cx="1299769" cy="1785950"/>
          </a:xfrm>
          <a:prstGeom prst="rect">
            <a:avLst/>
          </a:prstGeom>
          <a:noFill/>
          <a:ln w="9525">
            <a:noFill/>
            <a:miter lim="800000"/>
            <a:headEnd/>
            <a:tailEnd/>
          </a:ln>
        </p:spPr>
      </p:pic>
      <p:sp>
        <p:nvSpPr>
          <p:cNvPr id="17" name="Прямоугольник 16"/>
          <p:cNvSpPr/>
          <p:nvPr/>
        </p:nvSpPr>
        <p:spPr>
          <a:xfrm>
            <a:off x="3857620" y="1643050"/>
            <a:ext cx="4857784" cy="1200329"/>
          </a:xfrm>
          <a:prstGeom prst="rect">
            <a:avLst/>
          </a:prstGeom>
        </p:spPr>
        <p:txBody>
          <a:bodyPr wrap="square">
            <a:spAutoFit/>
          </a:bodyPr>
          <a:lstStyle/>
          <a:p>
            <a:pPr algn="ctr"/>
            <a:r>
              <a:rPr lang="ru-RU" b="1" dirty="0" smtClean="0">
                <a:latin typeface="Times New Roman" pitchFamily="18" charset="0"/>
                <a:cs typeface="Times New Roman" pitchFamily="18" charset="0"/>
              </a:rPr>
              <a:t>Әуезов, М. </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жолы </a:t>
            </a:r>
            <a:r>
              <a:rPr lang="ru-RU" sz="1700" b="1" dirty="0" smtClean="0">
                <a:latin typeface="Times New Roman" pitchFamily="18" charset="0"/>
                <a:cs typeface="Times New Roman" pitchFamily="18" charset="0"/>
              </a:rPr>
              <a:t>[Электрондық ресурс]: роман-эпопея / М. Әуезов; ҚРММ, оқығ. </a:t>
            </a:r>
          </a:p>
          <a:p>
            <a:pPr algn="ctr"/>
            <a:r>
              <a:rPr lang="ru-RU" sz="1700" b="1" dirty="0" smtClean="0">
                <a:latin typeface="Times New Roman" pitchFamily="18" charset="0"/>
                <a:cs typeface="Times New Roman" pitchFamily="18" charset="0"/>
              </a:rPr>
              <a:t>М.Тесебаев, жобан. авт. Е. Раушанов. - Алматы: Жазушы, 2011. - (Аудио кітап).</a:t>
            </a:r>
            <a:r>
              <a:rPr lang="ru-RU" b="1"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5130" name="Picture 10"/>
          <p:cNvPicPr>
            <a:picLocks noChangeAspect="1" noChangeArrowheads="1"/>
          </p:cNvPicPr>
          <p:nvPr/>
        </p:nvPicPr>
        <p:blipFill>
          <a:blip r:embed="rId7" cstate="print"/>
          <a:srcRect/>
          <a:stretch>
            <a:fillRect/>
          </a:stretch>
        </p:blipFill>
        <p:spPr bwMode="auto">
          <a:xfrm>
            <a:off x="7429520" y="2786058"/>
            <a:ext cx="1322540" cy="1785950"/>
          </a:xfrm>
          <a:prstGeom prst="rect">
            <a:avLst/>
          </a:prstGeom>
          <a:noFill/>
          <a:ln w="9525">
            <a:noFill/>
            <a:miter lim="800000"/>
            <a:headEnd/>
            <a:tailEnd/>
          </a:ln>
        </p:spPr>
      </p:pic>
      <p:pic>
        <p:nvPicPr>
          <p:cNvPr id="5131" name="Picture 11"/>
          <p:cNvPicPr>
            <a:picLocks noChangeAspect="1" noChangeArrowheads="1"/>
          </p:cNvPicPr>
          <p:nvPr/>
        </p:nvPicPr>
        <p:blipFill>
          <a:blip r:embed="rId8" cstate="print"/>
          <a:srcRect/>
          <a:stretch>
            <a:fillRect/>
          </a:stretch>
        </p:blipFill>
        <p:spPr bwMode="auto">
          <a:xfrm>
            <a:off x="4714876" y="2786058"/>
            <a:ext cx="1289692" cy="1785926"/>
          </a:xfrm>
          <a:prstGeom prst="rect">
            <a:avLst/>
          </a:prstGeom>
          <a:noFill/>
          <a:ln w="9525">
            <a:noFill/>
            <a:miter lim="800000"/>
            <a:headEnd/>
            <a:tailEnd/>
          </a:ln>
        </p:spPr>
      </p:pic>
      <p:pic>
        <p:nvPicPr>
          <p:cNvPr id="5132" name="Picture 12"/>
          <p:cNvPicPr>
            <a:picLocks noChangeAspect="1" noChangeArrowheads="1"/>
          </p:cNvPicPr>
          <p:nvPr/>
        </p:nvPicPr>
        <p:blipFill>
          <a:blip r:embed="rId9" cstate="print"/>
          <a:srcRect/>
          <a:stretch>
            <a:fillRect/>
          </a:stretch>
        </p:blipFill>
        <p:spPr bwMode="auto">
          <a:xfrm>
            <a:off x="6072198" y="3071810"/>
            <a:ext cx="1294631" cy="1714512"/>
          </a:xfrm>
          <a:prstGeom prst="rect">
            <a:avLst/>
          </a:prstGeom>
          <a:noFill/>
          <a:ln w="9525">
            <a:noFill/>
            <a:miter lim="800000"/>
            <a:headEnd/>
            <a:tailEnd/>
          </a:ln>
        </p:spPr>
      </p:pic>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pic>
        <p:nvPicPr>
          <p:cNvPr id="4" name="Рисунок 3" descr="Картинки по запросу қазақстан ұлттық энциклопедиясы 1 том"/>
          <p:cNvPicPr/>
          <p:nvPr/>
        </p:nvPicPr>
        <p:blipFill>
          <a:blip r:embed="rId3"/>
          <a:srcRect/>
          <a:stretch>
            <a:fillRect/>
          </a:stretch>
        </p:blipFill>
        <p:spPr bwMode="auto">
          <a:xfrm>
            <a:off x="500034" y="285728"/>
            <a:ext cx="2085970" cy="2786082"/>
          </a:xfrm>
          <a:prstGeom prst="rect">
            <a:avLst/>
          </a:prstGeom>
          <a:noFill/>
          <a:ln w="9525">
            <a:noFill/>
            <a:miter lim="800000"/>
            <a:headEnd/>
            <a:tailEnd/>
          </a:ln>
          <a:scene3d>
            <a:camera prst="orthographicFront"/>
            <a:lightRig rig="threePt" dir="t"/>
          </a:scene3d>
          <a:sp3d>
            <a:bevelT/>
          </a:sp3d>
        </p:spPr>
      </p:pic>
      <p:sp>
        <p:nvSpPr>
          <p:cNvPr id="5" name="Прямоугольник 4"/>
          <p:cNvSpPr/>
          <p:nvPr/>
        </p:nvSpPr>
        <p:spPr>
          <a:xfrm>
            <a:off x="2428860" y="428604"/>
            <a:ext cx="6357982" cy="1508105"/>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АБАЙ (Ибраһим) Құнанбаев</a:t>
            </a:r>
            <a:r>
              <a:rPr lang="ru-RU"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latin typeface="Times New Roman" pitchFamily="18" charset="0"/>
                <a:cs typeface="Times New Roman" pitchFamily="18" charset="0"/>
              </a:rPr>
              <a:t>[Мәтін] </a:t>
            </a:r>
            <a:r>
              <a:rPr lang="ru-RU" sz="2000" b="1" dirty="0" smtClean="0">
                <a:latin typeface="Times New Roman" pitchFamily="18" charset="0"/>
                <a:cs typeface="Times New Roman" pitchFamily="18" charset="0"/>
              </a:rPr>
              <a:t>// </a:t>
            </a:r>
            <a:r>
              <a:rPr lang="ru-RU" b="1" dirty="0" smtClean="0">
                <a:solidFill>
                  <a:srgbClr val="002060"/>
                </a:solidFill>
                <a:latin typeface="Times New Roman" pitchFamily="18" charset="0"/>
                <a:cs typeface="Times New Roman" pitchFamily="18" charset="0"/>
              </a:rPr>
              <a:t>Қазақстан. Ұлттық энциклопедиясы. Т. 1. А – Ә</a:t>
            </a:r>
            <a:r>
              <a:rPr lang="ru-RU" b="1" dirty="0" smtClean="0">
                <a:latin typeface="Times New Roman" pitchFamily="18" charset="0"/>
                <a:cs typeface="Times New Roman" pitchFamily="18" charset="0"/>
              </a:rPr>
              <a:t> / бас редакторы </a:t>
            </a:r>
          </a:p>
          <a:p>
            <a:pPr algn="ctr"/>
            <a:r>
              <a:rPr lang="ru-RU" b="1" dirty="0" smtClean="0">
                <a:latin typeface="Times New Roman" pitchFamily="18" charset="0"/>
                <a:cs typeface="Times New Roman" pitchFamily="18" charset="0"/>
              </a:rPr>
              <a:t>Ә. Нысанбаев. - Алматы: «Қазақ энциклопедиясы» </a:t>
            </a:r>
            <a:r>
              <a:rPr lang="kk-KZ" b="1" dirty="0" smtClean="0">
                <a:latin typeface="Times New Roman" pitchFamily="18" charset="0"/>
                <a:cs typeface="Times New Roman" pitchFamily="18" charset="0"/>
              </a:rPr>
              <a:t>Бас редакциясы</a:t>
            </a:r>
            <a:r>
              <a:rPr lang="ru-RU" b="1" dirty="0" smtClean="0">
                <a:latin typeface="Times New Roman" pitchFamily="18" charset="0"/>
                <a:cs typeface="Times New Roman" pitchFamily="18" charset="0"/>
              </a:rPr>
              <a:t>, 1998. - 11 – 28 б. </a:t>
            </a:r>
            <a:endParaRPr lang="ru-RU" dirty="0" smtClean="0"/>
          </a:p>
          <a:p>
            <a:pPr algn="ctr"/>
            <a:endParaRPr lang="ru-RU" dirty="0"/>
          </a:p>
        </p:txBody>
      </p:sp>
      <p:pic>
        <p:nvPicPr>
          <p:cNvPr id="8193" name="Picture 1"/>
          <p:cNvPicPr>
            <a:picLocks noChangeAspect="1" noChangeArrowheads="1"/>
          </p:cNvPicPr>
          <p:nvPr/>
        </p:nvPicPr>
        <p:blipFill>
          <a:blip r:embed="rId4" cstate="print"/>
          <a:srcRect/>
          <a:stretch>
            <a:fillRect/>
          </a:stretch>
        </p:blipFill>
        <p:spPr bwMode="auto">
          <a:xfrm>
            <a:off x="2714612" y="1714489"/>
            <a:ext cx="2089891" cy="2857519"/>
          </a:xfrm>
          <a:prstGeom prst="rect">
            <a:avLst/>
          </a:prstGeom>
          <a:noFill/>
          <a:ln w="3175">
            <a:solidFill>
              <a:schemeClr val="tx1"/>
            </a:solidFill>
            <a:miter lim="800000"/>
            <a:headEnd/>
            <a:tailEnd/>
          </a:ln>
        </p:spPr>
      </p:pic>
      <p:pic>
        <p:nvPicPr>
          <p:cNvPr id="5122" name="Picture 2"/>
          <p:cNvPicPr>
            <a:picLocks noChangeAspect="1" noChangeArrowheads="1"/>
          </p:cNvPicPr>
          <p:nvPr/>
        </p:nvPicPr>
        <p:blipFill>
          <a:blip r:embed="rId5" cstate="print"/>
          <a:srcRect/>
          <a:stretch>
            <a:fillRect/>
          </a:stretch>
        </p:blipFill>
        <p:spPr bwMode="auto">
          <a:xfrm>
            <a:off x="6715140" y="3643314"/>
            <a:ext cx="1885605" cy="2857496"/>
          </a:xfrm>
          <a:prstGeom prst="rect">
            <a:avLst/>
          </a:prstGeom>
          <a:noFill/>
          <a:ln w="3175">
            <a:solidFill>
              <a:schemeClr val="tx1"/>
            </a:solidFill>
            <a:miter lim="800000"/>
            <a:headEnd/>
            <a:tailEnd/>
          </a:ln>
          <a:scene3d>
            <a:camera prst="orthographicFront"/>
            <a:lightRig rig="threePt" dir="t"/>
          </a:scene3d>
          <a:sp3d>
            <a:bevelT/>
          </a:sp3d>
        </p:spPr>
      </p:pic>
      <p:sp>
        <p:nvSpPr>
          <p:cNvPr id="7" name="Прямоугольник 6"/>
          <p:cNvSpPr/>
          <p:nvPr/>
        </p:nvSpPr>
        <p:spPr>
          <a:xfrm>
            <a:off x="571472" y="4857760"/>
            <a:ext cx="6357982" cy="1231106"/>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АБАЙ (Ибраһим) Құнанбайұлы</a:t>
            </a:r>
            <a:r>
              <a:rPr lang="ru-RU"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latin typeface="Times New Roman" pitchFamily="18" charset="0"/>
                <a:cs typeface="Times New Roman" pitchFamily="18" charset="0"/>
              </a:rPr>
              <a:t>[Мәтін] </a:t>
            </a:r>
            <a:r>
              <a:rPr lang="ru-RU" sz="2000"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жауапты редактор С.С. Қорабай. - Алматы: «Әдебиет Әлемі» , </a:t>
            </a:r>
          </a:p>
          <a:p>
            <a:pPr algn="ctr"/>
            <a:r>
              <a:rPr lang="ru-RU" b="1" dirty="0" smtClean="0">
                <a:latin typeface="Times New Roman" pitchFamily="18" charset="0"/>
                <a:cs typeface="Times New Roman" pitchFamily="18" charset="0"/>
              </a:rPr>
              <a:t>2013. - 500 бет. </a:t>
            </a:r>
            <a:endParaRPr lang="ru-RU" dirty="0" smtClean="0"/>
          </a:p>
          <a:p>
            <a:pPr algn="ctr"/>
            <a:endParaRPr lang="ru-RU" dirty="0"/>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5" name="Прямоугольник 4"/>
          <p:cNvSpPr/>
          <p:nvPr/>
        </p:nvSpPr>
        <p:spPr>
          <a:xfrm>
            <a:off x="2071670" y="357166"/>
            <a:ext cx="6500858" cy="1446550"/>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Құнанбайұлы Абай </a:t>
            </a:r>
            <a:r>
              <a:rPr lang="kk-KZ" b="1" dirty="0" smtClean="0">
                <a:solidFill>
                  <a:srgbClr val="0000FF"/>
                </a:solidFill>
                <a:latin typeface="Times New Roman" pitchFamily="18" charset="0"/>
                <a:cs typeface="Times New Roman" pitchFamily="18" charset="0"/>
              </a:rPr>
              <a:t>(1845 - 1904)</a:t>
            </a:r>
            <a:r>
              <a:rPr lang="ru-RU" b="1" dirty="0" smtClean="0">
                <a:solidFill>
                  <a:srgbClr val="0000FF"/>
                </a:solidFill>
                <a:latin typeface="Times New Roman" pitchFamily="18" charset="0"/>
                <a:cs typeface="Times New Roman" pitchFamily="18" charset="0"/>
              </a:rPr>
              <a:t> </a:t>
            </a:r>
            <a:r>
              <a:rPr lang="ru-RU" sz="1700" b="1" dirty="0" smtClean="0">
                <a:latin typeface="Times New Roman" pitchFamily="18" charset="0"/>
                <a:cs typeface="Times New Roman" pitchFamily="18" charset="0"/>
              </a:rPr>
              <a:t>[Мәтін] / </a:t>
            </a:r>
            <a:r>
              <a:rPr lang="ru-RU" sz="1700" b="1" dirty="0" smtClean="0">
                <a:solidFill>
                  <a:srgbClr val="002060"/>
                </a:solidFill>
                <a:latin typeface="Times New Roman" pitchFamily="18" charset="0"/>
                <a:cs typeface="Times New Roman" pitchFamily="18" charset="0"/>
              </a:rPr>
              <a:t>Елтұтқа. Ел тарихының әйгілі тұлғары: оқу құралы </a:t>
            </a:r>
            <a:r>
              <a:rPr lang="ru-RU" sz="1700" b="1" dirty="0" smtClean="0">
                <a:latin typeface="Times New Roman" pitchFamily="18" charset="0"/>
                <a:cs typeface="Times New Roman" pitchFamily="18" charset="0"/>
              </a:rPr>
              <a:t> // </a:t>
            </a:r>
          </a:p>
          <a:p>
            <a:pPr algn="ctr"/>
            <a:r>
              <a:rPr lang="ru-RU" sz="1700" b="1" dirty="0" smtClean="0">
                <a:latin typeface="Times New Roman" pitchFamily="18" charset="0"/>
                <a:cs typeface="Times New Roman" pitchFamily="18" charset="0"/>
              </a:rPr>
              <a:t>М. Жолдасбекұлы, Қ. Салғараұлы, А. Сейдімбек. – Астана, 2001. – 233 – 236 б. </a:t>
            </a:r>
            <a:endParaRPr lang="ru-RU" sz="1700" dirty="0" smtClean="0"/>
          </a:p>
          <a:p>
            <a:pPr algn="ctr"/>
            <a:endParaRPr lang="ru-RU" dirty="0"/>
          </a:p>
        </p:txBody>
      </p:sp>
      <p:sp>
        <p:nvSpPr>
          <p:cNvPr id="7" name="Прямоугольник 6"/>
          <p:cNvSpPr/>
          <p:nvPr/>
        </p:nvSpPr>
        <p:spPr>
          <a:xfrm>
            <a:off x="3786182" y="1785926"/>
            <a:ext cx="5214942" cy="1769715"/>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Кунанбаев (1845 – 1904 гг.)</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700" b="1" dirty="0" smtClean="0">
                <a:latin typeface="Times New Roman" pitchFamily="18" charset="0"/>
                <a:cs typeface="Times New Roman" pitchFamily="18" charset="0"/>
              </a:rPr>
              <a:t>[Мәтін] / Қазақтар.  Көпшілікке арналған тоғыз томдық анықтамалық. Т. 2: Тарихи тұлғалар. – Алматы: Қазақстан даму институты, </a:t>
            </a:r>
          </a:p>
          <a:p>
            <a:pPr algn="ctr"/>
            <a:r>
              <a:rPr lang="ru-RU" sz="1700" b="1" dirty="0" smtClean="0">
                <a:latin typeface="Times New Roman" pitchFamily="18" charset="0"/>
                <a:cs typeface="Times New Roman" pitchFamily="18" charset="0"/>
              </a:rPr>
              <a:t>1988. – 390 – 391 бет. </a:t>
            </a:r>
            <a:endParaRPr lang="ru-RU" sz="1700" dirty="0" smtClean="0"/>
          </a:p>
          <a:p>
            <a:pPr algn="ctr"/>
            <a:endParaRPr lang="ru-RU" dirty="0"/>
          </a:p>
        </p:txBody>
      </p:sp>
      <p:pic>
        <p:nvPicPr>
          <p:cNvPr id="35842" name="Picture 2"/>
          <p:cNvPicPr>
            <a:picLocks noChangeAspect="1" noChangeArrowheads="1"/>
          </p:cNvPicPr>
          <p:nvPr/>
        </p:nvPicPr>
        <p:blipFill>
          <a:blip r:embed="rId3" cstate="print"/>
          <a:srcRect/>
          <a:stretch>
            <a:fillRect/>
          </a:stretch>
        </p:blipFill>
        <p:spPr bwMode="auto">
          <a:xfrm>
            <a:off x="428596" y="214290"/>
            <a:ext cx="1658366" cy="2428892"/>
          </a:xfrm>
          <a:prstGeom prst="rect">
            <a:avLst/>
          </a:prstGeom>
          <a:noFill/>
          <a:ln w="9525">
            <a:noFill/>
            <a:miter lim="800000"/>
            <a:headEnd/>
            <a:tailEnd/>
          </a:ln>
          <a:scene3d>
            <a:camera prst="orthographicFront"/>
            <a:lightRig rig="threePt" dir="t"/>
          </a:scene3d>
          <a:sp3d>
            <a:bevelT/>
          </a:sp3d>
        </p:spPr>
      </p:pic>
      <p:pic>
        <p:nvPicPr>
          <p:cNvPr id="35843" name="Picture 3"/>
          <p:cNvPicPr>
            <a:picLocks noChangeAspect="1" noChangeArrowheads="1"/>
          </p:cNvPicPr>
          <p:nvPr/>
        </p:nvPicPr>
        <p:blipFill>
          <a:blip r:embed="rId4">
            <a:lum/>
          </a:blip>
          <a:srcRect/>
          <a:stretch>
            <a:fillRect/>
          </a:stretch>
        </p:blipFill>
        <p:spPr bwMode="auto">
          <a:xfrm>
            <a:off x="2285984" y="1714488"/>
            <a:ext cx="1593724" cy="2256317"/>
          </a:xfrm>
          <a:prstGeom prst="rect">
            <a:avLst/>
          </a:prstGeom>
          <a:noFill/>
          <a:ln w="9525">
            <a:noFill/>
            <a:miter lim="800000"/>
            <a:headEnd/>
            <a:tailEnd/>
          </a:ln>
          <a:scene3d>
            <a:camera prst="orthographicFront"/>
            <a:lightRig rig="threePt" dir="t"/>
          </a:scene3d>
          <a:sp3d>
            <a:bevelT/>
          </a:sp3d>
        </p:spPr>
      </p:pic>
      <p:pic>
        <p:nvPicPr>
          <p:cNvPr id="19457" name="Picture 1"/>
          <p:cNvPicPr>
            <a:picLocks noChangeAspect="1" noChangeArrowheads="1"/>
          </p:cNvPicPr>
          <p:nvPr/>
        </p:nvPicPr>
        <p:blipFill>
          <a:blip r:embed="rId5" cstate="print"/>
          <a:srcRect/>
          <a:stretch>
            <a:fillRect/>
          </a:stretch>
        </p:blipFill>
        <p:spPr bwMode="auto">
          <a:xfrm>
            <a:off x="357158" y="3786190"/>
            <a:ext cx="1494896" cy="2357454"/>
          </a:xfrm>
          <a:prstGeom prst="rect">
            <a:avLst/>
          </a:prstGeom>
          <a:noFill/>
          <a:ln w="9525">
            <a:noFill/>
            <a:miter lim="800000"/>
            <a:headEnd/>
            <a:tailEnd/>
          </a:ln>
          <a:scene3d>
            <a:camera prst="orthographicFront"/>
            <a:lightRig rig="threePt" dir="t"/>
          </a:scene3d>
          <a:sp3d>
            <a:bevelT/>
          </a:sp3d>
        </p:spPr>
      </p:pic>
      <p:pic>
        <p:nvPicPr>
          <p:cNvPr id="19458" name="Picture 2"/>
          <p:cNvPicPr>
            <a:picLocks noChangeAspect="1" noChangeArrowheads="1"/>
          </p:cNvPicPr>
          <p:nvPr/>
        </p:nvPicPr>
        <p:blipFill>
          <a:blip r:embed="rId6" cstate="print"/>
          <a:srcRect/>
          <a:stretch>
            <a:fillRect/>
          </a:stretch>
        </p:blipFill>
        <p:spPr bwMode="auto">
          <a:xfrm>
            <a:off x="4643438" y="3786190"/>
            <a:ext cx="1500198" cy="2367929"/>
          </a:xfrm>
          <a:prstGeom prst="rect">
            <a:avLst/>
          </a:prstGeom>
          <a:noFill/>
          <a:ln w="9525">
            <a:noFill/>
            <a:miter lim="800000"/>
            <a:headEnd/>
            <a:tailEnd/>
          </a:ln>
          <a:scene3d>
            <a:camera prst="orthographicFront"/>
            <a:lightRig rig="threePt" dir="t"/>
          </a:scene3d>
          <a:sp3d>
            <a:bevelT/>
          </a:sp3d>
        </p:spPr>
      </p:pic>
      <p:sp>
        <p:nvSpPr>
          <p:cNvPr id="11" name="Прямоугольник 10"/>
          <p:cNvSpPr/>
          <p:nvPr/>
        </p:nvSpPr>
        <p:spPr>
          <a:xfrm>
            <a:off x="1857356" y="4214818"/>
            <a:ext cx="2714644" cy="2077492"/>
          </a:xfrm>
          <a:prstGeom prst="rect">
            <a:avLst/>
          </a:prstGeom>
        </p:spPr>
        <p:txBody>
          <a:bodyPr wrap="square">
            <a:spAutoFit/>
          </a:bodyPr>
          <a:lstStyle/>
          <a:p>
            <a:pPr algn="ctr"/>
            <a:r>
              <a:rPr lang="kk-KZ" sz="1900"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Сыздықова Р. </a:t>
            </a: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шығармаларының тілі. Т. 1 </a:t>
            </a:r>
            <a:r>
              <a:rPr lang="ru-RU" sz="1700" b="1" dirty="0" smtClean="0">
                <a:latin typeface="Times New Roman" pitchFamily="18" charset="0"/>
                <a:cs typeface="Times New Roman" pitchFamily="18" charset="0"/>
              </a:rPr>
              <a:t>[Мәтін] / </a:t>
            </a:r>
          </a:p>
          <a:p>
            <a:pPr algn="ctr"/>
            <a:r>
              <a:rPr lang="ru-RU" sz="1700" b="1" dirty="0" smtClean="0">
                <a:latin typeface="Times New Roman" pitchFamily="18" charset="0"/>
                <a:cs typeface="Times New Roman" pitchFamily="18" charset="0"/>
              </a:rPr>
              <a:t>Р. Сыздықова. – Алматы: «Ел-шежіре», 2014. – </a:t>
            </a:r>
          </a:p>
          <a:p>
            <a:pPr algn="ctr"/>
            <a:r>
              <a:rPr lang="ru-RU" b="1" dirty="0" smtClean="0">
                <a:latin typeface="Times New Roman" pitchFamily="18" charset="0"/>
                <a:cs typeface="Times New Roman" pitchFamily="18" charset="0"/>
              </a:rPr>
              <a:t>383 бет. </a:t>
            </a:r>
            <a:endParaRPr lang="ru-RU" dirty="0" smtClean="0"/>
          </a:p>
          <a:p>
            <a:pPr algn="ctr"/>
            <a:endParaRPr lang="ru-RU" dirty="0"/>
          </a:p>
        </p:txBody>
      </p:sp>
      <p:sp>
        <p:nvSpPr>
          <p:cNvPr id="13" name="Прямоугольник 12"/>
          <p:cNvSpPr/>
          <p:nvPr/>
        </p:nvSpPr>
        <p:spPr>
          <a:xfrm>
            <a:off x="6143636" y="4214818"/>
            <a:ext cx="2714644" cy="1738938"/>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b="1" dirty="0" smtClean="0">
                <a:latin typeface="Times New Roman" pitchFamily="18" charset="0"/>
                <a:cs typeface="Times New Roman" pitchFamily="18" charset="0"/>
              </a:rPr>
              <a:t>Сыздықова Р.</a:t>
            </a: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Абайдың сөз өнері. Т. 2 </a:t>
            </a:r>
            <a:r>
              <a:rPr lang="ru-RU" sz="1700" b="1" dirty="0" smtClean="0">
                <a:latin typeface="Times New Roman" pitchFamily="18" charset="0"/>
                <a:cs typeface="Times New Roman" pitchFamily="18" charset="0"/>
              </a:rPr>
              <a:t>[Мәтін] / </a:t>
            </a:r>
          </a:p>
          <a:p>
            <a:pPr algn="ctr"/>
            <a:r>
              <a:rPr lang="ru-RU" sz="1700" b="1" dirty="0" smtClean="0">
                <a:latin typeface="Times New Roman" pitchFamily="18" charset="0"/>
                <a:cs typeface="Times New Roman" pitchFamily="18" charset="0"/>
              </a:rPr>
              <a:t>Р. Сыздықова. – Алматы: «Ел-шежіре», 2014. – </a:t>
            </a:r>
          </a:p>
          <a:p>
            <a:pPr algn="ctr"/>
            <a:r>
              <a:rPr lang="ru-RU" b="1" dirty="0" smtClean="0">
                <a:latin typeface="Times New Roman" pitchFamily="18" charset="0"/>
                <a:cs typeface="Times New Roman" pitchFamily="18" charset="0"/>
              </a:rPr>
              <a:t>576 бет. </a:t>
            </a:r>
            <a:endParaRPr lang="ru-RU" dirty="0" smtClean="0"/>
          </a:p>
          <a:p>
            <a:pPr algn="ctr"/>
            <a:endParaRPr lang="ru-RU" dirty="0"/>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5" name="Прямоугольник 4"/>
          <p:cNvSpPr/>
          <p:nvPr/>
        </p:nvSpPr>
        <p:spPr>
          <a:xfrm>
            <a:off x="1643042" y="357166"/>
            <a:ext cx="6643734" cy="954107"/>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Мәдібаева Қ.Қ.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Абайтану </a:t>
            </a:r>
            <a:r>
              <a:rPr lang="ru-RU" b="1" dirty="0" smtClean="0">
                <a:latin typeface="Times New Roman" pitchFamily="18" charset="0"/>
                <a:cs typeface="Times New Roman" pitchFamily="18" charset="0"/>
              </a:rPr>
              <a:t>[Мәтін]: оқу құралы </a:t>
            </a:r>
            <a:r>
              <a:rPr lang="ru-RU" sz="2000" b="1"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 Қ.Қ. Мәдібаева. – Алматы: Қазақ университеті, 2013. – 204 б. </a:t>
            </a:r>
            <a:endParaRPr lang="ru-RU" dirty="0" smtClean="0"/>
          </a:p>
          <a:p>
            <a:pPr algn="ctr"/>
            <a:endParaRPr lang="ru-RU" dirty="0"/>
          </a:p>
        </p:txBody>
      </p:sp>
      <p:pic>
        <p:nvPicPr>
          <p:cNvPr id="36866" name="Picture 2"/>
          <p:cNvPicPr>
            <a:picLocks noChangeAspect="1" noChangeArrowheads="1"/>
          </p:cNvPicPr>
          <p:nvPr/>
        </p:nvPicPr>
        <p:blipFill>
          <a:blip r:embed="rId3" cstate="print"/>
          <a:srcRect/>
          <a:stretch>
            <a:fillRect/>
          </a:stretch>
        </p:blipFill>
        <p:spPr bwMode="auto">
          <a:xfrm>
            <a:off x="357158" y="285728"/>
            <a:ext cx="1444163" cy="2071702"/>
          </a:xfrm>
          <a:prstGeom prst="rect">
            <a:avLst/>
          </a:prstGeom>
          <a:noFill/>
          <a:ln w="3175">
            <a:solidFill>
              <a:schemeClr val="tx1"/>
            </a:solidFill>
            <a:miter lim="800000"/>
            <a:headEnd/>
            <a:tailEnd/>
          </a:ln>
          <a:scene3d>
            <a:camera prst="orthographicFront"/>
            <a:lightRig rig="threePt" dir="t"/>
          </a:scene3d>
          <a:sp3d>
            <a:bevelT/>
          </a:sp3d>
        </p:spPr>
      </p:pic>
      <p:pic>
        <p:nvPicPr>
          <p:cNvPr id="36867" name="Picture 3"/>
          <p:cNvPicPr>
            <a:picLocks noChangeAspect="1" noChangeArrowheads="1"/>
          </p:cNvPicPr>
          <p:nvPr/>
        </p:nvPicPr>
        <p:blipFill>
          <a:blip r:embed="rId4" cstate="print"/>
          <a:srcRect/>
          <a:stretch>
            <a:fillRect/>
          </a:stretch>
        </p:blipFill>
        <p:spPr bwMode="auto">
          <a:xfrm>
            <a:off x="1857356" y="1785925"/>
            <a:ext cx="1785950" cy="2328163"/>
          </a:xfrm>
          <a:prstGeom prst="rect">
            <a:avLst/>
          </a:prstGeom>
          <a:noFill/>
          <a:ln w="9525">
            <a:noFill/>
            <a:miter lim="800000"/>
            <a:headEnd/>
            <a:tailEnd/>
          </a:ln>
          <a:scene3d>
            <a:camera prst="orthographicFront"/>
            <a:lightRig rig="threePt" dir="t"/>
          </a:scene3d>
          <a:sp3d>
            <a:bevelT/>
          </a:sp3d>
        </p:spPr>
      </p:pic>
      <p:sp>
        <p:nvSpPr>
          <p:cNvPr id="8" name="Прямоугольник 7"/>
          <p:cNvSpPr/>
          <p:nvPr/>
        </p:nvSpPr>
        <p:spPr>
          <a:xfrm>
            <a:off x="3571868" y="2071678"/>
            <a:ext cx="5429288" cy="1231106"/>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Ердембеков Б.</a:t>
            </a:r>
            <a:r>
              <a:rPr lang="kk-KZ" sz="1900" b="1" dirty="0" smtClean="0">
                <a:solidFill>
                  <a:srgbClr val="0000FF"/>
                </a:solidFill>
                <a:latin typeface="Times New Roman" pitchFamily="18" charset="0"/>
                <a:cs typeface="Times New Roman" pitchFamily="18" charset="0"/>
              </a:rPr>
              <a:t>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Абайтану </a:t>
            </a:r>
            <a:r>
              <a:rPr lang="ru-RU" b="1" dirty="0" smtClean="0">
                <a:latin typeface="Times New Roman" pitchFamily="18" charset="0"/>
                <a:cs typeface="Times New Roman" pitchFamily="18" charset="0"/>
              </a:rPr>
              <a:t>[Мәтін]: оқу құралы </a:t>
            </a:r>
            <a:r>
              <a:rPr lang="ru-RU" sz="2000" b="1"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 Б. Ердембеков. – Астана: Фолиант, 2012. – 324 б. – Жоғары білім.  </a:t>
            </a:r>
            <a:endParaRPr lang="ru-RU" dirty="0" smtClean="0"/>
          </a:p>
          <a:p>
            <a:pPr algn="ctr"/>
            <a:endParaRPr lang="ru-RU" dirty="0"/>
          </a:p>
        </p:txBody>
      </p:sp>
      <p:pic>
        <p:nvPicPr>
          <p:cNvPr id="36868" name="Picture 4"/>
          <p:cNvPicPr>
            <a:picLocks noChangeAspect="1" noChangeArrowheads="1"/>
          </p:cNvPicPr>
          <p:nvPr/>
        </p:nvPicPr>
        <p:blipFill>
          <a:blip r:embed="rId5" cstate="print"/>
          <a:srcRect/>
          <a:stretch>
            <a:fillRect/>
          </a:stretch>
        </p:blipFill>
        <p:spPr bwMode="auto">
          <a:xfrm>
            <a:off x="285720" y="4214818"/>
            <a:ext cx="1500198" cy="2314437"/>
          </a:xfrm>
          <a:prstGeom prst="rect">
            <a:avLst/>
          </a:prstGeom>
          <a:noFill/>
          <a:ln w="9525">
            <a:noFill/>
            <a:miter lim="800000"/>
            <a:headEnd/>
            <a:tailEnd/>
          </a:ln>
          <a:scene3d>
            <a:camera prst="orthographicFront"/>
            <a:lightRig rig="threePt" dir="t"/>
          </a:scene3d>
          <a:sp3d>
            <a:bevelT/>
          </a:sp3d>
        </p:spPr>
      </p:pic>
      <p:sp>
        <p:nvSpPr>
          <p:cNvPr id="10" name="Прямоугольник 9"/>
          <p:cNvSpPr/>
          <p:nvPr/>
        </p:nvSpPr>
        <p:spPr>
          <a:xfrm>
            <a:off x="1714480" y="4572008"/>
            <a:ext cx="7000924" cy="1815882"/>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Омаров Д.</a:t>
            </a:r>
            <a:r>
              <a:rPr lang="kk-KZ" sz="1900" b="1" dirty="0" smtClean="0">
                <a:solidFill>
                  <a:srgbClr val="0000FF"/>
                </a:solidFill>
                <a:latin typeface="Times New Roman" pitchFamily="18" charset="0"/>
                <a:cs typeface="Times New Roman" pitchFamily="18" charset="0"/>
              </a:rPr>
              <a:t>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Абайтану: </a:t>
            </a:r>
            <a:r>
              <a:rPr lang="kk-KZ" sz="1900" b="1" dirty="0" smtClean="0">
                <a:solidFill>
                  <a:srgbClr val="0000FF"/>
                </a:solidFill>
                <a:latin typeface="Times New Roman" pitchFamily="18" charset="0"/>
                <a:cs typeface="Times New Roman" pitchFamily="18" charset="0"/>
              </a:rPr>
              <a:t>немесе ұлы ойшылдың рухани кемелдену туралы ілімі </a:t>
            </a:r>
            <a:r>
              <a:rPr lang="ru-RU" b="1" dirty="0" smtClean="0">
                <a:latin typeface="Times New Roman" pitchFamily="18" charset="0"/>
                <a:cs typeface="Times New Roman" pitchFamily="18" charset="0"/>
              </a:rPr>
              <a:t>[Мәтін]: жалпы білім беретін мектептің 10-11 сыныптарына арналған оқу құралы </a:t>
            </a:r>
            <a:r>
              <a:rPr lang="ru-RU" sz="2000"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Д. Омаров. – өңделіп, түзетілген 2-басылым. –  Алматы: «Мектеп» байпасы» ЖАҚ, 2002. – 216 б.   </a:t>
            </a:r>
            <a:endParaRPr lang="ru-RU" dirty="0" smtClean="0"/>
          </a:p>
          <a:p>
            <a:pPr algn="ctr"/>
            <a:endParaRPr lang="ru-RU" dirty="0"/>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5" name="Прямоугольник 4"/>
          <p:cNvSpPr/>
          <p:nvPr/>
        </p:nvSpPr>
        <p:spPr>
          <a:xfrm>
            <a:off x="1571604" y="357166"/>
            <a:ext cx="6500858" cy="954107"/>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Мырзахметов М.М.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Абайтану тарихы </a:t>
            </a:r>
            <a:r>
              <a:rPr lang="ru-RU" b="1" dirty="0" smtClean="0">
                <a:latin typeface="Times New Roman" pitchFamily="18" charset="0"/>
                <a:cs typeface="Times New Roman" pitchFamily="18" charset="0"/>
              </a:rPr>
              <a:t>[Мәтін] </a:t>
            </a:r>
            <a:r>
              <a:rPr lang="ru-RU" sz="2000" b="1"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М.М. Мырзахметов. – Алматы, «Ана тілі», 1994. – 192 б. </a:t>
            </a:r>
            <a:endParaRPr lang="ru-RU" dirty="0" smtClean="0"/>
          </a:p>
          <a:p>
            <a:pPr algn="ctr"/>
            <a:endParaRPr lang="ru-RU" dirty="0"/>
          </a:p>
        </p:txBody>
      </p:sp>
      <p:sp>
        <p:nvSpPr>
          <p:cNvPr id="7" name="Прямоугольник 6"/>
          <p:cNvSpPr/>
          <p:nvPr/>
        </p:nvSpPr>
        <p:spPr>
          <a:xfrm>
            <a:off x="2928926" y="1714488"/>
            <a:ext cx="5715008" cy="1261884"/>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Омаров Д.</a:t>
            </a:r>
            <a:r>
              <a:rPr lang="kk-KZ" sz="1900" b="1" dirty="0" smtClean="0">
                <a:solidFill>
                  <a:srgbClr val="0000FF"/>
                </a:solidFill>
                <a:latin typeface="Times New Roman" pitchFamily="18" charset="0"/>
                <a:cs typeface="Times New Roman" pitchFamily="18" charset="0"/>
              </a:rPr>
              <a:t>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Абайдың рухани мұрасы </a:t>
            </a:r>
            <a:r>
              <a:rPr lang="ru-RU"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latin typeface="Times New Roman" pitchFamily="18" charset="0"/>
                <a:cs typeface="Times New Roman" pitchFamily="18" charset="0"/>
              </a:rPr>
              <a:t>[Мәтін] </a:t>
            </a:r>
            <a:r>
              <a:rPr lang="ru-RU" sz="2000" b="1" dirty="0" smtClean="0">
                <a:latin typeface="Times New Roman" pitchFamily="18" charset="0"/>
                <a:cs typeface="Times New Roman" pitchFamily="18" charset="0"/>
              </a:rPr>
              <a:t>/ </a:t>
            </a:r>
          </a:p>
          <a:p>
            <a:pPr algn="ctr"/>
            <a:r>
              <a:rPr lang="ru-RU" sz="1700" b="1" dirty="0" smtClean="0">
                <a:latin typeface="Times New Roman" pitchFamily="18" charset="0"/>
                <a:cs typeface="Times New Roman" pitchFamily="18" charset="0"/>
              </a:rPr>
              <a:t>Д. Омаров. – </a:t>
            </a:r>
            <a:r>
              <a:rPr lang="ru-RU" b="1" dirty="0" smtClean="0">
                <a:latin typeface="Times New Roman" pitchFamily="18" charset="0"/>
                <a:cs typeface="Times New Roman" pitchFamily="18" charset="0"/>
              </a:rPr>
              <a:t>Алматы: «Ел-шежіре» баспасы, </a:t>
            </a:r>
          </a:p>
          <a:p>
            <a:pPr algn="ctr"/>
            <a:r>
              <a:rPr lang="ru-RU" b="1" dirty="0" smtClean="0">
                <a:latin typeface="Times New Roman" pitchFamily="18" charset="0"/>
                <a:cs typeface="Times New Roman" pitchFamily="18" charset="0"/>
              </a:rPr>
              <a:t>2007. – 264 бет. </a:t>
            </a:r>
            <a:endParaRPr lang="ru-RU" dirty="0" smtClean="0"/>
          </a:p>
          <a:p>
            <a:pPr algn="ctr"/>
            <a:endParaRPr lang="ru-RU" dirty="0"/>
          </a:p>
        </p:txBody>
      </p:sp>
      <p:pic>
        <p:nvPicPr>
          <p:cNvPr id="37890" name="Picture 2"/>
          <p:cNvPicPr>
            <a:picLocks noChangeAspect="1" noChangeArrowheads="1"/>
          </p:cNvPicPr>
          <p:nvPr/>
        </p:nvPicPr>
        <p:blipFill>
          <a:blip r:embed="rId3" cstate="print"/>
          <a:srcRect/>
          <a:stretch>
            <a:fillRect/>
          </a:stretch>
        </p:blipFill>
        <p:spPr bwMode="auto">
          <a:xfrm>
            <a:off x="335690" y="214290"/>
            <a:ext cx="1499102" cy="2143140"/>
          </a:xfrm>
          <a:prstGeom prst="rect">
            <a:avLst/>
          </a:prstGeom>
          <a:noFill/>
          <a:ln w="9525">
            <a:noFill/>
            <a:miter lim="800000"/>
            <a:headEnd/>
            <a:tailEnd/>
          </a:ln>
          <a:scene3d>
            <a:camera prst="orthographicFront"/>
            <a:lightRig rig="threePt" dir="t"/>
          </a:scene3d>
          <a:sp3d>
            <a:bevelT/>
          </a:sp3d>
        </p:spPr>
      </p:pic>
      <p:pic>
        <p:nvPicPr>
          <p:cNvPr id="37894" name="Picture 6"/>
          <p:cNvPicPr>
            <a:picLocks noChangeAspect="1" noChangeArrowheads="1"/>
          </p:cNvPicPr>
          <p:nvPr/>
        </p:nvPicPr>
        <p:blipFill>
          <a:blip r:embed="rId4" cstate="print"/>
          <a:srcRect/>
          <a:stretch>
            <a:fillRect/>
          </a:stretch>
        </p:blipFill>
        <p:spPr bwMode="auto">
          <a:xfrm>
            <a:off x="1928794" y="1500174"/>
            <a:ext cx="1360549" cy="2143141"/>
          </a:xfrm>
          <a:prstGeom prst="rect">
            <a:avLst/>
          </a:prstGeom>
          <a:noFill/>
          <a:ln w="9525">
            <a:noFill/>
            <a:miter lim="800000"/>
            <a:headEnd/>
            <a:tailEnd/>
          </a:ln>
          <a:scene3d>
            <a:camera prst="orthographicFront"/>
            <a:lightRig rig="threePt" dir="t"/>
          </a:scene3d>
          <a:sp3d>
            <a:bevelT/>
          </a:sp3d>
        </p:spPr>
      </p:pic>
      <p:pic>
        <p:nvPicPr>
          <p:cNvPr id="37895" name="Picture 7"/>
          <p:cNvPicPr>
            <a:picLocks noChangeAspect="1" noChangeArrowheads="1"/>
          </p:cNvPicPr>
          <p:nvPr/>
        </p:nvPicPr>
        <p:blipFill>
          <a:blip r:embed="rId5" cstate="print"/>
          <a:srcRect/>
          <a:stretch>
            <a:fillRect/>
          </a:stretch>
        </p:blipFill>
        <p:spPr bwMode="auto">
          <a:xfrm>
            <a:off x="3357554" y="2857496"/>
            <a:ext cx="1445564" cy="2071702"/>
          </a:xfrm>
          <a:prstGeom prst="rect">
            <a:avLst/>
          </a:prstGeom>
          <a:noFill/>
          <a:ln w="3175">
            <a:solidFill>
              <a:schemeClr val="tx1"/>
            </a:solidFill>
            <a:miter lim="800000"/>
            <a:headEnd/>
            <a:tailEnd/>
          </a:ln>
          <a:scene3d>
            <a:camera prst="orthographicFront"/>
            <a:lightRig rig="threePt" dir="t"/>
          </a:scene3d>
          <a:sp3d>
            <a:bevelT/>
          </a:sp3d>
        </p:spPr>
      </p:pic>
      <p:sp>
        <p:nvSpPr>
          <p:cNvPr id="12" name="Прямоугольник 11"/>
          <p:cNvSpPr/>
          <p:nvPr/>
        </p:nvSpPr>
        <p:spPr>
          <a:xfrm>
            <a:off x="4643438" y="3071810"/>
            <a:ext cx="4357718" cy="1538883"/>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Көбесов А.</a:t>
            </a:r>
            <a:r>
              <a:rPr lang="kk-KZ" sz="1900" b="1" dirty="0" smtClean="0">
                <a:solidFill>
                  <a:srgbClr val="0000FF"/>
                </a:solidFill>
                <a:latin typeface="Times New Roman" pitchFamily="18" charset="0"/>
                <a:cs typeface="Times New Roman" pitchFamily="18" charset="0"/>
              </a:rPr>
              <a:t>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Әл-Фараба мен </a:t>
            </a:r>
            <a:r>
              <a:rPr lang="kk-KZ" sz="1900" b="1" dirty="0" smtClean="0">
                <a:solidFill>
                  <a:srgbClr val="0000FF"/>
                </a:solidFill>
                <a:latin typeface="Times New Roman" pitchFamily="18" charset="0"/>
                <a:cs typeface="Times New Roman" pitchFamily="18" charset="0"/>
              </a:rPr>
              <a:t>А</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байды қатар оқығанда </a:t>
            </a:r>
            <a:r>
              <a:rPr lang="ru-RU"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latin typeface="Times New Roman" pitchFamily="18" charset="0"/>
                <a:cs typeface="Times New Roman" pitchFamily="18" charset="0"/>
              </a:rPr>
              <a:t>[Мәтін]: зерттеу еңбек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А. Көбесов. – </a:t>
            </a:r>
            <a:r>
              <a:rPr lang="ru-RU" b="1" dirty="0" smtClean="0">
                <a:latin typeface="Times New Roman" pitchFamily="18" charset="0"/>
                <a:cs typeface="Times New Roman" pitchFamily="18" charset="0"/>
              </a:rPr>
              <a:t>Алматы: Қазақ университеті,  2006. – 58 бет. </a:t>
            </a:r>
            <a:endParaRPr lang="ru-RU" dirty="0" smtClean="0"/>
          </a:p>
          <a:p>
            <a:pPr algn="ctr"/>
            <a:endParaRPr lang="ru-RU" dirty="0"/>
          </a:p>
        </p:txBody>
      </p:sp>
      <p:pic>
        <p:nvPicPr>
          <p:cNvPr id="37896" name="Picture 8"/>
          <p:cNvPicPr>
            <a:picLocks noChangeAspect="1" noChangeArrowheads="1"/>
          </p:cNvPicPr>
          <p:nvPr/>
        </p:nvPicPr>
        <p:blipFill>
          <a:blip r:embed="rId6" cstate="print"/>
          <a:srcRect/>
          <a:stretch>
            <a:fillRect/>
          </a:stretch>
        </p:blipFill>
        <p:spPr bwMode="auto">
          <a:xfrm>
            <a:off x="285720" y="4500570"/>
            <a:ext cx="1369473" cy="2143140"/>
          </a:xfrm>
          <a:prstGeom prst="rect">
            <a:avLst/>
          </a:prstGeom>
          <a:noFill/>
          <a:ln w="9525">
            <a:noFill/>
            <a:miter lim="800000"/>
            <a:headEnd/>
            <a:tailEnd/>
          </a:ln>
          <a:scene3d>
            <a:camera prst="orthographicFront"/>
            <a:lightRig rig="threePt" dir="t"/>
          </a:scene3d>
          <a:sp3d>
            <a:bevelT/>
          </a:sp3d>
        </p:spPr>
      </p:pic>
      <p:sp>
        <p:nvSpPr>
          <p:cNvPr id="14" name="Прямоугольник 13"/>
          <p:cNvSpPr/>
          <p:nvPr/>
        </p:nvSpPr>
        <p:spPr>
          <a:xfrm>
            <a:off x="1571604" y="5000636"/>
            <a:ext cx="6286544" cy="954107"/>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Мырзахметұлы М.</a:t>
            </a:r>
            <a:r>
              <a:rPr lang="kk-KZ" sz="1900" b="1" dirty="0" smtClean="0">
                <a:solidFill>
                  <a:srgbClr val="0000FF"/>
                </a:solidFill>
                <a:latin typeface="Times New Roman" pitchFamily="18" charset="0"/>
                <a:cs typeface="Times New Roman" pitchFamily="18" charset="0"/>
              </a:rPr>
              <a:t>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Әуезов және Абай</a:t>
            </a:r>
            <a:r>
              <a:rPr lang="ru-RU"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latin typeface="Times New Roman" pitchFamily="18" charset="0"/>
                <a:cs typeface="Times New Roman" pitchFamily="18" charset="0"/>
              </a:rPr>
              <a:t>[Мәтін] </a:t>
            </a:r>
            <a:r>
              <a:rPr lang="ru-RU" sz="2000" b="1" dirty="0" smtClean="0">
                <a:latin typeface="Times New Roman" pitchFamily="18" charset="0"/>
                <a:cs typeface="Times New Roman" pitchFamily="18" charset="0"/>
              </a:rPr>
              <a:t>/ </a:t>
            </a:r>
          </a:p>
          <a:p>
            <a:pPr algn="ctr"/>
            <a:r>
              <a:rPr lang="ru-RU" sz="1700" b="1" dirty="0" smtClean="0">
                <a:latin typeface="Times New Roman" pitchFamily="18" charset="0"/>
                <a:cs typeface="Times New Roman" pitchFamily="18" charset="0"/>
              </a:rPr>
              <a:t>М. Мырзахметұлы. – </a:t>
            </a:r>
            <a:r>
              <a:rPr lang="ru-RU" b="1" dirty="0" smtClean="0">
                <a:latin typeface="Times New Roman" pitchFamily="18" charset="0"/>
                <a:cs typeface="Times New Roman" pitchFamily="18" charset="0"/>
              </a:rPr>
              <a:t>Алматы: «Қазақстан»,  1996. – 272 бет. </a:t>
            </a:r>
            <a:endParaRPr lang="ru-RU" dirty="0" smtClean="0"/>
          </a:p>
          <a:p>
            <a:pPr algn="ctr"/>
            <a:endParaRPr lang="ru-RU" dirty="0"/>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7" name="Прямоугольник 6"/>
          <p:cNvSpPr/>
          <p:nvPr/>
        </p:nvSpPr>
        <p:spPr>
          <a:xfrm>
            <a:off x="1714480" y="357166"/>
            <a:ext cx="6286544" cy="1523494"/>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Әуезов М.</a:t>
            </a:r>
            <a:r>
              <a:rPr lang="kk-KZ" sz="1900" b="1" dirty="0" smtClean="0">
                <a:solidFill>
                  <a:srgbClr val="0000FF"/>
                </a:solidFill>
                <a:latin typeface="Times New Roman" pitchFamily="18" charset="0"/>
                <a:cs typeface="Times New Roman" pitchFamily="18" charset="0"/>
              </a:rPr>
              <a:t>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Құнанбаев</a:t>
            </a:r>
            <a:r>
              <a:rPr lang="ru-RU"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latin typeface="Times New Roman" pitchFamily="18" charset="0"/>
                <a:cs typeface="Times New Roman" pitchFamily="18" charset="0"/>
              </a:rPr>
              <a:t>[Мәтін]: монографиялық зерттеуелер мен мақалалар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М. Әуезов; құрастырып, баспаға әзірлеген  Н. Ақбаев . – Алматы: «Санат»</a:t>
            </a:r>
            <a:r>
              <a:rPr lang="ru-RU" b="1" dirty="0" smtClean="0">
                <a:latin typeface="Times New Roman" pitchFamily="18" charset="0"/>
                <a:cs typeface="Times New Roman" pitchFamily="18" charset="0"/>
              </a:rPr>
              <a:t>, 1995. – </a:t>
            </a:r>
          </a:p>
          <a:p>
            <a:pPr algn="ctr"/>
            <a:r>
              <a:rPr lang="ru-RU" b="1" dirty="0" smtClean="0">
                <a:latin typeface="Times New Roman" pitchFamily="18" charset="0"/>
                <a:cs typeface="Times New Roman" pitchFamily="18" charset="0"/>
              </a:rPr>
              <a:t>320 бет. </a:t>
            </a:r>
            <a:endParaRPr lang="ru-RU" dirty="0" smtClean="0"/>
          </a:p>
          <a:p>
            <a:pPr algn="ctr"/>
            <a:endParaRPr lang="ru-RU" dirty="0"/>
          </a:p>
        </p:txBody>
      </p:sp>
      <p:pic>
        <p:nvPicPr>
          <p:cNvPr id="37892" name="Picture 4" descr="Картинки по запросу мухтар Әуэзов Абай Құнанбаев"/>
          <p:cNvPicPr>
            <a:picLocks noChangeAspect="1" noChangeArrowheads="1"/>
          </p:cNvPicPr>
          <p:nvPr/>
        </p:nvPicPr>
        <p:blipFill>
          <a:blip r:embed="rId3"/>
          <a:srcRect l="3527" t="3132" r="51802" b="6054"/>
          <a:stretch>
            <a:fillRect/>
          </a:stretch>
        </p:blipFill>
        <p:spPr bwMode="auto">
          <a:xfrm>
            <a:off x="403962" y="214290"/>
            <a:ext cx="1450931" cy="2214578"/>
          </a:xfrm>
          <a:prstGeom prst="rect">
            <a:avLst/>
          </a:prstGeom>
          <a:noFill/>
          <a:scene3d>
            <a:camera prst="orthographicFront"/>
            <a:lightRig rig="threePt" dir="t"/>
          </a:scene3d>
          <a:sp3d>
            <a:bevelT/>
          </a:sp3d>
        </p:spPr>
      </p:pic>
      <p:sp>
        <p:nvSpPr>
          <p:cNvPr id="8" name="Прямоугольник 7"/>
          <p:cNvSpPr/>
          <p:nvPr/>
        </p:nvSpPr>
        <p:spPr>
          <a:xfrm>
            <a:off x="0" y="5072074"/>
            <a:ext cx="4429124" cy="1831271"/>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Жүрегімнің түбіне терең бойла: </a:t>
            </a:r>
            <a:r>
              <a:rPr lang="kk-KZ" sz="1900" b="1" dirty="0" smtClean="0">
                <a:solidFill>
                  <a:srgbClr val="0000FF"/>
                </a:solidFill>
                <a:latin typeface="Times New Roman" pitchFamily="18" charset="0"/>
                <a:cs typeface="Times New Roman" pitchFamily="18" charset="0"/>
              </a:rPr>
              <a:t>Абай туралы естеліктер</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latin typeface="Times New Roman" pitchFamily="18" charset="0"/>
                <a:cs typeface="Times New Roman" pitchFamily="18" charset="0"/>
              </a:rPr>
              <a:t>[Мәтін]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алғы сөзін жазған С. Қирабаев; редакторы </a:t>
            </a:r>
          </a:p>
          <a:p>
            <a:pPr algn="ctr"/>
            <a:r>
              <a:rPr lang="ru-RU" sz="1700" b="1" dirty="0" smtClean="0">
                <a:latin typeface="Times New Roman" pitchFamily="18" charset="0"/>
                <a:cs typeface="Times New Roman" pitchFamily="18" charset="0"/>
              </a:rPr>
              <a:t>М. Есламғалиұлы. – Алматы, Жазушы</a:t>
            </a:r>
            <a:r>
              <a:rPr lang="ru-RU" b="1" dirty="0" smtClean="0">
                <a:latin typeface="Times New Roman" pitchFamily="18" charset="0"/>
                <a:cs typeface="Times New Roman" pitchFamily="18" charset="0"/>
              </a:rPr>
              <a:t>, 1995. – 296 бет. </a:t>
            </a:r>
            <a:endParaRPr lang="ru-RU" dirty="0" smtClean="0"/>
          </a:p>
          <a:p>
            <a:pPr algn="ctr"/>
            <a:endParaRPr lang="ru-RU" dirty="0"/>
          </a:p>
        </p:txBody>
      </p:sp>
      <p:sp>
        <p:nvSpPr>
          <p:cNvPr id="10" name="Прямоугольник 9"/>
          <p:cNvSpPr/>
          <p:nvPr/>
        </p:nvSpPr>
        <p:spPr>
          <a:xfrm>
            <a:off x="4643406" y="5072074"/>
            <a:ext cx="4500594" cy="1246495"/>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Досжан Д.</a:t>
            </a:r>
            <a:r>
              <a:rPr lang="kk-KZ" sz="1900" b="1" dirty="0" smtClean="0">
                <a:solidFill>
                  <a:srgbClr val="0000FF"/>
                </a:solidFill>
                <a:latin typeface="Times New Roman" pitchFamily="18" charset="0"/>
                <a:cs typeface="Times New Roman" pitchFamily="18" charset="0"/>
              </a:rPr>
              <a:t>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айнасы</a:t>
            </a:r>
            <a:r>
              <a:rPr lang="ru-RU"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latin typeface="Times New Roman" pitchFamily="18" charset="0"/>
                <a:cs typeface="Times New Roman" pitchFamily="18" charset="0"/>
              </a:rPr>
              <a:t>[Мәтін]: ғұмырнамалық зерттеу-эссе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Д. Досжан. – Алматы: Қазақстан</a:t>
            </a:r>
            <a:r>
              <a:rPr lang="ru-RU" b="1" dirty="0" smtClean="0">
                <a:latin typeface="Times New Roman" pitchFamily="18" charset="0"/>
                <a:cs typeface="Times New Roman" pitchFamily="18" charset="0"/>
              </a:rPr>
              <a:t>, 1994. – 368 бет. </a:t>
            </a:r>
            <a:endParaRPr lang="ru-RU" dirty="0" smtClean="0"/>
          </a:p>
          <a:p>
            <a:pPr algn="ctr"/>
            <a:endParaRPr lang="ru-RU" dirty="0"/>
          </a:p>
        </p:txBody>
      </p:sp>
      <p:pic>
        <p:nvPicPr>
          <p:cNvPr id="1028" name="Picture 4"/>
          <p:cNvPicPr>
            <a:picLocks noChangeAspect="1" noChangeArrowheads="1"/>
          </p:cNvPicPr>
          <p:nvPr/>
        </p:nvPicPr>
        <p:blipFill>
          <a:blip r:embed="rId4" cstate="print"/>
          <a:srcRect/>
          <a:stretch>
            <a:fillRect/>
          </a:stretch>
        </p:blipFill>
        <p:spPr bwMode="auto">
          <a:xfrm>
            <a:off x="6215074" y="2928934"/>
            <a:ext cx="1437262" cy="2143140"/>
          </a:xfrm>
          <a:prstGeom prst="rect">
            <a:avLst/>
          </a:prstGeom>
          <a:noFill/>
          <a:ln w="9525">
            <a:noFill/>
            <a:miter lim="800000"/>
            <a:headEnd/>
            <a:tailEnd/>
          </a:ln>
          <a:scene3d>
            <a:camera prst="orthographicFront"/>
            <a:lightRig rig="threePt" dir="t"/>
          </a:scene3d>
          <a:sp3d>
            <a:bevelT/>
          </a:sp3d>
        </p:spPr>
      </p:pic>
      <p:pic>
        <p:nvPicPr>
          <p:cNvPr id="12" name="Picture 2"/>
          <p:cNvPicPr>
            <a:picLocks noChangeAspect="1" noChangeArrowheads="1"/>
          </p:cNvPicPr>
          <p:nvPr/>
        </p:nvPicPr>
        <p:blipFill>
          <a:blip r:embed="rId5" cstate="print"/>
          <a:srcRect/>
          <a:stretch>
            <a:fillRect/>
          </a:stretch>
        </p:blipFill>
        <p:spPr bwMode="auto">
          <a:xfrm>
            <a:off x="1928794" y="1500174"/>
            <a:ext cx="1428759" cy="2257321"/>
          </a:xfrm>
          <a:prstGeom prst="rect">
            <a:avLst/>
          </a:prstGeom>
          <a:noFill/>
          <a:ln w="9525">
            <a:noFill/>
            <a:miter lim="800000"/>
            <a:headEnd/>
            <a:tailEnd/>
          </a:ln>
          <a:scene3d>
            <a:camera prst="orthographicFront"/>
            <a:lightRig rig="threePt" dir="t"/>
          </a:scene3d>
          <a:sp3d>
            <a:bevelT/>
          </a:sp3d>
        </p:spPr>
      </p:pic>
      <p:pic>
        <p:nvPicPr>
          <p:cNvPr id="1026" name="Picture 2"/>
          <p:cNvPicPr>
            <a:picLocks noChangeAspect="1" noChangeArrowheads="1"/>
          </p:cNvPicPr>
          <p:nvPr/>
        </p:nvPicPr>
        <p:blipFill>
          <a:blip r:embed="rId6" cstate="print"/>
          <a:srcRect/>
          <a:stretch>
            <a:fillRect/>
          </a:stretch>
        </p:blipFill>
        <p:spPr bwMode="auto">
          <a:xfrm>
            <a:off x="1071538" y="3143248"/>
            <a:ext cx="1469867" cy="1928826"/>
          </a:xfrm>
          <a:prstGeom prst="rect">
            <a:avLst/>
          </a:prstGeom>
          <a:noFill/>
          <a:ln w="9525">
            <a:noFill/>
            <a:miter lim="800000"/>
            <a:headEnd/>
            <a:tailEnd/>
          </a:ln>
          <a:scene3d>
            <a:camera prst="orthographicFront"/>
            <a:lightRig rig="threePt" dir="t"/>
          </a:scene3d>
          <a:sp3d>
            <a:bevelT/>
          </a:sp3d>
        </p:spPr>
      </p:pic>
      <p:sp>
        <p:nvSpPr>
          <p:cNvPr id="13" name="Прямоугольник 12"/>
          <p:cNvSpPr/>
          <p:nvPr/>
        </p:nvSpPr>
        <p:spPr>
          <a:xfrm>
            <a:off x="3071802" y="1643050"/>
            <a:ext cx="5643602" cy="1538883"/>
          </a:xfrm>
          <a:prstGeom prst="rect">
            <a:avLst/>
          </a:prstGeom>
        </p:spPr>
        <p:txBody>
          <a:bodyPr wrap="square">
            <a:spAutoFit/>
          </a:bodyPr>
          <a:lstStyle/>
          <a:p>
            <a:pPr algn="ctr"/>
            <a:r>
              <a:rPr lang="kk-KZ" sz="19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Мұқанов С.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Жарық жұлдыз: </a:t>
            </a:r>
            <a:r>
              <a:rPr lang="kk-KZ" sz="1900" b="1" dirty="0" smtClean="0">
                <a:solidFill>
                  <a:srgbClr val="0000FF"/>
                </a:solidFill>
                <a:latin typeface="Times New Roman" pitchFamily="18" charset="0"/>
                <a:cs typeface="Times New Roman" pitchFamily="18" charset="0"/>
              </a:rPr>
              <a:t>Абай Құнанбаевтың шығармашылығы туралы</a:t>
            </a:r>
            <a:r>
              <a:rPr lang="ru-RU"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latin typeface="Times New Roman" pitchFamily="18" charset="0"/>
                <a:cs typeface="Times New Roman" pitchFamily="18" charset="0"/>
              </a:rPr>
              <a:t>[Мәтін]: монография және ғылыми мақалалар </a:t>
            </a:r>
            <a:r>
              <a:rPr lang="ru-RU" sz="2000" b="1" dirty="0" smtClean="0">
                <a:latin typeface="Times New Roman" pitchFamily="18" charset="0"/>
                <a:cs typeface="Times New Roman" pitchFamily="18" charset="0"/>
              </a:rPr>
              <a:t>/ </a:t>
            </a:r>
          </a:p>
          <a:p>
            <a:pPr algn="ctr"/>
            <a:r>
              <a:rPr lang="ru-RU" sz="1700" b="1" dirty="0" smtClean="0">
                <a:latin typeface="Times New Roman" pitchFamily="18" charset="0"/>
                <a:cs typeface="Times New Roman" pitchFamily="18" charset="0"/>
              </a:rPr>
              <a:t>С. Мұқанов. – Алматы: «Санат»</a:t>
            </a:r>
            <a:r>
              <a:rPr lang="ru-RU" b="1" dirty="0" smtClean="0">
                <a:latin typeface="Times New Roman" pitchFamily="18" charset="0"/>
                <a:cs typeface="Times New Roman" pitchFamily="18" charset="0"/>
              </a:rPr>
              <a:t>, 1995. – 272 бет. </a:t>
            </a:r>
            <a:endParaRPr lang="ru-RU" dirty="0" smtClean="0"/>
          </a:p>
          <a:p>
            <a:pPr algn="ctr"/>
            <a:endParaRPr lang="ru-RU" dirty="0"/>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7" name="Прямоугольник 6"/>
          <p:cNvSpPr/>
          <p:nvPr/>
        </p:nvSpPr>
        <p:spPr>
          <a:xfrm>
            <a:off x="2643174" y="1428736"/>
            <a:ext cx="5072098" cy="1246495"/>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Мырзахметұлы М.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және Шығыс</a:t>
            </a:r>
            <a:r>
              <a:rPr lang="ru-RU"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latin typeface="Times New Roman" pitchFamily="18" charset="0"/>
                <a:cs typeface="Times New Roman" pitchFamily="18" charset="0"/>
              </a:rPr>
              <a:t>[Мәтін]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М. Мырзахметұлы. – Алматы: Қазақстан</a:t>
            </a:r>
            <a:r>
              <a:rPr lang="ru-RU" b="1" dirty="0" smtClean="0">
                <a:latin typeface="Times New Roman" pitchFamily="18" charset="0"/>
                <a:cs typeface="Times New Roman" pitchFamily="18" charset="0"/>
              </a:rPr>
              <a:t>, 1994. – 208 бет. </a:t>
            </a:r>
            <a:endParaRPr lang="ru-RU" dirty="0" smtClean="0"/>
          </a:p>
          <a:p>
            <a:pPr algn="ctr"/>
            <a:endParaRPr lang="ru-RU" dirty="0"/>
          </a:p>
        </p:txBody>
      </p:sp>
      <p:sp>
        <p:nvSpPr>
          <p:cNvPr id="8" name="Прямоугольник 7"/>
          <p:cNvSpPr/>
          <p:nvPr/>
        </p:nvSpPr>
        <p:spPr>
          <a:xfrm>
            <a:off x="2214546" y="2857496"/>
            <a:ext cx="5429288" cy="1523494"/>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Әбілдаұлы Ұ.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Абайды оқу әліппесі </a:t>
            </a:r>
            <a:r>
              <a:rPr lang="ru-RU" b="1" dirty="0" smtClean="0">
                <a:latin typeface="Times New Roman" pitchFamily="18" charset="0"/>
                <a:cs typeface="Times New Roman" pitchFamily="18" charset="0"/>
              </a:rPr>
              <a:t>[Мәтін]: төменгі сынып оқушыларына ұлы ақында таныстыру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Ұ. Әбілдаұлы. – Алматы, Рауан</a:t>
            </a:r>
            <a:r>
              <a:rPr lang="ru-RU" b="1" dirty="0" smtClean="0">
                <a:latin typeface="Times New Roman" pitchFamily="18" charset="0"/>
                <a:cs typeface="Times New Roman" pitchFamily="18" charset="0"/>
              </a:rPr>
              <a:t>, 1994. – 88 бет. </a:t>
            </a:r>
            <a:endParaRPr lang="ru-RU" dirty="0" smtClean="0"/>
          </a:p>
          <a:p>
            <a:pPr algn="ctr"/>
            <a:endParaRPr lang="ru-RU" dirty="0"/>
          </a:p>
        </p:txBody>
      </p:sp>
      <p:sp>
        <p:nvSpPr>
          <p:cNvPr id="10" name="Прямоугольник 9"/>
          <p:cNvSpPr/>
          <p:nvPr/>
        </p:nvSpPr>
        <p:spPr>
          <a:xfrm>
            <a:off x="1500166" y="357166"/>
            <a:ext cx="5286412" cy="1246495"/>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Оразалин К.</a:t>
            </a:r>
            <a:r>
              <a:rPr lang="kk-KZ" sz="1900" b="1" dirty="0" smtClean="0">
                <a:solidFill>
                  <a:srgbClr val="0000FF"/>
                </a:solidFill>
                <a:latin typeface="Times New Roman" pitchFamily="18" charset="0"/>
                <a:cs typeface="Times New Roman" pitchFamily="18" charset="0"/>
              </a:rPr>
              <a:t>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ауылына саяхат</a:t>
            </a:r>
            <a:r>
              <a:rPr lang="ru-RU"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latin typeface="Times New Roman" pitchFamily="18" charset="0"/>
                <a:cs typeface="Times New Roman" pitchFamily="18" charset="0"/>
              </a:rPr>
              <a:t>[Мәтін]: деректі әңгімелер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К. Оразалин. – Алматы: Жалын</a:t>
            </a:r>
            <a:r>
              <a:rPr lang="ru-RU" b="1" dirty="0" smtClean="0">
                <a:latin typeface="Times New Roman" pitchFamily="18" charset="0"/>
                <a:cs typeface="Times New Roman" pitchFamily="18" charset="0"/>
              </a:rPr>
              <a:t>, 1994. – 288 бет. </a:t>
            </a:r>
            <a:endParaRPr lang="ru-RU" dirty="0" smtClean="0"/>
          </a:p>
          <a:p>
            <a:pPr algn="ctr"/>
            <a:endParaRPr lang="ru-RU" dirty="0"/>
          </a:p>
        </p:txBody>
      </p:sp>
      <p:pic>
        <p:nvPicPr>
          <p:cNvPr id="3074" name="Picture 2"/>
          <p:cNvPicPr>
            <a:picLocks noChangeAspect="1" noChangeArrowheads="1"/>
          </p:cNvPicPr>
          <p:nvPr/>
        </p:nvPicPr>
        <p:blipFill>
          <a:blip r:embed="rId3" cstate="print"/>
          <a:srcRect/>
          <a:stretch>
            <a:fillRect/>
          </a:stretch>
        </p:blipFill>
        <p:spPr bwMode="auto">
          <a:xfrm>
            <a:off x="285720" y="214290"/>
            <a:ext cx="1407387" cy="2256472"/>
          </a:xfrm>
          <a:prstGeom prst="rect">
            <a:avLst/>
          </a:prstGeom>
          <a:noFill/>
          <a:ln w="9525">
            <a:noFill/>
            <a:miter lim="800000"/>
            <a:headEnd/>
            <a:tailEnd/>
          </a:ln>
          <a:scene3d>
            <a:camera prst="orthographicFront"/>
            <a:lightRig rig="threePt" dir="t"/>
          </a:scene3d>
          <a:sp3d>
            <a:bevelT/>
          </a:sp3d>
        </p:spPr>
      </p:pic>
      <p:pic>
        <p:nvPicPr>
          <p:cNvPr id="3075" name="Picture 3"/>
          <p:cNvPicPr>
            <a:picLocks noChangeAspect="1" noChangeArrowheads="1"/>
          </p:cNvPicPr>
          <p:nvPr/>
        </p:nvPicPr>
        <p:blipFill>
          <a:blip r:embed="rId4" cstate="print"/>
          <a:srcRect/>
          <a:stretch>
            <a:fillRect/>
          </a:stretch>
        </p:blipFill>
        <p:spPr bwMode="auto">
          <a:xfrm>
            <a:off x="7500958" y="714356"/>
            <a:ext cx="1344457" cy="2143140"/>
          </a:xfrm>
          <a:prstGeom prst="rect">
            <a:avLst/>
          </a:prstGeom>
          <a:noFill/>
          <a:ln w="9525">
            <a:noFill/>
            <a:miter lim="800000"/>
            <a:headEnd/>
            <a:tailEnd/>
          </a:ln>
          <a:scene3d>
            <a:camera prst="orthographicFront"/>
            <a:lightRig rig="threePt" dir="t"/>
          </a:scene3d>
          <a:sp3d>
            <a:bevelT/>
          </a:sp3d>
        </p:spPr>
      </p:pic>
      <p:pic>
        <p:nvPicPr>
          <p:cNvPr id="3076" name="Picture 4"/>
          <p:cNvPicPr>
            <a:picLocks noChangeAspect="1" noChangeArrowheads="1"/>
          </p:cNvPicPr>
          <p:nvPr/>
        </p:nvPicPr>
        <p:blipFill>
          <a:blip r:embed="rId5" cstate="print"/>
          <a:srcRect/>
          <a:stretch>
            <a:fillRect/>
          </a:stretch>
        </p:blipFill>
        <p:spPr bwMode="auto">
          <a:xfrm>
            <a:off x="928662" y="2357430"/>
            <a:ext cx="1323477" cy="2101162"/>
          </a:xfrm>
          <a:prstGeom prst="rect">
            <a:avLst/>
          </a:prstGeom>
          <a:noFill/>
          <a:ln w="9525">
            <a:noFill/>
            <a:miter lim="800000"/>
            <a:headEnd/>
            <a:tailEnd/>
          </a:ln>
          <a:scene3d>
            <a:camera prst="orthographicFront"/>
            <a:lightRig rig="threePt" dir="t"/>
          </a:scene3d>
          <a:sp3d>
            <a:bevelT/>
          </a:sp3d>
        </p:spPr>
      </p:pic>
      <p:pic>
        <p:nvPicPr>
          <p:cNvPr id="3077" name="Picture 5"/>
          <p:cNvPicPr>
            <a:picLocks noChangeAspect="1" noChangeArrowheads="1"/>
          </p:cNvPicPr>
          <p:nvPr/>
        </p:nvPicPr>
        <p:blipFill>
          <a:blip r:embed="rId6" cstate="print"/>
          <a:srcRect/>
          <a:stretch>
            <a:fillRect/>
          </a:stretch>
        </p:blipFill>
        <p:spPr bwMode="auto">
          <a:xfrm>
            <a:off x="7500958" y="4286256"/>
            <a:ext cx="1369151" cy="2143140"/>
          </a:xfrm>
          <a:prstGeom prst="rect">
            <a:avLst/>
          </a:prstGeom>
          <a:noFill/>
          <a:ln w="9525">
            <a:noFill/>
            <a:miter lim="800000"/>
            <a:headEnd/>
            <a:tailEnd/>
          </a:ln>
          <a:scene3d>
            <a:camera prst="orthographicFront"/>
            <a:lightRig rig="threePt" dir="t"/>
          </a:scene3d>
          <a:sp3d>
            <a:bevelT/>
          </a:sp3d>
        </p:spPr>
      </p:pic>
      <p:sp>
        <p:nvSpPr>
          <p:cNvPr id="15" name="Прямоугольник 14"/>
          <p:cNvSpPr/>
          <p:nvPr/>
        </p:nvSpPr>
        <p:spPr>
          <a:xfrm>
            <a:off x="2071670" y="4714884"/>
            <a:ext cx="5429288" cy="1246495"/>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Ысмағулов Ж.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ақындық тағылымы </a:t>
            </a:r>
            <a:r>
              <a:rPr lang="ru-RU" b="1" dirty="0" smtClean="0">
                <a:latin typeface="Times New Roman" pitchFamily="18" charset="0"/>
                <a:cs typeface="Times New Roman" pitchFamily="18" charset="0"/>
              </a:rPr>
              <a:t>[Мәтін]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Ж. Ысмағулов. – Алматы, Ғылым</a:t>
            </a:r>
            <a:r>
              <a:rPr lang="ru-RU" b="1" dirty="0" smtClean="0">
                <a:latin typeface="Times New Roman" pitchFamily="18" charset="0"/>
                <a:cs typeface="Times New Roman" pitchFamily="18" charset="0"/>
              </a:rPr>
              <a:t>, 1994. – 280 бет. </a:t>
            </a:r>
            <a:endParaRPr lang="ru-RU" dirty="0" smtClean="0"/>
          </a:p>
          <a:p>
            <a:pPr algn="ctr"/>
            <a:endParaRPr lang="ru-RU" dirty="0"/>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5" name="Прямоугольник 4"/>
          <p:cNvSpPr/>
          <p:nvPr/>
        </p:nvSpPr>
        <p:spPr>
          <a:xfrm>
            <a:off x="1285852" y="357166"/>
            <a:ext cx="6500858" cy="954107"/>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Машанов А.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Әл-Фараби және Абай </a:t>
            </a:r>
            <a:r>
              <a:rPr lang="ru-RU" b="1" dirty="0" smtClean="0">
                <a:latin typeface="Times New Roman" pitchFamily="18" charset="0"/>
                <a:cs typeface="Times New Roman" pitchFamily="18" charset="0"/>
              </a:rPr>
              <a:t>[Мәтін] </a:t>
            </a:r>
            <a:r>
              <a:rPr lang="ru-RU" sz="2000" b="1"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А. Машанов. – Алматы, Қазақстан, 1994. – 192 бет. </a:t>
            </a:r>
            <a:endParaRPr lang="ru-RU" dirty="0" smtClean="0"/>
          </a:p>
          <a:p>
            <a:pPr algn="ctr"/>
            <a:endParaRPr lang="ru-RU" dirty="0"/>
          </a:p>
        </p:txBody>
      </p:sp>
      <p:sp>
        <p:nvSpPr>
          <p:cNvPr id="7" name="Прямоугольник 6"/>
          <p:cNvSpPr/>
          <p:nvPr/>
        </p:nvSpPr>
        <p:spPr>
          <a:xfrm>
            <a:off x="3286116" y="1785926"/>
            <a:ext cx="5357850" cy="954107"/>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Құнанбаев Т.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Әкем</a:t>
            </a:r>
            <a:r>
              <a:rPr lang="kk-KZ" sz="1900" b="1" dirty="0" smtClean="0">
                <a:solidFill>
                  <a:srgbClr val="0000FF"/>
                </a:solidFill>
                <a:latin typeface="Times New Roman" pitchFamily="18" charset="0"/>
                <a:cs typeface="Times New Roman" pitchFamily="18" charset="0"/>
              </a:rPr>
              <a:t>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туралы</a:t>
            </a:r>
            <a:r>
              <a:rPr lang="ru-RU"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latin typeface="Times New Roman" pitchFamily="18" charset="0"/>
                <a:cs typeface="Times New Roman" pitchFamily="18" charset="0"/>
              </a:rPr>
              <a:t>[Мәтін] </a:t>
            </a:r>
            <a:r>
              <a:rPr lang="ru-RU" sz="2000" b="1" dirty="0" smtClean="0">
                <a:latin typeface="Times New Roman" pitchFamily="18" charset="0"/>
                <a:cs typeface="Times New Roman" pitchFamily="18" charset="0"/>
              </a:rPr>
              <a:t>/ </a:t>
            </a:r>
          </a:p>
          <a:p>
            <a:pPr algn="ctr"/>
            <a:r>
              <a:rPr lang="ru-RU" sz="1700" b="1" dirty="0" smtClean="0">
                <a:latin typeface="Times New Roman" pitchFamily="18" charset="0"/>
                <a:cs typeface="Times New Roman" pitchFamily="18" charset="0"/>
              </a:rPr>
              <a:t>Т. Құнанбаев . – Алматы: Ана тілі</a:t>
            </a:r>
            <a:r>
              <a:rPr lang="ru-RU" b="1" dirty="0" smtClean="0">
                <a:latin typeface="Times New Roman" pitchFamily="18" charset="0"/>
                <a:cs typeface="Times New Roman" pitchFamily="18" charset="0"/>
              </a:rPr>
              <a:t>, 1993. – 56 бет. </a:t>
            </a:r>
            <a:endParaRPr lang="ru-RU" dirty="0" smtClean="0"/>
          </a:p>
          <a:p>
            <a:pPr algn="ctr"/>
            <a:endParaRPr lang="ru-RU" dirty="0"/>
          </a:p>
        </p:txBody>
      </p:sp>
      <p:sp>
        <p:nvSpPr>
          <p:cNvPr id="8" name="Прямоугольник 7"/>
          <p:cNvSpPr/>
          <p:nvPr/>
        </p:nvSpPr>
        <p:spPr>
          <a:xfrm>
            <a:off x="0" y="5214950"/>
            <a:ext cx="4429124" cy="1231106"/>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Өмірәлиев Қ.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афоризмі </a:t>
            </a:r>
            <a:r>
              <a:rPr lang="ru-RU" b="1" dirty="0" smtClean="0">
                <a:latin typeface="Times New Roman" pitchFamily="18" charset="0"/>
                <a:cs typeface="Times New Roman" pitchFamily="18" charset="0"/>
              </a:rPr>
              <a:t>[Мәтін]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Қ. Өмірәлиев. – Алматы, «Қазақстан»</a:t>
            </a:r>
            <a:r>
              <a:rPr lang="ru-RU" b="1" dirty="0" smtClean="0">
                <a:latin typeface="Times New Roman" pitchFamily="18" charset="0"/>
                <a:cs typeface="Times New Roman" pitchFamily="18" charset="0"/>
              </a:rPr>
              <a:t>, 1993. – 128 бет. </a:t>
            </a:r>
            <a:endParaRPr lang="ru-RU" dirty="0" smtClean="0"/>
          </a:p>
          <a:p>
            <a:pPr algn="ctr"/>
            <a:endParaRPr lang="ru-RU" dirty="0"/>
          </a:p>
        </p:txBody>
      </p:sp>
      <p:sp>
        <p:nvSpPr>
          <p:cNvPr id="10" name="Прямоугольник 9"/>
          <p:cNvSpPr/>
          <p:nvPr/>
        </p:nvSpPr>
        <p:spPr>
          <a:xfrm>
            <a:off x="4643406" y="5072074"/>
            <a:ext cx="4500594" cy="1523494"/>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Абдрахманов С.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Төлтума және Телтума: </a:t>
            </a:r>
            <a:r>
              <a:rPr lang="kk-KZ" sz="1900" b="1" dirty="0" smtClean="0">
                <a:solidFill>
                  <a:srgbClr val="0000FF"/>
                </a:solidFill>
                <a:latin typeface="Times New Roman" pitchFamily="18" charset="0"/>
                <a:cs typeface="Times New Roman" pitchFamily="18" charset="0"/>
              </a:rPr>
              <a:t>Пушкин мен Абай</a:t>
            </a:r>
            <a:r>
              <a:rPr lang="ru-RU" sz="1900" b="1" dirty="0" smtClean="0">
                <a:solidFill>
                  <a:srgbClr val="0000FF"/>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[Мәтін] </a:t>
            </a:r>
            <a:r>
              <a:rPr lang="ru-RU" sz="2000" b="1" dirty="0" smtClean="0">
                <a:latin typeface="Times New Roman" pitchFamily="18" charset="0"/>
                <a:cs typeface="Times New Roman" pitchFamily="18" charset="0"/>
              </a:rPr>
              <a:t>/ </a:t>
            </a:r>
          </a:p>
          <a:p>
            <a:pPr algn="ctr"/>
            <a:r>
              <a:rPr lang="ru-RU" sz="1700" b="1" dirty="0" smtClean="0">
                <a:latin typeface="Times New Roman" pitchFamily="18" charset="0"/>
                <a:cs typeface="Times New Roman" pitchFamily="18" charset="0"/>
              </a:rPr>
              <a:t>С. Абдрахманов // Әлем әдебиеті. – 2006.</a:t>
            </a:r>
            <a:r>
              <a:rPr lang="ru-RU" b="1" dirty="0" smtClean="0">
                <a:latin typeface="Times New Roman" pitchFamily="18" charset="0"/>
                <a:cs typeface="Times New Roman" pitchFamily="18" charset="0"/>
              </a:rPr>
              <a:t> – № 1</a:t>
            </a:r>
            <a:r>
              <a:rPr lang="ru-RU" sz="1700"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 – 8-12 б. </a:t>
            </a:r>
            <a:endParaRPr lang="ru-RU" dirty="0" smtClean="0"/>
          </a:p>
          <a:p>
            <a:pPr algn="ctr"/>
            <a:endParaRPr lang="ru-RU" dirty="0"/>
          </a:p>
        </p:txBody>
      </p:sp>
      <p:pic>
        <p:nvPicPr>
          <p:cNvPr id="2" name="Picture 3"/>
          <p:cNvPicPr>
            <a:picLocks noChangeAspect="1" noChangeArrowheads="1"/>
          </p:cNvPicPr>
          <p:nvPr/>
        </p:nvPicPr>
        <p:blipFill>
          <a:blip r:embed="rId3" cstate="print"/>
          <a:srcRect/>
          <a:stretch>
            <a:fillRect/>
          </a:stretch>
        </p:blipFill>
        <p:spPr bwMode="auto">
          <a:xfrm>
            <a:off x="500034" y="214290"/>
            <a:ext cx="1349881" cy="2143140"/>
          </a:xfrm>
          <a:prstGeom prst="rect">
            <a:avLst/>
          </a:prstGeom>
          <a:noFill/>
          <a:ln w="9525">
            <a:noFill/>
            <a:miter lim="800000"/>
            <a:headEnd/>
            <a:tailEnd/>
          </a:ln>
          <a:scene3d>
            <a:camera prst="orthographicFront"/>
            <a:lightRig rig="threePt" dir="t"/>
          </a:scene3d>
          <a:sp3d>
            <a:bevelT/>
          </a:sp3d>
        </p:spPr>
      </p:pic>
      <p:pic>
        <p:nvPicPr>
          <p:cNvPr id="2052" name="Picture 4"/>
          <p:cNvPicPr>
            <a:picLocks noChangeAspect="1" noChangeArrowheads="1"/>
          </p:cNvPicPr>
          <p:nvPr/>
        </p:nvPicPr>
        <p:blipFill>
          <a:blip r:embed="rId4" cstate="print"/>
          <a:srcRect/>
          <a:stretch>
            <a:fillRect/>
          </a:stretch>
        </p:blipFill>
        <p:spPr bwMode="auto">
          <a:xfrm>
            <a:off x="2285984" y="1571612"/>
            <a:ext cx="1168818" cy="1785950"/>
          </a:xfrm>
          <a:prstGeom prst="rect">
            <a:avLst/>
          </a:prstGeom>
          <a:noFill/>
          <a:ln w="9525">
            <a:noFill/>
            <a:miter lim="800000"/>
            <a:headEnd/>
            <a:tailEnd/>
          </a:ln>
          <a:scene3d>
            <a:camera prst="orthographicFront"/>
            <a:lightRig rig="threePt" dir="t"/>
          </a:scene3d>
          <a:sp3d>
            <a:bevelT/>
          </a:sp3d>
        </p:spPr>
      </p:pic>
      <p:pic>
        <p:nvPicPr>
          <p:cNvPr id="2053" name="Picture 5"/>
          <p:cNvPicPr>
            <a:picLocks noChangeAspect="1" noChangeArrowheads="1"/>
          </p:cNvPicPr>
          <p:nvPr/>
        </p:nvPicPr>
        <p:blipFill>
          <a:blip r:embed="rId5" cstate="print"/>
          <a:srcRect/>
          <a:stretch>
            <a:fillRect/>
          </a:stretch>
        </p:blipFill>
        <p:spPr bwMode="auto">
          <a:xfrm>
            <a:off x="1000100" y="3143248"/>
            <a:ext cx="1325170" cy="2071702"/>
          </a:xfrm>
          <a:prstGeom prst="rect">
            <a:avLst/>
          </a:prstGeom>
          <a:noFill/>
          <a:ln w="9525">
            <a:noFill/>
            <a:miter lim="800000"/>
            <a:headEnd/>
            <a:tailEnd/>
          </a:ln>
          <a:scene3d>
            <a:camera prst="orthographicFront"/>
            <a:lightRig rig="threePt" dir="t"/>
          </a:scene3d>
          <a:sp3d>
            <a:bevelT/>
          </a:sp3d>
        </p:spPr>
      </p:pic>
      <p:pic>
        <p:nvPicPr>
          <p:cNvPr id="2054" name="Picture 6"/>
          <p:cNvPicPr>
            <a:picLocks noChangeAspect="1" noChangeArrowheads="1"/>
          </p:cNvPicPr>
          <p:nvPr/>
        </p:nvPicPr>
        <p:blipFill>
          <a:blip r:embed="rId6" cstate="print"/>
          <a:srcRect/>
          <a:stretch>
            <a:fillRect/>
          </a:stretch>
        </p:blipFill>
        <p:spPr bwMode="auto">
          <a:xfrm>
            <a:off x="6215074" y="2571744"/>
            <a:ext cx="1627072" cy="250033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20482" name="AutoShape 2" descr="Картинки по запросу фариза оңғарсынова"/>
          <p:cNvSpPr>
            <a:spLocks noChangeAspect="1" noChangeArrowheads="1"/>
          </p:cNvSpPr>
          <p:nvPr/>
        </p:nvSpPr>
        <p:spPr bwMode="auto">
          <a:xfrm>
            <a:off x="155575" y="-2871788"/>
            <a:ext cx="4505325" cy="5991226"/>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026" name="Рисунок 1" descr="Картинки по запросу эмблема 175-летия абая кунанбаева"/>
          <p:cNvPicPr>
            <a:picLocks noChangeAspect="1" noChangeArrowheads="1"/>
          </p:cNvPicPr>
          <p:nvPr/>
        </p:nvPicPr>
        <p:blipFill>
          <a:blip r:embed="rId3" cstate="print"/>
          <a:srcRect/>
          <a:stretch>
            <a:fillRect/>
          </a:stretch>
        </p:blipFill>
        <p:spPr bwMode="auto">
          <a:xfrm>
            <a:off x="7275423" y="142852"/>
            <a:ext cx="1610704" cy="1071570"/>
          </a:xfrm>
          <a:prstGeom prst="round2DiagRect">
            <a:avLst/>
          </a:prstGeom>
          <a:noFill/>
          <a:ln w="9525">
            <a:noFill/>
            <a:miter lim="800000"/>
            <a:headEnd/>
            <a:tailEnd/>
          </a:ln>
        </p:spPr>
      </p:pic>
      <p:sp>
        <p:nvSpPr>
          <p:cNvPr id="9220" name="Rectangle 4"/>
          <p:cNvSpPr>
            <a:spLocks noChangeArrowheads="1"/>
          </p:cNvSpPr>
          <p:nvPr/>
        </p:nvSpPr>
        <p:spPr bwMode="auto">
          <a:xfrm>
            <a:off x="0" y="0"/>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ҚАЗАҚСТАН РЕСПУБЛИКАСЫ ПРЕЗИДЕНТІНІҢ</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ЖАРЛЫҒЫ</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160                                               </a:t>
            </a: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Абай Құнанбайұлының</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175 жылдық мерейтойын мерекелеу туралы</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2020 жылы қазақ халқының ұлы ақыны, ағартушысы Абай Құнанбайұлының 175 жылдық мерейтойын жоғары ұйымдастырушылық және мазмұндық деңгейде мерекелеуді қамтамасыз ету мақсатында </a:t>
            </a:r>
            <a:r>
              <a:rPr kumimoji="0" lang="kk-KZ" sz="1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ҚАУЛЫ ЕТЕМІН: </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1. Қазақстан Республикасының Үкіметі:</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1) 2019 жылғы 1 шілдеге дейін 2020 жылы қазақ халқының ұлы ақыны, ағартушысы Абай Құнанбайұлының 175 жылдық мерейтойын (бұдан әрі – Абай Құнанбайұлының 175 жылдық мерейтойы) дайындау және өткізу жөніндегі мемлекеттік комиссия құрсын;</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 2019 жылғы 1 қазанға дейін Абай Құнанбайұлының 175 жылдық мерейтойын дайындау және өткізу жөніндегі жалпыреспубликалық жоспарды бекітсін;</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3) Абайдың «Жидебай-Бөрілі» мемлекеттік тарихи-мәдени және әдеби-мемориалдық қорық-музейін кешенді жаңғырту жөнінде қажетті шаралар қабылдасын;</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4) 2020 жылы Нұр-Сұлтан қаласында Абай Құнанбайұлының 175 жылдық мерейтойына арналған халықаралық ғылыми-практикалық конференция өткізсін;</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5) Абай Құнанбайұлының еңбектерін кең таралған негізгі шет тілдеріне сапалы аударуды жүзеге асыру, басып шығару және халықаралық ілгерілету жөнінде қажетті шаралар қабылдасын;</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6) Абай Құнанбайұлының 175 жылдық мерейтойын Біріккен Ұлттардың Білім, ғылым және мәдениет мәселелері жөніндегі ұйымы (ЮНЕСКО) мен Халықаралық түркі мәдениеті ұйымы (ТҮРКСОЙ) аясында мерекелеуді ұйымдастыру жөніндегі мәселені пысықтасын;</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7) осы Жарлықты іске асыру жөнінде өзге де шаралар қабылдасын. </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 Осы Жарлықтың орындалуын бақылау Қазақстан Республикасы Президентінің Әкімшілігіне жүктелсін.</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3. Осы Жарлық қол қойылған күнінен бастап қолданысқа енгізіледі.</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Қазақстан Республикасының</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Президенті                                                                          Қ.</a:t>
            </a:r>
            <a:r>
              <a:rPr kumimoji="0" lang="kk-KZ" sz="1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1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Тоқаев</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Нұр-Сұлтан, Ақорда, 2019 жылғы 30 мамыр</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55        </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pic>
        <p:nvPicPr>
          <p:cNvPr id="5122" name="Picture 2" descr="Картинки по запросу классикалық зерттеулер"/>
          <p:cNvPicPr>
            <a:picLocks noChangeAspect="1" noChangeArrowheads="1"/>
          </p:cNvPicPr>
          <p:nvPr/>
        </p:nvPicPr>
        <p:blipFill>
          <a:blip r:embed="rId3"/>
          <a:srcRect/>
          <a:stretch>
            <a:fillRect/>
          </a:stretch>
        </p:blipFill>
        <p:spPr bwMode="auto">
          <a:xfrm>
            <a:off x="214282" y="285728"/>
            <a:ext cx="1454820" cy="2071702"/>
          </a:xfrm>
          <a:prstGeom prst="rect">
            <a:avLst/>
          </a:prstGeom>
          <a:noFill/>
          <a:scene3d>
            <a:camera prst="orthographicFront"/>
            <a:lightRig rig="threePt" dir="t"/>
          </a:scene3d>
          <a:sp3d>
            <a:bevelT/>
          </a:sp3d>
        </p:spPr>
      </p:pic>
      <p:sp>
        <p:nvSpPr>
          <p:cNvPr id="4" name="Прямоугольник 3"/>
          <p:cNvSpPr/>
          <p:nvPr/>
        </p:nvSpPr>
        <p:spPr>
          <a:xfrm>
            <a:off x="1714480" y="285728"/>
            <a:ext cx="6357982" cy="861774"/>
          </a:xfrm>
          <a:prstGeom prst="rect">
            <a:avLst/>
          </a:prstGeom>
        </p:spPr>
        <p:txBody>
          <a:bodyPr wrap="square">
            <a:spAutoFit/>
          </a:bodyPr>
          <a:lstStyle/>
          <a:p>
            <a:pPr algn="ct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r>
            <a:r>
              <a:rPr lang="kk-KZ"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a:t>
            </a:r>
            <a:r>
              <a:rPr lang="ru-RU" sz="1700" b="1" dirty="0" smtClean="0">
                <a:solidFill>
                  <a:srgbClr val="0000FF"/>
                </a:solidFill>
                <a:latin typeface="Times New Roman" pitchFamily="18" charset="0"/>
                <a:cs typeface="Times New Roman" pitchFamily="18" charset="0"/>
              </a:rPr>
              <a:t>»</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smtClean="0">
                <a:latin typeface="Times New Roman" pitchFamily="18" charset="0"/>
                <a:cs typeface="Times New Roman" pitchFamily="18" charset="0"/>
              </a:rPr>
              <a:t>[Мәтін] / </a:t>
            </a:r>
            <a:r>
              <a:rPr lang="ru-RU" sz="1600" b="1" dirty="0" smtClean="0">
                <a:solidFill>
                  <a:srgbClr val="002060"/>
                </a:solidFill>
                <a:latin typeface="Times New Roman" pitchFamily="18" charset="0"/>
                <a:cs typeface="Times New Roman" pitchFamily="18" charset="0"/>
              </a:rPr>
              <a:t>Классикалық зерттеулер. 1-том. Әдебиет туралы</a:t>
            </a:r>
            <a:r>
              <a:rPr lang="ru-RU" sz="1600" b="1" dirty="0" smtClean="0">
                <a:latin typeface="Times New Roman" pitchFamily="18" charset="0"/>
                <a:cs typeface="Times New Roman" pitchFamily="18" charset="0"/>
              </a:rPr>
              <a:t> // Ғ. Мүсірепов, Ғ. Мұстафин. – Алматы: «Әдебиет әлемі»  баспа</a:t>
            </a:r>
            <a:r>
              <a:rPr lang="kk-KZ" sz="1600" b="1" dirty="0" smtClean="0">
                <a:latin typeface="Times New Roman" pitchFamily="18" charset="0"/>
                <a:cs typeface="Times New Roman" pitchFamily="18" charset="0"/>
              </a:rPr>
              <a:t>сы</a:t>
            </a:r>
            <a:r>
              <a:rPr lang="ru-RU" sz="1600" b="1" dirty="0" smtClean="0">
                <a:latin typeface="Times New Roman" pitchFamily="18" charset="0"/>
                <a:cs typeface="Times New Roman" pitchFamily="18" charset="0"/>
              </a:rPr>
              <a:t>, 2012. – 52–56 б. </a:t>
            </a:r>
            <a:endParaRPr lang="ru-RU" sz="1600" dirty="0"/>
          </a:p>
        </p:txBody>
      </p:sp>
      <p:sp>
        <p:nvSpPr>
          <p:cNvPr id="5" name="Прямоугольник 4"/>
          <p:cNvSpPr/>
          <p:nvPr/>
        </p:nvSpPr>
        <p:spPr>
          <a:xfrm>
            <a:off x="1714480" y="1214422"/>
            <a:ext cx="6357982" cy="846386"/>
          </a:xfrm>
          <a:prstGeom prst="rect">
            <a:avLst/>
          </a:prstGeom>
        </p:spPr>
        <p:txBody>
          <a:bodyPr wrap="square">
            <a:spAutoFit/>
          </a:bodyPr>
          <a:lstStyle/>
          <a:p>
            <a:pPr algn="ctr"/>
            <a:r>
              <a:rPr lang="kk-KZ"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r>
            <a:r>
              <a:rPr lang="kk-KZ"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романы туралы </a:t>
            </a:r>
            <a:r>
              <a:rPr lang="ru-RU" sz="1600" b="1" dirty="0" smtClean="0">
                <a:latin typeface="Times New Roman" pitchFamily="18" charset="0"/>
                <a:cs typeface="Times New Roman" pitchFamily="18" charset="0"/>
              </a:rPr>
              <a:t>[Мәтін] / </a:t>
            </a:r>
            <a:r>
              <a:rPr lang="ru-RU" sz="1600" b="1" dirty="0" smtClean="0">
                <a:solidFill>
                  <a:srgbClr val="002060"/>
                </a:solidFill>
                <a:latin typeface="Times New Roman" pitchFamily="18" charset="0"/>
                <a:cs typeface="Times New Roman" pitchFamily="18" charset="0"/>
              </a:rPr>
              <a:t>Классикалық зерттеулер. 1-том. Әдебиет туралы</a:t>
            </a:r>
            <a:r>
              <a:rPr lang="ru-RU" sz="1600" b="1" dirty="0" smtClean="0">
                <a:latin typeface="Times New Roman" pitchFamily="18" charset="0"/>
                <a:cs typeface="Times New Roman" pitchFamily="18" charset="0"/>
              </a:rPr>
              <a:t> // Ғ. Мүсірепов, Ғ. Мұстафин. – Алматы: «Әдебиет әлемі»  баспа</a:t>
            </a:r>
            <a:r>
              <a:rPr lang="kk-KZ" sz="1600" b="1" dirty="0" smtClean="0">
                <a:latin typeface="Times New Roman" pitchFamily="18" charset="0"/>
                <a:cs typeface="Times New Roman" pitchFamily="18" charset="0"/>
              </a:rPr>
              <a:t>сы</a:t>
            </a:r>
            <a:r>
              <a:rPr lang="ru-RU" sz="1600" b="1" dirty="0" smtClean="0">
                <a:latin typeface="Times New Roman" pitchFamily="18" charset="0"/>
                <a:cs typeface="Times New Roman" pitchFamily="18" charset="0"/>
              </a:rPr>
              <a:t>, 2012. – 56–71 б. </a:t>
            </a:r>
            <a:endParaRPr lang="ru-RU" sz="1600" dirty="0"/>
          </a:p>
        </p:txBody>
      </p:sp>
      <p:sp>
        <p:nvSpPr>
          <p:cNvPr id="7" name="Прямоугольник 6"/>
          <p:cNvSpPr/>
          <p:nvPr/>
        </p:nvSpPr>
        <p:spPr>
          <a:xfrm>
            <a:off x="1285852" y="2714620"/>
            <a:ext cx="7000924" cy="846386"/>
          </a:xfrm>
          <a:prstGeom prst="rect">
            <a:avLst/>
          </a:prstGeom>
        </p:spPr>
        <p:txBody>
          <a:bodyPr wrap="square">
            <a:spAutoFit/>
          </a:bodyPr>
          <a:lstStyle/>
          <a:p>
            <a:pPr algn="ctr"/>
            <a:r>
              <a:rPr lang="kk-KZ"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Абай</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кітабы  </a:t>
            </a:r>
            <a:r>
              <a:rPr lang="ru-RU" sz="1600" b="1" dirty="0" smtClean="0">
                <a:latin typeface="Times New Roman" pitchFamily="18" charset="0"/>
                <a:cs typeface="Times New Roman" pitchFamily="18" charset="0"/>
              </a:rPr>
              <a:t>[Мәтін] / </a:t>
            </a:r>
            <a:r>
              <a:rPr lang="ru-RU" sz="1600" b="1" dirty="0" smtClean="0">
                <a:solidFill>
                  <a:srgbClr val="002060"/>
                </a:solidFill>
                <a:latin typeface="Times New Roman" pitchFamily="18" charset="0"/>
                <a:cs typeface="Times New Roman" pitchFamily="18" charset="0"/>
              </a:rPr>
              <a:t>Классикалық зерттеулер. 3-том. Халық әдебиеті үлгілері мен Абай шығармаларының текстологиясы </a:t>
            </a:r>
            <a:r>
              <a:rPr lang="ru-RU" sz="1600" b="1" dirty="0" smtClean="0">
                <a:latin typeface="Times New Roman" pitchFamily="18" charset="0"/>
                <a:cs typeface="Times New Roman" pitchFamily="18" charset="0"/>
              </a:rPr>
              <a:t> // Алматы: «Әдебиет әлемі»  баспа</a:t>
            </a:r>
            <a:r>
              <a:rPr lang="kk-KZ" sz="1600" b="1" dirty="0" smtClean="0">
                <a:latin typeface="Times New Roman" pitchFamily="18" charset="0"/>
                <a:cs typeface="Times New Roman" pitchFamily="18" charset="0"/>
              </a:rPr>
              <a:t>сы</a:t>
            </a:r>
            <a:r>
              <a:rPr lang="ru-RU" sz="1600" b="1" dirty="0" smtClean="0">
                <a:latin typeface="Times New Roman" pitchFamily="18" charset="0"/>
                <a:cs typeface="Times New Roman" pitchFamily="18" charset="0"/>
              </a:rPr>
              <a:t>, 2012. – 214–215 б. </a:t>
            </a:r>
            <a:endParaRPr lang="ru-RU" sz="1600" dirty="0"/>
          </a:p>
        </p:txBody>
      </p:sp>
      <p:sp>
        <p:nvSpPr>
          <p:cNvPr id="8" name="Прямоугольник 7"/>
          <p:cNvSpPr/>
          <p:nvPr/>
        </p:nvSpPr>
        <p:spPr>
          <a:xfrm>
            <a:off x="1285852" y="3643314"/>
            <a:ext cx="7000924" cy="846386"/>
          </a:xfrm>
          <a:prstGeom prst="rect">
            <a:avLst/>
          </a:prstGeom>
        </p:spPr>
        <p:txBody>
          <a:bodyPr wrap="square">
            <a:spAutoFit/>
          </a:bodyPr>
          <a:lstStyle/>
          <a:p>
            <a:pPr algn="ctr"/>
            <a:r>
              <a:rPr lang="kk-KZ"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Абайдың жаңадан табылған қолжазбалары </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smtClean="0">
                <a:latin typeface="Times New Roman" pitchFamily="18" charset="0"/>
                <a:cs typeface="Times New Roman" pitchFamily="18" charset="0"/>
              </a:rPr>
              <a:t>[Мәтін] / </a:t>
            </a:r>
            <a:r>
              <a:rPr lang="ru-RU" sz="1600" b="1" dirty="0" smtClean="0">
                <a:solidFill>
                  <a:srgbClr val="002060"/>
                </a:solidFill>
                <a:latin typeface="Times New Roman" pitchFamily="18" charset="0"/>
                <a:cs typeface="Times New Roman" pitchFamily="18" charset="0"/>
              </a:rPr>
              <a:t>Классикалық зерттеулер. 3-том. Халық әдебиеті үлгілері мен Абай шығармаларының текстологиясы </a:t>
            </a:r>
            <a:r>
              <a:rPr lang="ru-RU" sz="1600" b="1" dirty="0" smtClean="0">
                <a:latin typeface="Times New Roman" pitchFamily="18" charset="0"/>
                <a:cs typeface="Times New Roman" pitchFamily="18" charset="0"/>
              </a:rPr>
              <a:t> //  Алматы: «Әдебиет әлемі»  баспа</a:t>
            </a:r>
            <a:r>
              <a:rPr lang="kk-KZ" sz="1600" b="1" dirty="0" smtClean="0">
                <a:latin typeface="Times New Roman" pitchFamily="18" charset="0"/>
                <a:cs typeface="Times New Roman" pitchFamily="18" charset="0"/>
              </a:rPr>
              <a:t>сы</a:t>
            </a:r>
            <a:r>
              <a:rPr lang="ru-RU" sz="1600" b="1" dirty="0" smtClean="0">
                <a:latin typeface="Times New Roman" pitchFamily="18" charset="0"/>
                <a:cs typeface="Times New Roman" pitchFamily="18" charset="0"/>
              </a:rPr>
              <a:t>, 2012. – 216–237 б. </a:t>
            </a:r>
            <a:endParaRPr lang="ru-RU" sz="1600" dirty="0"/>
          </a:p>
        </p:txBody>
      </p:sp>
      <p:sp>
        <p:nvSpPr>
          <p:cNvPr id="9" name="Прямоугольник 8"/>
          <p:cNvSpPr/>
          <p:nvPr/>
        </p:nvSpPr>
        <p:spPr>
          <a:xfrm>
            <a:off x="1071538" y="4572008"/>
            <a:ext cx="7429552" cy="846386"/>
          </a:xfrm>
          <a:prstGeom prst="rect">
            <a:avLst/>
          </a:prstGeom>
        </p:spPr>
        <p:txBody>
          <a:bodyPr wrap="square">
            <a:spAutoFit/>
          </a:bodyPr>
          <a:lstStyle/>
          <a:p>
            <a:pPr algn="ctr"/>
            <a:r>
              <a:rPr lang="kk-KZ"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Абай шығармаларының текстологиясы жайында </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smtClean="0">
                <a:latin typeface="Times New Roman" pitchFamily="18" charset="0"/>
                <a:cs typeface="Times New Roman" pitchFamily="18" charset="0"/>
              </a:rPr>
              <a:t>[Мәтін] / </a:t>
            </a:r>
            <a:r>
              <a:rPr lang="ru-RU" sz="1600" b="1" dirty="0" smtClean="0">
                <a:solidFill>
                  <a:srgbClr val="002060"/>
                </a:solidFill>
                <a:latin typeface="Times New Roman" pitchFamily="18" charset="0"/>
                <a:cs typeface="Times New Roman" pitchFamily="18" charset="0"/>
              </a:rPr>
              <a:t>Классикалық зерттеулер. 3-том. Халық әдебиеті үлгілері мен Абай шығармаларының текстологиясы </a:t>
            </a:r>
            <a:r>
              <a:rPr lang="ru-RU" sz="1600" b="1" dirty="0" smtClean="0">
                <a:latin typeface="Times New Roman" pitchFamily="18" charset="0"/>
                <a:cs typeface="Times New Roman" pitchFamily="18" charset="0"/>
              </a:rPr>
              <a:t> //  Алматы: «Әдебиет әлемі»  баспа</a:t>
            </a:r>
            <a:r>
              <a:rPr lang="kk-KZ" sz="1600" b="1" dirty="0" smtClean="0">
                <a:latin typeface="Times New Roman" pitchFamily="18" charset="0"/>
                <a:cs typeface="Times New Roman" pitchFamily="18" charset="0"/>
              </a:rPr>
              <a:t>сы</a:t>
            </a:r>
            <a:r>
              <a:rPr lang="ru-RU" sz="1600" b="1" dirty="0" smtClean="0">
                <a:latin typeface="Times New Roman" pitchFamily="18" charset="0"/>
                <a:cs typeface="Times New Roman" pitchFamily="18" charset="0"/>
              </a:rPr>
              <a:t>, 2012. – 249–358 б. </a:t>
            </a:r>
            <a:endParaRPr lang="ru-RU" sz="1600" dirty="0"/>
          </a:p>
        </p:txBody>
      </p:sp>
      <p:sp>
        <p:nvSpPr>
          <p:cNvPr id="10" name="Прямоугольник 9"/>
          <p:cNvSpPr/>
          <p:nvPr/>
        </p:nvSpPr>
        <p:spPr>
          <a:xfrm>
            <a:off x="785786" y="5572140"/>
            <a:ext cx="7429552" cy="846386"/>
          </a:xfrm>
          <a:prstGeom prst="rect">
            <a:avLst/>
          </a:prstGeom>
        </p:spPr>
        <p:txBody>
          <a:bodyPr wrap="square">
            <a:spAutoFit/>
          </a:bodyPr>
          <a:lstStyle/>
          <a:p>
            <a:pPr algn="ctr"/>
            <a:r>
              <a:rPr lang="kk-KZ"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Абай қарасөздері хақында </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smtClean="0">
                <a:latin typeface="Times New Roman" pitchFamily="18" charset="0"/>
                <a:cs typeface="Times New Roman" pitchFamily="18" charset="0"/>
              </a:rPr>
              <a:t>[Мәтін] / </a:t>
            </a:r>
            <a:r>
              <a:rPr lang="ru-RU" sz="1600" b="1" dirty="0" smtClean="0">
                <a:solidFill>
                  <a:srgbClr val="002060"/>
                </a:solidFill>
                <a:latin typeface="Times New Roman" pitchFamily="18" charset="0"/>
                <a:cs typeface="Times New Roman" pitchFamily="18" charset="0"/>
              </a:rPr>
              <a:t>Классикалық зерттеулер. 3-том. Халық әдебиеті үлгілері мен Абай шығармаларының текстологиясы </a:t>
            </a:r>
            <a:r>
              <a:rPr lang="ru-RU" sz="1600" b="1" dirty="0" smtClean="0">
                <a:latin typeface="Times New Roman" pitchFamily="18" charset="0"/>
                <a:cs typeface="Times New Roman" pitchFamily="18" charset="0"/>
              </a:rPr>
              <a:t> //  Алматы: «Әдебиет әлемі»  баспа</a:t>
            </a:r>
            <a:r>
              <a:rPr lang="kk-KZ" sz="1600" b="1" dirty="0" smtClean="0">
                <a:latin typeface="Times New Roman" pitchFamily="18" charset="0"/>
                <a:cs typeface="Times New Roman" pitchFamily="18" charset="0"/>
              </a:rPr>
              <a:t>сы</a:t>
            </a:r>
            <a:r>
              <a:rPr lang="ru-RU" sz="1600" b="1" dirty="0" smtClean="0">
                <a:latin typeface="Times New Roman" pitchFamily="18" charset="0"/>
                <a:cs typeface="Times New Roman" pitchFamily="18" charset="0"/>
              </a:rPr>
              <a:t>, 2012. – 359–366 б. </a:t>
            </a:r>
            <a:endParaRPr lang="ru-RU" sz="1600" dirty="0"/>
          </a:p>
        </p:txBody>
      </p:sp>
      <p:sp>
        <p:nvSpPr>
          <p:cNvPr id="8194" name="AutoShape 2" descr="Картинки по запросу орнамент казахски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2" name="Рисунок 11" descr="Похожее изображение"/>
          <p:cNvPicPr/>
          <p:nvPr/>
        </p:nvPicPr>
        <p:blipFill>
          <a:blip r:embed="rId4"/>
          <a:srcRect/>
          <a:stretch>
            <a:fillRect/>
          </a:stretch>
        </p:blipFill>
        <p:spPr bwMode="auto">
          <a:xfrm>
            <a:off x="2143108" y="2285992"/>
            <a:ext cx="5162550" cy="357190"/>
          </a:xfrm>
          <a:prstGeom prst="rect">
            <a:avLst/>
          </a:prstGeom>
          <a:noFill/>
          <a:ln w="9525">
            <a:noFill/>
            <a:miter lim="800000"/>
            <a:headEnd/>
            <a:tailEnd/>
          </a:ln>
        </p:spPr>
      </p:pic>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4" name="Прямоугольник 3"/>
          <p:cNvSpPr/>
          <p:nvPr/>
        </p:nvSpPr>
        <p:spPr>
          <a:xfrm>
            <a:off x="928662" y="357166"/>
            <a:ext cx="7429552" cy="861774"/>
          </a:xfrm>
          <a:prstGeom prst="rect">
            <a:avLst/>
          </a:prstGeom>
        </p:spPr>
        <p:txBody>
          <a:bodyPr wrap="square">
            <a:spAutoFit/>
          </a:bodyPr>
          <a:lstStyle/>
          <a:p>
            <a:pPr algn="ct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r>
            <a:r>
              <a:rPr lang="kk-KZ"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жолы</a:t>
            </a:r>
            <a:r>
              <a:rPr lang="ru-RU" sz="1700" b="1" dirty="0" smtClean="0">
                <a:solidFill>
                  <a:srgbClr val="0000FF"/>
                </a:solidFill>
                <a:latin typeface="Times New Roman" pitchFamily="18" charset="0"/>
                <a:cs typeface="Times New Roman" pitchFamily="18" charset="0"/>
              </a:rPr>
              <a:t>» </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эпопеясының тарихи өмір шындыгы </a:t>
            </a:r>
            <a:r>
              <a:rPr lang="ru-RU" sz="1600" b="1" dirty="0" smtClean="0">
                <a:latin typeface="Times New Roman" pitchFamily="18" charset="0"/>
                <a:cs typeface="Times New Roman" pitchFamily="18" charset="0"/>
              </a:rPr>
              <a:t>[Мәтін] / </a:t>
            </a:r>
            <a:r>
              <a:rPr lang="ru-RU" sz="1600" b="1" dirty="0" smtClean="0">
                <a:solidFill>
                  <a:srgbClr val="002060"/>
                </a:solidFill>
                <a:latin typeface="Times New Roman" pitchFamily="18" charset="0"/>
                <a:cs typeface="Times New Roman" pitchFamily="18" charset="0"/>
              </a:rPr>
              <a:t>Классикалық зерттеулер. 5-том. Уақыт тынысы</a:t>
            </a:r>
            <a:r>
              <a:rPr lang="ru-RU" sz="1600" b="1" dirty="0" smtClean="0">
                <a:latin typeface="Times New Roman" pitchFamily="18" charset="0"/>
                <a:cs typeface="Times New Roman" pitchFamily="18" charset="0"/>
              </a:rPr>
              <a:t> // Л. Әуезова,  </a:t>
            </a:r>
          </a:p>
          <a:p>
            <a:pPr algn="ctr"/>
            <a:r>
              <a:rPr lang="ru-RU" sz="1600" b="1" dirty="0" smtClean="0">
                <a:latin typeface="Times New Roman" pitchFamily="18" charset="0"/>
                <a:cs typeface="Times New Roman" pitchFamily="18" charset="0"/>
              </a:rPr>
              <a:t>К. Сыздықов. – Алматы: «Әдебиет әлемі»  баспа</a:t>
            </a:r>
            <a:r>
              <a:rPr lang="kk-KZ" sz="1600" b="1" dirty="0" smtClean="0">
                <a:latin typeface="Times New Roman" pitchFamily="18" charset="0"/>
                <a:cs typeface="Times New Roman" pitchFamily="18" charset="0"/>
              </a:rPr>
              <a:t>сы</a:t>
            </a:r>
            <a:r>
              <a:rPr lang="ru-RU" sz="1600" b="1" dirty="0" smtClean="0">
                <a:latin typeface="Times New Roman" pitchFamily="18" charset="0"/>
                <a:cs typeface="Times New Roman" pitchFamily="18" charset="0"/>
              </a:rPr>
              <a:t>, 2012. – 38–104 б. </a:t>
            </a:r>
            <a:endParaRPr lang="ru-RU" sz="1600" dirty="0"/>
          </a:p>
        </p:txBody>
      </p:sp>
      <p:sp>
        <p:nvSpPr>
          <p:cNvPr id="12" name="Прямоугольник 11"/>
          <p:cNvSpPr/>
          <p:nvPr/>
        </p:nvSpPr>
        <p:spPr>
          <a:xfrm>
            <a:off x="714348" y="1285860"/>
            <a:ext cx="8001056" cy="1123384"/>
          </a:xfrm>
          <a:prstGeom prst="rect">
            <a:avLst/>
          </a:prstGeom>
        </p:spPr>
        <p:txBody>
          <a:bodyPr wrap="square">
            <a:spAutoFit/>
          </a:bodyPr>
          <a:lstStyle/>
          <a:p>
            <a:pPr algn="ct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Екі ғасыр межесіндігі қазақ қоғамының әлеуметтік-экономикалық өзгерістері және олардың эпопеяда бейнеленуі</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smtClean="0">
                <a:latin typeface="Times New Roman" pitchFamily="18" charset="0"/>
                <a:cs typeface="Times New Roman" pitchFamily="18" charset="0"/>
              </a:rPr>
              <a:t>[Мәтін] / </a:t>
            </a:r>
            <a:r>
              <a:rPr lang="ru-RU" sz="1600" b="1" dirty="0" smtClean="0">
                <a:solidFill>
                  <a:srgbClr val="002060"/>
                </a:solidFill>
                <a:latin typeface="Times New Roman" pitchFamily="18" charset="0"/>
                <a:cs typeface="Times New Roman" pitchFamily="18" charset="0"/>
              </a:rPr>
              <a:t>Классикалық зерттеулер. 5-том. Уақыт тынысы</a:t>
            </a:r>
            <a:r>
              <a:rPr lang="ru-RU" sz="1600" b="1" dirty="0" smtClean="0">
                <a:latin typeface="Times New Roman" pitchFamily="18" charset="0"/>
                <a:cs typeface="Times New Roman" pitchFamily="18" charset="0"/>
              </a:rPr>
              <a:t> // Л. Әуезова,  К. Сыздықов. – Алматы: «Әдебиет әлемі»  баспа</a:t>
            </a:r>
            <a:r>
              <a:rPr lang="kk-KZ" sz="1600" b="1" dirty="0" smtClean="0">
                <a:latin typeface="Times New Roman" pitchFamily="18" charset="0"/>
                <a:cs typeface="Times New Roman" pitchFamily="18" charset="0"/>
              </a:rPr>
              <a:t>сы</a:t>
            </a:r>
            <a:r>
              <a:rPr lang="ru-RU" sz="1600" b="1" dirty="0" smtClean="0">
                <a:latin typeface="Times New Roman" pitchFamily="18" charset="0"/>
                <a:cs typeface="Times New Roman" pitchFamily="18" charset="0"/>
              </a:rPr>
              <a:t>, 2012. – 105–162 б. </a:t>
            </a:r>
            <a:endParaRPr lang="ru-RU" sz="1600" dirty="0"/>
          </a:p>
        </p:txBody>
      </p:sp>
      <p:sp>
        <p:nvSpPr>
          <p:cNvPr id="13" name="Прямоугольник 12"/>
          <p:cNvSpPr/>
          <p:nvPr/>
        </p:nvSpPr>
        <p:spPr>
          <a:xfrm>
            <a:off x="500034" y="2500306"/>
            <a:ext cx="8286808" cy="861774"/>
          </a:xfrm>
          <a:prstGeom prst="rect">
            <a:avLst/>
          </a:prstGeom>
        </p:spPr>
        <p:txBody>
          <a:bodyPr wrap="square">
            <a:spAutoFit/>
          </a:bodyPr>
          <a:lstStyle/>
          <a:p>
            <a:pPr algn="ct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Құнанбаев және оның өскен ортасы</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smtClean="0">
                <a:latin typeface="Times New Roman" pitchFamily="18" charset="0"/>
                <a:cs typeface="Times New Roman" pitchFamily="18" charset="0"/>
              </a:rPr>
              <a:t>[Мәтін] / </a:t>
            </a:r>
            <a:r>
              <a:rPr lang="ru-RU" sz="1600" b="1" dirty="0" smtClean="0">
                <a:solidFill>
                  <a:srgbClr val="002060"/>
                </a:solidFill>
                <a:latin typeface="Times New Roman" pitchFamily="18" charset="0"/>
                <a:cs typeface="Times New Roman" pitchFamily="18" charset="0"/>
              </a:rPr>
              <a:t>Классикалық зерттеулер. 5-том. Уақыт тынысы</a:t>
            </a:r>
            <a:r>
              <a:rPr lang="ru-RU" sz="1600" b="1" dirty="0" smtClean="0">
                <a:latin typeface="Times New Roman" pitchFamily="18" charset="0"/>
                <a:cs typeface="Times New Roman" pitchFamily="18" charset="0"/>
              </a:rPr>
              <a:t> // Л. Әуезова,  К. Сыздықов. – Алматы: «Әдебиет әлемі»  баспа</a:t>
            </a:r>
            <a:r>
              <a:rPr lang="kk-KZ" sz="1600" b="1" dirty="0" smtClean="0">
                <a:latin typeface="Times New Roman" pitchFamily="18" charset="0"/>
                <a:cs typeface="Times New Roman" pitchFamily="18" charset="0"/>
              </a:rPr>
              <a:t>сы</a:t>
            </a:r>
            <a:r>
              <a:rPr lang="ru-RU" sz="1600" b="1" dirty="0" smtClean="0">
                <a:latin typeface="Times New Roman" pitchFamily="18" charset="0"/>
                <a:cs typeface="Times New Roman" pitchFamily="18" charset="0"/>
              </a:rPr>
              <a:t>, </a:t>
            </a:r>
          </a:p>
          <a:p>
            <a:pPr algn="ctr"/>
            <a:r>
              <a:rPr lang="ru-RU" sz="1600" b="1" dirty="0" smtClean="0">
                <a:latin typeface="Times New Roman" pitchFamily="18" charset="0"/>
                <a:cs typeface="Times New Roman" pitchFamily="18" charset="0"/>
              </a:rPr>
              <a:t>2012. – 163–209 б. </a:t>
            </a:r>
            <a:endParaRPr lang="ru-RU" sz="1600" dirty="0"/>
          </a:p>
        </p:txBody>
      </p:sp>
      <p:sp>
        <p:nvSpPr>
          <p:cNvPr id="14" name="Прямоугольник 13"/>
          <p:cNvSpPr/>
          <p:nvPr/>
        </p:nvSpPr>
        <p:spPr>
          <a:xfrm>
            <a:off x="500034" y="3500438"/>
            <a:ext cx="8358246" cy="861774"/>
          </a:xfrm>
          <a:prstGeom prst="rect">
            <a:avLst/>
          </a:prstGeom>
        </p:spPr>
        <p:txBody>
          <a:bodyPr wrap="square">
            <a:spAutoFit/>
          </a:bodyPr>
          <a:lstStyle/>
          <a:p>
            <a:pPr algn="ct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Абайдың саяси жер аударылған орыс достары</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smtClean="0">
                <a:latin typeface="Times New Roman" pitchFamily="18" charset="0"/>
                <a:cs typeface="Times New Roman" pitchFamily="18" charset="0"/>
              </a:rPr>
              <a:t>[Мәтін] / </a:t>
            </a:r>
            <a:r>
              <a:rPr lang="ru-RU" sz="1600" b="1" dirty="0" smtClean="0">
                <a:solidFill>
                  <a:srgbClr val="002060"/>
                </a:solidFill>
                <a:latin typeface="Times New Roman" pitchFamily="18" charset="0"/>
                <a:cs typeface="Times New Roman" pitchFamily="18" charset="0"/>
              </a:rPr>
              <a:t>Классикалық зерттеулер. 5-том. Уақыт тынысы</a:t>
            </a:r>
            <a:r>
              <a:rPr lang="ru-RU" sz="1600" b="1" dirty="0" smtClean="0">
                <a:latin typeface="Times New Roman" pitchFamily="18" charset="0"/>
                <a:cs typeface="Times New Roman" pitchFamily="18" charset="0"/>
              </a:rPr>
              <a:t> // Л. Әуезова,  К. Сыздықов. – Алматы: «Әдебиет әлемі»  баспа</a:t>
            </a:r>
            <a:r>
              <a:rPr lang="kk-KZ" sz="1600" b="1" dirty="0" smtClean="0">
                <a:latin typeface="Times New Roman" pitchFamily="18" charset="0"/>
                <a:cs typeface="Times New Roman" pitchFamily="18" charset="0"/>
              </a:rPr>
              <a:t>сы</a:t>
            </a:r>
            <a:r>
              <a:rPr lang="ru-RU" sz="1600" b="1" dirty="0" smtClean="0">
                <a:latin typeface="Times New Roman" pitchFamily="18" charset="0"/>
                <a:cs typeface="Times New Roman" pitchFamily="18" charset="0"/>
              </a:rPr>
              <a:t>, 2012. – 210–238 б. </a:t>
            </a:r>
            <a:endParaRPr lang="ru-RU" sz="1600" dirty="0"/>
          </a:p>
        </p:txBody>
      </p:sp>
      <p:sp>
        <p:nvSpPr>
          <p:cNvPr id="16" name="Прямоугольник 15"/>
          <p:cNvSpPr/>
          <p:nvPr/>
        </p:nvSpPr>
        <p:spPr>
          <a:xfrm>
            <a:off x="1071538" y="5286388"/>
            <a:ext cx="7286676" cy="861774"/>
          </a:xfrm>
          <a:prstGeom prst="rect">
            <a:avLst/>
          </a:prstGeom>
        </p:spPr>
        <p:txBody>
          <a:bodyPr wrap="square">
            <a:spAutoFit/>
          </a:bodyPr>
          <a:lstStyle/>
          <a:p>
            <a:pPr algn="ct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Абайдың  романтизмі</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smtClean="0">
                <a:latin typeface="Times New Roman" pitchFamily="18" charset="0"/>
                <a:cs typeface="Times New Roman" pitchFamily="18" charset="0"/>
              </a:rPr>
              <a:t>[Мәтін] / </a:t>
            </a:r>
            <a:r>
              <a:rPr lang="ru-RU" sz="1600" b="1" dirty="0" smtClean="0">
                <a:solidFill>
                  <a:srgbClr val="002060"/>
                </a:solidFill>
                <a:latin typeface="Times New Roman" pitchFamily="18" charset="0"/>
                <a:cs typeface="Times New Roman" pitchFamily="18" charset="0"/>
              </a:rPr>
              <a:t>Классикалық зерттеулер. 16-том. Фольклор және әдебиет туралы зерттеулер</a:t>
            </a:r>
            <a:r>
              <a:rPr lang="ru-RU" sz="1600" b="1" dirty="0" smtClean="0">
                <a:latin typeface="Times New Roman" pitchFamily="18" charset="0"/>
                <a:cs typeface="Times New Roman" pitchFamily="18" charset="0"/>
              </a:rPr>
              <a:t> // Ә. Қоңыратбаев,  </a:t>
            </a:r>
          </a:p>
          <a:p>
            <a:pPr algn="ctr"/>
            <a:r>
              <a:rPr lang="ru-RU" sz="1600" b="1" dirty="0" smtClean="0">
                <a:latin typeface="Times New Roman" pitchFamily="18" charset="0"/>
                <a:cs typeface="Times New Roman" pitchFamily="18" charset="0"/>
              </a:rPr>
              <a:t>Р. Бердібай. – Алматы: «Әдебиет әлемі»  баспа</a:t>
            </a:r>
            <a:r>
              <a:rPr lang="kk-KZ" sz="1600" b="1" dirty="0" smtClean="0">
                <a:latin typeface="Times New Roman" pitchFamily="18" charset="0"/>
                <a:cs typeface="Times New Roman" pitchFamily="18" charset="0"/>
              </a:rPr>
              <a:t>сы</a:t>
            </a:r>
            <a:r>
              <a:rPr lang="ru-RU" sz="1600" b="1" dirty="0" smtClean="0">
                <a:latin typeface="Times New Roman" pitchFamily="18" charset="0"/>
                <a:cs typeface="Times New Roman" pitchFamily="18" charset="0"/>
              </a:rPr>
              <a:t>, 2013. – 124–184 б. </a:t>
            </a:r>
            <a:endParaRPr lang="ru-RU" sz="1600" dirty="0"/>
          </a:p>
        </p:txBody>
      </p:sp>
      <p:pic>
        <p:nvPicPr>
          <p:cNvPr id="10" name="Рисунок 9" descr="Похожее изображение"/>
          <p:cNvPicPr/>
          <p:nvPr/>
        </p:nvPicPr>
        <p:blipFill>
          <a:blip r:embed="rId3"/>
          <a:srcRect/>
          <a:stretch>
            <a:fillRect/>
          </a:stretch>
        </p:blipFill>
        <p:spPr bwMode="auto">
          <a:xfrm>
            <a:off x="2143108" y="4572008"/>
            <a:ext cx="5162550" cy="523875"/>
          </a:xfrm>
          <a:prstGeom prst="rect">
            <a:avLst/>
          </a:prstGeom>
          <a:noFill/>
          <a:ln w="9525">
            <a:noFill/>
            <a:miter lim="800000"/>
            <a:headEnd/>
            <a:tailEnd/>
          </a:ln>
        </p:spPr>
      </p:pic>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4" name="Прямоугольник 3"/>
          <p:cNvSpPr/>
          <p:nvPr/>
        </p:nvSpPr>
        <p:spPr>
          <a:xfrm>
            <a:off x="1214414" y="214290"/>
            <a:ext cx="7000924" cy="861774"/>
          </a:xfrm>
          <a:prstGeom prst="rect">
            <a:avLst/>
          </a:prstGeom>
        </p:spPr>
        <p:txBody>
          <a:bodyPr wrap="square">
            <a:spAutoFit/>
          </a:bodyPr>
          <a:lstStyle/>
          <a:p>
            <a:pPr algn="ct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 қазақ әдебиетінің классигі</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smtClean="0">
                <a:latin typeface="Times New Roman" pitchFamily="18" charset="0"/>
                <a:cs typeface="Times New Roman" pitchFamily="18" charset="0"/>
              </a:rPr>
              <a:t>[Мәтін] / </a:t>
            </a:r>
            <a:r>
              <a:rPr lang="ru-RU" sz="1600" b="1" dirty="0" smtClean="0">
                <a:solidFill>
                  <a:srgbClr val="002060"/>
                </a:solidFill>
                <a:latin typeface="Times New Roman" pitchFamily="18" charset="0"/>
                <a:cs typeface="Times New Roman" pitchFamily="18" charset="0"/>
              </a:rPr>
              <a:t>Классикалық зерттеулер. 21-том. Тәуелсіздік және әдебиет</a:t>
            </a:r>
            <a:r>
              <a:rPr lang="ru-RU" sz="1600" b="1" dirty="0" smtClean="0">
                <a:latin typeface="Times New Roman" pitchFamily="18" charset="0"/>
                <a:cs typeface="Times New Roman" pitchFamily="18" charset="0"/>
              </a:rPr>
              <a:t> //  С. Қирабаев. – Алматы: «Әдебиет әлемі»  баспа</a:t>
            </a:r>
            <a:r>
              <a:rPr lang="kk-KZ" sz="1600" b="1" dirty="0" smtClean="0">
                <a:latin typeface="Times New Roman" pitchFamily="18" charset="0"/>
                <a:cs typeface="Times New Roman" pitchFamily="18" charset="0"/>
              </a:rPr>
              <a:t>сы</a:t>
            </a:r>
            <a:r>
              <a:rPr lang="ru-RU" sz="1600" b="1" dirty="0" smtClean="0">
                <a:latin typeface="Times New Roman" pitchFamily="18" charset="0"/>
                <a:cs typeface="Times New Roman" pitchFamily="18" charset="0"/>
              </a:rPr>
              <a:t>, 2013. – 52–56 б. </a:t>
            </a:r>
            <a:endParaRPr lang="ru-RU" sz="1600" dirty="0"/>
          </a:p>
        </p:txBody>
      </p:sp>
      <p:sp>
        <p:nvSpPr>
          <p:cNvPr id="12" name="Прямоугольник 11"/>
          <p:cNvSpPr/>
          <p:nvPr/>
        </p:nvSpPr>
        <p:spPr>
          <a:xfrm>
            <a:off x="1285852" y="1214422"/>
            <a:ext cx="7358114" cy="861774"/>
          </a:xfrm>
          <a:prstGeom prst="rect">
            <a:avLst/>
          </a:prstGeom>
        </p:spPr>
        <p:txBody>
          <a:bodyPr wrap="square">
            <a:spAutoFit/>
          </a:bodyPr>
          <a:lstStyle/>
          <a:p>
            <a:pPr algn="ct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Абайтану ғылымының бел-белестері</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smtClean="0">
                <a:latin typeface="Times New Roman" pitchFamily="18" charset="0"/>
                <a:cs typeface="Times New Roman" pitchFamily="18" charset="0"/>
              </a:rPr>
              <a:t>[Мәтін] / </a:t>
            </a:r>
            <a:r>
              <a:rPr lang="ru-RU" sz="1600" b="1" dirty="0" smtClean="0">
                <a:solidFill>
                  <a:srgbClr val="002060"/>
                </a:solidFill>
                <a:latin typeface="Times New Roman" pitchFamily="18" charset="0"/>
                <a:cs typeface="Times New Roman" pitchFamily="18" charset="0"/>
              </a:rPr>
              <a:t>Классикалық зерттеулер. 21-том. Тәуелсіздік және әдебиет</a:t>
            </a:r>
            <a:r>
              <a:rPr lang="ru-RU" sz="1600" b="1" dirty="0" smtClean="0">
                <a:latin typeface="Times New Roman" pitchFamily="18" charset="0"/>
                <a:cs typeface="Times New Roman" pitchFamily="18" charset="0"/>
              </a:rPr>
              <a:t> // С. Қирабаев. – Алматы: «Әдебиет әлемі»  баспа</a:t>
            </a:r>
            <a:r>
              <a:rPr lang="kk-KZ" sz="1600" b="1" dirty="0" smtClean="0">
                <a:latin typeface="Times New Roman" pitchFamily="18" charset="0"/>
                <a:cs typeface="Times New Roman" pitchFamily="18" charset="0"/>
              </a:rPr>
              <a:t>сы</a:t>
            </a:r>
            <a:r>
              <a:rPr lang="ru-RU" sz="1600" b="1" dirty="0" smtClean="0">
                <a:latin typeface="Times New Roman" pitchFamily="18" charset="0"/>
                <a:cs typeface="Times New Roman" pitchFamily="18" charset="0"/>
              </a:rPr>
              <a:t>, 2013. – 57–71 б. </a:t>
            </a:r>
            <a:endParaRPr lang="ru-RU" sz="1600" dirty="0"/>
          </a:p>
        </p:txBody>
      </p:sp>
      <p:sp>
        <p:nvSpPr>
          <p:cNvPr id="14" name="Прямоугольник 13"/>
          <p:cNvSpPr/>
          <p:nvPr/>
        </p:nvSpPr>
        <p:spPr>
          <a:xfrm>
            <a:off x="1500166" y="2643182"/>
            <a:ext cx="6929486" cy="1107996"/>
          </a:xfrm>
          <a:prstGeom prst="rect">
            <a:avLst/>
          </a:prstGeom>
        </p:spPr>
        <p:txBody>
          <a:bodyPr wrap="square">
            <a:spAutoFit/>
          </a:bodyPr>
          <a:lstStyle/>
          <a:p>
            <a:pPr algn="ct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Ришат Абдулиннің </a:t>
            </a:r>
            <a:r>
              <a:rPr lang="kk-KZ"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Абайды</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smtClean="0">
                <a:latin typeface="Times New Roman" pitchFamily="18" charset="0"/>
                <a:cs typeface="Times New Roman" pitchFamily="18" charset="0"/>
              </a:rPr>
              <a:t>[Мәтін] / </a:t>
            </a:r>
            <a:r>
              <a:rPr lang="ru-RU" sz="1600" b="1" dirty="0" smtClean="0">
                <a:solidFill>
                  <a:srgbClr val="002060"/>
                </a:solidFill>
                <a:latin typeface="Times New Roman" pitchFamily="18" charset="0"/>
                <a:cs typeface="Times New Roman" pitchFamily="18" charset="0"/>
              </a:rPr>
              <a:t>Классикалық зерттеулер. 23-том. Қазақ театртану ғылымының дамуы</a:t>
            </a:r>
            <a:r>
              <a:rPr lang="ru-RU" sz="1600" b="1" dirty="0" smtClean="0">
                <a:latin typeface="Times New Roman" pitchFamily="18" charset="0"/>
                <a:cs typeface="Times New Roman" pitchFamily="18" charset="0"/>
              </a:rPr>
              <a:t> // Қ. Қуандықов,  </a:t>
            </a:r>
          </a:p>
          <a:p>
            <a:pPr algn="ctr"/>
            <a:r>
              <a:rPr lang="ru-RU" sz="1600" b="1" dirty="0" smtClean="0">
                <a:latin typeface="Times New Roman" pitchFamily="18" charset="0"/>
                <a:cs typeface="Times New Roman" pitchFamily="18" charset="0"/>
              </a:rPr>
              <a:t>Қ. Мұхамеджанов, Б. Құндақбайұлы. – Алматы: «Әдебиет әлемі»  баспа</a:t>
            </a:r>
            <a:r>
              <a:rPr lang="kk-KZ" sz="1600" b="1" dirty="0" smtClean="0">
                <a:latin typeface="Times New Roman" pitchFamily="18" charset="0"/>
                <a:cs typeface="Times New Roman" pitchFamily="18" charset="0"/>
              </a:rPr>
              <a:t>сы</a:t>
            </a:r>
            <a:r>
              <a:rPr lang="ru-RU" sz="1600" b="1" dirty="0" smtClean="0">
                <a:latin typeface="Times New Roman" pitchFamily="18" charset="0"/>
                <a:cs typeface="Times New Roman" pitchFamily="18" charset="0"/>
              </a:rPr>
              <a:t>, 2013. – 219–228 б. </a:t>
            </a:r>
            <a:endParaRPr lang="ru-RU" sz="1600" dirty="0"/>
          </a:p>
        </p:txBody>
      </p:sp>
      <p:sp>
        <p:nvSpPr>
          <p:cNvPr id="16" name="Прямоугольник 15"/>
          <p:cNvSpPr/>
          <p:nvPr/>
        </p:nvSpPr>
        <p:spPr>
          <a:xfrm>
            <a:off x="1214414" y="4500570"/>
            <a:ext cx="7286676" cy="861774"/>
          </a:xfrm>
          <a:prstGeom prst="rect">
            <a:avLst/>
          </a:prstGeom>
        </p:spPr>
        <p:txBody>
          <a:bodyPr wrap="square">
            <a:spAutoFit/>
          </a:bodyPr>
          <a:lstStyle/>
          <a:p>
            <a:pPr algn="ct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700" b="1" dirty="0" smtClean="0">
                <a:solidFill>
                  <a:srgbClr val="0000FF"/>
                </a:solidFill>
                <a:latin typeface="Times New Roman" pitchFamily="18" charset="0"/>
                <a:cs typeface="Times New Roman" pitchFamily="18" charset="0"/>
              </a:rPr>
              <a:t>Бөжеев М</a:t>
            </a:r>
            <a:r>
              <a:rPr lang="kk-KZ"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Абай Құнанбаев</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smtClean="0">
                <a:latin typeface="Times New Roman" pitchFamily="18" charset="0"/>
                <a:cs typeface="Times New Roman" pitchFamily="18" charset="0"/>
              </a:rPr>
              <a:t>[Мәтін] / </a:t>
            </a:r>
            <a:r>
              <a:rPr lang="ru-RU" sz="1600" b="1" dirty="0" smtClean="0">
                <a:solidFill>
                  <a:srgbClr val="002060"/>
                </a:solidFill>
                <a:latin typeface="Times New Roman" pitchFamily="18" charset="0"/>
                <a:cs typeface="Times New Roman" pitchFamily="18" charset="0"/>
              </a:rPr>
              <a:t>Классикалық зерттеулер. 28-том. Абай және әдеби дәстүр</a:t>
            </a:r>
            <a:r>
              <a:rPr lang="ru-RU" sz="1600" b="1" dirty="0" smtClean="0">
                <a:latin typeface="Times New Roman" pitchFamily="18" charset="0"/>
                <a:cs typeface="Times New Roman" pitchFamily="18" charset="0"/>
              </a:rPr>
              <a:t> // М. Бөжеев, Ы. Дүйсенбаев, Ә. Дербісәлин. – Алматы: «Әдебиет әлемі»  баспа</a:t>
            </a:r>
            <a:r>
              <a:rPr lang="kk-KZ" sz="1600" b="1" dirty="0" smtClean="0">
                <a:latin typeface="Times New Roman" pitchFamily="18" charset="0"/>
                <a:cs typeface="Times New Roman" pitchFamily="18" charset="0"/>
              </a:rPr>
              <a:t>сы</a:t>
            </a:r>
            <a:r>
              <a:rPr lang="ru-RU" sz="1600" b="1" dirty="0" smtClean="0">
                <a:latin typeface="Times New Roman" pitchFamily="18" charset="0"/>
                <a:cs typeface="Times New Roman" pitchFamily="18" charset="0"/>
              </a:rPr>
              <a:t>, 2014. – 49–122 б. </a:t>
            </a:r>
            <a:endParaRPr lang="ru-RU" sz="1600" dirty="0"/>
          </a:p>
        </p:txBody>
      </p:sp>
      <p:sp>
        <p:nvSpPr>
          <p:cNvPr id="15" name="Прямоугольник 14"/>
          <p:cNvSpPr/>
          <p:nvPr/>
        </p:nvSpPr>
        <p:spPr>
          <a:xfrm>
            <a:off x="1357290" y="5429264"/>
            <a:ext cx="7286676" cy="861774"/>
          </a:xfrm>
          <a:prstGeom prst="rect">
            <a:avLst/>
          </a:prstGeom>
        </p:spPr>
        <p:txBody>
          <a:bodyPr wrap="square">
            <a:spAutoFit/>
          </a:bodyPr>
          <a:lstStyle/>
          <a:p>
            <a:pPr algn="ct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700" b="1" dirty="0" smtClean="0">
                <a:solidFill>
                  <a:srgbClr val="0000FF"/>
                </a:solidFill>
                <a:latin typeface="Times New Roman" pitchFamily="18" charset="0"/>
                <a:cs typeface="Times New Roman" pitchFamily="18" charset="0"/>
              </a:rPr>
              <a:t>Дүйсенбаев Ы</a:t>
            </a:r>
            <a:r>
              <a:rPr lang="kk-KZ"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Абай Құнанбаұлы</a:t>
            </a:r>
            <a:r>
              <a:rPr lang="ru-RU" sz="17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smtClean="0">
                <a:latin typeface="Times New Roman" pitchFamily="18" charset="0"/>
                <a:cs typeface="Times New Roman" pitchFamily="18" charset="0"/>
              </a:rPr>
              <a:t>[Мәтін] / </a:t>
            </a:r>
            <a:r>
              <a:rPr lang="ru-RU" sz="1600" b="1" dirty="0" smtClean="0">
                <a:solidFill>
                  <a:srgbClr val="002060"/>
                </a:solidFill>
                <a:latin typeface="Times New Roman" pitchFamily="18" charset="0"/>
                <a:cs typeface="Times New Roman" pitchFamily="18" charset="0"/>
              </a:rPr>
              <a:t>Классикалық зерттеулер. 28-том. Абай және әдеби дәстүр</a:t>
            </a:r>
            <a:r>
              <a:rPr lang="ru-RU" sz="1600" b="1" dirty="0" smtClean="0">
                <a:latin typeface="Times New Roman" pitchFamily="18" charset="0"/>
                <a:cs typeface="Times New Roman" pitchFamily="18" charset="0"/>
              </a:rPr>
              <a:t> // М. Бөжеев, Ы. Дүйсенбаев, Ә. Дербісәлин. – Алматы: «Әдебиет әлемі»  баспа</a:t>
            </a:r>
            <a:r>
              <a:rPr lang="kk-KZ" sz="1600" b="1" dirty="0" smtClean="0">
                <a:latin typeface="Times New Roman" pitchFamily="18" charset="0"/>
                <a:cs typeface="Times New Roman" pitchFamily="18" charset="0"/>
              </a:rPr>
              <a:t>сы</a:t>
            </a:r>
            <a:r>
              <a:rPr lang="ru-RU" sz="1600" b="1" dirty="0" smtClean="0">
                <a:latin typeface="Times New Roman" pitchFamily="18" charset="0"/>
                <a:cs typeface="Times New Roman" pitchFamily="18" charset="0"/>
              </a:rPr>
              <a:t>, 2014. – 200–250 б. </a:t>
            </a:r>
            <a:endParaRPr lang="ru-RU" sz="1600" dirty="0"/>
          </a:p>
        </p:txBody>
      </p:sp>
      <p:pic>
        <p:nvPicPr>
          <p:cNvPr id="11" name="Рисунок 10" descr="Похожее изображение"/>
          <p:cNvPicPr/>
          <p:nvPr/>
        </p:nvPicPr>
        <p:blipFill>
          <a:blip r:embed="rId3"/>
          <a:srcRect/>
          <a:stretch>
            <a:fillRect/>
          </a:stretch>
        </p:blipFill>
        <p:spPr bwMode="auto">
          <a:xfrm>
            <a:off x="2285984" y="2071678"/>
            <a:ext cx="5162550" cy="523875"/>
          </a:xfrm>
          <a:prstGeom prst="rect">
            <a:avLst/>
          </a:prstGeom>
          <a:noFill/>
          <a:ln w="9525">
            <a:noFill/>
            <a:miter lim="800000"/>
            <a:headEnd/>
            <a:tailEnd/>
          </a:ln>
        </p:spPr>
      </p:pic>
      <p:pic>
        <p:nvPicPr>
          <p:cNvPr id="13" name="Рисунок 12" descr="Похожее изображение"/>
          <p:cNvPicPr/>
          <p:nvPr/>
        </p:nvPicPr>
        <p:blipFill>
          <a:blip r:embed="rId3"/>
          <a:srcRect/>
          <a:stretch>
            <a:fillRect/>
          </a:stretch>
        </p:blipFill>
        <p:spPr bwMode="auto">
          <a:xfrm>
            <a:off x="2285984" y="4000504"/>
            <a:ext cx="5162550" cy="523875"/>
          </a:xfrm>
          <a:prstGeom prst="rect">
            <a:avLst/>
          </a:prstGeom>
          <a:noFill/>
          <a:ln w="9525">
            <a:noFill/>
            <a:miter lim="800000"/>
            <a:headEnd/>
            <a:tailEnd/>
          </a:ln>
        </p:spPr>
      </p:pic>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5" name="Прямоугольник 4"/>
          <p:cNvSpPr/>
          <p:nvPr/>
        </p:nvSpPr>
        <p:spPr>
          <a:xfrm>
            <a:off x="1785918" y="285728"/>
            <a:ext cx="7000924" cy="1231106"/>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Тілепов Ж.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Құнанбаев (1845 - 1904) </a:t>
            </a:r>
            <a:r>
              <a:rPr lang="ru-RU" b="1" dirty="0" smtClean="0">
                <a:latin typeface="Times New Roman" pitchFamily="18" charset="0"/>
                <a:cs typeface="Times New Roman" pitchFamily="18" charset="0"/>
              </a:rPr>
              <a:t>[Мәтін]: оқулық </a:t>
            </a:r>
            <a:r>
              <a:rPr lang="ru-RU" sz="2000" b="1" dirty="0" smtClean="0">
                <a:latin typeface="Times New Roman" pitchFamily="18" charset="0"/>
                <a:cs typeface="Times New Roman" pitchFamily="18" charset="0"/>
              </a:rPr>
              <a:t>/ </a:t>
            </a:r>
            <a:r>
              <a:rPr lang="en-US" sz="1700" b="1" dirty="0" smtClean="0">
                <a:latin typeface="Times New Roman" pitchFamily="18" charset="0"/>
                <a:cs typeface="Times New Roman" pitchFamily="18" charset="0"/>
              </a:rPr>
              <a:t>XIV-XX</a:t>
            </a:r>
            <a:r>
              <a:rPr lang="kk-KZ" sz="1700" b="1" dirty="0" smtClean="0">
                <a:latin typeface="Times New Roman" pitchFamily="18" charset="0"/>
                <a:cs typeface="Times New Roman" pitchFamily="18" charset="0"/>
              </a:rPr>
              <a:t> ғасыр басындағы қазақ әдебиеті  //</a:t>
            </a:r>
            <a:r>
              <a:rPr lang="en-US" sz="17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 Ж. Тілепов. – Алматы</a:t>
            </a:r>
            <a:r>
              <a:rPr lang="ru-RU" b="1" dirty="0" smtClean="0">
                <a:latin typeface="Times New Roman" pitchFamily="18" charset="0"/>
                <a:cs typeface="Times New Roman" pitchFamily="18" charset="0"/>
              </a:rPr>
              <a:t>, </a:t>
            </a:r>
          </a:p>
          <a:p>
            <a:pPr algn="ctr"/>
            <a:r>
              <a:rPr lang="ru-RU" b="1" dirty="0" smtClean="0">
                <a:latin typeface="Times New Roman" pitchFamily="18" charset="0"/>
                <a:cs typeface="Times New Roman" pitchFamily="18" charset="0"/>
              </a:rPr>
              <a:t>2015. – 294 – 318 б. </a:t>
            </a:r>
            <a:endParaRPr lang="ru-RU" dirty="0" smtClean="0"/>
          </a:p>
          <a:p>
            <a:pPr algn="ctr"/>
            <a:endParaRPr lang="ru-RU" dirty="0"/>
          </a:p>
        </p:txBody>
      </p:sp>
      <p:pic>
        <p:nvPicPr>
          <p:cNvPr id="1026" name="Picture 2"/>
          <p:cNvPicPr>
            <a:picLocks noChangeAspect="1" noChangeArrowheads="1"/>
          </p:cNvPicPr>
          <p:nvPr/>
        </p:nvPicPr>
        <p:blipFill>
          <a:blip r:embed="rId3" cstate="print"/>
          <a:srcRect/>
          <a:stretch>
            <a:fillRect/>
          </a:stretch>
        </p:blipFill>
        <p:spPr bwMode="auto">
          <a:xfrm>
            <a:off x="391554" y="214290"/>
            <a:ext cx="1465801" cy="2214578"/>
          </a:xfrm>
          <a:prstGeom prst="rect">
            <a:avLst/>
          </a:prstGeom>
          <a:noFill/>
          <a:ln w="3175">
            <a:solidFill>
              <a:schemeClr val="tx1"/>
            </a:solidFill>
            <a:miter lim="800000"/>
            <a:headEnd/>
            <a:tailEnd/>
          </a:ln>
          <a:scene3d>
            <a:camera prst="orthographicFront"/>
            <a:lightRig rig="threePt" dir="t"/>
          </a:scene3d>
          <a:sp3d>
            <a:bevelT/>
          </a:sp3d>
        </p:spPr>
      </p:pic>
      <p:pic>
        <p:nvPicPr>
          <p:cNvPr id="1027" name="Picture 3"/>
          <p:cNvPicPr>
            <a:picLocks noChangeAspect="1" noChangeArrowheads="1"/>
          </p:cNvPicPr>
          <p:nvPr/>
        </p:nvPicPr>
        <p:blipFill>
          <a:blip r:embed="rId4" cstate="print"/>
          <a:srcRect/>
          <a:stretch>
            <a:fillRect/>
          </a:stretch>
        </p:blipFill>
        <p:spPr bwMode="auto">
          <a:xfrm>
            <a:off x="1969642" y="1357298"/>
            <a:ext cx="1530788" cy="2214578"/>
          </a:xfrm>
          <a:prstGeom prst="rect">
            <a:avLst/>
          </a:prstGeom>
          <a:noFill/>
          <a:ln w="9525">
            <a:solidFill>
              <a:schemeClr val="accent1"/>
            </a:solidFill>
            <a:miter lim="800000"/>
            <a:headEnd/>
            <a:tailEnd/>
          </a:ln>
          <a:scene3d>
            <a:camera prst="orthographicFront"/>
            <a:lightRig rig="threePt" dir="t"/>
          </a:scene3d>
          <a:sp3d>
            <a:bevelT/>
          </a:sp3d>
        </p:spPr>
      </p:pic>
      <p:sp>
        <p:nvSpPr>
          <p:cNvPr id="8" name="Прямоугольник 7"/>
          <p:cNvSpPr/>
          <p:nvPr/>
        </p:nvSpPr>
        <p:spPr>
          <a:xfrm>
            <a:off x="3500398" y="1571612"/>
            <a:ext cx="5643602" cy="1769715"/>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Бітібаева Қ</a:t>
            </a:r>
            <a:r>
              <a:rPr lang="kk-KZ" sz="1900" b="1" dirty="0" smtClean="0">
                <a:solidFill>
                  <a:srgbClr val="0000FF"/>
                </a:solidFill>
                <a:latin typeface="Times New Roman" pitchFamily="18" charset="0"/>
                <a:cs typeface="Times New Roman" pitchFamily="18" charset="0"/>
              </a:rPr>
              <a:t>.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(Ибрагим) Құнанбаев </a:t>
            </a:r>
            <a:r>
              <a:rPr lang="ru-RU" b="1" dirty="0" smtClean="0">
                <a:latin typeface="Times New Roman" pitchFamily="18" charset="0"/>
                <a:cs typeface="Times New Roman" pitchFamily="18" charset="0"/>
              </a:rPr>
              <a:t>[Мәтін]: оқу құралы </a:t>
            </a:r>
            <a:r>
              <a:rPr lang="ru-RU" sz="2000" b="1" dirty="0" smtClean="0">
                <a:latin typeface="Times New Roman" pitchFamily="18" charset="0"/>
                <a:cs typeface="Times New Roman" pitchFamily="18" charset="0"/>
              </a:rPr>
              <a:t>/ Ә</a:t>
            </a:r>
            <a:r>
              <a:rPr lang="kk-KZ" sz="1700" b="1" dirty="0" smtClean="0">
                <a:latin typeface="Times New Roman" pitchFamily="18" charset="0"/>
                <a:cs typeface="Times New Roman" pitchFamily="18" charset="0"/>
              </a:rPr>
              <a:t>дебиетті тереңдетіп оқыту //</a:t>
            </a:r>
            <a:r>
              <a:rPr lang="en-US" sz="17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 </a:t>
            </a:r>
          </a:p>
          <a:p>
            <a:pPr algn="ctr"/>
            <a:r>
              <a:rPr lang="ru-RU" sz="1700" b="1" dirty="0" smtClean="0">
                <a:latin typeface="Times New Roman" pitchFamily="18" charset="0"/>
                <a:cs typeface="Times New Roman" pitchFamily="18" charset="0"/>
              </a:rPr>
              <a:t>Қ. Бітібаева. – Алматы: Ы. Алтынсарин атындағы Қазақтың білім академиясының Республикалық баспа кабинеті</a:t>
            </a:r>
            <a:r>
              <a:rPr lang="ru-RU" b="1" dirty="0" smtClean="0">
                <a:latin typeface="Times New Roman" pitchFamily="18" charset="0"/>
                <a:cs typeface="Times New Roman" pitchFamily="18" charset="0"/>
              </a:rPr>
              <a:t>, 2000. – 22 – 38 б. </a:t>
            </a:r>
            <a:endParaRPr lang="ru-RU" dirty="0" smtClean="0"/>
          </a:p>
          <a:p>
            <a:pPr algn="ctr"/>
            <a:endParaRPr lang="ru-RU" dirty="0"/>
          </a:p>
        </p:txBody>
      </p:sp>
      <p:pic>
        <p:nvPicPr>
          <p:cNvPr id="1028" name="Picture 4"/>
          <p:cNvPicPr>
            <a:picLocks noChangeAspect="1" noChangeArrowheads="1"/>
          </p:cNvPicPr>
          <p:nvPr/>
        </p:nvPicPr>
        <p:blipFill>
          <a:blip r:embed="rId5" cstate="print"/>
          <a:srcRect/>
          <a:stretch>
            <a:fillRect/>
          </a:stretch>
        </p:blipFill>
        <p:spPr bwMode="auto">
          <a:xfrm>
            <a:off x="357158" y="3143248"/>
            <a:ext cx="1419907" cy="2214578"/>
          </a:xfrm>
          <a:prstGeom prst="rect">
            <a:avLst/>
          </a:prstGeom>
          <a:noFill/>
          <a:ln w="9525">
            <a:noFill/>
            <a:miter lim="800000"/>
            <a:headEnd/>
            <a:tailEnd/>
          </a:ln>
          <a:scene3d>
            <a:camera prst="orthographicFront"/>
            <a:lightRig rig="threePt" dir="t"/>
          </a:scene3d>
          <a:sp3d>
            <a:bevelT/>
          </a:sp3d>
        </p:spPr>
      </p:pic>
      <p:sp>
        <p:nvSpPr>
          <p:cNvPr id="10" name="Прямоугольник 9"/>
          <p:cNvSpPr/>
          <p:nvPr/>
        </p:nvSpPr>
        <p:spPr>
          <a:xfrm>
            <a:off x="1643042" y="3571876"/>
            <a:ext cx="7000924" cy="954107"/>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Жұбанов А.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a:t>
            </a:r>
            <a:r>
              <a:rPr lang="ru-RU" b="1" dirty="0" smtClean="0">
                <a:latin typeface="Times New Roman" pitchFamily="18" charset="0"/>
                <a:cs typeface="Times New Roman" pitchFamily="18" charset="0"/>
              </a:rPr>
              <a:t>[Мәтін] </a:t>
            </a:r>
            <a:r>
              <a:rPr lang="ru-RU" sz="2000" b="1" dirty="0" smtClean="0">
                <a:latin typeface="Times New Roman" pitchFamily="18" charset="0"/>
                <a:cs typeface="Times New Roman" pitchFamily="18" charset="0"/>
              </a:rPr>
              <a:t>/ </a:t>
            </a:r>
            <a:r>
              <a:rPr lang="kk-KZ" sz="1700" b="1" dirty="0" smtClean="0">
                <a:latin typeface="Times New Roman" pitchFamily="18" charset="0"/>
                <a:cs typeface="Times New Roman" pitchFamily="18" charset="0"/>
              </a:rPr>
              <a:t>Замана бұлбұлдары //</a:t>
            </a:r>
            <a:r>
              <a:rPr lang="en-US" sz="17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 А. Жұбанов. – өңд. толық. 2 бас. </a:t>
            </a:r>
            <a:r>
              <a:rPr lang="ru-RU" sz="1600" b="1" dirty="0" smtClean="0">
                <a:latin typeface="Times New Roman" pitchFamily="18" charset="0"/>
                <a:cs typeface="Times New Roman" pitchFamily="18" charset="0"/>
              </a:rPr>
              <a:t>–</a:t>
            </a:r>
            <a:r>
              <a:rPr lang="ru-RU" sz="1700" b="1" dirty="0" smtClean="0">
                <a:latin typeface="Times New Roman" pitchFamily="18" charset="0"/>
                <a:cs typeface="Times New Roman" pitchFamily="18" charset="0"/>
              </a:rPr>
              <a:t> Алматы: Дайк-Пресс</a:t>
            </a:r>
            <a:r>
              <a:rPr lang="ru-RU" b="1" dirty="0" smtClean="0">
                <a:latin typeface="Times New Roman" pitchFamily="18" charset="0"/>
                <a:cs typeface="Times New Roman" pitchFamily="18" charset="0"/>
              </a:rPr>
              <a:t>, 2001. – 110 – 124 б. </a:t>
            </a:r>
            <a:endParaRPr lang="ru-RU" dirty="0" smtClean="0"/>
          </a:p>
          <a:p>
            <a:pPr algn="ctr"/>
            <a:endParaRPr lang="ru-RU" dirty="0"/>
          </a:p>
        </p:txBody>
      </p:sp>
      <p:pic>
        <p:nvPicPr>
          <p:cNvPr id="1029" name="Picture 5"/>
          <p:cNvPicPr>
            <a:picLocks noChangeAspect="1" noChangeArrowheads="1"/>
          </p:cNvPicPr>
          <p:nvPr/>
        </p:nvPicPr>
        <p:blipFill>
          <a:blip r:embed="rId6" cstate="print"/>
          <a:srcRect/>
          <a:stretch>
            <a:fillRect/>
          </a:stretch>
        </p:blipFill>
        <p:spPr bwMode="auto">
          <a:xfrm>
            <a:off x="1857356" y="4500570"/>
            <a:ext cx="1558496" cy="2214554"/>
          </a:xfrm>
          <a:prstGeom prst="rect">
            <a:avLst/>
          </a:prstGeom>
          <a:noFill/>
          <a:ln w="9525">
            <a:noFill/>
            <a:miter lim="800000"/>
            <a:headEnd/>
            <a:tailEnd/>
          </a:ln>
          <a:scene3d>
            <a:camera prst="orthographicFront"/>
            <a:lightRig rig="threePt" dir="t"/>
          </a:scene3d>
          <a:sp3d>
            <a:bevelT/>
          </a:sp3d>
        </p:spPr>
      </p:pic>
      <p:sp>
        <p:nvSpPr>
          <p:cNvPr id="12" name="Прямоугольник 11"/>
          <p:cNvSpPr/>
          <p:nvPr/>
        </p:nvSpPr>
        <p:spPr>
          <a:xfrm>
            <a:off x="3357554" y="4572008"/>
            <a:ext cx="5643602" cy="2277547"/>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b="1" dirty="0" smtClean="0">
                <a:latin typeface="Times New Roman" pitchFamily="18" charset="0"/>
                <a:cs typeface="Times New Roman" pitchFamily="18" charset="0"/>
              </a:rPr>
              <a:t>Камалқызы Ж.   </a:t>
            </a: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М</a:t>
            </a:r>
            <a:r>
              <a:rPr lang="kk-KZ" b="1" dirty="0" smtClean="0">
                <a:solidFill>
                  <a:srgbClr val="0000FF"/>
                </a:solidFill>
                <a:latin typeface="Times New Roman" pitchFamily="18" charset="0"/>
                <a:cs typeface="Times New Roman" pitchFamily="18" charset="0"/>
              </a:rPr>
              <a:t>. </a:t>
            </a: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Әуезовтің </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r>
            <a:r>
              <a:rPr lang="kk-KZ"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жолы</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роман-эпопеясына берілген сын-пікірлерді бүгінгі күннің талабымен, ұлттық құндылықтарды ескере отырып сараптау қажеттігі  </a:t>
            </a:r>
            <a:r>
              <a:rPr lang="ru-RU" sz="1700" b="1" dirty="0" smtClean="0">
                <a:latin typeface="Times New Roman" pitchFamily="18" charset="0"/>
                <a:cs typeface="Times New Roman" pitchFamily="18" charset="0"/>
              </a:rPr>
              <a:t>[Мәтін]: оқу құралы / </a:t>
            </a:r>
            <a:r>
              <a:rPr lang="kk-KZ" sz="1700" b="1" dirty="0" smtClean="0">
                <a:latin typeface="Times New Roman" pitchFamily="18" charset="0"/>
                <a:cs typeface="Times New Roman" pitchFamily="18" charset="0"/>
              </a:rPr>
              <a:t>Қазақ әдебиетінің теориялық және әдістемелік мәселелері (эпикалық шығармалар) //</a:t>
            </a:r>
            <a:r>
              <a:rPr lang="en-US" sz="17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 Ж. Камалқызы.  – Алматы: «Бастау», 2017. – 183 – 191 б. </a:t>
            </a:r>
            <a:endParaRPr lang="ru-RU" sz="1700" dirty="0" smtClean="0"/>
          </a:p>
          <a:p>
            <a:pPr algn="ctr"/>
            <a:endParaRPr lang="ru-RU" dirty="0"/>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407268" y="214290"/>
            <a:ext cx="1403092" cy="2000264"/>
          </a:xfrm>
          <a:prstGeom prst="rect">
            <a:avLst/>
          </a:prstGeom>
          <a:noFill/>
          <a:ln w="9525">
            <a:noFill/>
            <a:miter lim="800000"/>
            <a:headEnd/>
            <a:tailEnd/>
          </a:ln>
          <a:scene3d>
            <a:camera prst="orthographicFront"/>
            <a:lightRig rig="threePt" dir="t"/>
          </a:scene3d>
          <a:sp3d>
            <a:bevelT/>
          </a:sp3d>
        </p:spPr>
      </p:pic>
      <p:pic>
        <p:nvPicPr>
          <p:cNvPr id="2" name="Picture 3"/>
          <p:cNvPicPr>
            <a:picLocks noChangeAspect="1" noChangeArrowheads="1"/>
          </p:cNvPicPr>
          <p:nvPr/>
        </p:nvPicPr>
        <p:blipFill>
          <a:blip r:embed="rId4" cstate="print"/>
          <a:srcRect/>
          <a:stretch>
            <a:fillRect/>
          </a:stretch>
        </p:blipFill>
        <p:spPr bwMode="auto">
          <a:xfrm>
            <a:off x="331047" y="2428868"/>
            <a:ext cx="1269150" cy="2000264"/>
          </a:xfrm>
          <a:prstGeom prst="rect">
            <a:avLst/>
          </a:prstGeom>
          <a:noFill/>
          <a:ln w="9525">
            <a:noFill/>
            <a:miter lim="800000"/>
            <a:headEnd/>
            <a:tailEnd/>
          </a:ln>
          <a:scene3d>
            <a:camera prst="orthographicFront"/>
            <a:lightRig rig="threePt" dir="t"/>
          </a:scene3d>
          <a:sp3d>
            <a:bevelT/>
          </a:sp3d>
        </p:spPr>
      </p:pic>
      <p:pic>
        <p:nvPicPr>
          <p:cNvPr id="2052" name="Picture 4"/>
          <p:cNvPicPr>
            <a:picLocks noChangeAspect="1" noChangeArrowheads="1"/>
          </p:cNvPicPr>
          <p:nvPr/>
        </p:nvPicPr>
        <p:blipFill>
          <a:blip r:embed="rId5" cstate="print"/>
          <a:srcRect/>
          <a:stretch>
            <a:fillRect/>
          </a:stretch>
        </p:blipFill>
        <p:spPr bwMode="auto">
          <a:xfrm>
            <a:off x="1500166" y="2928934"/>
            <a:ext cx="1357322" cy="2071702"/>
          </a:xfrm>
          <a:prstGeom prst="rect">
            <a:avLst/>
          </a:prstGeom>
          <a:noFill/>
          <a:ln w="9525">
            <a:noFill/>
            <a:miter lim="800000"/>
            <a:headEnd/>
            <a:tailEnd/>
          </a:ln>
          <a:scene3d>
            <a:camera prst="orthographicFront"/>
            <a:lightRig rig="threePt" dir="t"/>
          </a:scene3d>
          <a:sp3d>
            <a:bevelT/>
          </a:sp3d>
        </p:spPr>
      </p:pic>
      <p:pic>
        <p:nvPicPr>
          <p:cNvPr id="2053" name="Picture 5"/>
          <p:cNvPicPr>
            <a:picLocks noChangeAspect="1" noChangeArrowheads="1"/>
          </p:cNvPicPr>
          <p:nvPr/>
        </p:nvPicPr>
        <p:blipFill>
          <a:blip r:embed="rId6" cstate="print"/>
          <a:srcRect/>
          <a:stretch>
            <a:fillRect/>
          </a:stretch>
        </p:blipFill>
        <p:spPr bwMode="auto">
          <a:xfrm>
            <a:off x="2907467" y="1357298"/>
            <a:ext cx="1299456" cy="1857388"/>
          </a:xfrm>
          <a:prstGeom prst="rect">
            <a:avLst/>
          </a:prstGeom>
          <a:noFill/>
          <a:ln w="9525">
            <a:noFill/>
            <a:miter lim="800000"/>
            <a:headEnd/>
            <a:tailEnd/>
          </a:ln>
          <a:scene3d>
            <a:camera prst="orthographicFront"/>
            <a:lightRig rig="threePt" dir="t"/>
          </a:scene3d>
          <a:sp3d>
            <a:bevelT/>
          </a:sp3d>
        </p:spPr>
      </p:pic>
      <p:pic>
        <p:nvPicPr>
          <p:cNvPr id="2054" name="Picture 6"/>
          <p:cNvPicPr>
            <a:picLocks noChangeAspect="1" noChangeArrowheads="1"/>
          </p:cNvPicPr>
          <p:nvPr/>
        </p:nvPicPr>
        <p:blipFill>
          <a:blip r:embed="rId7" cstate="print"/>
          <a:srcRect/>
          <a:stretch>
            <a:fillRect/>
          </a:stretch>
        </p:blipFill>
        <p:spPr bwMode="auto">
          <a:xfrm>
            <a:off x="7429520" y="4500570"/>
            <a:ext cx="1428760" cy="2071702"/>
          </a:xfrm>
          <a:prstGeom prst="rect">
            <a:avLst/>
          </a:prstGeom>
          <a:noFill/>
          <a:ln w="9525">
            <a:noFill/>
            <a:miter lim="800000"/>
            <a:headEnd/>
            <a:tailEnd/>
          </a:ln>
          <a:scene3d>
            <a:camera prst="orthographicFront"/>
            <a:lightRig rig="threePt" dir="t"/>
          </a:scene3d>
          <a:sp3d>
            <a:bevelT/>
          </a:sp3d>
        </p:spPr>
      </p:pic>
      <p:sp>
        <p:nvSpPr>
          <p:cNvPr id="9" name="Прямоугольник 8"/>
          <p:cNvSpPr/>
          <p:nvPr/>
        </p:nvSpPr>
        <p:spPr>
          <a:xfrm>
            <a:off x="1643042" y="285728"/>
            <a:ext cx="6858048" cy="1246495"/>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Әбдезұлы Қ</a:t>
            </a:r>
            <a:r>
              <a:rPr lang="kk-KZ" sz="1900" b="1" dirty="0" smtClean="0">
                <a:solidFill>
                  <a:srgbClr val="0000FF"/>
                </a:solidFill>
                <a:latin typeface="Times New Roman" pitchFamily="18" charset="0"/>
                <a:cs typeface="Times New Roman" pitchFamily="18" charset="0"/>
              </a:rPr>
              <a:t>.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дәстүрін жалғастырған дастандар </a:t>
            </a:r>
            <a:r>
              <a:rPr lang="ru-RU" b="1" dirty="0" smtClean="0">
                <a:latin typeface="Times New Roman" pitchFamily="18" charset="0"/>
                <a:cs typeface="Times New Roman" pitchFamily="18" charset="0"/>
              </a:rPr>
              <a:t>[Мәтін]: оқу құралы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Тәуелсіздік кезені және қазақ әдебиеті</a:t>
            </a:r>
            <a:r>
              <a:rPr lang="kk-KZ" sz="1700" b="1" dirty="0" smtClean="0">
                <a:latin typeface="Times New Roman" pitchFamily="18" charset="0"/>
                <a:cs typeface="Times New Roman" pitchFamily="18" charset="0"/>
              </a:rPr>
              <a:t> //</a:t>
            </a:r>
            <a:r>
              <a:rPr lang="en-US" sz="17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 </a:t>
            </a:r>
          </a:p>
          <a:p>
            <a:pPr algn="ctr"/>
            <a:r>
              <a:rPr lang="ru-RU" sz="1700" b="1" dirty="0" smtClean="0">
                <a:latin typeface="Times New Roman" pitchFamily="18" charset="0"/>
                <a:cs typeface="Times New Roman" pitchFamily="18" charset="0"/>
              </a:rPr>
              <a:t>Қ. Әбдезұлы. – Алматы: Қазақ университеті</a:t>
            </a:r>
            <a:r>
              <a:rPr lang="ru-RU" b="1" dirty="0" smtClean="0">
                <a:latin typeface="Times New Roman" pitchFamily="18" charset="0"/>
                <a:cs typeface="Times New Roman" pitchFamily="18" charset="0"/>
              </a:rPr>
              <a:t>, 2012. – 183 – 190 б. </a:t>
            </a:r>
            <a:endParaRPr lang="ru-RU" dirty="0" smtClean="0"/>
          </a:p>
          <a:p>
            <a:pPr algn="ctr"/>
            <a:endParaRPr lang="ru-RU" dirty="0"/>
          </a:p>
        </p:txBody>
      </p:sp>
      <p:sp>
        <p:nvSpPr>
          <p:cNvPr id="10" name="Прямоугольник 9"/>
          <p:cNvSpPr/>
          <p:nvPr/>
        </p:nvSpPr>
        <p:spPr>
          <a:xfrm>
            <a:off x="2786050" y="3357562"/>
            <a:ext cx="5715040" cy="1246495"/>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Мұхамедханов Қ.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Көп томдық шығармалар жинағы. 1-2 том. </a:t>
            </a:r>
            <a:r>
              <a:rPr lang="kk-KZ" sz="1900" b="1" dirty="0" smtClean="0">
                <a:solidFill>
                  <a:srgbClr val="0000FF"/>
                </a:solidFill>
                <a:latin typeface="Times New Roman" pitchFamily="18" charset="0"/>
                <a:cs typeface="Times New Roman" pitchFamily="18" charset="0"/>
              </a:rPr>
              <a:t>Зерттеулер, мақалалар </a:t>
            </a:r>
            <a:r>
              <a:rPr lang="ru-RU" b="1" dirty="0" smtClean="0">
                <a:latin typeface="Times New Roman" pitchFamily="18" charset="0"/>
                <a:cs typeface="Times New Roman" pitchFamily="18" charset="0"/>
              </a:rPr>
              <a:t>[Мәтін] </a:t>
            </a:r>
            <a:r>
              <a:rPr lang="ru-RU" sz="2000" b="1" dirty="0" smtClean="0">
                <a:latin typeface="Times New Roman" pitchFamily="18" charset="0"/>
                <a:cs typeface="Times New Roman" pitchFamily="18" charset="0"/>
              </a:rPr>
              <a:t>/ </a:t>
            </a:r>
          </a:p>
          <a:p>
            <a:pPr algn="ctr"/>
            <a:r>
              <a:rPr lang="ru-RU" sz="1700" b="1" dirty="0" smtClean="0">
                <a:latin typeface="Times New Roman" pitchFamily="18" charset="0"/>
                <a:cs typeface="Times New Roman" pitchFamily="18" charset="0"/>
              </a:rPr>
              <a:t>    Қ. Мұхамедханов. – Алматы: «Алаш»</a:t>
            </a:r>
            <a:r>
              <a:rPr lang="ru-RU" b="1" dirty="0" smtClean="0">
                <a:latin typeface="Times New Roman" pitchFamily="18" charset="0"/>
                <a:cs typeface="Times New Roman" pitchFamily="18" charset="0"/>
              </a:rPr>
              <a:t>, 2005.  </a:t>
            </a:r>
            <a:endParaRPr lang="ru-RU" dirty="0" smtClean="0"/>
          </a:p>
          <a:p>
            <a:pPr algn="ctr"/>
            <a:endParaRPr lang="ru-RU" dirty="0"/>
          </a:p>
        </p:txBody>
      </p:sp>
      <p:sp>
        <p:nvSpPr>
          <p:cNvPr id="11" name="Прямоугольник 10"/>
          <p:cNvSpPr/>
          <p:nvPr/>
        </p:nvSpPr>
        <p:spPr>
          <a:xfrm>
            <a:off x="4143372" y="1428736"/>
            <a:ext cx="5000628" cy="1815882"/>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Дербісәлин Ә.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Абайды қайталай оқығанда </a:t>
            </a:r>
            <a:r>
              <a:rPr lang="ru-RU" b="1" dirty="0" smtClean="0">
                <a:latin typeface="Times New Roman" pitchFamily="18" charset="0"/>
                <a:cs typeface="Times New Roman" pitchFamily="18" charset="0"/>
              </a:rPr>
              <a:t>[Мәтін]: ғылыми еңбектерінің жинағы </a:t>
            </a:r>
            <a:r>
              <a:rPr lang="ru-RU" sz="2000" b="1" dirty="0" smtClean="0">
                <a:latin typeface="Times New Roman" pitchFamily="18" charset="0"/>
                <a:cs typeface="Times New Roman" pitchFamily="18" charset="0"/>
              </a:rPr>
              <a:t>/ Ә</a:t>
            </a:r>
            <a:r>
              <a:rPr lang="ru-RU" sz="1700" b="1" dirty="0" smtClean="0">
                <a:latin typeface="Times New Roman" pitchFamily="18" charset="0"/>
                <a:cs typeface="Times New Roman" pitchFamily="18" charset="0"/>
              </a:rPr>
              <a:t>дебиет туралы толғаныстар</a:t>
            </a:r>
            <a:r>
              <a:rPr lang="kk-KZ" sz="1700" b="1" dirty="0" smtClean="0">
                <a:latin typeface="Times New Roman" pitchFamily="18" charset="0"/>
                <a:cs typeface="Times New Roman" pitchFamily="18" charset="0"/>
              </a:rPr>
              <a:t> //</a:t>
            </a:r>
            <a:r>
              <a:rPr lang="en-US" sz="17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 Ә. Дербісәлин. – Алматы:  Қазақ ССР-інің «Ғылым» баспасы</a:t>
            </a:r>
            <a:r>
              <a:rPr lang="ru-RU" b="1" dirty="0" smtClean="0">
                <a:latin typeface="Times New Roman" pitchFamily="18" charset="0"/>
                <a:cs typeface="Times New Roman" pitchFamily="18" charset="0"/>
              </a:rPr>
              <a:t>, 1990. – 162 – 180 б. </a:t>
            </a:r>
            <a:endParaRPr lang="ru-RU" dirty="0" smtClean="0"/>
          </a:p>
          <a:p>
            <a:pPr algn="ctr"/>
            <a:endParaRPr lang="ru-RU" dirty="0"/>
          </a:p>
        </p:txBody>
      </p:sp>
      <p:sp>
        <p:nvSpPr>
          <p:cNvPr id="12" name="Прямоугольник 11"/>
          <p:cNvSpPr/>
          <p:nvPr/>
        </p:nvSpPr>
        <p:spPr>
          <a:xfrm>
            <a:off x="1571604" y="5072074"/>
            <a:ext cx="6000792" cy="1538883"/>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Жұмалиев Қ.Ж.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Қазақ әдебиеті тарихының мәселелері және Абай поэзиясының. 2 том </a:t>
            </a:r>
            <a:r>
              <a:rPr lang="ru-RU" b="1" dirty="0" smtClean="0">
                <a:latin typeface="Times New Roman" pitchFamily="18" charset="0"/>
                <a:cs typeface="Times New Roman" pitchFamily="18" charset="0"/>
              </a:rPr>
              <a:t>[Мәтін]: </a:t>
            </a:r>
          </a:p>
          <a:p>
            <a:pPr algn="ct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Қ. Ж. Жұмалиев. – Алматы:  Қазақтың мемлекеттік көркем әдебиет баспасы</a:t>
            </a:r>
            <a:r>
              <a:rPr lang="ru-RU" b="1" dirty="0" smtClean="0">
                <a:latin typeface="Times New Roman" pitchFamily="18" charset="0"/>
                <a:cs typeface="Times New Roman" pitchFamily="18" charset="0"/>
              </a:rPr>
              <a:t>, 1960. – 363 бет. </a:t>
            </a:r>
            <a:endParaRPr lang="ru-RU" dirty="0" smtClean="0"/>
          </a:p>
          <a:p>
            <a:pPr algn="ctr"/>
            <a:endParaRPr lang="ru-RU" dirty="0"/>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5" name="Прямоугольник 4"/>
          <p:cNvSpPr/>
          <p:nvPr/>
        </p:nvSpPr>
        <p:spPr>
          <a:xfrm>
            <a:off x="1714480" y="4572009"/>
            <a:ext cx="6500858" cy="1538883"/>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Сабирова А.С.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и Шакарим: философия музыки и песенный стиль. Вопросы изучения казахской традиционной песни </a:t>
            </a:r>
            <a:r>
              <a:rPr lang="ru-RU" b="1" dirty="0" smtClean="0">
                <a:latin typeface="Times New Roman" pitchFamily="18" charset="0"/>
                <a:cs typeface="Times New Roman" pitchFamily="18" charset="0"/>
              </a:rPr>
              <a:t>[Мәтін]: монография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А.С. Сабирова. – Алматы</a:t>
            </a:r>
            <a:r>
              <a:rPr lang="ru-RU" b="1" dirty="0" smtClean="0">
                <a:latin typeface="Times New Roman" pitchFamily="18" charset="0"/>
                <a:cs typeface="Times New Roman" pitchFamily="18" charset="0"/>
              </a:rPr>
              <a:t>,  2014. – 456 стр. </a:t>
            </a:r>
            <a:endParaRPr lang="ru-RU" dirty="0" smtClean="0"/>
          </a:p>
          <a:p>
            <a:pPr algn="ctr"/>
            <a:endParaRPr lang="ru-RU" dirty="0"/>
          </a:p>
        </p:txBody>
      </p:sp>
      <p:sp>
        <p:nvSpPr>
          <p:cNvPr id="8" name="Прямоугольник 7"/>
          <p:cNvSpPr/>
          <p:nvPr/>
        </p:nvSpPr>
        <p:spPr>
          <a:xfrm>
            <a:off x="3000364" y="2714620"/>
            <a:ext cx="5500726" cy="1231106"/>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Абай (Ибрагим) Кунанбаев </a:t>
            </a:r>
            <a:r>
              <a:rPr lang="ru-RU" b="1" dirty="0" smtClean="0">
                <a:latin typeface="Times New Roman" pitchFamily="18" charset="0"/>
                <a:cs typeface="Times New Roman" pitchFamily="18" charset="0"/>
              </a:rPr>
              <a:t>[Текст]</a:t>
            </a:r>
            <a:r>
              <a:rPr lang="ru-RU" sz="2000" b="1" dirty="0" smtClean="0">
                <a:latin typeface="Times New Roman" pitchFamily="18" charset="0"/>
                <a:cs typeface="Times New Roman" pitchFamily="18" charset="0"/>
              </a:rPr>
              <a:t> // </a:t>
            </a:r>
            <a:r>
              <a:rPr lang="ru-RU" sz="1700" b="1" dirty="0" smtClean="0">
                <a:latin typeface="Times New Roman" pitchFamily="18" charset="0"/>
                <a:cs typeface="Times New Roman" pitchFamily="18" charset="0"/>
              </a:rPr>
              <a:t>Литература Казахстана: энциклопедический справочник А </a:t>
            </a:r>
            <a:r>
              <a:rPr lang="ru-RU" sz="1600" b="1" dirty="0" smtClean="0">
                <a:latin typeface="Times New Roman" pitchFamily="18" charset="0"/>
                <a:cs typeface="Times New Roman" pitchFamily="18" charset="0"/>
              </a:rPr>
              <a:t>– Я</a:t>
            </a:r>
            <a:r>
              <a:rPr lang="ru-RU" b="1" dirty="0" smtClean="0">
                <a:latin typeface="Times New Roman" pitchFamily="18" charset="0"/>
                <a:cs typeface="Times New Roman" pitchFamily="18" charset="0"/>
              </a:rPr>
              <a:t>. – Алматы: ТОО «Аруна </a:t>
            </a:r>
            <a:r>
              <a:rPr lang="en-US" b="1" dirty="0" smtClean="0">
                <a:latin typeface="Times New Roman" pitchFamily="18" charset="0"/>
                <a:cs typeface="Times New Roman" pitchFamily="18" charset="0"/>
              </a:rPr>
              <a:t>Ltd</a:t>
            </a: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2010</a:t>
            </a:r>
            <a:r>
              <a:rPr lang="ru-RU" b="1" dirty="0" smtClean="0">
                <a:latin typeface="Times New Roman" pitchFamily="18" charset="0"/>
                <a:cs typeface="Times New Roman" pitchFamily="18" charset="0"/>
              </a:rPr>
              <a:t>. - </a:t>
            </a:r>
            <a:r>
              <a:rPr lang="en-US" b="1" dirty="0" smtClean="0">
                <a:latin typeface="Times New Roman" pitchFamily="18" charset="0"/>
                <a:cs typeface="Times New Roman" pitchFamily="18" charset="0"/>
              </a:rPr>
              <a:t>C</a:t>
            </a:r>
            <a:r>
              <a:rPr lang="ru-RU"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5 </a:t>
            </a:r>
            <a:r>
              <a:rPr lang="ru-RU"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10</a:t>
            </a:r>
            <a:r>
              <a:rPr lang="ru-RU" b="1" dirty="0" smtClean="0">
                <a:latin typeface="Times New Roman" pitchFamily="18" charset="0"/>
                <a:cs typeface="Times New Roman" pitchFamily="18" charset="0"/>
              </a:rPr>
              <a:t>. </a:t>
            </a:r>
            <a:endParaRPr lang="ru-RU" dirty="0" smtClean="0"/>
          </a:p>
          <a:p>
            <a:pPr algn="ctr"/>
            <a:endParaRPr lang="ru-RU" dirty="0"/>
          </a:p>
        </p:txBody>
      </p:sp>
      <p:sp>
        <p:nvSpPr>
          <p:cNvPr id="9" name="Прямоугольник 8"/>
          <p:cNvSpPr/>
          <p:nvPr/>
        </p:nvSpPr>
        <p:spPr>
          <a:xfrm>
            <a:off x="1714480" y="142852"/>
            <a:ext cx="7215238" cy="2262158"/>
          </a:xfrm>
          <a:prstGeom prst="rect">
            <a:avLst/>
          </a:prstGeom>
        </p:spPr>
        <p:txBody>
          <a:bodyPr wrap="square">
            <a:spAutoFit/>
          </a:bodyPr>
          <a:lstStyle/>
          <a:p>
            <a:pPr algn="ctr"/>
            <a:r>
              <a:rPr lang="ru-RU" sz="2000" b="1" dirty="0" smtClean="0">
                <a:solidFill>
                  <a:srgbClr val="C00000"/>
                </a:solidFill>
                <a:latin typeface="Times New Roman" pitchFamily="18" charset="0"/>
                <a:cs typeface="Times New Roman" pitchFamily="18" charset="0"/>
              </a:rPr>
              <a:t>     </a:t>
            </a:r>
            <a:r>
              <a:rPr lang="ru-RU" sz="2100" b="1" i="1" dirty="0" smtClean="0">
                <a:solidFill>
                  <a:srgbClr val="C00000"/>
                </a:solidFill>
                <a:latin typeface="Times New Roman" pitchFamily="18" charset="0"/>
                <a:cs typeface="Times New Roman" pitchFamily="18" charset="0"/>
              </a:rPr>
              <a:t>«Первый поэт казахов Абай Кунанбаев. </a:t>
            </a:r>
          </a:p>
          <a:p>
            <a:pPr algn="ctr"/>
            <a:r>
              <a:rPr lang="ru-RU" sz="2100" b="1" i="1" dirty="0" smtClean="0">
                <a:solidFill>
                  <a:srgbClr val="C00000"/>
                </a:solidFill>
                <a:latin typeface="Times New Roman" pitchFamily="18" charset="0"/>
                <a:cs typeface="Times New Roman" pitchFamily="18" charset="0"/>
              </a:rPr>
              <a:t>Ни в раннем, ни в позднем периоде истории казахов </a:t>
            </a:r>
          </a:p>
          <a:p>
            <a:pPr algn="ctr"/>
            <a:r>
              <a:rPr lang="ru-RU" sz="2100" b="1" i="1" dirty="0" smtClean="0">
                <a:solidFill>
                  <a:srgbClr val="C00000"/>
                </a:solidFill>
                <a:latin typeface="Times New Roman" pitchFamily="18" charset="0"/>
                <a:cs typeface="Times New Roman" pitchFamily="18" charset="0"/>
              </a:rPr>
              <a:t>нет поэта, превосходящего его по величию духа».</a:t>
            </a:r>
          </a:p>
          <a:p>
            <a:pPr algn="r"/>
            <a:endParaRPr lang="ru-RU" sz="1200" b="1" dirty="0" smtClean="0">
              <a:latin typeface="Times New Roman" pitchFamily="18" charset="0"/>
              <a:cs typeface="Times New Roman" pitchFamily="18" charset="0"/>
            </a:endParaRPr>
          </a:p>
          <a:p>
            <a:pPr algn="r"/>
            <a:r>
              <a:rPr lang="ru-RU" sz="1600" b="1" dirty="0" smtClean="0">
                <a:latin typeface="Times New Roman" pitchFamily="18" charset="0"/>
                <a:cs typeface="Times New Roman" pitchFamily="18" charset="0"/>
              </a:rPr>
              <a:t>Ахмет Байтурсынов, </a:t>
            </a:r>
          </a:p>
          <a:p>
            <a:pPr algn="r"/>
            <a:r>
              <a:rPr lang="ru-RU" sz="1600" dirty="0" smtClean="0">
                <a:latin typeface="Times New Roman" pitchFamily="18" charset="0"/>
                <a:cs typeface="Times New Roman" pitchFamily="18" charset="0"/>
              </a:rPr>
              <a:t>казахский общественный и государственный деятель, </a:t>
            </a:r>
          </a:p>
          <a:p>
            <a:pPr algn="r"/>
            <a:r>
              <a:rPr lang="ru-RU" sz="1600" dirty="0" smtClean="0">
                <a:latin typeface="Times New Roman" pitchFamily="18" charset="0"/>
                <a:cs typeface="Times New Roman" pitchFamily="18" charset="0"/>
              </a:rPr>
              <a:t>просветитель, ученый-лингвист, тюрколог</a:t>
            </a:r>
          </a:p>
          <a:p>
            <a:endParaRPr lang="ru-RU" dirty="0"/>
          </a:p>
        </p:txBody>
      </p:sp>
      <p:pic>
        <p:nvPicPr>
          <p:cNvPr id="4" name="Picture 5"/>
          <p:cNvPicPr>
            <a:picLocks noChangeAspect="1" noChangeArrowheads="1"/>
          </p:cNvPicPr>
          <p:nvPr/>
        </p:nvPicPr>
        <p:blipFill>
          <a:blip r:embed="rId3" cstate="print"/>
          <a:srcRect/>
          <a:stretch>
            <a:fillRect/>
          </a:stretch>
        </p:blipFill>
        <p:spPr bwMode="auto">
          <a:xfrm>
            <a:off x="214282" y="4214818"/>
            <a:ext cx="1540698" cy="2214578"/>
          </a:xfrm>
          <a:prstGeom prst="rect">
            <a:avLst/>
          </a:prstGeom>
          <a:noFill/>
          <a:ln w="9525">
            <a:noFill/>
            <a:miter lim="800000"/>
            <a:headEnd/>
            <a:tailEnd/>
          </a:ln>
          <a:scene3d>
            <a:camera prst="orthographicFront"/>
            <a:lightRig rig="threePt" dir="t"/>
          </a:scene3d>
          <a:sp3d>
            <a:bevelT/>
          </a:sp3d>
        </p:spPr>
      </p:pic>
      <p:sp>
        <p:nvSpPr>
          <p:cNvPr id="1028" name="AutoShape 4" descr="Картинки по запросу байтурсынов ахмет"/>
          <p:cNvSpPr>
            <a:spLocks noChangeAspect="1" noChangeArrowheads="1"/>
          </p:cNvSpPr>
          <p:nvPr/>
        </p:nvSpPr>
        <p:spPr bwMode="auto">
          <a:xfrm>
            <a:off x="155575" y="-2041525"/>
            <a:ext cx="3028950" cy="4267200"/>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029" name="Picture 5" descr="C:\Users\kabis\Desktop\2FF5BDA3-8424-4FEE-898D-908D59CB42B1_mw1024_n_s.jpg"/>
          <p:cNvPicPr>
            <a:picLocks noChangeAspect="1" noChangeArrowheads="1"/>
          </p:cNvPicPr>
          <p:nvPr/>
        </p:nvPicPr>
        <p:blipFill>
          <a:blip r:embed="rId4"/>
          <a:srcRect/>
          <a:stretch>
            <a:fillRect/>
          </a:stretch>
        </p:blipFill>
        <p:spPr bwMode="auto">
          <a:xfrm>
            <a:off x="285720" y="142852"/>
            <a:ext cx="1643074" cy="2314770"/>
          </a:xfrm>
          <a:prstGeom prst="ellipse">
            <a:avLst/>
          </a:prstGeom>
          <a:noFill/>
        </p:spPr>
      </p:pic>
      <p:pic>
        <p:nvPicPr>
          <p:cNvPr id="1026" name="Picture 2"/>
          <p:cNvPicPr>
            <a:picLocks noChangeAspect="1" noChangeArrowheads="1"/>
          </p:cNvPicPr>
          <p:nvPr/>
        </p:nvPicPr>
        <p:blipFill>
          <a:blip r:embed="rId5" cstate="print"/>
          <a:srcRect/>
          <a:stretch>
            <a:fillRect/>
          </a:stretch>
        </p:blipFill>
        <p:spPr bwMode="auto">
          <a:xfrm>
            <a:off x="1428728" y="2143116"/>
            <a:ext cx="1642542" cy="2428892"/>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4" name="Прямоугольник 3"/>
          <p:cNvSpPr/>
          <p:nvPr/>
        </p:nvSpPr>
        <p:spPr>
          <a:xfrm>
            <a:off x="1500166" y="357166"/>
            <a:ext cx="6715172" cy="1523494"/>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Назарова О.В</a:t>
            </a:r>
            <a:r>
              <a:rPr lang="kk-KZ" sz="1900" b="1" dirty="0" smtClean="0">
                <a:solidFill>
                  <a:srgbClr val="0000FF"/>
                </a:solidFill>
                <a:latin typeface="Times New Roman" pitchFamily="18" charset="0"/>
                <a:cs typeface="Times New Roman" pitchFamily="18" charset="0"/>
              </a:rPr>
              <a:t>.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Кунанбаев (1845 - 1904) </a:t>
            </a:r>
            <a:r>
              <a:rPr lang="ru-RU" b="1" dirty="0" smtClean="0">
                <a:latin typeface="Times New Roman" pitchFamily="18" charset="0"/>
                <a:cs typeface="Times New Roman" pitchFamily="18" charset="0"/>
              </a:rPr>
              <a:t>[Текст]: учебник-хрестоматия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Казахская</a:t>
            </a:r>
            <a:r>
              <a:rPr lang="en-US" sz="17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литература. Ч. </a:t>
            </a:r>
            <a:r>
              <a:rPr lang="en-US" sz="1700" b="1" dirty="0" smtClean="0">
                <a:latin typeface="Times New Roman" pitchFamily="18" charset="0"/>
                <a:cs typeface="Times New Roman" pitchFamily="18" charset="0"/>
              </a:rPr>
              <a:t>I</a:t>
            </a:r>
            <a:r>
              <a:rPr lang="ru-RU" sz="1700" b="1" dirty="0" smtClean="0">
                <a:latin typeface="Times New Roman" pitchFamily="18" charset="0"/>
                <a:cs typeface="Times New Roman" pitchFamily="18" charset="0"/>
              </a:rPr>
              <a:t> </a:t>
            </a:r>
            <a:r>
              <a:rPr lang="kk-KZ" sz="1700" b="1" dirty="0" smtClean="0">
                <a:latin typeface="Times New Roman" pitchFamily="18" charset="0"/>
                <a:cs typeface="Times New Roman" pitchFamily="18" charset="0"/>
              </a:rPr>
              <a:t> //</a:t>
            </a:r>
            <a:r>
              <a:rPr lang="en-US" sz="17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 </a:t>
            </a:r>
          </a:p>
          <a:p>
            <a:pPr algn="ctr"/>
            <a:r>
              <a:rPr lang="ru-RU" sz="1700" b="1" dirty="0" smtClean="0">
                <a:latin typeface="Times New Roman" pitchFamily="18" charset="0"/>
                <a:cs typeface="Times New Roman" pitchFamily="18" charset="0"/>
              </a:rPr>
              <a:t>О.В. Назарова, В.В. Литвиненко. – Астана: Фолиант</a:t>
            </a:r>
            <a:r>
              <a:rPr lang="ru-RU" b="1" dirty="0" smtClean="0">
                <a:latin typeface="Times New Roman" pitchFamily="18" charset="0"/>
                <a:cs typeface="Times New Roman" pitchFamily="18" charset="0"/>
              </a:rPr>
              <a:t>,  2007. – </a:t>
            </a:r>
          </a:p>
          <a:p>
            <a:pPr algn="ctr"/>
            <a:r>
              <a:rPr lang="ru-RU" b="1" dirty="0" smtClean="0">
                <a:latin typeface="Times New Roman" pitchFamily="18" charset="0"/>
                <a:cs typeface="Times New Roman" pitchFamily="18" charset="0"/>
              </a:rPr>
              <a:t>С. 246 – 317. </a:t>
            </a:r>
            <a:endParaRPr lang="ru-RU" dirty="0" smtClean="0"/>
          </a:p>
          <a:p>
            <a:pPr algn="ctr"/>
            <a:endParaRPr lang="ru-RU" dirty="0"/>
          </a:p>
        </p:txBody>
      </p:sp>
      <p:pic>
        <p:nvPicPr>
          <p:cNvPr id="2050" name="Picture 2"/>
          <p:cNvPicPr>
            <a:picLocks noChangeAspect="1" noChangeArrowheads="1"/>
          </p:cNvPicPr>
          <p:nvPr/>
        </p:nvPicPr>
        <p:blipFill>
          <a:blip r:embed="rId3" cstate="print"/>
          <a:srcRect/>
          <a:stretch>
            <a:fillRect/>
          </a:stretch>
        </p:blipFill>
        <p:spPr bwMode="auto">
          <a:xfrm>
            <a:off x="357158" y="285728"/>
            <a:ext cx="1428760" cy="2280691"/>
          </a:xfrm>
          <a:prstGeom prst="rect">
            <a:avLst/>
          </a:prstGeom>
          <a:noFill/>
          <a:ln w="9525">
            <a:noFill/>
            <a:miter lim="800000"/>
            <a:headEnd/>
            <a:tailEnd/>
          </a:ln>
          <a:scene3d>
            <a:camera prst="orthographicFront"/>
            <a:lightRig rig="threePt" dir="t"/>
          </a:scene3d>
          <a:sp3d>
            <a:bevelT/>
          </a:sp3d>
        </p:spPr>
      </p:pic>
      <p:pic>
        <p:nvPicPr>
          <p:cNvPr id="2" name="Picture 3"/>
          <p:cNvPicPr>
            <a:picLocks noChangeAspect="1" noChangeArrowheads="1"/>
          </p:cNvPicPr>
          <p:nvPr/>
        </p:nvPicPr>
        <p:blipFill>
          <a:blip r:embed="rId4" cstate="print"/>
          <a:srcRect/>
          <a:stretch>
            <a:fillRect/>
          </a:stretch>
        </p:blipFill>
        <p:spPr bwMode="auto">
          <a:xfrm>
            <a:off x="1857356" y="1643050"/>
            <a:ext cx="1659146" cy="2397117"/>
          </a:xfrm>
          <a:prstGeom prst="rect">
            <a:avLst/>
          </a:prstGeom>
          <a:noFill/>
          <a:ln w="9525">
            <a:noFill/>
            <a:miter lim="800000"/>
            <a:headEnd/>
            <a:tailEnd/>
          </a:ln>
          <a:scene3d>
            <a:camera prst="orthographicFront"/>
            <a:lightRig rig="threePt" dir="t"/>
          </a:scene3d>
          <a:sp3d>
            <a:bevelT/>
          </a:sp3d>
        </p:spPr>
      </p:pic>
      <p:sp>
        <p:nvSpPr>
          <p:cNvPr id="7" name="Прямоугольник 6"/>
          <p:cNvSpPr/>
          <p:nvPr/>
        </p:nvSpPr>
        <p:spPr>
          <a:xfrm>
            <a:off x="3286116" y="1928802"/>
            <a:ext cx="5643570" cy="1508105"/>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Назарова О.В.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Кунанбаев </a:t>
            </a:r>
            <a:r>
              <a:rPr lang="ru-RU" b="1" dirty="0" smtClean="0">
                <a:latin typeface="Times New Roman" pitchFamily="18" charset="0"/>
                <a:cs typeface="Times New Roman" pitchFamily="18" charset="0"/>
              </a:rPr>
              <a:t>[Текст]: </a:t>
            </a:r>
          </a:p>
          <a:p>
            <a:pPr algn="ctr"/>
            <a:r>
              <a:rPr lang="ru-RU" b="1" dirty="0" smtClean="0">
                <a:latin typeface="Times New Roman" pitchFamily="18" charset="0"/>
                <a:cs typeface="Times New Roman" pitchFamily="18" charset="0"/>
              </a:rPr>
              <a:t>   учебник-хрестоматия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Казахская</a:t>
            </a:r>
            <a:r>
              <a:rPr lang="en-US" sz="17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литература. Ч. </a:t>
            </a:r>
            <a:r>
              <a:rPr lang="en-US" sz="1700" b="1" dirty="0" smtClean="0">
                <a:latin typeface="Times New Roman" pitchFamily="18" charset="0"/>
                <a:cs typeface="Times New Roman" pitchFamily="18" charset="0"/>
              </a:rPr>
              <a:t>I</a:t>
            </a:r>
            <a:r>
              <a:rPr lang="ru-RU" sz="1700" b="1" dirty="0" smtClean="0">
                <a:latin typeface="Times New Roman" pitchFamily="18" charset="0"/>
                <a:cs typeface="Times New Roman" pitchFamily="18" charset="0"/>
              </a:rPr>
              <a:t> </a:t>
            </a:r>
            <a:r>
              <a:rPr lang="kk-KZ" sz="1700" b="1" dirty="0" smtClean="0">
                <a:latin typeface="Times New Roman" pitchFamily="18" charset="0"/>
                <a:cs typeface="Times New Roman" pitchFamily="18" charset="0"/>
              </a:rPr>
              <a:t>//</a:t>
            </a:r>
            <a:r>
              <a:rPr lang="en-US" sz="17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 </a:t>
            </a:r>
          </a:p>
          <a:p>
            <a:pPr algn="ctr"/>
            <a:r>
              <a:rPr lang="ru-RU" sz="1700" b="1" dirty="0" smtClean="0">
                <a:latin typeface="Times New Roman" pitchFamily="18" charset="0"/>
                <a:cs typeface="Times New Roman" pitchFamily="18" charset="0"/>
              </a:rPr>
              <a:t>О.В. Назарова, В.В. Литвиненко. – 3-е изд. </a:t>
            </a:r>
            <a:r>
              <a:rPr lang="ru-RU" sz="16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Астана: Фолиант</a:t>
            </a:r>
            <a:r>
              <a:rPr lang="ru-RU" b="1" dirty="0" smtClean="0">
                <a:latin typeface="Times New Roman" pitchFamily="18" charset="0"/>
                <a:cs typeface="Times New Roman" pitchFamily="18" charset="0"/>
              </a:rPr>
              <a:t>, 2013. – С. 172 – 204. </a:t>
            </a:r>
            <a:endParaRPr lang="ru-RU" dirty="0" smtClean="0"/>
          </a:p>
          <a:p>
            <a:pPr algn="ctr"/>
            <a:endParaRPr lang="ru-RU" dirty="0"/>
          </a:p>
        </p:txBody>
      </p:sp>
      <p:pic>
        <p:nvPicPr>
          <p:cNvPr id="2053" name="Picture 5"/>
          <p:cNvPicPr>
            <a:picLocks noChangeAspect="1" noChangeArrowheads="1"/>
          </p:cNvPicPr>
          <p:nvPr/>
        </p:nvPicPr>
        <p:blipFill>
          <a:blip r:embed="rId5" cstate="print"/>
          <a:srcRect/>
          <a:stretch>
            <a:fillRect/>
          </a:stretch>
        </p:blipFill>
        <p:spPr bwMode="auto">
          <a:xfrm>
            <a:off x="214282" y="4000504"/>
            <a:ext cx="1451917" cy="2243528"/>
          </a:xfrm>
          <a:prstGeom prst="rect">
            <a:avLst/>
          </a:prstGeom>
          <a:noFill/>
          <a:ln w="9525">
            <a:noFill/>
            <a:miter lim="800000"/>
            <a:headEnd/>
            <a:tailEnd/>
          </a:ln>
          <a:scene3d>
            <a:camera prst="orthographicFront"/>
            <a:lightRig rig="threePt" dir="t"/>
          </a:scene3d>
          <a:sp3d>
            <a:bevelT/>
          </a:sp3d>
        </p:spPr>
      </p:pic>
      <p:sp>
        <p:nvSpPr>
          <p:cNvPr id="10" name="Прямоугольник 9"/>
          <p:cNvSpPr/>
          <p:nvPr/>
        </p:nvSpPr>
        <p:spPr>
          <a:xfrm>
            <a:off x="1571604" y="4286256"/>
            <a:ext cx="3786214" cy="1215717"/>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Слово об Абае </a:t>
            </a:r>
            <a:r>
              <a:rPr lang="ru-RU" b="1" dirty="0" smtClean="0">
                <a:latin typeface="Times New Roman" pitchFamily="18" charset="0"/>
                <a:cs typeface="Times New Roman" pitchFamily="18" charset="0"/>
              </a:rPr>
              <a:t>[Текст]: сборник </a:t>
            </a:r>
            <a:r>
              <a:rPr lang="ru-RU" sz="2000" b="1" dirty="0" smtClean="0">
                <a:latin typeface="Times New Roman" pitchFamily="18" charset="0"/>
                <a:cs typeface="Times New Roman" pitchFamily="18" charset="0"/>
              </a:rPr>
              <a:t>/ </a:t>
            </a:r>
          </a:p>
          <a:p>
            <a:pPr algn="ctr"/>
            <a:r>
              <a:rPr lang="ru-RU" sz="1700" b="1" dirty="0" smtClean="0">
                <a:latin typeface="Times New Roman" pitchFamily="18" charset="0"/>
                <a:cs typeface="Times New Roman" pitchFamily="18" charset="0"/>
              </a:rPr>
              <a:t>составитель С. Карабаев. – </a:t>
            </a:r>
          </a:p>
          <a:p>
            <a:pPr algn="ctr"/>
            <a:r>
              <a:rPr lang="ru-RU" sz="1700" b="1" dirty="0" smtClean="0">
                <a:latin typeface="Times New Roman" pitchFamily="18" charset="0"/>
                <a:cs typeface="Times New Roman" pitchFamily="18" charset="0"/>
              </a:rPr>
              <a:t>Алматы: </a:t>
            </a:r>
            <a:r>
              <a:rPr lang="kk-KZ" sz="1700" b="1" dirty="0" smtClean="0">
                <a:latin typeface="Times New Roman" pitchFamily="18" charset="0"/>
                <a:cs typeface="Times New Roman" pitchFamily="18" charset="0"/>
              </a:rPr>
              <a:t>Ө</a:t>
            </a:r>
            <a:r>
              <a:rPr lang="ru-RU" sz="1700" b="1" dirty="0" smtClean="0">
                <a:latin typeface="Times New Roman" pitchFamily="18" charset="0"/>
                <a:cs typeface="Times New Roman" pitchFamily="18" charset="0"/>
              </a:rPr>
              <a:t>нер</a:t>
            </a:r>
            <a:r>
              <a:rPr lang="ru-RU" b="1" dirty="0" smtClean="0">
                <a:latin typeface="Times New Roman" pitchFamily="18" charset="0"/>
                <a:cs typeface="Times New Roman" pitchFamily="18" charset="0"/>
              </a:rPr>
              <a:t>,  1994. – 192 с. </a:t>
            </a:r>
            <a:endParaRPr lang="ru-RU" dirty="0" smtClean="0"/>
          </a:p>
          <a:p>
            <a:pPr algn="ctr"/>
            <a:endParaRPr lang="ru-RU" dirty="0"/>
          </a:p>
        </p:txBody>
      </p:sp>
      <p:pic>
        <p:nvPicPr>
          <p:cNvPr id="2054" name="Picture 6"/>
          <p:cNvPicPr>
            <a:picLocks noChangeAspect="1" noChangeArrowheads="1"/>
          </p:cNvPicPr>
          <p:nvPr/>
        </p:nvPicPr>
        <p:blipFill>
          <a:blip r:embed="rId6" cstate="print"/>
          <a:srcRect/>
          <a:stretch>
            <a:fillRect/>
          </a:stretch>
        </p:blipFill>
        <p:spPr bwMode="auto">
          <a:xfrm>
            <a:off x="6500826" y="3714752"/>
            <a:ext cx="1380824" cy="1643074"/>
          </a:xfrm>
          <a:prstGeom prst="rect">
            <a:avLst/>
          </a:prstGeom>
          <a:noFill/>
          <a:ln w="9525">
            <a:noFill/>
            <a:miter lim="800000"/>
            <a:headEnd/>
            <a:tailEnd/>
          </a:ln>
          <a:scene3d>
            <a:camera prst="orthographicFront"/>
            <a:lightRig rig="threePt" dir="t"/>
          </a:scene3d>
          <a:sp3d>
            <a:bevelT/>
          </a:sp3d>
        </p:spPr>
      </p:pic>
      <p:sp>
        <p:nvSpPr>
          <p:cNvPr id="12" name="Прямоугольник 11"/>
          <p:cNvSpPr/>
          <p:nvPr/>
        </p:nvSpPr>
        <p:spPr>
          <a:xfrm>
            <a:off x="5357786" y="5429264"/>
            <a:ext cx="3786214" cy="1246495"/>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Бельгер Г.</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Гете и Абай </a:t>
            </a:r>
            <a:r>
              <a:rPr lang="ru-RU" b="1" dirty="0" smtClean="0">
                <a:latin typeface="Times New Roman" pitchFamily="18" charset="0"/>
                <a:cs typeface="Times New Roman" pitchFamily="18" charset="0"/>
              </a:rPr>
              <a:t>[Текст]: эссе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Г. Бельгер. – Алма-Ата: Жалын</a:t>
            </a:r>
            <a:r>
              <a:rPr lang="ru-RU" b="1" dirty="0" smtClean="0">
                <a:latin typeface="Times New Roman" pitchFamily="18" charset="0"/>
                <a:cs typeface="Times New Roman" pitchFamily="18" charset="0"/>
              </a:rPr>
              <a:t>,  1989. – 104 с. </a:t>
            </a:r>
            <a:endParaRPr lang="ru-RU" dirty="0" smtClean="0"/>
          </a:p>
          <a:p>
            <a:pPr algn="ctr"/>
            <a:endParaRPr lang="ru-RU" dirty="0"/>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pic>
        <p:nvPicPr>
          <p:cNvPr id="6145" name="Picture 1"/>
          <p:cNvPicPr>
            <a:picLocks noChangeAspect="1" noChangeArrowheads="1"/>
          </p:cNvPicPr>
          <p:nvPr/>
        </p:nvPicPr>
        <p:blipFill>
          <a:blip r:embed="rId3" cstate="print"/>
          <a:srcRect/>
          <a:stretch>
            <a:fillRect/>
          </a:stretch>
        </p:blipFill>
        <p:spPr bwMode="auto">
          <a:xfrm>
            <a:off x="357158" y="285728"/>
            <a:ext cx="1406657" cy="2214554"/>
          </a:xfrm>
          <a:prstGeom prst="rect">
            <a:avLst/>
          </a:prstGeom>
          <a:noFill/>
          <a:ln w="9525">
            <a:noFill/>
            <a:miter lim="800000"/>
            <a:headEnd/>
            <a:tailEnd/>
          </a:ln>
          <a:scene3d>
            <a:camera prst="orthographicFront"/>
            <a:lightRig rig="threePt" dir="t"/>
          </a:scene3d>
          <a:sp3d>
            <a:bevelT/>
          </a:sp3d>
        </p:spPr>
      </p:pic>
      <p:sp>
        <p:nvSpPr>
          <p:cNvPr id="5" name="Прямоугольник 4"/>
          <p:cNvSpPr/>
          <p:nvPr/>
        </p:nvSpPr>
        <p:spPr>
          <a:xfrm>
            <a:off x="1571604" y="500042"/>
            <a:ext cx="5929354" cy="1246495"/>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Карпык А-Х.</a:t>
            </a:r>
            <a:r>
              <a:rPr lang="kk-KZ" sz="19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Наследники. На перепутье...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Текст]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А-Х. Карпык. – Алматы: Агенство «Аль-Халел»</a:t>
            </a:r>
            <a:r>
              <a:rPr lang="ru-RU" b="1" dirty="0" smtClean="0">
                <a:latin typeface="Times New Roman" pitchFamily="18" charset="0"/>
                <a:cs typeface="Times New Roman" pitchFamily="18" charset="0"/>
              </a:rPr>
              <a:t>,  1995. – 304 с., ил. – «Звезды Казахстана» .</a:t>
            </a:r>
            <a:endParaRPr lang="ru-RU" dirty="0" smtClean="0"/>
          </a:p>
          <a:p>
            <a:pPr algn="ctr"/>
            <a:endParaRPr lang="ru-RU" dirty="0"/>
          </a:p>
        </p:txBody>
      </p:sp>
      <p:pic>
        <p:nvPicPr>
          <p:cNvPr id="6146" name="Picture 2"/>
          <p:cNvPicPr>
            <a:picLocks noChangeAspect="1" noChangeArrowheads="1"/>
          </p:cNvPicPr>
          <p:nvPr/>
        </p:nvPicPr>
        <p:blipFill>
          <a:blip r:embed="rId4" cstate="print"/>
          <a:srcRect/>
          <a:stretch>
            <a:fillRect/>
          </a:stretch>
        </p:blipFill>
        <p:spPr bwMode="auto">
          <a:xfrm>
            <a:off x="1928794" y="2000240"/>
            <a:ext cx="1401994" cy="2214578"/>
          </a:xfrm>
          <a:prstGeom prst="rect">
            <a:avLst/>
          </a:prstGeom>
          <a:noFill/>
          <a:ln w="9525">
            <a:noFill/>
            <a:miter lim="800000"/>
            <a:headEnd/>
            <a:tailEnd/>
          </a:ln>
          <a:scene3d>
            <a:camera prst="orthographicFront"/>
            <a:lightRig rig="threePt" dir="t"/>
          </a:scene3d>
          <a:sp3d>
            <a:bevelT/>
          </a:sp3d>
        </p:spPr>
      </p:pic>
      <p:sp>
        <p:nvSpPr>
          <p:cNvPr id="7" name="Прямоугольник 6"/>
          <p:cNvSpPr/>
          <p:nvPr/>
        </p:nvSpPr>
        <p:spPr>
          <a:xfrm>
            <a:off x="3286116" y="2285992"/>
            <a:ext cx="5715072" cy="1492716"/>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Афанасьев Н</a:t>
            </a:r>
            <a:r>
              <a:rPr lang="kk-KZ" sz="1900" b="1" dirty="0" smtClean="0">
                <a:solidFill>
                  <a:srgbClr val="0000FF"/>
                </a:solidFill>
                <a:latin typeface="Times New Roman" pitchFamily="18" charset="0"/>
                <a:cs typeface="Times New Roman" pitchFamily="18" charset="0"/>
              </a:rPr>
              <a:t>.</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После Абая </a:t>
            </a:r>
            <a:r>
              <a:rPr lang="ru-RU" b="1" dirty="0" smtClean="0">
                <a:latin typeface="Times New Roman" pitchFamily="18" charset="0"/>
                <a:cs typeface="Times New Roman" pitchFamily="18" charset="0"/>
              </a:rPr>
              <a:t>[Текст]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Трагедия триумфатора: Мухтар Ауэзов – судьба и книги. Глава 8 / Н. Афанасьев. – Алматы: Атамұра</a:t>
            </a:r>
            <a:r>
              <a:rPr lang="ru-RU" b="1" dirty="0" smtClean="0">
                <a:latin typeface="Times New Roman" pitchFamily="18" charset="0"/>
                <a:cs typeface="Times New Roman" pitchFamily="18" charset="0"/>
              </a:rPr>
              <a:t>, 2007.  –  С. 461 – 502.</a:t>
            </a:r>
            <a:endParaRPr lang="ru-RU" dirty="0" smtClean="0"/>
          </a:p>
          <a:p>
            <a:pPr algn="ctr"/>
            <a:endParaRPr lang="ru-RU" dirty="0"/>
          </a:p>
        </p:txBody>
      </p:sp>
      <p:pic>
        <p:nvPicPr>
          <p:cNvPr id="6147" name="Picture 3"/>
          <p:cNvPicPr>
            <a:picLocks noChangeAspect="1" noChangeArrowheads="1"/>
          </p:cNvPicPr>
          <p:nvPr/>
        </p:nvPicPr>
        <p:blipFill>
          <a:blip r:embed="rId5" cstate="print"/>
          <a:srcRect/>
          <a:stretch>
            <a:fillRect/>
          </a:stretch>
        </p:blipFill>
        <p:spPr bwMode="auto">
          <a:xfrm>
            <a:off x="357158" y="4286256"/>
            <a:ext cx="1437745" cy="2214578"/>
          </a:xfrm>
          <a:prstGeom prst="rect">
            <a:avLst/>
          </a:prstGeom>
          <a:noFill/>
          <a:ln w="9525">
            <a:noFill/>
            <a:miter lim="800000"/>
            <a:headEnd/>
            <a:tailEnd/>
          </a:ln>
          <a:scene3d>
            <a:camera prst="orthographicFront"/>
            <a:lightRig rig="threePt" dir="t"/>
          </a:scene3d>
          <a:sp3d>
            <a:bevelT/>
          </a:sp3d>
        </p:spPr>
      </p:pic>
      <p:sp>
        <p:nvSpPr>
          <p:cNvPr id="9" name="Прямоугольник 8"/>
          <p:cNvSpPr/>
          <p:nvPr/>
        </p:nvSpPr>
        <p:spPr>
          <a:xfrm>
            <a:off x="1785918" y="4714884"/>
            <a:ext cx="6000824" cy="1785104"/>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Елеукенов Ш.</a:t>
            </a:r>
            <a:r>
              <a:rPr lang="kk-KZ" sz="19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Становление реалистического метода. Абай </a:t>
            </a:r>
            <a:r>
              <a:rPr lang="ru-RU" b="1" dirty="0" smtClean="0">
                <a:latin typeface="Times New Roman" pitchFamily="18" charset="0"/>
                <a:cs typeface="Times New Roman" pitchFamily="18" charset="0"/>
              </a:rPr>
              <a:t>[Текст]: монография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От фольклора до романа – эпопеи: идейно-эстетическое и жанровое своеобразие казахского романа / Ш. Елеукенов. – Алма-Ата: Жазушы</a:t>
            </a:r>
            <a:r>
              <a:rPr lang="ru-RU" b="1" dirty="0" smtClean="0">
                <a:latin typeface="Times New Roman" pitchFamily="18" charset="0"/>
                <a:cs typeface="Times New Roman" pitchFamily="18" charset="0"/>
              </a:rPr>
              <a:t>, 1987.  – С. 68 – 95.</a:t>
            </a:r>
            <a:endParaRPr lang="ru-RU" dirty="0" smtClean="0"/>
          </a:p>
          <a:p>
            <a:pPr algn="ctr"/>
            <a:endParaRPr lang="ru-RU" dirty="0"/>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pic>
        <p:nvPicPr>
          <p:cNvPr id="5121" name="Picture 1"/>
          <p:cNvPicPr>
            <a:picLocks noChangeAspect="1" noChangeArrowheads="1"/>
          </p:cNvPicPr>
          <p:nvPr/>
        </p:nvPicPr>
        <p:blipFill>
          <a:blip r:embed="rId3" cstate="print"/>
          <a:srcRect/>
          <a:stretch>
            <a:fillRect/>
          </a:stretch>
        </p:blipFill>
        <p:spPr bwMode="auto">
          <a:xfrm>
            <a:off x="357158" y="2714620"/>
            <a:ext cx="1664154" cy="2071702"/>
          </a:xfrm>
          <a:prstGeom prst="rect">
            <a:avLst/>
          </a:prstGeom>
          <a:noFill/>
          <a:ln w="9525">
            <a:noFill/>
            <a:miter lim="800000"/>
            <a:headEnd/>
            <a:tailEnd/>
          </a:ln>
          <a:scene3d>
            <a:camera prst="orthographicFront"/>
            <a:lightRig rig="threePt" dir="t"/>
          </a:scene3d>
          <a:sp3d>
            <a:bevelT/>
          </a:sp3d>
        </p:spPr>
      </p:pic>
      <p:pic>
        <p:nvPicPr>
          <p:cNvPr id="5122" name="Picture 2"/>
          <p:cNvPicPr>
            <a:picLocks noChangeAspect="1" noChangeArrowheads="1"/>
          </p:cNvPicPr>
          <p:nvPr/>
        </p:nvPicPr>
        <p:blipFill>
          <a:blip r:embed="rId4" cstate="print"/>
          <a:srcRect/>
          <a:stretch>
            <a:fillRect/>
          </a:stretch>
        </p:blipFill>
        <p:spPr bwMode="auto">
          <a:xfrm>
            <a:off x="2857488" y="214290"/>
            <a:ext cx="1518255" cy="2214578"/>
          </a:xfrm>
          <a:prstGeom prst="rect">
            <a:avLst/>
          </a:prstGeom>
          <a:noFill/>
          <a:ln w="9525">
            <a:noFill/>
            <a:miter lim="800000"/>
            <a:headEnd/>
            <a:tailEnd/>
          </a:ln>
          <a:scene3d>
            <a:camera prst="orthographicFront"/>
            <a:lightRig rig="threePt" dir="t"/>
          </a:scene3d>
          <a:sp3d>
            <a:bevelT/>
          </a:sp3d>
        </p:spPr>
      </p:pic>
      <p:pic>
        <p:nvPicPr>
          <p:cNvPr id="5123" name="Picture 3"/>
          <p:cNvPicPr>
            <a:picLocks noChangeAspect="1" noChangeArrowheads="1"/>
          </p:cNvPicPr>
          <p:nvPr/>
        </p:nvPicPr>
        <p:blipFill>
          <a:blip r:embed="rId5" cstate="print"/>
          <a:srcRect/>
          <a:stretch>
            <a:fillRect/>
          </a:stretch>
        </p:blipFill>
        <p:spPr bwMode="auto">
          <a:xfrm>
            <a:off x="2357422" y="4500570"/>
            <a:ext cx="1397773" cy="2214578"/>
          </a:xfrm>
          <a:prstGeom prst="rect">
            <a:avLst/>
          </a:prstGeom>
          <a:noFill/>
          <a:ln w="9525">
            <a:noFill/>
            <a:miter lim="800000"/>
            <a:headEnd/>
            <a:tailEnd/>
          </a:ln>
          <a:scene3d>
            <a:camera prst="orthographicFront"/>
            <a:lightRig rig="threePt" dir="t"/>
          </a:scene3d>
          <a:sp3d>
            <a:bevelT/>
          </a:sp3d>
        </p:spPr>
      </p:pic>
      <p:sp>
        <p:nvSpPr>
          <p:cNvPr id="6" name="Прямоугольник 5"/>
          <p:cNvSpPr/>
          <p:nvPr/>
        </p:nvSpPr>
        <p:spPr>
          <a:xfrm>
            <a:off x="2071670" y="2714620"/>
            <a:ext cx="5786478" cy="1769715"/>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Становление реализма. Абай Кунанбаев </a:t>
            </a:r>
            <a:r>
              <a:rPr lang="ru-RU" b="1" dirty="0" smtClean="0">
                <a:latin typeface="Times New Roman" pitchFamily="18" charset="0"/>
                <a:cs typeface="Times New Roman" pitchFamily="18" charset="0"/>
              </a:rPr>
              <a:t>[Текст]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История казахской литературы.  В 3-х томах. Т. 2. Дореволюционная казахская литература / под редакцией И.Т. Дюсенбаева. – Алма-Ата: Издательство «Наука» КазССР</a:t>
            </a:r>
            <a:r>
              <a:rPr lang="ru-RU" b="1" dirty="0" smtClean="0">
                <a:latin typeface="Times New Roman" pitchFamily="18" charset="0"/>
                <a:cs typeface="Times New Roman" pitchFamily="18" charset="0"/>
              </a:rPr>
              <a:t>, 1979.  – С. 150 – 197.</a:t>
            </a:r>
            <a:endParaRPr lang="ru-RU" dirty="0" smtClean="0"/>
          </a:p>
          <a:p>
            <a:pPr algn="ctr"/>
            <a:endParaRPr lang="ru-RU" dirty="0"/>
          </a:p>
        </p:txBody>
      </p:sp>
      <p:pic>
        <p:nvPicPr>
          <p:cNvPr id="5124" name="Picture 4" descr="C:\Users\kabis\Desktop\index.jpg"/>
          <p:cNvPicPr>
            <a:picLocks noChangeAspect="1" noChangeArrowheads="1"/>
          </p:cNvPicPr>
          <p:nvPr/>
        </p:nvPicPr>
        <p:blipFill>
          <a:blip r:embed="rId6"/>
          <a:srcRect/>
          <a:stretch>
            <a:fillRect/>
          </a:stretch>
        </p:blipFill>
        <p:spPr bwMode="auto">
          <a:xfrm>
            <a:off x="357158" y="142852"/>
            <a:ext cx="2143125" cy="2428892"/>
          </a:xfrm>
          <a:prstGeom prst="ellipse">
            <a:avLst/>
          </a:prstGeom>
          <a:noFill/>
        </p:spPr>
      </p:pic>
      <p:sp>
        <p:nvSpPr>
          <p:cNvPr id="9" name="Прямоугольник 8"/>
          <p:cNvSpPr/>
          <p:nvPr/>
        </p:nvSpPr>
        <p:spPr>
          <a:xfrm>
            <a:off x="4143372" y="428604"/>
            <a:ext cx="5000628" cy="1769715"/>
          </a:xfrm>
          <a:prstGeom prst="rect">
            <a:avLst/>
          </a:prstGeom>
        </p:spPr>
        <p:txBody>
          <a:bodyPr wrap="square">
            <a:spAutoFit/>
          </a:bodyPr>
          <a:lstStyle/>
          <a:p>
            <a:pPr algn="ctr"/>
            <a:r>
              <a:rPr lang="kk-KZ" sz="1900" b="1" dirty="0" smtClean="0">
                <a:solidFill>
                  <a:srgbClr val="0000FF"/>
                </a:solidFill>
                <a:latin typeface="Times New Roman" pitchFamily="18" charset="0"/>
                <a:cs typeface="Times New Roman" pitchFamily="18" charset="0"/>
              </a:rPr>
              <a:t> </a:t>
            </a:r>
            <a:r>
              <a:rPr lang="kk-KZ" sz="1900" b="1" dirty="0" smtClean="0">
                <a:latin typeface="Times New Roman" pitchFamily="18" charset="0"/>
                <a:cs typeface="Times New Roman" pitchFamily="18" charset="0"/>
              </a:rPr>
              <a:t>Джумалиев К</a:t>
            </a:r>
            <a:r>
              <a:rPr lang="kk-KZ" sz="1900" b="1" dirty="0" smtClean="0">
                <a:solidFill>
                  <a:srgbClr val="0000FF"/>
                </a:solidFill>
                <a:latin typeface="Times New Roman" pitchFamily="18" charset="0"/>
                <a:cs typeface="Times New Roman" pitchFamily="18" charset="0"/>
              </a:rPr>
              <a:t>.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Кунанбаев </a:t>
            </a:r>
            <a:r>
              <a:rPr lang="ru-RU" b="1" dirty="0" smtClean="0">
                <a:latin typeface="Times New Roman" pitchFamily="18" charset="0"/>
                <a:cs typeface="Times New Roman" pitchFamily="18" charset="0"/>
              </a:rPr>
              <a:t>[Текст]: учебное пособие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Очерки по истории казахской дореволюционной  литературы /  </a:t>
            </a:r>
          </a:p>
          <a:p>
            <a:pPr algn="ctr"/>
            <a:r>
              <a:rPr lang="ru-RU" sz="1700" b="1" dirty="0" smtClean="0">
                <a:latin typeface="Times New Roman" pitchFamily="18" charset="0"/>
                <a:cs typeface="Times New Roman" pitchFamily="18" charset="0"/>
              </a:rPr>
              <a:t>К. Джумалиев. –  Алма-Ата: Издательство «Мектеп»</a:t>
            </a:r>
            <a:r>
              <a:rPr lang="ru-RU" b="1" dirty="0" smtClean="0">
                <a:latin typeface="Times New Roman" pitchFamily="18" charset="0"/>
                <a:cs typeface="Times New Roman" pitchFamily="18" charset="0"/>
              </a:rPr>
              <a:t>, 1968.  – С. 182 – 207.</a:t>
            </a:r>
            <a:endParaRPr lang="ru-RU" dirty="0" smtClean="0"/>
          </a:p>
          <a:p>
            <a:pPr algn="ctr"/>
            <a:endParaRPr lang="ru-RU" dirty="0"/>
          </a:p>
        </p:txBody>
      </p:sp>
      <p:sp>
        <p:nvSpPr>
          <p:cNvPr id="10" name="Прямоугольник 9"/>
          <p:cNvSpPr/>
          <p:nvPr/>
        </p:nvSpPr>
        <p:spPr>
          <a:xfrm>
            <a:off x="3714744" y="4714884"/>
            <a:ext cx="5000628" cy="2031325"/>
          </a:xfrm>
          <a:prstGeom prst="rect">
            <a:avLst/>
          </a:prstGeom>
        </p:spPr>
        <p:txBody>
          <a:bodyPr wrap="square">
            <a:spAutoFit/>
          </a:bodyPr>
          <a:lstStyle/>
          <a:p>
            <a:pPr algn="ctr"/>
            <a:r>
              <a:rPr lang="kk-KZ" sz="1900" b="1" dirty="0" smtClean="0">
                <a:solidFill>
                  <a:srgbClr val="0000FF"/>
                </a:solidFill>
                <a:latin typeface="Times New Roman" pitchFamily="18" charset="0"/>
                <a:cs typeface="Times New Roman" pitchFamily="18" charset="0"/>
              </a:rPr>
              <a:t> </a:t>
            </a:r>
            <a:r>
              <a:rPr lang="kk-KZ" sz="1900" b="1" dirty="0" smtClean="0">
                <a:latin typeface="Times New Roman" pitchFamily="18" charset="0"/>
                <a:cs typeface="Times New Roman" pitchFamily="18" charset="0"/>
              </a:rPr>
              <a:t>Ахметов З.А.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Роль</a:t>
            </a:r>
            <a:r>
              <a:rPr lang="kk-KZ" sz="1900" b="1" dirty="0" smtClean="0">
                <a:solidFill>
                  <a:srgbClr val="0000FF"/>
                </a:solidFill>
                <a:latin typeface="Times New Roman" pitchFamily="18" charset="0"/>
                <a:cs typeface="Times New Roman" pitchFamily="18" charset="0"/>
              </a:rPr>
              <a:t>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Абая в развитии казахского стихосложения </a:t>
            </a:r>
            <a:r>
              <a:rPr lang="ru-RU" b="1" dirty="0" smtClean="0">
                <a:latin typeface="Times New Roman" pitchFamily="18" charset="0"/>
                <a:cs typeface="Times New Roman" pitchFamily="18" charset="0"/>
              </a:rPr>
              <a:t>[Текст]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Казахское стихосложение (проблемы развития стиха в дореволюционной и современной поэзии) /  З.А. Ахметов. – Алма-Ата: Издательство «Наука»</a:t>
            </a:r>
            <a:r>
              <a:rPr lang="ru-RU" b="1" dirty="0" smtClean="0">
                <a:latin typeface="Times New Roman" pitchFamily="18" charset="0"/>
                <a:cs typeface="Times New Roman" pitchFamily="18" charset="0"/>
              </a:rPr>
              <a:t>, 1964.  – С. 304 – 366.</a:t>
            </a:r>
            <a:endParaRPr lang="ru-RU" dirty="0" smtClean="0"/>
          </a:p>
          <a:p>
            <a:pPr algn="ctr"/>
            <a:endParaRPr lang="ru-RU" dirty="0"/>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5" name="Прямоугольник 4"/>
          <p:cNvSpPr/>
          <p:nvPr/>
        </p:nvSpPr>
        <p:spPr>
          <a:xfrm>
            <a:off x="2714612" y="357166"/>
            <a:ext cx="5143536" cy="1215717"/>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kk-KZ" sz="1900" b="1" dirty="0" smtClean="0">
                <a:latin typeface="Times New Roman" pitchFamily="18" charset="0"/>
                <a:cs typeface="Times New Roman" pitchFamily="18" charset="0"/>
              </a:rPr>
              <a:t>Оразалинов С.Ш. </a:t>
            </a: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Абай елі: </a:t>
            </a:r>
            <a:r>
              <a:rPr lang="kk-KZ" sz="1900" b="1" dirty="0" smtClean="0">
                <a:solidFill>
                  <a:srgbClr val="0000FF"/>
                </a:solidFill>
                <a:latin typeface="Times New Roman" pitchFamily="18" charset="0"/>
                <a:cs typeface="Times New Roman" pitchFamily="18" charset="0"/>
              </a:rPr>
              <a:t>Альбом-шежіре</a:t>
            </a:r>
            <a:r>
              <a:rPr lang="ru-RU"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қаз. , орыс, ағылшын тілдерінде . – Алматы: Өнер</a:t>
            </a:r>
            <a:r>
              <a:rPr lang="ru-RU" b="1" dirty="0" smtClean="0">
                <a:latin typeface="Times New Roman" pitchFamily="18" charset="0"/>
                <a:cs typeface="Times New Roman" pitchFamily="18" charset="0"/>
              </a:rPr>
              <a:t>, 1994. – 276 бет + 16 жапсырма бет. </a:t>
            </a:r>
            <a:endParaRPr lang="ru-RU" dirty="0" smtClean="0"/>
          </a:p>
          <a:p>
            <a:pPr algn="ctr"/>
            <a:endParaRPr lang="ru-RU" dirty="0"/>
          </a:p>
        </p:txBody>
      </p:sp>
      <p:pic>
        <p:nvPicPr>
          <p:cNvPr id="4100" name="Picture 4"/>
          <p:cNvPicPr>
            <a:picLocks noChangeAspect="1" noChangeArrowheads="1"/>
          </p:cNvPicPr>
          <p:nvPr/>
        </p:nvPicPr>
        <p:blipFill>
          <a:blip r:embed="rId3" cstate="print"/>
          <a:srcRect/>
          <a:stretch>
            <a:fillRect/>
          </a:stretch>
        </p:blipFill>
        <p:spPr bwMode="auto">
          <a:xfrm>
            <a:off x="6357950" y="1500174"/>
            <a:ext cx="2253139" cy="3000396"/>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2428860" y="1571612"/>
            <a:ext cx="2246048" cy="3028506"/>
          </a:xfrm>
          <a:prstGeom prst="rect">
            <a:avLst/>
          </a:prstGeom>
          <a:noFill/>
          <a:ln w="9525">
            <a:noFill/>
            <a:miter lim="800000"/>
            <a:headEnd/>
            <a:tailEnd/>
          </a:ln>
        </p:spPr>
      </p:pic>
      <p:pic>
        <p:nvPicPr>
          <p:cNvPr id="4098" name="Picture 2" descr="Картинки по запросу Оразалинов С. абай елі"/>
          <p:cNvPicPr>
            <a:picLocks noChangeAspect="1" noChangeArrowheads="1"/>
          </p:cNvPicPr>
          <p:nvPr/>
        </p:nvPicPr>
        <p:blipFill>
          <a:blip r:embed="rId5"/>
          <a:srcRect l="2768" t="1843" r="50184" b="6019"/>
          <a:stretch>
            <a:fillRect/>
          </a:stretch>
        </p:blipFill>
        <p:spPr bwMode="auto">
          <a:xfrm>
            <a:off x="357158" y="357166"/>
            <a:ext cx="2286016" cy="3227317"/>
          </a:xfrm>
          <a:prstGeom prst="rect">
            <a:avLst/>
          </a:prstGeom>
          <a:noFill/>
          <a:scene3d>
            <a:camera prst="orthographicFront"/>
            <a:lightRig rig="threePt" dir="t"/>
          </a:scene3d>
          <a:sp3d>
            <a:bevelT/>
          </a:sp3d>
        </p:spPr>
      </p:pic>
      <p:pic>
        <p:nvPicPr>
          <p:cNvPr id="4099" name="Picture 3"/>
          <p:cNvPicPr>
            <a:picLocks noChangeAspect="1" noChangeArrowheads="1"/>
          </p:cNvPicPr>
          <p:nvPr/>
        </p:nvPicPr>
        <p:blipFill>
          <a:blip r:embed="rId6" cstate="print"/>
          <a:srcRect/>
          <a:stretch>
            <a:fillRect/>
          </a:stretch>
        </p:blipFill>
        <p:spPr bwMode="auto">
          <a:xfrm>
            <a:off x="4000496" y="3500438"/>
            <a:ext cx="2268702" cy="3071834"/>
          </a:xfrm>
          <a:prstGeom prst="rect">
            <a:avLst/>
          </a:prstGeom>
          <a:noFill/>
          <a:ln w="9525">
            <a:noFill/>
            <a:miter lim="800000"/>
            <a:headEnd/>
            <a:tailEnd/>
          </a:ln>
        </p:spPr>
      </p:pic>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pic>
        <p:nvPicPr>
          <p:cNvPr id="3074" name="Picture 2" descr="Похожее изображение"/>
          <p:cNvPicPr>
            <a:picLocks noChangeAspect="1" noChangeArrowheads="1"/>
          </p:cNvPicPr>
          <p:nvPr/>
        </p:nvPicPr>
        <p:blipFill>
          <a:blip r:embed="rId3"/>
          <a:srcRect/>
          <a:stretch>
            <a:fillRect/>
          </a:stretch>
        </p:blipFill>
        <p:spPr bwMode="auto">
          <a:xfrm>
            <a:off x="5643570" y="1500174"/>
            <a:ext cx="2948265" cy="3643338"/>
          </a:xfrm>
          <a:prstGeom prst="round2Diag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500034" y="2643182"/>
            <a:ext cx="5000660" cy="1754326"/>
          </a:xfrm>
          <a:prstGeom prst="rect">
            <a:avLst/>
          </a:prstGeom>
          <a:noFill/>
        </p:spPr>
        <p:txBody>
          <a:bodyPr wrap="square" lIns="91440" tIns="45720" rIns="91440" bIns="45720">
            <a:spAutoFit/>
          </a:bodyPr>
          <a:lstStyle/>
          <a:p>
            <a:pPr algn="ctr"/>
            <a:r>
              <a:rPr lang="ru-RU" sz="5400" b="1" cap="none" spc="0" dirty="0" smtClean="0">
                <a:ln w="12700">
                  <a:solidFill>
                    <a:schemeClr val="tx2">
                      <a:satMod val="155000"/>
                    </a:schemeClr>
                  </a:solidFill>
                  <a:prstDash val="solid"/>
                </a:ln>
                <a:solidFill>
                  <a:srgbClr val="996600"/>
                </a:solidFill>
                <a:effectLst>
                  <a:outerShdw blurRad="41275" dist="20320" dir="1800000" algn="tl" rotWithShape="0">
                    <a:srgbClr val="000000">
                      <a:alpha val="40000"/>
                    </a:srgbClr>
                  </a:outerShdw>
                </a:effectLst>
              </a:rPr>
              <a:t>Абайды</a:t>
            </a:r>
            <a:r>
              <a:rPr lang="kk-KZ" sz="5400" b="1" dirty="0" smtClean="0">
                <a:ln w="12700">
                  <a:solidFill>
                    <a:schemeClr val="tx2">
                      <a:satMod val="155000"/>
                    </a:schemeClr>
                  </a:solidFill>
                  <a:prstDash val="solid"/>
                </a:ln>
                <a:solidFill>
                  <a:srgbClr val="996600"/>
                </a:solidFill>
                <a:effectLst>
                  <a:outerShdw blurRad="41275" dist="20320" dir="1800000" algn="tl" rotWithShape="0">
                    <a:srgbClr val="000000">
                      <a:alpha val="40000"/>
                    </a:srgbClr>
                  </a:outerShdw>
                </a:effectLst>
              </a:rPr>
              <a:t>ң</a:t>
            </a:r>
            <a:r>
              <a:rPr lang="ru-RU" sz="5400" b="1" cap="none" spc="0" dirty="0" smtClean="0">
                <a:ln w="12700">
                  <a:solidFill>
                    <a:schemeClr val="tx2">
                      <a:satMod val="155000"/>
                    </a:schemeClr>
                  </a:solidFill>
                  <a:prstDash val="solid"/>
                </a:ln>
                <a:solidFill>
                  <a:srgbClr val="996600"/>
                </a:solidFill>
                <a:effectLst>
                  <a:outerShdw blurRad="41275" dist="20320" dir="1800000" algn="tl" rotWithShape="0">
                    <a:srgbClr val="000000">
                      <a:alpha val="40000"/>
                    </a:srgbClr>
                  </a:outerShdw>
                </a:effectLst>
              </a:rPr>
              <a:t> асыл мұрасы</a:t>
            </a:r>
            <a:endParaRPr lang="ru-RU" sz="5400" b="1" cap="none" spc="0" dirty="0">
              <a:ln w="12700">
                <a:solidFill>
                  <a:schemeClr val="tx2">
                    <a:satMod val="155000"/>
                  </a:schemeClr>
                </a:solidFill>
                <a:prstDash val="solid"/>
              </a:ln>
              <a:solidFill>
                <a:srgbClr val="996600"/>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5124" name="AutoShape 4" descr="Похожее изображение"/>
          <p:cNvSpPr>
            <a:spLocks noChangeAspect="1" noChangeArrowheads="1"/>
          </p:cNvSpPr>
          <p:nvPr/>
        </p:nvSpPr>
        <p:spPr bwMode="auto">
          <a:xfrm>
            <a:off x="155575" y="-2871788"/>
            <a:ext cx="3648075" cy="5991226"/>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6" name="AutoShape 6" descr="Похожее изображение"/>
          <p:cNvSpPr>
            <a:spLocks noChangeAspect="1" noChangeArrowheads="1"/>
          </p:cNvSpPr>
          <p:nvPr/>
        </p:nvSpPr>
        <p:spPr bwMode="auto">
          <a:xfrm>
            <a:off x="155575" y="-2871788"/>
            <a:ext cx="3648075" cy="5991226"/>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5127" name="Picture 7" descr="C:\Users\kabis\Desktop\672653@2x.jpg"/>
          <p:cNvPicPr>
            <a:picLocks noChangeAspect="1" noChangeArrowheads="1"/>
          </p:cNvPicPr>
          <p:nvPr/>
        </p:nvPicPr>
        <p:blipFill>
          <a:blip r:embed="rId3" cstate="print"/>
          <a:srcRect/>
          <a:stretch>
            <a:fillRect/>
          </a:stretch>
        </p:blipFill>
        <p:spPr bwMode="auto">
          <a:xfrm>
            <a:off x="3500430" y="928670"/>
            <a:ext cx="2043749" cy="3357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C:\Users\kabis\Desktop\7l2xa4puqiy17t96fgvrwx9pe4sfv4.jpg"/>
          <p:cNvPicPr>
            <a:picLocks noChangeAspect="1" noChangeArrowheads="1"/>
          </p:cNvPicPr>
          <p:nvPr/>
        </p:nvPicPr>
        <p:blipFill>
          <a:blip r:embed="rId4">
            <a:lum bright="-10000"/>
          </a:blip>
          <a:srcRect/>
          <a:stretch>
            <a:fillRect/>
          </a:stretch>
        </p:blipFill>
        <p:spPr bwMode="auto">
          <a:xfrm>
            <a:off x="6143636" y="214290"/>
            <a:ext cx="2607214" cy="2899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kabis\Desktop\image639.jpg"/>
          <p:cNvPicPr>
            <a:picLocks noChangeAspect="1" noChangeArrowheads="1"/>
          </p:cNvPicPr>
          <p:nvPr/>
        </p:nvPicPr>
        <p:blipFill>
          <a:blip r:embed="rId5">
            <a:lum bright="20000"/>
          </a:blip>
          <a:srcRect t="10638"/>
          <a:stretch>
            <a:fillRect/>
          </a:stretch>
        </p:blipFill>
        <p:spPr bwMode="auto">
          <a:xfrm>
            <a:off x="6215074" y="3714752"/>
            <a:ext cx="2533314" cy="3000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p:cNvPicPr>
            <a:picLocks noChangeAspect="1" noChangeArrowheads="1"/>
          </p:cNvPicPr>
          <p:nvPr/>
        </p:nvPicPr>
        <p:blipFill>
          <a:blip r:embed="rId6" cstate="print"/>
          <a:srcRect/>
          <a:stretch>
            <a:fillRect/>
          </a:stretch>
        </p:blipFill>
        <p:spPr bwMode="auto">
          <a:xfrm>
            <a:off x="357158" y="285728"/>
            <a:ext cx="2453325" cy="2786082"/>
          </a:xfrm>
          <a:prstGeom prst="rect">
            <a:avLst/>
          </a:prstGeom>
          <a:noFill/>
          <a:ln w="9525">
            <a:noFill/>
            <a:miter lim="800000"/>
            <a:headEnd/>
            <a:tailEnd/>
          </a:ln>
          <a:scene3d>
            <a:camera prst="orthographicFront"/>
            <a:lightRig rig="threePt" dir="t"/>
          </a:scene3d>
          <a:sp3d>
            <a:bevelT/>
          </a:sp3d>
        </p:spPr>
      </p:pic>
      <p:sp>
        <p:nvSpPr>
          <p:cNvPr id="9" name="Прямоугольник 8"/>
          <p:cNvSpPr/>
          <p:nvPr/>
        </p:nvSpPr>
        <p:spPr>
          <a:xfrm>
            <a:off x="214282" y="3143248"/>
            <a:ext cx="2714644" cy="1785104"/>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Әбілхан Қастеев </a:t>
            </a:r>
            <a:r>
              <a:rPr lang="ru-RU" b="1" dirty="0" smtClean="0">
                <a:latin typeface="Times New Roman" pitchFamily="18" charset="0"/>
                <a:cs typeface="Times New Roman" pitchFamily="18" charset="0"/>
              </a:rPr>
              <a:t>[Альбом]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составитель Б. Барманкулов. – Алма-Ата: Өнер</a:t>
            </a:r>
            <a:r>
              <a:rPr lang="ru-RU" b="1" dirty="0" smtClean="0">
                <a:latin typeface="Times New Roman" pitchFamily="18" charset="0"/>
                <a:cs typeface="Times New Roman" pitchFamily="18" charset="0"/>
              </a:rPr>
              <a:t>, 1986. – </a:t>
            </a:r>
          </a:p>
          <a:p>
            <a:pPr algn="ctr"/>
            <a:r>
              <a:rPr lang="ru-RU" b="1" dirty="0" smtClean="0">
                <a:latin typeface="Times New Roman" pitchFamily="18" charset="0"/>
                <a:cs typeface="Times New Roman" pitchFamily="18" charset="0"/>
              </a:rPr>
              <a:t>258 с., илл. </a:t>
            </a:r>
            <a:endParaRPr lang="ru-RU" dirty="0" smtClean="0"/>
          </a:p>
          <a:p>
            <a:pPr algn="ctr"/>
            <a:endParaRPr lang="ru-RU" dirty="0"/>
          </a:p>
        </p:txBody>
      </p:sp>
      <p:sp>
        <p:nvSpPr>
          <p:cNvPr id="10" name="Прямоугольник 9"/>
          <p:cNvSpPr/>
          <p:nvPr/>
        </p:nvSpPr>
        <p:spPr>
          <a:xfrm>
            <a:off x="3571868" y="4500570"/>
            <a:ext cx="1928826" cy="3571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500" b="1" dirty="0" smtClean="0">
                <a:latin typeface="Arial" pitchFamily="34" charset="0"/>
                <a:cs typeface="Arial" pitchFamily="34" charset="0"/>
              </a:rPr>
              <a:t>Жас Абай, 1945</a:t>
            </a:r>
            <a:endParaRPr lang="ru-RU" sz="1500" b="1" dirty="0">
              <a:latin typeface="Arial" pitchFamily="34" charset="0"/>
              <a:cs typeface="Arial" pitchFamily="34" charset="0"/>
            </a:endParaRPr>
          </a:p>
        </p:txBody>
      </p:sp>
      <p:sp>
        <p:nvSpPr>
          <p:cNvPr id="11" name="Прямоугольник 10"/>
          <p:cNvSpPr/>
          <p:nvPr/>
        </p:nvSpPr>
        <p:spPr>
          <a:xfrm>
            <a:off x="6357950" y="3214686"/>
            <a:ext cx="2214578" cy="3571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500" b="1" dirty="0" smtClean="0">
                <a:latin typeface="Arial" pitchFamily="34" charset="0"/>
                <a:cs typeface="Arial" pitchFamily="34" charset="0"/>
              </a:rPr>
              <a:t>Абай портреті, 1954</a:t>
            </a:r>
            <a:endParaRPr lang="ru-RU" sz="1500" b="1" dirty="0">
              <a:latin typeface="Arial" pitchFamily="34" charset="0"/>
              <a:cs typeface="Arial" pitchFamily="34" charset="0"/>
            </a:endParaRPr>
          </a:p>
        </p:txBody>
      </p:sp>
      <p:sp>
        <p:nvSpPr>
          <p:cNvPr id="12" name="Прямоугольник 11"/>
          <p:cNvSpPr/>
          <p:nvPr/>
        </p:nvSpPr>
        <p:spPr>
          <a:xfrm>
            <a:off x="3929058" y="6215082"/>
            <a:ext cx="2143140" cy="5000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500" b="1" dirty="0" smtClean="0">
                <a:latin typeface="Arial" pitchFamily="34" charset="0"/>
                <a:cs typeface="Arial" pitchFamily="34" charset="0"/>
              </a:rPr>
              <a:t>Абай жас жайлауда, 1971</a:t>
            </a:r>
            <a:endParaRPr lang="ru-RU" sz="1500" b="1" dirty="0">
              <a:latin typeface="Arial" pitchFamily="34" charset="0"/>
              <a:cs typeface="Arial" pitchFamily="34" charset="0"/>
            </a:endParaRPr>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408242" y="285728"/>
            <a:ext cx="2043348" cy="2857520"/>
          </a:xfrm>
          <a:prstGeom prst="rect">
            <a:avLst/>
          </a:prstGeom>
          <a:noFill/>
          <a:ln w="3175">
            <a:solidFill>
              <a:schemeClr val="tx1"/>
            </a:solidFill>
            <a:miter lim="800000"/>
            <a:headEnd/>
            <a:tailEnd/>
          </a:ln>
          <a:scene3d>
            <a:camera prst="orthographicFront"/>
            <a:lightRig rig="threePt" dir="t"/>
          </a:scene3d>
          <a:sp3d>
            <a:bevelT/>
          </a:sp3d>
        </p:spPr>
      </p:pic>
      <p:sp>
        <p:nvSpPr>
          <p:cNvPr id="5" name="Прямоугольник 4"/>
          <p:cNvSpPr/>
          <p:nvPr/>
        </p:nvSpPr>
        <p:spPr>
          <a:xfrm>
            <a:off x="500034" y="1785926"/>
            <a:ext cx="71438"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2285984" y="285728"/>
            <a:ext cx="5500726" cy="1246495"/>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Абай әлемі бейнелеу өнерінде. Мир Абая в изобразительном искусстве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Астана: Елорда</a:t>
            </a:r>
            <a:r>
              <a:rPr lang="ru-RU" b="1" dirty="0" smtClean="0">
                <a:latin typeface="Times New Roman" pitchFamily="18" charset="0"/>
                <a:cs typeface="Times New Roman" pitchFamily="18" charset="0"/>
              </a:rPr>
              <a:t>, 2005. – 20 бет. </a:t>
            </a:r>
            <a:endParaRPr lang="ru-RU" dirty="0" smtClean="0"/>
          </a:p>
          <a:p>
            <a:pPr algn="ctr"/>
            <a:endParaRPr lang="ru-RU" dirty="0"/>
          </a:p>
        </p:txBody>
      </p:sp>
      <p:pic>
        <p:nvPicPr>
          <p:cNvPr id="2" name="Picture 3"/>
          <p:cNvPicPr>
            <a:picLocks noChangeAspect="1" noChangeArrowheads="1"/>
          </p:cNvPicPr>
          <p:nvPr/>
        </p:nvPicPr>
        <p:blipFill>
          <a:blip r:embed="rId4" cstate="print"/>
          <a:srcRect/>
          <a:stretch>
            <a:fillRect/>
          </a:stretch>
        </p:blipFill>
        <p:spPr bwMode="auto">
          <a:xfrm>
            <a:off x="2571736" y="1285860"/>
            <a:ext cx="2029043" cy="2869736"/>
          </a:xfrm>
          <a:prstGeom prst="rect">
            <a:avLst/>
          </a:prstGeom>
          <a:noFill/>
          <a:ln w="3175">
            <a:solidFill>
              <a:schemeClr val="tx1"/>
            </a:solid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572132" y="1785926"/>
            <a:ext cx="2769362" cy="1857388"/>
          </a:xfrm>
          <a:prstGeom prst="rect">
            <a:avLst/>
          </a:prstGeom>
          <a:noFill/>
          <a:ln w="3175">
            <a:solidFill>
              <a:schemeClr val="tx1"/>
            </a:solidFill>
            <a:miter lim="800000"/>
            <a:headEnd/>
            <a:tailEnd/>
          </a:ln>
          <a:scene3d>
            <a:camera prst="orthographicFront"/>
            <a:lightRig rig="threePt" dir="t"/>
          </a:scene3d>
          <a:sp3d>
            <a:bevelT/>
          </a:sp3d>
        </p:spPr>
      </p:pic>
      <p:sp>
        <p:nvSpPr>
          <p:cNvPr id="9" name="Прямоугольник 8"/>
          <p:cNvSpPr/>
          <p:nvPr/>
        </p:nvSpPr>
        <p:spPr>
          <a:xfrm>
            <a:off x="4714812" y="3714752"/>
            <a:ext cx="4429188" cy="969496"/>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Абайдың Жидебайдағы мұражай-үйі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Астана: Елорда</a:t>
            </a:r>
            <a:r>
              <a:rPr lang="ru-RU" b="1" dirty="0" smtClean="0">
                <a:latin typeface="Times New Roman" pitchFamily="18" charset="0"/>
                <a:cs typeface="Times New Roman" pitchFamily="18" charset="0"/>
              </a:rPr>
              <a:t>, 2005. – 24 бет. </a:t>
            </a:r>
            <a:endParaRPr lang="ru-RU" dirty="0" smtClean="0"/>
          </a:p>
          <a:p>
            <a:pPr algn="ctr"/>
            <a:endParaRPr lang="ru-RU" dirty="0"/>
          </a:p>
        </p:txBody>
      </p:sp>
      <p:pic>
        <p:nvPicPr>
          <p:cNvPr id="2053" name="Picture 5"/>
          <p:cNvPicPr>
            <a:picLocks noChangeAspect="1" noChangeArrowheads="1"/>
          </p:cNvPicPr>
          <p:nvPr/>
        </p:nvPicPr>
        <p:blipFill>
          <a:blip r:embed="rId6" cstate="print"/>
          <a:srcRect/>
          <a:stretch>
            <a:fillRect/>
          </a:stretch>
        </p:blipFill>
        <p:spPr bwMode="auto">
          <a:xfrm>
            <a:off x="357158" y="4500570"/>
            <a:ext cx="2786082" cy="1885963"/>
          </a:xfrm>
          <a:prstGeom prst="rect">
            <a:avLst/>
          </a:prstGeom>
          <a:noFill/>
          <a:ln w="9525">
            <a:noFill/>
            <a:miter lim="800000"/>
            <a:headEnd/>
            <a:tailEnd/>
          </a:ln>
          <a:scene3d>
            <a:camera prst="orthographicFront"/>
            <a:lightRig rig="threePt" dir="t"/>
          </a:scene3d>
          <a:sp3d>
            <a:bevelT/>
          </a:sp3d>
        </p:spPr>
      </p:pic>
      <p:sp>
        <p:nvSpPr>
          <p:cNvPr id="11" name="Прямоугольник 10"/>
          <p:cNvSpPr/>
          <p:nvPr/>
        </p:nvSpPr>
        <p:spPr>
          <a:xfrm>
            <a:off x="3071802" y="5072074"/>
            <a:ext cx="4643502" cy="969496"/>
          </a:xfrm>
          <a:prstGeom prst="rect">
            <a:avLst/>
          </a:prstGeom>
        </p:spPr>
        <p:txBody>
          <a:bodyPr wrap="square">
            <a:spAutoFit/>
          </a:bodyPr>
          <a:lstStyle/>
          <a:p>
            <a:pPr algn="ctr"/>
            <a:r>
              <a:rPr lang="kk-KZ" sz="19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Абайдың мемлекеттік қорық-мұражай  </a:t>
            </a:r>
            <a:r>
              <a:rPr lang="ru-RU" sz="20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Астана: Елорда</a:t>
            </a:r>
            <a:r>
              <a:rPr lang="ru-RU" b="1" dirty="0" smtClean="0">
                <a:latin typeface="Times New Roman" pitchFamily="18" charset="0"/>
                <a:cs typeface="Times New Roman" pitchFamily="18" charset="0"/>
              </a:rPr>
              <a:t>, 2005. – 20 бет. </a:t>
            </a:r>
            <a:endParaRPr lang="ru-RU" dirty="0" smtClean="0"/>
          </a:p>
          <a:p>
            <a:pPr algn="ctr"/>
            <a:endParaRPr lang="ru-RU" dirty="0"/>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4" name="Прямоугольник 3"/>
          <p:cNvSpPr/>
          <p:nvPr/>
        </p:nvSpPr>
        <p:spPr>
          <a:xfrm>
            <a:off x="357158" y="2643182"/>
            <a:ext cx="8143932" cy="4062651"/>
          </a:xfrm>
          <a:prstGeom prst="rect">
            <a:avLst/>
          </a:prstGeom>
        </p:spPr>
        <p:txBody>
          <a:bodyPr wrap="square">
            <a:spAutoFit/>
          </a:bodyPr>
          <a:lstStyle/>
          <a:p>
            <a:pPr algn="ctr"/>
            <a:endParaRPr lang="ru-RU" sz="1900" b="1" dirty="0" smtClean="0">
              <a:solidFill>
                <a:srgbClr val="0000FF"/>
              </a:solidFill>
              <a:latin typeface="Times New Roman" pitchFamily="18" charset="0"/>
              <a:cs typeface="Times New Roman" pitchFamily="18" charset="0"/>
            </a:endParaRPr>
          </a:p>
          <a:p>
            <a:pPr algn="ctr"/>
            <a:endParaRPr lang="ru-RU" sz="1900" b="1" dirty="0" smtClean="0">
              <a:solidFill>
                <a:srgbClr val="0000FF"/>
              </a:solidFill>
              <a:latin typeface="Times New Roman" pitchFamily="18" charset="0"/>
              <a:cs typeface="Times New Roman" pitchFamily="18" charset="0"/>
            </a:endParaRPr>
          </a:p>
          <a:p>
            <a:pPr algn="ctr"/>
            <a:r>
              <a:rPr lang="ru-RU" sz="1900" b="1" dirty="0" smtClean="0">
                <a:solidFill>
                  <a:srgbClr val="0000FF"/>
                </a:solidFill>
                <a:latin typeface="Times New Roman" pitchFamily="18" charset="0"/>
                <a:cs typeface="Times New Roman" pitchFamily="18" charset="0"/>
              </a:rPr>
              <a:t>Абай </a:t>
            </a:r>
            <a:r>
              <a:rPr lang="ru-RU" sz="1900" b="1" dirty="0" smtClean="0">
                <a:solidFill>
                  <a:srgbClr val="0000FF"/>
                </a:solidFill>
                <a:latin typeface="Times New Roman" pitchFamily="18" charset="0"/>
                <a:cs typeface="Times New Roman" pitchFamily="18" charset="0"/>
              </a:rPr>
              <a:t>Құнанбаевтың</a:t>
            </a:r>
            <a:r>
              <a:rPr lang="ru-RU" sz="1900" b="1" dirty="0" smtClean="0">
                <a:solidFill>
                  <a:srgbClr val="0000FF"/>
                </a:solidFill>
                <a:latin typeface="Times New Roman" pitchFamily="18" charset="0"/>
                <a:cs typeface="Times New Roman" pitchFamily="18" charset="0"/>
              </a:rPr>
              <a:t> 175 </a:t>
            </a:r>
            <a:r>
              <a:rPr lang="ru-RU" sz="1900" b="1" dirty="0" smtClean="0">
                <a:solidFill>
                  <a:srgbClr val="0000FF"/>
                </a:solidFill>
                <a:latin typeface="Times New Roman" pitchFamily="18" charset="0"/>
                <a:cs typeface="Times New Roman" pitchFamily="18" charset="0"/>
              </a:rPr>
              <a:t>жылдығына</a:t>
            </a:r>
            <a:r>
              <a:rPr lang="ru-RU" sz="1900" b="1" dirty="0" smtClean="0">
                <a:solidFill>
                  <a:srgbClr val="0000FF"/>
                </a:solidFill>
                <a:latin typeface="Times New Roman" pitchFamily="18" charset="0"/>
                <a:cs typeface="Times New Roman" pitchFamily="18" charset="0"/>
              </a:rPr>
              <a:t> арналған </a:t>
            </a:r>
            <a:r>
              <a:rPr lang="ru-RU" sz="1900" b="1" dirty="0" smtClean="0">
                <a:solidFill>
                  <a:srgbClr val="0000FF"/>
                </a:solidFill>
                <a:latin typeface="Times New Roman" pitchFamily="18" charset="0"/>
                <a:cs typeface="Times New Roman" pitchFamily="18" charset="0"/>
              </a:rPr>
              <a:t>республикалық</a:t>
            </a:r>
            <a:r>
              <a:rPr lang="ru-RU" sz="1900" b="1" dirty="0" smtClean="0">
                <a:solidFill>
                  <a:srgbClr val="0000FF"/>
                </a:solidFill>
                <a:latin typeface="Times New Roman" pitchFamily="18" charset="0"/>
                <a:cs typeface="Times New Roman" pitchFamily="18" charset="0"/>
              </a:rPr>
              <a:t> </a:t>
            </a:r>
            <a:r>
              <a:rPr lang="ru-RU" sz="1900" b="1" dirty="0" smtClean="0">
                <a:solidFill>
                  <a:srgbClr val="0000FF"/>
                </a:solidFill>
                <a:latin typeface="Times New Roman" pitchFamily="18" charset="0"/>
                <a:cs typeface="Times New Roman" pitchFamily="18" charset="0"/>
              </a:rPr>
              <a:t>мерзімді</a:t>
            </a:r>
            <a:r>
              <a:rPr lang="ru-RU" sz="1900" b="1" dirty="0" smtClean="0">
                <a:solidFill>
                  <a:srgbClr val="0000FF"/>
                </a:solidFill>
                <a:latin typeface="Times New Roman" pitchFamily="18" charset="0"/>
                <a:cs typeface="Times New Roman" pitchFamily="18" charset="0"/>
              </a:rPr>
              <a:t> </a:t>
            </a:r>
            <a:r>
              <a:rPr lang="ru-RU" sz="1900" b="1" dirty="0" smtClean="0">
                <a:solidFill>
                  <a:srgbClr val="0000FF"/>
                </a:solidFill>
                <a:latin typeface="Times New Roman" pitchFamily="18" charset="0"/>
                <a:cs typeface="Times New Roman" pitchFamily="18" charset="0"/>
              </a:rPr>
              <a:t>басылымдарда</a:t>
            </a:r>
            <a:r>
              <a:rPr lang="ru-RU" sz="1900" b="1" dirty="0" smtClean="0">
                <a:solidFill>
                  <a:srgbClr val="0000FF"/>
                </a:solidFill>
                <a:latin typeface="Times New Roman" pitchFamily="18" charset="0"/>
                <a:cs typeface="Times New Roman" pitchFamily="18" charset="0"/>
              </a:rPr>
              <a:t> </a:t>
            </a:r>
            <a:r>
              <a:rPr lang="ru-RU" sz="1900" b="1" dirty="0" smtClean="0">
                <a:solidFill>
                  <a:srgbClr val="0000FF"/>
                </a:solidFill>
                <a:latin typeface="Times New Roman" pitchFamily="18" charset="0"/>
                <a:cs typeface="Times New Roman" pitchFamily="18" charset="0"/>
              </a:rPr>
              <a:t>басылған</a:t>
            </a:r>
            <a:r>
              <a:rPr lang="ru-RU" sz="1900" b="1" dirty="0" smtClean="0">
                <a:solidFill>
                  <a:srgbClr val="0000FF"/>
                </a:solidFill>
                <a:latin typeface="Times New Roman" pitchFamily="18" charset="0"/>
                <a:cs typeface="Times New Roman" pitchFamily="18" charset="0"/>
              </a:rPr>
              <a:t> </a:t>
            </a:r>
            <a:r>
              <a:rPr lang="ru-RU" sz="1900" b="1" dirty="0" smtClean="0">
                <a:solidFill>
                  <a:srgbClr val="0000FF"/>
                </a:solidFill>
                <a:latin typeface="Times New Roman" pitchFamily="18" charset="0"/>
                <a:cs typeface="Times New Roman" pitchFamily="18" charset="0"/>
              </a:rPr>
              <a:t>толық</a:t>
            </a:r>
            <a:r>
              <a:rPr lang="ru-RU" sz="1900" b="1" dirty="0" smtClean="0">
                <a:solidFill>
                  <a:srgbClr val="0000FF"/>
                </a:solidFill>
                <a:latin typeface="Times New Roman" pitchFamily="18" charset="0"/>
                <a:cs typeface="Times New Roman" pitchFamily="18" charset="0"/>
              </a:rPr>
              <a:t> </a:t>
            </a:r>
            <a:r>
              <a:rPr lang="ru-RU" sz="1900" b="1" dirty="0" smtClean="0">
                <a:solidFill>
                  <a:srgbClr val="0000FF"/>
                </a:solidFill>
                <a:latin typeface="Times New Roman" pitchFamily="18" charset="0"/>
                <a:cs typeface="Times New Roman" pitchFamily="18" charset="0"/>
              </a:rPr>
              <a:t>мәтінді</a:t>
            </a:r>
            <a:r>
              <a:rPr lang="ru-RU" sz="1900" b="1" dirty="0" smtClean="0">
                <a:solidFill>
                  <a:srgbClr val="0000FF"/>
                </a:solidFill>
                <a:latin typeface="Times New Roman" pitchFamily="18" charset="0"/>
                <a:cs typeface="Times New Roman" pitchFamily="18" charset="0"/>
              </a:rPr>
              <a:t> </a:t>
            </a:r>
            <a:r>
              <a:rPr lang="ru-RU" sz="1900" b="1" dirty="0" smtClean="0">
                <a:solidFill>
                  <a:srgbClr val="0000FF"/>
                </a:solidFill>
                <a:latin typeface="Times New Roman" pitchFamily="18" charset="0"/>
                <a:cs typeface="Times New Roman" pitchFamily="18" charset="0"/>
              </a:rPr>
              <a:t>мақалаларды</a:t>
            </a:r>
            <a:r>
              <a:rPr lang="ru-RU" sz="1900" b="1" dirty="0" smtClean="0">
                <a:solidFill>
                  <a:srgbClr val="0000FF"/>
                </a:solidFill>
                <a:latin typeface="Times New Roman" pitchFamily="18" charset="0"/>
                <a:cs typeface="Times New Roman" pitchFamily="18" charset="0"/>
              </a:rPr>
              <a:t> </a:t>
            </a:r>
            <a:r>
              <a:rPr lang="ru-RU" sz="1900" b="1" dirty="0" smtClean="0">
                <a:solidFill>
                  <a:srgbClr val="0000FF"/>
                </a:solidFill>
                <a:latin typeface="Times New Roman" pitchFamily="18" charset="0"/>
                <a:cs typeface="Times New Roman" pitchFamily="18" charset="0"/>
              </a:rPr>
              <a:t>берілген</a:t>
            </a:r>
            <a:r>
              <a:rPr lang="ru-RU" sz="1900" b="1" dirty="0" smtClean="0">
                <a:solidFill>
                  <a:srgbClr val="0000FF"/>
                </a:solidFill>
                <a:latin typeface="Times New Roman" pitchFamily="18" charset="0"/>
                <a:cs typeface="Times New Roman" pitchFamily="18" charset="0"/>
              </a:rPr>
              <a:t> </a:t>
            </a:r>
            <a:r>
              <a:rPr lang="ru-RU" sz="1900" b="1" dirty="0" smtClean="0">
                <a:solidFill>
                  <a:srgbClr val="0000FF"/>
                </a:solidFill>
                <a:latin typeface="Times New Roman" pitchFamily="18" charset="0"/>
                <a:cs typeface="Times New Roman" pitchFamily="18" charset="0"/>
              </a:rPr>
              <a:t>сілтемеден</a:t>
            </a:r>
            <a:r>
              <a:rPr lang="ru-RU" sz="1900" b="1" dirty="0" smtClean="0">
                <a:solidFill>
                  <a:srgbClr val="0000FF"/>
                </a:solidFill>
                <a:latin typeface="Times New Roman" pitchFamily="18" charset="0"/>
                <a:cs typeface="Times New Roman" pitchFamily="18" charset="0"/>
              </a:rPr>
              <a:t> </a:t>
            </a:r>
            <a:r>
              <a:rPr lang="ru-RU" sz="1900" b="1" dirty="0" smtClean="0">
                <a:solidFill>
                  <a:srgbClr val="0000FF"/>
                </a:solidFill>
                <a:latin typeface="Times New Roman" pitchFamily="18" charset="0"/>
                <a:cs typeface="Times New Roman" pitchFamily="18" charset="0"/>
              </a:rPr>
              <a:t>аласыздар</a:t>
            </a:r>
            <a:endParaRPr lang="ru-RU" sz="1900" b="1" dirty="0" smtClean="0">
              <a:solidFill>
                <a:srgbClr val="0000FF"/>
              </a:solidFill>
              <a:latin typeface="Times New Roman" pitchFamily="18" charset="0"/>
              <a:cs typeface="Times New Roman" pitchFamily="18" charset="0"/>
            </a:endParaRPr>
          </a:p>
          <a:p>
            <a:pPr algn="ct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elib.kspi.kz</a:t>
            </a:r>
            <a:endPar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2000" b="1" dirty="0" smtClean="0">
              <a:solidFill>
                <a:srgbClr val="0000FF"/>
              </a:solidFill>
              <a:latin typeface="Times New Roman" pitchFamily="18" charset="0"/>
              <a:cs typeface="Times New Roman" pitchFamily="18" charset="0"/>
            </a:endParaRPr>
          </a:p>
          <a:p>
            <a:pPr algn="ctr"/>
            <a:r>
              <a:rPr lang="en-US" sz="2000" b="1" dirty="0" smtClean="0">
                <a:solidFill>
                  <a:srgbClr val="0000FF"/>
                </a:solidFill>
                <a:latin typeface="Times New Roman" pitchFamily="18" charset="0"/>
                <a:cs typeface="Times New Roman" pitchFamily="18" charset="0"/>
              </a:rPr>
              <a:t>C</a:t>
            </a:r>
            <a:r>
              <a:rPr lang="ru-RU" sz="1900" b="1" dirty="0" smtClean="0">
                <a:solidFill>
                  <a:srgbClr val="0000FF"/>
                </a:solidFill>
                <a:latin typeface="Times New Roman" pitchFamily="18" charset="0"/>
                <a:cs typeface="Times New Roman" pitchFamily="18" charset="0"/>
              </a:rPr>
              <a:t>татьи из республиканских периодических изданий, </a:t>
            </a:r>
            <a:endParaRPr lang="en-US" sz="1900" b="1" dirty="0" smtClean="0">
              <a:solidFill>
                <a:srgbClr val="0000FF"/>
              </a:solidFill>
              <a:latin typeface="Times New Roman" pitchFamily="18" charset="0"/>
              <a:cs typeface="Times New Roman" pitchFamily="18" charset="0"/>
            </a:endParaRPr>
          </a:p>
          <a:p>
            <a:pPr algn="ctr"/>
            <a:r>
              <a:rPr lang="ru-RU" sz="1900" b="1" dirty="0" smtClean="0">
                <a:solidFill>
                  <a:srgbClr val="0000FF"/>
                </a:solidFill>
                <a:latin typeface="Times New Roman" pitchFamily="18" charset="0"/>
                <a:cs typeface="Times New Roman" pitchFamily="18" charset="0"/>
              </a:rPr>
              <a:t>посвященные 175-летию Абая Кунанбаева, доступны по адресу:</a:t>
            </a:r>
          </a:p>
          <a:p>
            <a:pPr algn="ct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elib.kspi.kz</a:t>
            </a:r>
          </a:p>
          <a:p>
            <a:pPr algn="ctr"/>
            <a:r>
              <a:rPr lang="ru-RU" sz="1900" b="1" dirty="0" smtClean="0">
                <a:solidFill>
                  <a:srgbClr val="0000FF"/>
                </a:solidFill>
                <a:latin typeface="Times New Roman" pitchFamily="18" charset="0"/>
                <a:cs typeface="Times New Roman" pitchFamily="18" charset="0"/>
              </a:rPr>
              <a:t>в полнотекстовом формате</a:t>
            </a:r>
            <a:r>
              <a:rPr lang="ru-RU" sz="1900" b="1" dirty="0" smtClean="0">
                <a:latin typeface="Times New Roman" pitchFamily="18" charset="0"/>
                <a:cs typeface="Times New Roman" pitchFamily="18" charset="0"/>
              </a:rPr>
              <a:t>.</a:t>
            </a:r>
          </a:p>
          <a:p>
            <a:pPr algn="ctr"/>
            <a:endParaRPr lang="kk-KZ" sz="1900" b="1" dirty="0" smtClean="0">
              <a:latin typeface="Times New Roman" pitchFamily="18" charset="0"/>
              <a:cs typeface="Times New Roman" pitchFamily="18" charset="0"/>
            </a:endParaRPr>
          </a:p>
          <a:p>
            <a:pPr algn="ctr"/>
            <a:endParaRPr lang="ru-RU" dirty="0"/>
          </a:p>
        </p:txBody>
      </p:sp>
      <p:pic>
        <p:nvPicPr>
          <p:cNvPr id="2050" name="Picture 2" descr="Картинки по запросу логотип 175-летия Абая"/>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2714612" y="500042"/>
            <a:ext cx="3539120" cy="2357454"/>
          </a:xfrm>
          <a:prstGeom prst="rect">
            <a:avLst/>
          </a:prstGeom>
          <a:noFill/>
        </p:spPr>
      </p:pic>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4" name="Прямоугольник 3"/>
          <p:cNvSpPr/>
          <p:nvPr/>
        </p:nvSpPr>
        <p:spPr>
          <a:xfrm>
            <a:off x="500034" y="3429000"/>
            <a:ext cx="8143932" cy="2123658"/>
          </a:xfrm>
          <a:prstGeom prst="rect">
            <a:avLst/>
          </a:prstGeom>
        </p:spPr>
        <p:txBody>
          <a:bodyPr wrap="square">
            <a:spAutoFit/>
          </a:bodyPr>
          <a:lstStyle/>
          <a:p>
            <a:pPr algn="ctr"/>
            <a:endParaRPr lang="kk-KZ" sz="1900" b="1" dirty="0" smtClean="0">
              <a:latin typeface="Times New Roman" pitchFamily="18" charset="0"/>
              <a:cs typeface="Times New Roman" pitchFamily="18" charset="0"/>
            </a:endParaRPr>
          </a:p>
          <a:p>
            <a:pPr algn="ctr"/>
            <a:r>
              <a:rPr lang="kk-KZ" sz="1900" b="1" dirty="0" smtClean="0">
                <a:solidFill>
                  <a:srgbClr val="0000FF"/>
                </a:solidFill>
                <a:latin typeface="Times New Roman" pitchFamily="18" charset="0"/>
                <a:cs typeface="Times New Roman" pitchFamily="18" charset="0"/>
              </a:rPr>
              <a:t>Презентацияда Ө. Сұлтанғазин атындағы ҚМПУ-нің ақпараттық-кітапхана орталығыннан табылатын әдебиеттер тізімі ұсынылған.</a:t>
            </a:r>
            <a:endParaRPr lang="kk-KZ" sz="1900" b="1" dirty="0" smtClean="0">
              <a:solidFill>
                <a:srgbClr val="0000FF"/>
              </a:solidFill>
              <a:latin typeface="Times New Roman" pitchFamily="18" charset="0"/>
              <a:cs typeface="Times New Roman" pitchFamily="18" charset="0"/>
            </a:endParaRPr>
          </a:p>
          <a:p>
            <a:pPr algn="ctr"/>
            <a:endParaRPr lang="kk-KZ" sz="1900" b="1" dirty="0" smtClean="0">
              <a:solidFill>
                <a:srgbClr val="0000FF"/>
              </a:solidFill>
              <a:latin typeface="Times New Roman" pitchFamily="18" charset="0"/>
              <a:cs typeface="Times New Roman" pitchFamily="18" charset="0"/>
            </a:endParaRPr>
          </a:p>
          <a:p>
            <a:pPr algn="ctr"/>
            <a:r>
              <a:rPr lang="kk-KZ" sz="1900" b="1" dirty="0" smtClean="0">
                <a:solidFill>
                  <a:srgbClr val="0000FF"/>
                </a:solidFill>
                <a:latin typeface="Times New Roman" pitchFamily="18" charset="0"/>
                <a:cs typeface="Times New Roman" pitchFamily="18" charset="0"/>
              </a:rPr>
              <a:t>Представленная в презентации литература из фонда информационно-библотечного центра КГПУ им. У. Султангазина</a:t>
            </a:r>
            <a:endParaRPr lang="ru-RU" sz="1900" dirty="0" smtClean="0">
              <a:solidFill>
                <a:srgbClr val="0000FF"/>
              </a:solidFill>
            </a:endParaRPr>
          </a:p>
          <a:p>
            <a:pPr algn="ctr"/>
            <a:endParaRPr lang="ru-RU" dirty="0"/>
          </a:p>
        </p:txBody>
      </p:sp>
      <p:pic>
        <p:nvPicPr>
          <p:cNvPr id="1025" name="Picture 1" descr="\\10.2.20.2\Files 2.0\Елена Николаевна\ЛоготипАКО.png"/>
          <p:cNvPicPr>
            <a:picLocks noChangeAspect="1" noChangeArrowheads="1"/>
          </p:cNvPicPr>
          <p:nvPr/>
        </p:nvPicPr>
        <p:blipFill>
          <a:blip r:embed="rId3" cstate="print"/>
          <a:srcRect l="20000" t="9697" r="18182" b="11111"/>
          <a:stretch>
            <a:fillRect/>
          </a:stretch>
        </p:blipFill>
        <p:spPr bwMode="auto">
          <a:xfrm>
            <a:off x="2857488" y="1071546"/>
            <a:ext cx="3172431" cy="2286016"/>
          </a:xfrm>
          <a:prstGeom prst="rect">
            <a:avLst/>
          </a:prstGeom>
          <a:noFill/>
        </p:spPr>
      </p:pic>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pic>
        <p:nvPicPr>
          <p:cNvPr id="1030" name="Picture 6" descr="Картинки по запросу ковыльная степь"/>
          <p:cNvPicPr>
            <a:picLocks noChangeAspect="1" noChangeArrowheads="1"/>
          </p:cNvPicPr>
          <p:nvPr/>
        </p:nvPicPr>
        <p:blipFill>
          <a:blip r:embed="rId3"/>
          <a:srcRect b="3125"/>
          <a:stretch>
            <a:fillRect/>
          </a:stretch>
        </p:blipFill>
        <p:spPr bwMode="auto">
          <a:xfrm>
            <a:off x="-1" y="0"/>
            <a:ext cx="9200181" cy="6858000"/>
          </a:xfrm>
          <a:prstGeom prst="rect">
            <a:avLst/>
          </a:prstGeom>
          <a:noFill/>
        </p:spPr>
      </p:pic>
      <p:sp>
        <p:nvSpPr>
          <p:cNvPr id="4" name="Скругленный прямоугольник 3"/>
          <p:cNvSpPr/>
          <p:nvPr/>
        </p:nvSpPr>
        <p:spPr>
          <a:xfrm>
            <a:off x="714348" y="142852"/>
            <a:ext cx="7215238" cy="24288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700" b="1" dirty="0" smtClean="0">
                <a:solidFill>
                  <a:srgbClr val="0000FF"/>
                </a:solidFill>
                <a:latin typeface="Times New Roman" pitchFamily="18" charset="0"/>
                <a:cs typeface="Times New Roman" pitchFamily="18" charset="0"/>
              </a:rPr>
              <a:t>Жүрегіңнің түбіне терең бойла,</a:t>
            </a:r>
          </a:p>
          <a:p>
            <a:pPr algn="ctr"/>
            <a:r>
              <a:rPr lang="kk-KZ" sz="2700" b="1" dirty="0" smtClean="0">
                <a:solidFill>
                  <a:srgbClr val="0000FF"/>
                </a:solidFill>
                <a:latin typeface="Times New Roman" pitchFamily="18" charset="0"/>
                <a:cs typeface="Times New Roman" pitchFamily="18" charset="0"/>
              </a:rPr>
              <a:t>Мен бір жұмбак адаммың, оны да ойла.</a:t>
            </a:r>
          </a:p>
          <a:p>
            <a:pPr algn="ctr"/>
            <a:r>
              <a:rPr lang="kk-KZ" sz="2700" b="1" dirty="0" smtClean="0">
                <a:solidFill>
                  <a:srgbClr val="0000FF"/>
                </a:solidFill>
                <a:latin typeface="Times New Roman" pitchFamily="18" charset="0"/>
                <a:cs typeface="Times New Roman" pitchFamily="18" charset="0"/>
              </a:rPr>
              <a:t>Соқтықпалы, соқпақсыз жерде өстім, </a:t>
            </a:r>
          </a:p>
          <a:p>
            <a:pPr algn="ctr"/>
            <a:r>
              <a:rPr lang="kk-KZ" sz="2700" b="1" dirty="0" smtClean="0">
                <a:solidFill>
                  <a:srgbClr val="0000FF"/>
                </a:solidFill>
                <a:latin typeface="Times New Roman" pitchFamily="18" charset="0"/>
                <a:cs typeface="Times New Roman" pitchFamily="18" charset="0"/>
              </a:rPr>
              <a:t>Мыңмен жалғыз алыстым, кінә қойма!  </a:t>
            </a:r>
          </a:p>
          <a:p>
            <a:pPr algn="ctr"/>
            <a:endParaRPr lang="kk-KZ" sz="1200" b="1" dirty="0" smtClean="0">
              <a:solidFill>
                <a:srgbClr val="0000FF"/>
              </a:solidFill>
              <a:latin typeface="Times New Roman" pitchFamily="18" charset="0"/>
              <a:cs typeface="Times New Roman" pitchFamily="18" charset="0"/>
            </a:endParaRPr>
          </a:p>
          <a:p>
            <a:pPr algn="r"/>
            <a:r>
              <a:rPr lang="kk-KZ" sz="2800" b="1" dirty="0" smtClean="0">
                <a:solidFill>
                  <a:srgbClr val="002060"/>
                </a:solidFill>
                <a:latin typeface="Times New Roman" pitchFamily="18" charset="0"/>
                <a:cs typeface="Times New Roman" pitchFamily="18" charset="0"/>
              </a:rPr>
              <a:t>Абай</a:t>
            </a:r>
            <a:endParaRPr lang="ru-RU" sz="2800" b="1"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pic>
        <p:nvPicPr>
          <p:cNvPr id="13313" name="Picture 1"/>
          <p:cNvPicPr>
            <a:picLocks noChangeAspect="1" noChangeArrowheads="1"/>
          </p:cNvPicPr>
          <p:nvPr/>
        </p:nvPicPr>
        <p:blipFill>
          <a:blip r:embed="rId3"/>
          <a:srcRect/>
          <a:stretch>
            <a:fillRect/>
          </a:stretch>
        </p:blipFill>
        <p:spPr bwMode="auto">
          <a:xfrm>
            <a:off x="214282" y="214290"/>
            <a:ext cx="1582145" cy="2428892"/>
          </a:xfrm>
          <a:prstGeom prst="rect">
            <a:avLst/>
          </a:prstGeom>
          <a:noFill/>
          <a:ln w="9525">
            <a:noFill/>
            <a:miter lim="800000"/>
            <a:headEnd/>
            <a:tailEnd/>
          </a:ln>
          <a:scene3d>
            <a:camera prst="orthographicFront"/>
            <a:lightRig rig="threePt" dir="t"/>
          </a:scene3d>
          <a:sp3d>
            <a:bevelT/>
          </a:sp3d>
        </p:spPr>
      </p:pic>
      <p:sp>
        <p:nvSpPr>
          <p:cNvPr id="4" name="Прямоугольник 3"/>
          <p:cNvSpPr/>
          <p:nvPr/>
        </p:nvSpPr>
        <p:spPr>
          <a:xfrm>
            <a:off x="1643042" y="357166"/>
            <a:ext cx="6429420" cy="1169551"/>
          </a:xfrm>
          <a:prstGeom prst="rect">
            <a:avLst/>
          </a:prstGeom>
        </p:spPr>
        <p:txBody>
          <a:bodyPr wrap="square">
            <a:spAutoFit/>
          </a:bodyPr>
          <a:lstStyle/>
          <a:p>
            <a:pPr algn="ctr"/>
            <a:r>
              <a:rPr lang="kk-KZ" b="1" dirty="0" smtClean="0">
                <a:latin typeface="Times New Roman" pitchFamily="18" charset="0"/>
                <a:cs typeface="Times New Roman" pitchFamily="18" charset="0"/>
              </a:rPr>
              <a:t>Абай (Ибраһим) Құнанбайұлы</a:t>
            </a:r>
            <a:r>
              <a:rPr lang="ru-RU" b="1" dirty="0" smtClean="0">
                <a:latin typeface="Times New Roman" pitchFamily="18" charset="0"/>
                <a:cs typeface="Times New Roman" pitchFamily="18" charset="0"/>
              </a:rPr>
              <a:t>. </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Шығармаларының екі томдық толық жинағы. </a:t>
            </a:r>
            <a:r>
              <a:rPr lang="ru-RU" b="1" dirty="0" smtClean="0">
                <a:solidFill>
                  <a:srgbClr val="0000FF"/>
                </a:solidFill>
                <a:latin typeface="Times New Roman" pitchFamily="18" charset="0"/>
                <a:cs typeface="Times New Roman" pitchFamily="18" charset="0"/>
              </a:rPr>
              <a:t>Т. 1: өлендер мен аудармалар </a:t>
            </a:r>
            <a:r>
              <a:rPr lang="ru-RU" sz="1700" b="1" dirty="0" smtClean="0">
                <a:latin typeface="Times New Roman" pitchFamily="18" charset="0"/>
                <a:cs typeface="Times New Roman" pitchFamily="18" charset="0"/>
              </a:rPr>
              <a:t>[Метін] / Абай (Ибраһим) Құнанбайұлы. – Алматы: Жазушы, 2002. –  296 бет.</a:t>
            </a:r>
            <a:endParaRPr lang="ru-RU" sz="1700"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4"/>
          <a:srcRect/>
          <a:stretch>
            <a:fillRect/>
          </a:stretch>
        </p:blipFill>
        <p:spPr bwMode="auto">
          <a:xfrm>
            <a:off x="1857356" y="1928802"/>
            <a:ext cx="1510614" cy="2428892"/>
          </a:xfrm>
          <a:prstGeom prst="rect">
            <a:avLst/>
          </a:prstGeom>
          <a:noFill/>
          <a:ln w="9525">
            <a:noFill/>
            <a:miter lim="800000"/>
            <a:headEnd/>
            <a:tailEnd/>
          </a:ln>
          <a:scene3d>
            <a:camera prst="orthographicFront"/>
            <a:lightRig rig="threePt" dir="t"/>
          </a:scene3d>
          <a:sp3d>
            <a:bevelT/>
          </a:sp3d>
        </p:spPr>
      </p:pic>
      <p:sp>
        <p:nvSpPr>
          <p:cNvPr id="6" name="Прямоугольник 5"/>
          <p:cNvSpPr/>
          <p:nvPr/>
        </p:nvSpPr>
        <p:spPr>
          <a:xfrm>
            <a:off x="3286116" y="2143116"/>
            <a:ext cx="5715040" cy="1184940"/>
          </a:xfrm>
          <a:prstGeom prst="rect">
            <a:avLst/>
          </a:prstGeom>
        </p:spPr>
        <p:txBody>
          <a:bodyPr wrap="square">
            <a:spAutoFit/>
          </a:bodyPr>
          <a:lstStyle/>
          <a:p>
            <a:pPr algn="ctr"/>
            <a:r>
              <a:rPr lang="kk-KZ" b="1" dirty="0" smtClean="0">
                <a:latin typeface="Times New Roman" pitchFamily="18" charset="0"/>
                <a:cs typeface="Times New Roman" pitchFamily="18" charset="0"/>
              </a:rPr>
              <a:t>Абай (Ибраһим) Құнанбайұлы</a:t>
            </a:r>
            <a:r>
              <a:rPr lang="ru-RU" b="1" dirty="0" smtClean="0">
                <a:latin typeface="Times New Roman" pitchFamily="18" charset="0"/>
                <a:cs typeface="Times New Roman" pitchFamily="18" charset="0"/>
              </a:rPr>
              <a:t>. </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Шығармаларының екі томдық толық жинағы. </a:t>
            </a:r>
            <a:r>
              <a:rPr lang="ru-RU" b="1" dirty="0" smtClean="0">
                <a:solidFill>
                  <a:srgbClr val="0000FF"/>
                </a:solidFill>
                <a:latin typeface="Times New Roman" pitchFamily="18" charset="0"/>
                <a:cs typeface="Times New Roman" pitchFamily="18" charset="0"/>
              </a:rPr>
              <a:t>Т. 2: өлендер мен аудармалар </a:t>
            </a:r>
            <a:r>
              <a:rPr lang="ru-RU" sz="1700" b="1" dirty="0" smtClean="0">
                <a:latin typeface="Times New Roman" pitchFamily="18" charset="0"/>
                <a:cs typeface="Times New Roman" pitchFamily="18" charset="0"/>
              </a:rPr>
              <a:t>[Метін] / Абай (Ибраһим) Құнанбайұлы. – Алматы: Жазушы, 2002. – 336 бет.</a:t>
            </a:r>
            <a:endParaRPr lang="ru-RU" sz="1700" dirty="0">
              <a:latin typeface="Times New Roman" pitchFamily="18" charset="0"/>
              <a:cs typeface="Times New Roman" pitchFamily="18" charset="0"/>
            </a:endParaRPr>
          </a:p>
        </p:txBody>
      </p:sp>
      <p:pic>
        <p:nvPicPr>
          <p:cNvPr id="10" name="Picture 3"/>
          <p:cNvPicPr>
            <a:picLocks noChangeAspect="1" noChangeArrowheads="1"/>
          </p:cNvPicPr>
          <p:nvPr/>
        </p:nvPicPr>
        <p:blipFill>
          <a:blip r:embed="rId5" cstate="print"/>
          <a:srcRect/>
          <a:stretch>
            <a:fillRect/>
          </a:stretch>
        </p:blipFill>
        <p:spPr bwMode="auto">
          <a:xfrm>
            <a:off x="6858016" y="3929066"/>
            <a:ext cx="1712646" cy="2571768"/>
          </a:xfrm>
          <a:prstGeom prst="rect">
            <a:avLst/>
          </a:prstGeom>
          <a:noFill/>
          <a:ln w="9525">
            <a:noFill/>
            <a:miter lim="800000"/>
            <a:headEnd/>
            <a:tailEnd/>
          </a:ln>
          <a:scene3d>
            <a:camera prst="orthographicFront"/>
            <a:lightRig rig="threePt" dir="t"/>
          </a:scene3d>
          <a:sp3d>
            <a:bevelT/>
          </a:sp3d>
        </p:spPr>
      </p:pic>
      <p:sp>
        <p:nvSpPr>
          <p:cNvPr id="11" name="Прямоугольник 10"/>
          <p:cNvSpPr/>
          <p:nvPr/>
        </p:nvSpPr>
        <p:spPr>
          <a:xfrm>
            <a:off x="571472" y="4714884"/>
            <a:ext cx="6357982" cy="1169551"/>
          </a:xfrm>
          <a:prstGeom prst="rect">
            <a:avLst/>
          </a:prstGeom>
        </p:spPr>
        <p:txBody>
          <a:bodyPr wrap="square">
            <a:spAutoFit/>
          </a:bodyPr>
          <a:lstStyle/>
          <a:p>
            <a:pPr algn="ctr"/>
            <a:r>
              <a:rPr lang="kk-KZ" b="1" dirty="0" smtClean="0">
                <a:latin typeface="Times New Roman" pitchFamily="18" charset="0"/>
                <a:cs typeface="Times New Roman" pitchFamily="18" charset="0"/>
              </a:rPr>
              <a:t>Абай (Ибраһим) Құнанбайұлы</a:t>
            </a:r>
            <a:r>
              <a:rPr lang="ru-RU" b="1" dirty="0" smtClean="0">
                <a:latin typeface="Times New Roman" pitchFamily="18" charset="0"/>
                <a:cs typeface="Times New Roman" pitchFamily="18" charset="0"/>
              </a:rPr>
              <a:t>. </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Шығармаларының екі томдық толық жинағы. </a:t>
            </a:r>
            <a:r>
              <a:rPr lang="ru-RU" b="1" dirty="0" smtClean="0">
                <a:solidFill>
                  <a:srgbClr val="0000FF"/>
                </a:solidFill>
                <a:latin typeface="Times New Roman" pitchFamily="18" charset="0"/>
                <a:cs typeface="Times New Roman" pitchFamily="18" charset="0"/>
              </a:rPr>
              <a:t>Т. 1: өлендер мен аудармалар </a:t>
            </a:r>
            <a:r>
              <a:rPr lang="ru-RU" sz="1700" b="1" dirty="0" smtClean="0">
                <a:latin typeface="Times New Roman" pitchFamily="18" charset="0"/>
                <a:cs typeface="Times New Roman" pitchFamily="18" charset="0"/>
              </a:rPr>
              <a:t>[Метін] / Абай (Ибраһим) Құнанбайұлы. – Алматы: Жазушы, 1995. –  336 бет.</a:t>
            </a:r>
            <a:endParaRPr lang="ru-RU" sz="1700" dirty="0">
              <a:latin typeface="Times New Roman" pitchFamily="18" charset="0"/>
              <a:cs typeface="Times New Roman" pitchFamily="18" charset="0"/>
            </a:endParaRPr>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4" name="Прямоугольник 3"/>
          <p:cNvSpPr/>
          <p:nvPr/>
        </p:nvSpPr>
        <p:spPr>
          <a:xfrm>
            <a:off x="1857356" y="428604"/>
            <a:ext cx="6429420" cy="1169551"/>
          </a:xfrm>
          <a:prstGeom prst="rect">
            <a:avLst/>
          </a:prstGeom>
        </p:spPr>
        <p:txBody>
          <a:bodyPr wrap="square">
            <a:spAutoFit/>
          </a:bodyPr>
          <a:lstStyle/>
          <a:p>
            <a:pPr algn="ctr"/>
            <a:r>
              <a:rPr lang="kk-KZ" b="1" dirty="0" smtClean="0">
                <a:latin typeface="Times New Roman" pitchFamily="18" charset="0"/>
                <a:cs typeface="Times New Roman" pitchFamily="18" charset="0"/>
              </a:rPr>
              <a:t>Абай (Ибраһим) Құнанбаев</a:t>
            </a:r>
            <a:r>
              <a:rPr lang="ru-RU" b="1" dirty="0" smtClean="0">
                <a:latin typeface="Times New Roman" pitchFamily="18" charset="0"/>
                <a:cs typeface="Times New Roman" pitchFamily="18" charset="0"/>
              </a:rPr>
              <a:t>. </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Шығармаларының екі томдық толық жинағы. </a:t>
            </a:r>
            <a:r>
              <a:rPr lang="ru-RU" b="1" dirty="0" smtClean="0">
                <a:solidFill>
                  <a:srgbClr val="0000FF"/>
                </a:solidFill>
                <a:latin typeface="Times New Roman" pitchFamily="18" charset="0"/>
                <a:cs typeface="Times New Roman" pitchFamily="18" charset="0"/>
              </a:rPr>
              <a:t>Т. 1: өлендер мен аудармалар </a:t>
            </a:r>
            <a:r>
              <a:rPr lang="ru-RU" sz="1700" b="1" dirty="0" smtClean="0">
                <a:latin typeface="Times New Roman" pitchFamily="18" charset="0"/>
                <a:cs typeface="Times New Roman" pitchFamily="18" charset="0"/>
              </a:rPr>
              <a:t>[Метін] / Абай (Ибраһим) Құнанбайұлы. – Алматы: Қазақтың мемлекеттік «Көркем Әдебиет» баспасы, 1957. –  367 бет.</a:t>
            </a:r>
            <a:endParaRPr lang="ru-RU" sz="1700" dirty="0">
              <a:latin typeface="Times New Roman" pitchFamily="18" charset="0"/>
              <a:cs typeface="Times New Roman" pitchFamily="18" charset="0"/>
            </a:endParaRPr>
          </a:p>
        </p:txBody>
      </p:sp>
      <p:sp>
        <p:nvSpPr>
          <p:cNvPr id="6" name="Прямоугольник 5"/>
          <p:cNvSpPr/>
          <p:nvPr/>
        </p:nvSpPr>
        <p:spPr>
          <a:xfrm>
            <a:off x="3286116" y="2143116"/>
            <a:ext cx="5715040" cy="1184940"/>
          </a:xfrm>
          <a:prstGeom prst="rect">
            <a:avLst/>
          </a:prstGeom>
        </p:spPr>
        <p:txBody>
          <a:bodyPr wrap="square">
            <a:spAutoFit/>
          </a:bodyPr>
          <a:lstStyle/>
          <a:p>
            <a:pPr algn="ctr"/>
            <a:r>
              <a:rPr lang="kk-KZ" b="1" dirty="0" smtClean="0">
                <a:latin typeface="Times New Roman" pitchFamily="18" charset="0"/>
                <a:cs typeface="Times New Roman" pitchFamily="18" charset="0"/>
              </a:rPr>
              <a:t>Абай (Ибраһим) Құнанбаев</a:t>
            </a:r>
            <a:r>
              <a:rPr lang="ru-RU" b="1" dirty="0" smtClean="0">
                <a:latin typeface="Times New Roman" pitchFamily="18" charset="0"/>
                <a:cs typeface="Times New Roman" pitchFamily="18" charset="0"/>
              </a:rPr>
              <a:t>. </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Шығармаларының екі томдық толық жинағы. </a:t>
            </a:r>
            <a:r>
              <a:rPr lang="ru-RU" b="1" dirty="0" smtClean="0">
                <a:solidFill>
                  <a:srgbClr val="0000FF"/>
                </a:solidFill>
                <a:latin typeface="Times New Roman" pitchFamily="18" charset="0"/>
                <a:cs typeface="Times New Roman" pitchFamily="18" charset="0"/>
              </a:rPr>
              <a:t>Т. 2: аудармалар мен қара сөздер </a:t>
            </a:r>
            <a:r>
              <a:rPr lang="ru-RU" sz="1700" b="1" dirty="0" smtClean="0">
                <a:latin typeface="Times New Roman" pitchFamily="18" charset="0"/>
                <a:cs typeface="Times New Roman" pitchFamily="18" charset="0"/>
              </a:rPr>
              <a:t>[Метін] / Абай (Ибраһим) Құнанбаев. – Алматы: Қазақ ССР-нің «Ғылым» баспасы, 1977. – 312 бет.</a:t>
            </a:r>
            <a:endParaRPr lang="ru-RU" sz="1700" dirty="0">
              <a:latin typeface="Times New Roman" pitchFamily="18" charset="0"/>
              <a:cs typeface="Times New Roman" pitchFamily="18" charset="0"/>
            </a:endParaRPr>
          </a:p>
        </p:txBody>
      </p:sp>
      <p:pic>
        <p:nvPicPr>
          <p:cNvPr id="13315" name="Picture 3"/>
          <p:cNvPicPr>
            <a:picLocks noChangeAspect="1" noChangeArrowheads="1"/>
          </p:cNvPicPr>
          <p:nvPr/>
        </p:nvPicPr>
        <p:blipFill>
          <a:blip r:embed="rId3"/>
          <a:srcRect/>
          <a:stretch>
            <a:fillRect/>
          </a:stretch>
        </p:blipFill>
        <p:spPr bwMode="auto">
          <a:xfrm>
            <a:off x="7072330" y="4000504"/>
            <a:ext cx="1638598" cy="2500330"/>
          </a:xfrm>
          <a:prstGeom prst="rect">
            <a:avLst/>
          </a:prstGeom>
          <a:noFill/>
          <a:ln w="9525">
            <a:noFill/>
            <a:miter lim="800000"/>
            <a:headEnd/>
            <a:tailEnd/>
          </a:ln>
          <a:scene3d>
            <a:camera prst="orthographicFront"/>
            <a:lightRig rig="threePt" dir="t"/>
          </a:scene3d>
          <a:sp3d>
            <a:bevelT/>
          </a:sp3d>
        </p:spPr>
      </p:pic>
      <p:sp>
        <p:nvSpPr>
          <p:cNvPr id="8" name="Прямоугольник 7"/>
          <p:cNvSpPr/>
          <p:nvPr/>
        </p:nvSpPr>
        <p:spPr>
          <a:xfrm rot="5400000">
            <a:off x="7258072" y="4386266"/>
            <a:ext cx="200020" cy="428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p>
        </p:txBody>
      </p:sp>
      <p:sp>
        <p:nvSpPr>
          <p:cNvPr id="9" name="Прямоугольник 8"/>
          <p:cNvSpPr/>
          <p:nvPr/>
        </p:nvSpPr>
        <p:spPr>
          <a:xfrm>
            <a:off x="1357290" y="4714884"/>
            <a:ext cx="5715040" cy="1169551"/>
          </a:xfrm>
          <a:prstGeom prst="rect">
            <a:avLst/>
          </a:prstGeom>
        </p:spPr>
        <p:txBody>
          <a:bodyPr wrap="square">
            <a:spAutoFit/>
          </a:bodyPr>
          <a:lstStyle/>
          <a:p>
            <a:pPr algn="ctr"/>
            <a:r>
              <a:rPr lang="kk-KZ" b="1" dirty="0" smtClean="0">
                <a:latin typeface="Times New Roman" pitchFamily="18" charset="0"/>
                <a:cs typeface="Times New Roman" pitchFamily="18" charset="0"/>
              </a:rPr>
              <a:t>Абай (Ибраһим Құнанбаев)</a:t>
            </a:r>
            <a:r>
              <a:rPr lang="ru-RU" b="1" dirty="0" smtClean="0">
                <a:latin typeface="Times New Roman" pitchFamily="18" charset="0"/>
                <a:cs typeface="Times New Roman" pitchFamily="18" charset="0"/>
              </a:rPr>
              <a:t> </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Өлендер , поэмалар, аудармалар мен қара сөздер </a:t>
            </a:r>
            <a:r>
              <a:rPr lang="ru-RU" sz="1700" b="1" dirty="0" smtClean="0">
                <a:latin typeface="Times New Roman" pitchFamily="18" charset="0"/>
                <a:cs typeface="Times New Roman" pitchFamily="18" charset="0"/>
              </a:rPr>
              <a:t>[Метін] / Абай (Ибраһим Құнанбаев). – Алматы: «Жибек жолы» байпасы үйі, 2005. – 448 бет.</a:t>
            </a:r>
            <a:endParaRPr lang="ru-RU" sz="1700" dirty="0">
              <a:latin typeface="Times New Roman" pitchFamily="18" charset="0"/>
              <a:cs typeface="Times New Roman" pitchFamily="18" charset="0"/>
            </a:endParaRPr>
          </a:p>
        </p:txBody>
      </p:sp>
      <p:pic>
        <p:nvPicPr>
          <p:cNvPr id="10" name="Picture 5"/>
          <p:cNvPicPr>
            <a:picLocks noChangeAspect="1" noChangeArrowheads="1"/>
          </p:cNvPicPr>
          <p:nvPr/>
        </p:nvPicPr>
        <p:blipFill>
          <a:blip r:embed="rId4" cstate="print"/>
          <a:srcRect/>
          <a:stretch>
            <a:fillRect/>
          </a:stretch>
        </p:blipFill>
        <p:spPr bwMode="auto">
          <a:xfrm>
            <a:off x="214282" y="214290"/>
            <a:ext cx="1745697" cy="2500330"/>
          </a:xfrm>
          <a:prstGeom prst="rect">
            <a:avLst/>
          </a:prstGeom>
          <a:noFill/>
          <a:ln w="9525">
            <a:noFill/>
            <a:miter lim="800000"/>
            <a:headEnd/>
            <a:tailEnd/>
          </a:ln>
          <a:scene3d>
            <a:camera prst="orthographicFront"/>
            <a:lightRig rig="threePt" dir="t"/>
          </a:scene3d>
          <a:sp3d>
            <a:bevelT/>
          </a:sp3d>
        </p:spPr>
      </p:pic>
      <p:pic>
        <p:nvPicPr>
          <p:cNvPr id="11" name="Picture 6"/>
          <p:cNvPicPr>
            <a:picLocks noChangeAspect="1" noChangeArrowheads="1"/>
          </p:cNvPicPr>
          <p:nvPr/>
        </p:nvPicPr>
        <p:blipFill>
          <a:blip r:embed="rId5" cstate="print"/>
          <a:srcRect/>
          <a:stretch>
            <a:fillRect/>
          </a:stretch>
        </p:blipFill>
        <p:spPr bwMode="auto">
          <a:xfrm>
            <a:off x="1643042" y="1785926"/>
            <a:ext cx="1712288" cy="250033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pic>
        <p:nvPicPr>
          <p:cNvPr id="2050" name="Picture 2" descr="Картинки по запросу абайдың қалың елім қазағым"/>
          <p:cNvPicPr>
            <a:picLocks noChangeAspect="1" noChangeArrowheads="1"/>
          </p:cNvPicPr>
          <p:nvPr/>
        </p:nvPicPr>
        <p:blipFill>
          <a:blip r:embed="rId3" cstate="print"/>
          <a:srcRect l="12987" t="4769" r="10714" b="6995"/>
          <a:stretch>
            <a:fillRect/>
          </a:stretch>
        </p:blipFill>
        <p:spPr bwMode="auto">
          <a:xfrm>
            <a:off x="285720" y="285728"/>
            <a:ext cx="1524755" cy="2323436"/>
          </a:xfrm>
          <a:prstGeom prst="rect">
            <a:avLst/>
          </a:prstGeom>
          <a:noFill/>
          <a:scene3d>
            <a:camera prst="orthographicFront"/>
            <a:lightRig rig="threePt" dir="t"/>
          </a:scene3d>
          <a:sp3d>
            <a:bevelT/>
          </a:sp3d>
        </p:spPr>
      </p:pic>
      <p:sp>
        <p:nvSpPr>
          <p:cNvPr id="9" name="Прямоугольник 8"/>
          <p:cNvSpPr/>
          <p:nvPr/>
        </p:nvSpPr>
        <p:spPr>
          <a:xfrm>
            <a:off x="1714480" y="571480"/>
            <a:ext cx="5214974" cy="630942"/>
          </a:xfrm>
          <a:prstGeom prst="rect">
            <a:avLst/>
          </a:prstGeom>
        </p:spPr>
        <p:txBody>
          <a:bodyPr wrap="square">
            <a:spAutoFit/>
          </a:bodyPr>
          <a:lstStyle/>
          <a:p>
            <a:pPr algn="ctr"/>
            <a:r>
              <a:rPr lang="kk-KZ" b="1" dirty="0" smtClean="0">
                <a:latin typeface="Times New Roman" pitchFamily="18" charset="0"/>
                <a:cs typeface="Times New Roman" pitchFamily="18" charset="0"/>
              </a:rPr>
              <a:t>Абай. </a:t>
            </a:r>
            <a:r>
              <a:rPr lang="ru-RU" b="1" dirty="0" smtClean="0">
                <a:latin typeface="Times New Roman" pitchFamily="18" charset="0"/>
                <a:cs typeface="Times New Roman" pitchFamily="18" charset="0"/>
              </a:rPr>
              <a:t> </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Қалың елім қазағым: шығармалары</a:t>
            </a:r>
            <a:r>
              <a:rPr lang="ru-RU" b="1" dirty="0" smtClean="0">
                <a:solidFill>
                  <a:srgbClr val="0000FF"/>
                </a:solidFill>
                <a:latin typeface="Times New Roman" pitchFamily="18" charset="0"/>
                <a:cs typeface="Times New Roman" pitchFamily="18" charset="0"/>
              </a:rPr>
              <a:t> </a:t>
            </a:r>
            <a:r>
              <a:rPr lang="ru-RU" sz="1700" b="1" dirty="0" smtClean="0">
                <a:latin typeface="Times New Roman" pitchFamily="18" charset="0"/>
                <a:cs typeface="Times New Roman" pitchFamily="18" charset="0"/>
              </a:rPr>
              <a:t>[Метін] / Абай. – Алматы: Жалын, 1995. –  384 бет.</a:t>
            </a:r>
            <a:endParaRPr lang="ru-RU" sz="1700" dirty="0">
              <a:latin typeface="Times New Roman" pitchFamily="18" charset="0"/>
              <a:cs typeface="Times New Roman" pitchFamily="18" charset="0"/>
            </a:endParaRPr>
          </a:p>
        </p:txBody>
      </p:sp>
      <p:pic>
        <p:nvPicPr>
          <p:cNvPr id="2" name="Picture 2"/>
          <p:cNvPicPr>
            <a:picLocks noChangeAspect="1" noChangeArrowheads="1"/>
          </p:cNvPicPr>
          <p:nvPr/>
        </p:nvPicPr>
        <p:blipFill>
          <a:blip r:embed="rId4" cstate="print"/>
          <a:srcRect/>
          <a:stretch>
            <a:fillRect/>
          </a:stretch>
        </p:blipFill>
        <p:spPr bwMode="auto">
          <a:xfrm>
            <a:off x="2143108" y="2285992"/>
            <a:ext cx="1310518" cy="2000264"/>
          </a:xfrm>
          <a:prstGeom prst="rect">
            <a:avLst/>
          </a:prstGeom>
          <a:noFill/>
          <a:ln w="6350">
            <a:solidFill>
              <a:schemeClr val="tx1"/>
            </a:solidFill>
            <a:miter lim="800000"/>
            <a:headEnd/>
            <a:tailEnd/>
          </a:ln>
          <a:scene3d>
            <a:camera prst="orthographicFront"/>
            <a:lightRig rig="threePt" dir="t"/>
          </a:scene3d>
          <a:sp3d>
            <a:bevelT/>
          </a:sp3d>
        </p:spPr>
      </p:pic>
      <p:sp>
        <p:nvSpPr>
          <p:cNvPr id="6" name="Прямоугольник 5"/>
          <p:cNvSpPr/>
          <p:nvPr/>
        </p:nvSpPr>
        <p:spPr>
          <a:xfrm>
            <a:off x="3000364" y="2643182"/>
            <a:ext cx="5214974" cy="630942"/>
          </a:xfrm>
          <a:prstGeom prst="rect">
            <a:avLst/>
          </a:prstGeom>
        </p:spPr>
        <p:txBody>
          <a:bodyPr wrap="square">
            <a:spAutoFit/>
          </a:bodyPr>
          <a:lstStyle/>
          <a:p>
            <a:pPr algn="ctr"/>
            <a:r>
              <a:rPr lang="kk-KZ" b="1" dirty="0" smtClean="0">
                <a:latin typeface="Times New Roman" pitchFamily="18" charset="0"/>
                <a:cs typeface="Times New Roman" pitchFamily="18" charset="0"/>
              </a:rPr>
              <a:t>Абай. </a:t>
            </a:r>
            <a:r>
              <a:rPr lang="ru-RU" b="1" dirty="0" smtClean="0">
                <a:latin typeface="Times New Roman" pitchFamily="18" charset="0"/>
                <a:cs typeface="Times New Roman" pitchFamily="18" charset="0"/>
              </a:rPr>
              <a:t> </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Лирика</a:t>
            </a:r>
            <a:r>
              <a:rPr lang="ru-RU" b="1" dirty="0" smtClean="0">
                <a:solidFill>
                  <a:srgbClr val="0000FF"/>
                </a:solidFill>
                <a:latin typeface="Times New Roman" pitchFamily="18" charset="0"/>
                <a:cs typeface="Times New Roman" pitchFamily="18" charset="0"/>
              </a:rPr>
              <a:t> </a:t>
            </a:r>
            <a:r>
              <a:rPr lang="ru-RU" sz="1700" b="1" dirty="0" smtClean="0">
                <a:latin typeface="Times New Roman" pitchFamily="18" charset="0"/>
                <a:cs typeface="Times New Roman" pitchFamily="18" charset="0"/>
              </a:rPr>
              <a:t>[Текст] / Абай. – Алма-Ата: Жалын, 1980. –  88 стр.</a:t>
            </a:r>
            <a:endParaRPr lang="ru-RU" sz="1700" dirty="0">
              <a:latin typeface="Times New Roman" pitchFamily="18" charset="0"/>
              <a:cs typeface="Times New Roman" pitchFamily="18" charset="0"/>
            </a:endParaRPr>
          </a:p>
        </p:txBody>
      </p:sp>
      <p:pic>
        <p:nvPicPr>
          <p:cNvPr id="3" name="Picture 3"/>
          <p:cNvPicPr>
            <a:picLocks noChangeAspect="1" noChangeArrowheads="1"/>
          </p:cNvPicPr>
          <p:nvPr/>
        </p:nvPicPr>
        <p:blipFill>
          <a:blip r:embed="rId5" cstate="print"/>
          <a:srcRect/>
          <a:stretch>
            <a:fillRect/>
          </a:stretch>
        </p:blipFill>
        <p:spPr bwMode="auto">
          <a:xfrm>
            <a:off x="428596" y="4357694"/>
            <a:ext cx="1281126" cy="1893808"/>
          </a:xfrm>
          <a:prstGeom prst="rect">
            <a:avLst/>
          </a:prstGeom>
          <a:noFill/>
          <a:ln w="3175">
            <a:solidFill>
              <a:schemeClr val="tx1"/>
            </a:solidFill>
            <a:miter lim="800000"/>
            <a:headEnd/>
            <a:tailEnd/>
          </a:ln>
          <a:scene3d>
            <a:camera prst="orthographicFront"/>
            <a:lightRig rig="threePt" dir="t"/>
          </a:scene3d>
          <a:sp3d>
            <a:bevelT/>
          </a:sp3d>
        </p:spPr>
      </p:pic>
      <p:sp>
        <p:nvSpPr>
          <p:cNvPr id="8" name="Прямоугольник 7"/>
          <p:cNvSpPr/>
          <p:nvPr/>
        </p:nvSpPr>
        <p:spPr>
          <a:xfrm>
            <a:off x="1643042" y="4857760"/>
            <a:ext cx="5214974" cy="892552"/>
          </a:xfrm>
          <a:prstGeom prst="rect">
            <a:avLst/>
          </a:prstGeom>
        </p:spPr>
        <p:txBody>
          <a:bodyPr wrap="square">
            <a:spAutoFit/>
          </a:bodyPr>
          <a:lstStyle/>
          <a:p>
            <a:pPr algn="ctr"/>
            <a:r>
              <a:rPr lang="kk-KZ" b="1" dirty="0" smtClean="0">
                <a:latin typeface="Times New Roman" pitchFamily="18" charset="0"/>
                <a:cs typeface="Times New Roman" pitchFamily="18" charset="0"/>
              </a:rPr>
              <a:t>Абай. </a:t>
            </a:r>
            <a:r>
              <a:rPr lang="ru-RU" b="1" dirty="0" smtClean="0">
                <a:latin typeface="Times New Roman" pitchFamily="18" charset="0"/>
                <a:cs typeface="Times New Roman" pitchFamily="18" charset="0"/>
              </a:rPr>
              <a:t> </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Стихи. Переводы русских поэтов</a:t>
            </a:r>
            <a:r>
              <a:rPr lang="ru-RU" b="1" dirty="0" smtClean="0">
                <a:solidFill>
                  <a:srgbClr val="0000FF"/>
                </a:solidFill>
                <a:latin typeface="Times New Roman" pitchFamily="18" charset="0"/>
                <a:cs typeface="Times New Roman" pitchFamily="18" charset="0"/>
              </a:rPr>
              <a:t> </a:t>
            </a:r>
            <a:r>
              <a:rPr lang="ru-RU" sz="1700" b="1" dirty="0" smtClean="0">
                <a:latin typeface="Times New Roman" pitchFamily="18" charset="0"/>
                <a:cs typeface="Times New Roman" pitchFamily="18" charset="0"/>
              </a:rPr>
              <a:t>[Текст] / Абай; составители: Л. Степанова, Г. Бельгер. – Алматы: Ғылым, 1995. –  207 стр.</a:t>
            </a:r>
            <a:endParaRPr lang="ru-RU" sz="1700" dirty="0">
              <a:latin typeface="Times New Roman" pitchFamily="18" charset="0"/>
              <a:cs typeface="Times New Roman" pitchFamily="18" charset="0"/>
            </a:endParaRPr>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3" name="Скругленный прямоугольник 2"/>
          <p:cNvSpPr/>
          <p:nvPr/>
        </p:nvSpPr>
        <p:spPr>
          <a:xfrm>
            <a:off x="3500430" y="214290"/>
            <a:ext cx="5214974" cy="20002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kk-KZ" sz="2000" b="1" i="1" dirty="0" smtClean="0">
              <a:latin typeface="Times New Roman" pitchFamily="18" charset="0"/>
              <a:cs typeface="Times New Roman" pitchFamily="18" charset="0"/>
            </a:endParaRPr>
          </a:p>
          <a:p>
            <a:pPr algn="ctr"/>
            <a:endParaRPr lang="kk-KZ" sz="2000" b="1" i="1" dirty="0" smtClean="0">
              <a:latin typeface="Times New Roman" pitchFamily="18" charset="0"/>
              <a:cs typeface="Times New Roman" pitchFamily="18" charset="0"/>
            </a:endParaRPr>
          </a:p>
          <a:p>
            <a:pPr algn="ctr"/>
            <a:r>
              <a:rPr lang="kk-KZ" sz="2000" b="1" i="1" dirty="0" smtClean="0">
                <a:latin typeface="Times New Roman" pitchFamily="18" charset="0"/>
                <a:cs typeface="Times New Roman" pitchFamily="18" charset="0"/>
              </a:rPr>
              <a:t>И сам я стремился возвысить свой ум,</a:t>
            </a:r>
          </a:p>
          <a:p>
            <a:pPr algn="ctr"/>
            <a:r>
              <a:rPr lang="kk-KZ" sz="2000" b="1" i="1" dirty="0" smtClean="0">
                <a:latin typeface="Times New Roman" pitchFamily="18" charset="0"/>
                <a:cs typeface="Times New Roman" pitchFamily="18" charset="0"/>
              </a:rPr>
              <a:t>И равных себе в красноречье не знал!</a:t>
            </a:r>
          </a:p>
          <a:p>
            <a:pPr algn="ctr"/>
            <a:r>
              <a:rPr lang="kk-KZ" sz="2000" b="1" i="1" dirty="0" smtClean="0">
                <a:latin typeface="Times New Roman" pitchFamily="18" charset="0"/>
                <a:cs typeface="Times New Roman" pitchFamily="18" charset="0"/>
              </a:rPr>
              <a:t>Но труд мой не ценят в народе, и я</a:t>
            </a:r>
          </a:p>
          <a:p>
            <a:pPr algn="ctr"/>
            <a:r>
              <a:rPr lang="kk-KZ" sz="2000" b="1" i="1" dirty="0" smtClean="0">
                <a:latin typeface="Times New Roman" pitchFamily="18" charset="0"/>
                <a:cs typeface="Times New Roman" pitchFamily="18" charset="0"/>
              </a:rPr>
              <a:t>Покой одиночества в жизни избрал.</a:t>
            </a:r>
          </a:p>
          <a:p>
            <a:pPr algn="r"/>
            <a:endParaRPr lang="kk-KZ" sz="1400" b="1" dirty="0" smtClean="0">
              <a:latin typeface="Times New Roman" pitchFamily="18" charset="0"/>
              <a:cs typeface="Times New Roman" pitchFamily="18" charset="0"/>
            </a:endParaRPr>
          </a:p>
          <a:p>
            <a:pPr algn="r"/>
            <a:r>
              <a:rPr lang="kk-KZ" sz="2000" b="1" dirty="0" smtClean="0">
                <a:latin typeface="Times New Roman" pitchFamily="18" charset="0"/>
                <a:cs typeface="Times New Roman" pitchFamily="18" charset="0"/>
              </a:rPr>
              <a:t>Абай</a:t>
            </a:r>
          </a:p>
          <a:p>
            <a:pPr algn="ctr"/>
            <a:endParaRPr lang="kk-KZ" dirty="0" smtClean="0"/>
          </a:p>
          <a:p>
            <a:pPr algn="ctr"/>
            <a:endParaRPr lang="ru-RU" dirty="0"/>
          </a:p>
        </p:txBody>
      </p:sp>
      <p:pic>
        <p:nvPicPr>
          <p:cNvPr id="3074" name="Picture 2"/>
          <p:cNvPicPr>
            <a:picLocks noChangeAspect="1" noChangeArrowheads="1"/>
          </p:cNvPicPr>
          <p:nvPr/>
        </p:nvPicPr>
        <p:blipFill>
          <a:blip r:embed="rId3" cstate="print"/>
          <a:srcRect/>
          <a:stretch>
            <a:fillRect/>
          </a:stretch>
        </p:blipFill>
        <p:spPr bwMode="auto">
          <a:xfrm>
            <a:off x="428596" y="2500306"/>
            <a:ext cx="1429331" cy="2177200"/>
          </a:xfrm>
          <a:prstGeom prst="rect">
            <a:avLst/>
          </a:prstGeom>
          <a:noFill/>
          <a:ln w="9525">
            <a:noFill/>
            <a:miter lim="800000"/>
            <a:headEnd/>
            <a:tailEnd/>
          </a:ln>
          <a:scene3d>
            <a:camera prst="orthographicFront"/>
            <a:lightRig rig="threePt" dir="t"/>
          </a:scene3d>
          <a:sp3d>
            <a:bevelT/>
          </a:sp3d>
        </p:spPr>
      </p:pic>
      <p:sp>
        <p:nvSpPr>
          <p:cNvPr id="5" name="Прямоугольник 4"/>
          <p:cNvSpPr/>
          <p:nvPr/>
        </p:nvSpPr>
        <p:spPr>
          <a:xfrm>
            <a:off x="1857356" y="2786058"/>
            <a:ext cx="5929354" cy="1154162"/>
          </a:xfrm>
          <a:prstGeom prst="rect">
            <a:avLst/>
          </a:prstGeom>
        </p:spPr>
        <p:txBody>
          <a:bodyPr wrap="square">
            <a:spAutoFit/>
          </a:bodyPr>
          <a:lstStyle/>
          <a:p>
            <a:pPr algn="ctr"/>
            <a:r>
              <a:rPr lang="kk-KZ" b="1" dirty="0" smtClean="0">
                <a:latin typeface="Times New Roman" pitchFamily="18" charset="0"/>
                <a:cs typeface="Times New Roman" pitchFamily="18" charset="0"/>
              </a:rPr>
              <a:t>Кунанбаев Абай. </a:t>
            </a:r>
            <a:r>
              <a:rPr lang="ru-RU" b="1" dirty="0" smtClean="0">
                <a:latin typeface="Times New Roman" pitchFamily="18" charset="0"/>
                <a:cs typeface="Times New Roman" pitchFamily="18" charset="0"/>
              </a:rPr>
              <a:t> </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Қара Сөз. Книга слов</a:t>
            </a:r>
            <a:r>
              <a:rPr lang="ru-RU" b="1" dirty="0" smtClean="0">
                <a:solidFill>
                  <a:srgbClr val="0000FF"/>
                </a:solidFill>
                <a:latin typeface="Times New Roman" pitchFamily="18" charset="0"/>
                <a:cs typeface="Times New Roman" pitchFamily="18" charset="0"/>
              </a:rPr>
              <a:t> </a:t>
            </a:r>
            <a:r>
              <a:rPr lang="ru-RU" sz="1700" b="1" dirty="0" smtClean="0">
                <a:latin typeface="Times New Roman" pitchFamily="18" charset="0"/>
                <a:cs typeface="Times New Roman" pitchFamily="18" charset="0"/>
              </a:rPr>
              <a:t>[Метін] / Абай Кунанбаев; перевод с казахского  К. Серикбаевой, </a:t>
            </a:r>
          </a:p>
          <a:p>
            <a:pPr algn="ctr"/>
            <a:r>
              <a:rPr lang="ru-RU" sz="1700" b="1" dirty="0" smtClean="0">
                <a:latin typeface="Times New Roman" pitchFamily="18" charset="0"/>
                <a:cs typeface="Times New Roman" pitchFamily="18" charset="0"/>
              </a:rPr>
              <a:t>Ю. Кузнецова. – Семей: Международный клуб Абая, </a:t>
            </a:r>
          </a:p>
          <a:p>
            <a:pPr algn="ctr"/>
            <a:r>
              <a:rPr lang="ru-RU" sz="1700" b="1" dirty="0" smtClean="0">
                <a:latin typeface="Times New Roman" pitchFamily="18" charset="0"/>
                <a:cs typeface="Times New Roman" pitchFamily="18" charset="0"/>
              </a:rPr>
              <a:t>2001. –  264 бет.</a:t>
            </a:r>
            <a:endParaRPr lang="ru-RU" sz="1700" dirty="0">
              <a:latin typeface="Times New Roman" pitchFamily="18" charset="0"/>
              <a:cs typeface="Times New Roman" pitchFamily="18" charset="0"/>
            </a:endParaRPr>
          </a:p>
        </p:txBody>
      </p:sp>
      <p:sp>
        <p:nvSpPr>
          <p:cNvPr id="7" name="Прямоугольник 6"/>
          <p:cNvSpPr/>
          <p:nvPr/>
        </p:nvSpPr>
        <p:spPr>
          <a:xfrm>
            <a:off x="3571868" y="4786322"/>
            <a:ext cx="3286148" cy="1154162"/>
          </a:xfrm>
          <a:prstGeom prst="rect">
            <a:avLst/>
          </a:prstGeom>
        </p:spPr>
        <p:txBody>
          <a:bodyPr wrap="square">
            <a:spAutoFit/>
          </a:bodyPr>
          <a:lstStyle/>
          <a:p>
            <a:pPr algn="ctr"/>
            <a:r>
              <a:rPr lang="en-US" b="1" dirty="0" smtClean="0">
                <a:latin typeface="Times New Roman" pitchFamily="18" charset="0"/>
                <a:cs typeface="Times New Roman" pitchFamily="18" charset="0"/>
              </a:rPr>
              <a:t>Abai.</a:t>
            </a:r>
            <a:r>
              <a:rPr lang="kk-KZ"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en-US"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Book of Words</a:t>
            </a:r>
            <a:r>
              <a:rPr lang="ru-RU" b="1" dirty="0" smtClean="0">
                <a:solidFill>
                  <a:srgbClr val="0000FF"/>
                </a:solidFill>
                <a:latin typeface="Times New Roman" pitchFamily="18" charset="0"/>
                <a:cs typeface="Times New Roman" pitchFamily="18" charset="0"/>
              </a:rPr>
              <a:t> </a:t>
            </a:r>
          </a:p>
          <a:p>
            <a:pPr algn="ctr"/>
            <a:r>
              <a:rPr lang="ru-RU" sz="1700" b="1" dirty="0" smtClean="0">
                <a:latin typeface="Times New Roman" pitchFamily="18" charset="0"/>
                <a:cs typeface="Times New Roman" pitchFamily="18" charset="0"/>
              </a:rPr>
              <a:t>[</a:t>
            </a:r>
            <a:r>
              <a:rPr lang="en-US" sz="1700" b="1" dirty="0" smtClean="0">
                <a:latin typeface="Times New Roman" pitchFamily="18" charset="0"/>
                <a:cs typeface="Times New Roman" pitchFamily="18" charset="0"/>
              </a:rPr>
              <a:t>Text</a:t>
            </a:r>
            <a:r>
              <a:rPr lang="ru-RU" sz="1700" b="1" dirty="0" smtClean="0">
                <a:latin typeface="Times New Roman" pitchFamily="18" charset="0"/>
                <a:cs typeface="Times New Roman" pitchFamily="18" charset="0"/>
              </a:rPr>
              <a:t>] / </a:t>
            </a:r>
            <a:r>
              <a:rPr lang="en-US" sz="1700" b="1" dirty="0" smtClean="0">
                <a:latin typeface="Times New Roman" pitchFamily="18" charset="0"/>
                <a:cs typeface="Times New Roman" pitchFamily="18" charset="0"/>
              </a:rPr>
              <a:t>Abai.</a:t>
            </a:r>
            <a:r>
              <a:rPr lang="ru-RU" sz="1700" b="1" dirty="0" smtClean="0">
                <a:latin typeface="Times New Roman" pitchFamily="18" charset="0"/>
                <a:cs typeface="Times New Roman" pitchFamily="18" charset="0"/>
              </a:rPr>
              <a:t> </a:t>
            </a:r>
            <a:r>
              <a:rPr lang="en-US" sz="17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 Семей</a:t>
            </a:r>
            <a:r>
              <a:rPr lang="en-US" sz="1700" b="1" dirty="0" smtClean="0">
                <a:latin typeface="Times New Roman" pitchFamily="18" charset="0"/>
                <a:cs typeface="Times New Roman" pitchFamily="18" charset="0"/>
              </a:rPr>
              <a:t>: Abai international club</a:t>
            </a:r>
            <a:r>
              <a:rPr lang="ru-RU" sz="1700" b="1" dirty="0" smtClean="0">
                <a:latin typeface="Times New Roman" pitchFamily="18" charset="0"/>
                <a:cs typeface="Times New Roman" pitchFamily="18" charset="0"/>
              </a:rPr>
              <a:t>,  2005. –  </a:t>
            </a:r>
            <a:endParaRPr lang="en-US" sz="1700" b="1" dirty="0" smtClean="0">
              <a:latin typeface="Times New Roman" pitchFamily="18" charset="0"/>
              <a:cs typeface="Times New Roman" pitchFamily="18" charset="0"/>
            </a:endParaRPr>
          </a:p>
          <a:p>
            <a:pPr algn="ctr"/>
            <a:r>
              <a:rPr lang="ru-RU" sz="1700" b="1" dirty="0" smtClean="0">
                <a:latin typeface="Times New Roman" pitchFamily="18" charset="0"/>
                <a:cs typeface="Times New Roman" pitchFamily="18" charset="0"/>
              </a:rPr>
              <a:t>181 р.</a:t>
            </a:r>
            <a:endParaRPr lang="ru-RU" sz="1700" dirty="0">
              <a:latin typeface="Times New Roman" pitchFamily="18" charset="0"/>
              <a:cs typeface="Times New Roman" pitchFamily="18" charset="0"/>
            </a:endParaRPr>
          </a:p>
        </p:txBody>
      </p:sp>
      <p:pic>
        <p:nvPicPr>
          <p:cNvPr id="25606" name="Picture 6" descr="Картинки по запросу абай"/>
          <p:cNvPicPr>
            <a:picLocks noChangeAspect="1" noChangeArrowheads="1"/>
          </p:cNvPicPr>
          <p:nvPr/>
        </p:nvPicPr>
        <p:blipFill>
          <a:blip r:embed="rId4"/>
          <a:srcRect/>
          <a:stretch>
            <a:fillRect/>
          </a:stretch>
        </p:blipFill>
        <p:spPr bwMode="auto">
          <a:xfrm>
            <a:off x="571472" y="142852"/>
            <a:ext cx="2143140" cy="2143140"/>
          </a:xfrm>
          <a:prstGeom prst="round2DiagRect">
            <a:avLst/>
          </a:prstGeom>
          <a:noFill/>
        </p:spPr>
      </p:pic>
      <p:pic>
        <p:nvPicPr>
          <p:cNvPr id="25607" name="Picture 7"/>
          <p:cNvPicPr>
            <a:picLocks noChangeAspect="1" noChangeArrowheads="1"/>
          </p:cNvPicPr>
          <p:nvPr/>
        </p:nvPicPr>
        <p:blipFill>
          <a:blip r:embed="rId5" cstate="print"/>
          <a:srcRect/>
          <a:stretch>
            <a:fillRect/>
          </a:stretch>
        </p:blipFill>
        <p:spPr bwMode="auto">
          <a:xfrm>
            <a:off x="2357422" y="4429132"/>
            <a:ext cx="1272490" cy="2143140"/>
          </a:xfrm>
          <a:prstGeom prst="rect">
            <a:avLst/>
          </a:prstGeom>
          <a:noFill/>
          <a:ln w="9525">
            <a:noFill/>
            <a:miter lim="800000"/>
            <a:headEnd/>
            <a:tailEnd/>
          </a:ln>
          <a:scene3d>
            <a:camera prst="orthographicFront"/>
            <a:lightRig rig="threePt" dir="t"/>
          </a:scene3d>
          <a:sp3d>
            <a:bevelT/>
          </a:sp3d>
        </p:spPr>
      </p:pic>
      <p:pic>
        <p:nvPicPr>
          <p:cNvPr id="25608" name="Picture 8"/>
          <p:cNvPicPr>
            <a:picLocks noChangeAspect="1" noChangeArrowheads="1"/>
          </p:cNvPicPr>
          <p:nvPr/>
        </p:nvPicPr>
        <p:blipFill>
          <a:blip r:embed="rId6" cstate="print"/>
          <a:srcRect/>
          <a:stretch>
            <a:fillRect/>
          </a:stretch>
        </p:blipFill>
        <p:spPr bwMode="auto">
          <a:xfrm>
            <a:off x="6858016" y="4357694"/>
            <a:ext cx="1285884" cy="2188826"/>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Desktop\500289_fon_oblaka_goluboj-cvet_1920x1080_www.GetBg_.net_.jpg"/>
          <p:cNvPicPr>
            <a:picLocks noChangeAspect="1" noChangeArrowheads="1"/>
          </p:cNvPicPr>
          <p:nvPr/>
        </p:nvPicPr>
        <p:blipFill>
          <a:blip r:embed="rId2" cstate="print"/>
          <a:srcRect l="12702" r="12297"/>
          <a:stretch>
            <a:fillRect/>
          </a:stretch>
        </p:blipFill>
        <p:spPr bwMode="auto">
          <a:xfrm>
            <a:off x="0" y="0"/>
            <a:ext cx="9144000" cy="6858000"/>
          </a:xfrm>
          <a:prstGeom prst="rect">
            <a:avLst/>
          </a:prstGeom>
          <a:noFill/>
        </p:spPr>
      </p:pic>
      <p:sp>
        <p:nvSpPr>
          <p:cNvPr id="5" name="Прямоугольник 4"/>
          <p:cNvSpPr/>
          <p:nvPr/>
        </p:nvSpPr>
        <p:spPr>
          <a:xfrm>
            <a:off x="1857356" y="4572008"/>
            <a:ext cx="3071834" cy="892552"/>
          </a:xfrm>
          <a:prstGeom prst="rect">
            <a:avLst/>
          </a:prstGeom>
        </p:spPr>
        <p:txBody>
          <a:bodyPr wrap="square">
            <a:spAutoFit/>
          </a:bodyPr>
          <a:lstStyle/>
          <a:p>
            <a:pPr algn="ctr"/>
            <a:r>
              <a:rPr lang="kk-KZ" b="1" dirty="0" smtClean="0">
                <a:latin typeface="Times New Roman" pitchFamily="18" charset="0"/>
                <a:cs typeface="Times New Roman" pitchFamily="18" charset="0"/>
              </a:rPr>
              <a:t>Абай. </a:t>
            </a:r>
            <a:r>
              <a:rPr lang="ru-RU" b="1" dirty="0" smtClean="0">
                <a:latin typeface="Times New Roman" pitchFamily="18" charset="0"/>
                <a:cs typeface="Times New Roman" pitchFamily="18" charset="0"/>
              </a:rPr>
              <a:t> </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Қара сөздер</a:t>
            </a:r>
            <a:r>
              <a:rPr lang="ru-RU" b="1" dirty="0" smtClean="0">
                <a:solidFill>
                  <a:srgbClr val="0000FF"/>
                </a:solidFill>
                <a:latin typeface="Times New Roman" pitchFamily="18" charset="0"/>
                <a:cs typeface="Times New Roman" pitchFamily="18" charset="0"/>
              </a:rPr>
              <a:t> </a:t>
            </a:r>
            <a:r>
              <a:rPr lang="ru-RU" sz="1700" b="1" dirty="0" smtClean="0">
                <a:latin typeface="Times New Roman" pitchFamily="18" charset="0"/>
                <a:cs typeface="Times New Roman" pitchFamily="18" charset="0"/>
              </a:rPr>
              <a:t>[Метін] / Абай. – Алматы: «Өнер» баспасы,  2015. –  124 бет.</a:t>
            </a:r>
            <a:endParaRPr lang="ru-RU" sz="1700" dirty="0">
              <a:latin typeface="Times New Roman" pitchFamily="18" charset="0"/>
              <a:cs typeface="Times New Roman" pitchFamily="18" charset="0"/>
            </a:endParaRPr>
          </a:p>
        </p:txBody>
      </p:sp>
      <p:sp>
        <p:nvSpPr>
          <p:cNvPr id="7" name="Прямоугольник 6"/>
          <p:cNvSpPr/>
          <p:nvPr/>
        </p:nvSpPr>
        <p:spPr>
          <a:xfrm>
            <a:off x="1928794" y="2285992"/>
            <a:ext cx="5786478" cy="1154162"/>
          </a:xfrm>
          <a:prstGeom prst="rect">
            <a:avLst/>
          </a:prstGeom>
        </p:spPr>
        <p:txBody>
          <a:bodyPr wrap="square">
            <a:spAutoFit/>
          </a:bodyPr>
          <a:lstStyle/>
          <a:p>
            <a:pPr algn="ctr"/>
            <a:r>
              <a:rPr lang="kk-KZ" b="1" dirty="0" smtClean="0">
                <a:latin typeface="Times New Roman" pitchFamily="18" charset="0"/>
                <a:cs typeface="Times New Roman" pitchFamily="18" charset="0"/>
              </a:rPr>
              <a:t>Абай. </a:t>
            </a:r>
            <a:r>
              <a:rPr lang="ru-RU" b="1" dirty="0" smtClean="0">
                <a:latin typeface="Times New Roman" pitchFamily="18" charset="0"/>
                <a:cs typeface="Times New Roman" pitchFamily="18" charset="0"/>
              </a:rPr>
              <a:t> </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Книга слов. Поэмы</a:t>
            </a:r>
            <a:r>
              <a:rPr lang="ru-RU" b="1" dirty="0" smtClean="0">
                <a:solidFill>
                  <a:srgbClr val="0000FF"/>
                </a:solidFill>
                <a:latin typeface="Times New Roman" pitchFamily="18" charset="0"/>
                <a:cs typeface="Times New Roman" pitchFamily="18" charset="0"/>
              </a:rPr>
              <a:t> </a:t>
            </a:r>
            <a:r>
              <a:rPr lang="ru-RU" sz="1700" b="1" dirty="0" smtClean="0">
                <a:latin typeface="Times New Roman" pitchFamily="18" charset="0"/>
                <a:cs typeface="Times New Roman" pitchFamily="18" charset="0"/>
              </a:rPr>
              <a:t>[Текст] / Абай. Записки забытого / Шакарим; перевод с казахского  </a:t>
            </a:r>
          </a:p>
          <a:p>
            <a:pPr algn="ctr"/>
            <a:r>
              <a:rPr lang="ru-RU" sz="1700" b="1" dirty="0" smtClean="0">
                <a:latin typeface="Times New Roman" pitchFamily="18" charset="0"/>
                <a:cs typeface="Times New Roman" pitchFamily="18" charset="0"/>
              </a:rPr>
              <a:t>К. Серикбаевой, Р. Сейсенбаева. – Алматы: ЕЛ,  1993. –  128 стр.</a:t>
            </a:r>
            <a:endParaRPr lang="ru-RU" sz="17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428596" y="1714488"/>
            <a:ext cx="1547319" cy="2214578"/>
          </a:xfrm>
          <a:prstGeom prst="rect">
            <a:avLst/>
          </a:prstGeom>
          <a:noFill/>
          <a:ln w="3175">
            <a:solidFill>
              <a:schemeClr val="tx1"/>
            </a:solidFill>
            <a:miter lim="800000"/>
            <a:headEnd/>
            <a:tailEnd/>
          </a:ln>
          <a:scene3d>
            <a:camera prst="orthographicFront"/>
            <a:lightRig rig="threePt" dir="t"/>
          </a:scene3d>
          <a:sp3d>
            <a:bevelT/>
          </a:sp3d>
        </p:spPr>
      </p:pic>
      <p:pic>
        <p:nvPicPr>
          <p:cNvPr id="4099" name="Picture 3"/>
          <p:cNvPicPr>
            <a:picLocks noChangeAspect="1" noChangeArrowheads="1"/>
          </p:cNvPicPr>
          <p:nvPr/>
        </p:nvPicPr>
        <p:blipFill>
          <a:blip r:embed="rId4" cstate="print"/>
          <a:srcRect/>
          <a:stretch>
            <a:fillRect/>
          </a:stretch>
        </p:blipFill>
        <p:spPr bwMode="auto">
          <a:xfrm>
            <a:off x="357158" y="4214818"/>
            <a:ext cx="1555761" cy="2357454"/>
          </a:xfrm>
          <a:prstGeom prst="rect">
            <a:avLst/>
          </a:prstGeom>
          <a:noFill/>
          <a:ln w="9525">
            <a:noFill/>
            <a:miter lim="800000"/>
            <a:headEnd/>
            <a:tailEnd/>
          </a:ln>
          <a:scene3d>
            <a:camera prst="orthographicFront"/>
            <a:lightRig rig="threePt" dir="t"/>
          </a:scene3d>
          <a:sp3d>
            <a:bevelT/>
          </a:sp3d>
        </p:spPr>
      </p:pic>
      <p:pic>
        <p:nvPicPr>
          <p:cNvPr id="4100" name="Picture 4"/>
          <p:cNvPicPr>
            <a:picLocks noChangeAspect="1" noChangeArrowheads="1"/>
          </p:cNvPicPr>
          <p:nvPr/>
        </p:nvPicPr>
        <p:blipFill>
          <a:blip r:embed="rId5"/>
          <a:srcRect/>
          <a:stretch>
            <a:fillRect/>
          </a:stretch>
        </p:blipFill>
        <p:spPr bwMode="auto">
          <a:xfrm>
            <a:off x="4929190" y="4286256"/>
            <a:ext cx="1498415" cy="2357454"/>
          </a:xfrm>
          <a:prstGeom prst="rect">
            <a:avLst/>
          </a:prstGeom>
          <a:noFill/>
          <a:ln w="9525">
            <a:noFill/>
            <a:miter lim="800000"/>
            <a:headEnd/>
            <a:tailEnd/>
          </a:ln>
          <a:scene3d>
            <a:camera prst="orthographicFront"/>
            <a:lightRig rig="threePt" dir="t"/>
          </a:scene3d>
          <a:sp3d>
            <a:bevelT/>
          </a:sp3d>
        </p:spPr>
      </p:pic>
      <p:sp>
        <p:nvSpPr>
          <p:cNvPr id="11" name="Прямоугольник 10"/>
          <p:cNvSpPr/>
          <p:nvPr/>
        </p:nvSpPr>
        <p:spPr>
          <a:xfrm>
            <a:off x="6429388" y="4429132"/>
            <a:ext cx="2571768" cy="1169551"/>
          </a:xfrm>
          <a:prstGeom prst="rect">
            <a:avLst/>
          </a:prstGeom>
        </p:spPr>
        <p:txBody>
          <a:bodyPr wrap="square">
            <a:spAutoFit/>
          </a:bodyPr>
          <a:lstStyle/>
          <a:p>
            <a:pPr algn="ctr"/>
            <a:r>
              <a:rPr lang="kk-KZ" b="1" dirty="0" smtClean="0">
                <a:latin typeface="Times New Roman" pitchFamily="18" charset="0"/>
                <a:cs typeface="Times New Roman" pitchFamily="18" charset="0"/>
              </a:rPr>
              <a:t>Абай. </a:t>
            </a:r>
            <a:r>
              <a:rPr lang="ru-RU" b="1" dirty="0" smtClean="0">
                <a:latin typeface="Times New Roman" pitchFamily="18" charset="0"/>
                <a:cs typeface="Times New Roman" pitchFamily="18" charset="0"/>
              </a:rPr>
              <a:t> </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Слова назидания</a:t>
            </a:r>
            <a:r>
              <a:rPr lang="ru-RU" b="1" dirty="0" smtClean="0">
                <a:solidFill>
                  <a:srgbClr val="0000FF"/>
                </a:solidFill>
                <a:latin typeface="Times New Roman" pitchFamily="18" charset="0"/>
                <a:cs typeface="Times New Roman" pitchFamily="18" charset="0"/>
              </a:rPr>
              <a:t> </a:t>
            </a:r>
            <a:r>
              <a:rPr lang="ru-RU" sz="1700" b="1" dirty="0" smtClean="0">
                <a:latin typeface="Times New Roman" pitchFamily="18" charset="0"/>
                <a:cs typeface="Times New Roman" pitchFamily="18" charset="0"/>
              </a:rPr>
              <a:t>[Текст] / Абай. – Алматы: Өнер,  2013. –  126 стр.</a:t>
            </a:r>
            <a:endParaRPr lang="ru-RU" sz="1700" dirty="0">
              <a:latin typeface="Times New Roman" pitchFamily="18" charset="0"/>
              <a:cs typeface="Times New Roman" pitchFamily="18" charset="0"/>
            </a:endParaRPr>
          </a:p>
        </p:txBody>
      </p:sp>
      <p:pic>
        <p:nvPicPr>
          <p:cNvPr id="9" name="Picture 3"/>
          <p:cNvPicPr>
            <a:picLocks noChangeAspect="1" noChangeArrowheads="1"/>
          </p:cNvPicPr>
          <p:nvPr/>
        </p:nvPicPr>
        <p:blipFill>
          <a:blip r:embed="rId6" cstate="print"/>
          <a:srcRect/>
          <a:stretch>
            <a:fillRect/>
          </a:stretch>
        </p:blipFill>
        <p:spPr bwMode="auto">
          <a:xfrm>
            <a:off x="7286644" y="214290"/>
            <a:ext cx="1438806" cy="2041765"/>
          </a:xfrm>
          <a:prstGeom prst="rect">
            <a:avLst/>
          </a:prstGeom>
          <a:noFill/>
          <a:ln w="3175">
            <a:solidFill>
              <a:schemeClr val="tx1"/>
            </a:solidFill>
            <a:miter lim="800000"/>
            <a:headEnd/>
            <a:tailEnd/>
          </a:ln>
          <a:scene3d>
            <a:camera prst="orthographicFront"/>
            <a:lightRig rig="threePt" dir="t"/>
          </a:scene3d>
          <a:sp3d>
            <a:bevelT/>
          </a:sp3d>
        </p:spPr>
      </p:pic>
      <p:sp>
        <p:nvSpPr>
          <p:cNvPr id="10" name="Прямоугольник 9"/>
          <p:cNvSpPr/>
          <p:nvPr/>
        </p:nvSpPr>
        <p:spPr>
          <a:xfrm>
            <a:off x="2000232" y="428604"/>
            <a:ext cx="5357850" cy="892552"/>
          </a:xfrm>
          <a:prstGeom prst="rect">
            <a:avLst/>
          </a:prstGeom>
        </p:spPr>
        <p:txBody>
          <a:bodyPr wrap="square">
            <a:spAutoFit/>
          </a:bodyPr>
          <a:lstStyle/>
          <a:p>
            <a:pPr algn="ctr"/>
            <a:r>
              <a:rPr lang="kk-KZ" b="1" dirty="0" smtClean="0">
                <a:latin typeface="Times New Roman" pitchFamily="18" charset="0"/>
                <a:cs typeface="Times New Roman" pitchFamily="18" charset="0"/>
              </a:rPr>
              <a:t>Абай. </a:t>
            </a:r>
            <a:r>
              <a:rPr lang="ru-RU" b="1" dirty="0" smtClean="0">
                <a:latin typeface="Times New Roman" pitchFamily="18" charset="0"/>
                <a:cs typeface="Times New Roman" pitchFamily="18" charset="0"/>
              </a:rPr>
              <a:t> </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Книга слов. Поэмы</a:t>
            </a:r>
            <a:r>
              <a:rPr lang="ru-RU" b="1" dirty="0" smtClean="0">
                <a:solidFill>
                  <a:srgbClr val="0000FF"/>
                </a:solidFill>
                <a:latin typeface="Times New Roman" pitchFamily="18" charset="0"/>
                <a:cs typeface="Times New Roman" pitchFamily="18" charset="0"/>
              </a:rPr>
              <a:t> </a:t>
            </a:r>
            <a:r>
              <a:rPr lang="ru-RU" sz="1700" b="1" dirty="0" smtClean="0">
                <a:latin typeface="Times New Roman" pitchFamily="18" charset="0"/>
                <a:cs typeface="Times New Roman" pitchFamily="18" charset="0"/>
              </a:rPr>
              <a:t>[Метін] / Абай; перевод </a:t>
            </a:r>
          </a:p>
          <a:p>
            <a:pPr algn="ctr"/>
            <a:r>
              <a:rPr lang="ru-RU" sz="1700" b="1" dirty="0" smtClean="0">
                <a:latin typeface="Times New Roman" pitchFamily="18" charset="0"/>
                <a:cs typeface="Times New Roman" pitchFamily="18" charset="0"/>
              </a:rPr>
              <a:t>с казахского  К. Серикбаевой, Р. Сейсенбаева. – Алматы: ЕЛ,  1993. –  272 бет.</a:t>
            </a:r>
            <a:endParaRPr lang="ru-RU" sz="1700" dirty="0">
              <a:latin typeface="Times New Roman" pitchFamily="18" charset="0"/>
              <a:cs typeface="Times New Roman" pitchFamily="18" charset="0"/>
            </a:endParaRPr>
          </a:p>
        </p:txBody>
      </p:sp>
    </p:spTree>
    <p:extLst>
      <p:ext uri="{BB962C8B-B14F-4D97-AF65-F5344CB8AC3E}">
        <p14:creationId xmlns="" xmlns:p14="http://schemas.microsoft.com/office/powerpoint/2010/main" val="3456651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5380</TotalTime>
  <Words>3397</Words>
  <Application>Microsoft Office PowerPoint</Application>
  <PresentationFormat>Экран (4:3)</PresentationFormat>
  <Paragraphs>204</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Воздушный 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Кітап қорының есебін жүргізу</dc:title>
  <dc:creator>Сотрудник</dc:creator>
  <cp:lastModifiedBy>пользователь</cp:lastModifiedBy>
  <cp:revision>554</cp:revision>
  <dcterms:created xsi:type="dcterms:W3CDTF">2014-03-10T14:52:43Z</dcterms:created>
  <dcterms:modified xsi:type="dcterms:W3CDTF">2020-01-27T04:53:54Z</dcterms:modified>
</cp:coreProperties>
</file>