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7" r:id="rId4"/>
    <p:sldId id="256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7" r:id="rId13"/>
    <p:sldId id="266" r:id="rId14"/>
    <p:sldId id="268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84D64-C1C1-42BD-8718-F9AA861ECC4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5EDFFE-061E-4657-ACC5-AC089EFED63C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лицам в случае отсутствия вакансий в населенном пункте по месту проживания, работы или прохождения службы супруга (супруги);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823DCD-F057-4F8F-9321-22A399276242}" type="parTrans" cxnId="{ABE8EC11-AB3B-4AFA-8D52-A6BC80EEE4F4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AD1EE9-9A58-489E-B56C-28BCEB892305}" type="sibTrans" cxnId="{ABE8EC11-AB3B-4AFA-8D52-A6BC80EEE4F4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689CC-AAB0-4E64-BB85-446B0579A944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инвалидам I и II группы;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622F5-A2A8-416E-B3DC-FBEC4CC2F60D}" type="parTrans" cxnId="{D20CE5DF-D534-4C64-AC05-3015BA22C5C0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431208-F4A5-43A8-B599-CC7DFCC5D428}" type="sibTrans" cxnId="{D20CE5DF-D534-4C64-AC05-3015BA22C5C0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0A1505-26E1-461D-A4E5-5ED653BA1584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лицам, поступившим для дальнейшего обучения в магистратуру, резидентуру, докторантуру;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D3FBD-0F02-40C4-9783-4527BAA4F442}" type="parTrans" cxnId="{3792A069-ECC7-4457-8989-9B15959D990F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350106-99BC-4A31-9379-A175FC4A0C1E}" type="sibTrans" cxnId="{3792A069-ECC7-4457-8989-9B15959D990F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A6E7B5-6A73-49D1-8005-2FD91D7582D2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беременным женщинам, лицам, имеющим, а также самостоятельно воспитывающим ребенка (детей) в возрасте до трех лет.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F5073D-AD40-4E3D-BCF8-2F59177ECEF7}" type="parTrans" cxnId="{72B643DE-C83D-434D-BE3A-640B16E2573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967309-0540-4414-8C7B-EC3290CF6C06}" type="sibTrans" cxnId="{72B643DE-C83D-434D-BE3A-640B16E2573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AD7F8E-009E-4091-AC4C-69DC21A81C0A}" type="pres">
      <dgm:prSet presAssocID="{AA284D64-C1C1-42BD-8718-F9AA861ECC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3809631-D969-431D-B598-7397D0B4B182}" type="pres">
      <dgm:prSet presAssocID="{AA284D64-C1C1-42BD-8718-F9AA861ECC44}" presName="Name1" presStyleCnt="0"/>
      <dgm:spPr/>
      <dgm:t>
        <a:bodyPr/>
        <a:lstStyle/>
        <a:p>
          <a:endParaRPr lang="ru-RU"/>
        </a:p>
      </dgm:t>
    </dgm:pt>
    <dgm:pt modelId="{D346C6A6-8246-47AB-BA42-FE20C1CD2B86}" type="pres">
      <dgm:prSet presAssocID="{AA284D64-C1C1-42BD-8718-F9AA861ECC44}" presName="cycle" presStyleCnt="0"/>
      <dgm:spPr/>
      <dgm:t>
        <a:bodyPr/>
        <a:lstStyle/>
        <a:p>
          <a:endParaRPr lang="ru-RU"/>
        </a:p>
      </dgm:t>
    </dgm:pt>
    <dgm:pt modelId="{7BC4006F-FF8F-4445-947E-BB6112056A9C}" type="pres">
      <dgm:prSet presAssocID="{AA284D64-C1C1-42BD-8718-F9AA861ECC44}" presName="srcNode" presStyleLbl="node1" presStyleIdx="0" presStyleCnt="4"/>
      <dgm:spPr/>
      <dgm:t>
        <a:bodyPr/>
        <a:lstStyle/>
        <a:p>
          <a:endParaRPr lang="ru-RU"/>
        </a:p>
      </dgm:t>
    </dgm:pt>
    <dgm:pt modelId="{6364B66F-8E75-461C-B531-7C2A0941B296}" type="pres">
      <dgm:prSet presAssocID="{AA284D64-C1C1-42BD-8718-F9AA861ECC44}" presName="conn" presStyleLbl="parChTrans1D2" presStyleIdx="0" presStyleCnt="1"/>
      <dgm:spPr/>
      <dgm:t>
        <a:bodyPr/>
        <a:lstStyle/>
        <a:p>
          <a:endParaRPr lang="ru-RU"/>
        </a:p>
      </dgm:t>
    </dgm:pt>
    <dgm:pt modelId="{A0769B9E-C708-440C-8BD3-3A2BE4D55BE7}" type="pres">
      <dgm:prSet presAssocID="{AA284D64-C1C1-42BD-8718-F9AA861ECC44}" presName="extraNode" presStyleLbl="node1" presStyleIdx="0" presStyleCnt="4"/>
      <dgm:spPr/>
      <dgm:t>
        <a:bodyPr/>
        <a:lstStyle/>
        <a:p>
          <a:endParaRPr lang="ru-RU"/>
        </a:p>
      </dgm:t>
    </dgm:pt>
    <dgm:pt modelId="{EB3A2C75-E9C0-4540-8623-B009F9313ECD}" type="pres">
      <dgm:prSet presAssocID="{AA284D64-C1C1-42BD-8718-F9AA861ECC44}" presName="dstNode" presStyleLbl="node1" presStyleIdx="0" presStyleCnt="4"/>
      <dgm:spPr/>
      <dgm:t>
        <a:bodyPr/>
        <a:lstStyle/>
        <a:p>
          <a:endParaRPr lang="ru-RU"/>
        </a:p>
      </dgm:t>
    </dgm:pt>
    <dgm:pt modelId="{DD2CE743-1BD9-4C69-9C86-EA4B2355F136}" type="pres">
      <dgm:prSet presAssocID="{945EDFFE-061E-4657-ACC5-AC089EFED63C}" presName="text_1" presStyleLbl="node1" presStyleIdx="0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56855-E007-4701-B04D-49BEE0FA0790}" type="pres">
      <dgm:prSet presAssocID="{945EDFFE-061E-4657-ACC5-AC089EFED63C}" presName="accent_1" presStyleCnt="0"/>
      <dgm:spPr/>
      <dgm:t>
        <a:bodyPr/>
        <a:lstStyle/>
        <a:p>
          <a:endParaRPr lang="ru-RU"/>
        </a:p>
      </dgm:t>
    </dgm:pt>
    <dgm:pt modelId="{7A5E0F80-9AE2-41F2-818C-8BF6FEA37ACF}" type="pres">
      <dgm:prSet presAssocID="{945EDFFE-061E-4657-ACC5-AC089EFED63C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37E50764-CFFB-4C2C-BA05-224EEDA5DC97}" type="pres">
      <dgm:prSet presAssocID="{8F3689CC-AAB0-4E64-BB85-446B0579A944}" presName="text_2" presStyleLbl="node1" presStyleIdx="1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DF8A2-F7F3-41D3-B5AF-5C1729068A62}" type="pres">
      <dgm:prSet presAssocID="{8F3689CC-AAB0-4E64-BB85-446B0579A944}" presName="accent_2" presStyleCnt="0"/>
      <dgm:spPr/>
      <dgm:t>
        <a:bodyPr/>
        <a:lstStyle/>
        <a:p>
          <a:endParaRPr lang="ru-RU"/>
        </a:p>
      </dgm:t>
    </dgm:pt>
    <dgm:pt modelId="{F7DFE686-F4C1-48F9-8A3E-06CBA55A00D8}" type="pres">
      <dgm:prSet presAssocID="{8F3689CC-AAB0-4E64-BB85-446B0579A944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26D108B0-729F-4E65-91C6-5DBCD3DE9680}" type="pres">
      <dgm:prSet presAssocID="{350A1505-26E1-461D-A4E5-5ED653BA1584}" presName="text_3" presStyleLbl="node1" presStyleIdx="2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C63F5-E71E-44FF-B7F4-76B9B1AA031D}" type="pres">
      <dgm:prSet presAssocID="{350A1505-26E1-461D-A4E5-5ED653BA1584}" presName="accent_3" presStyleCnt="0"/>
      <dgm:spPr/>
      <dgm:t>
        <a:bodyPr/>
        <a:lstStyle/>
        <a:p>
          <a:endParaRPr lang="ru-RU"/>
        </a:p>
      </dgm:t>
    </dgm:pt>
    <dgm:pt modelId="{E8D14D36-A03C-4628-BE87-2BFEF558BCD3}" type="pres">
      <dgm:prSet presAssocID="{350A1505-26E1-461D-A4E5-5ED653BA1584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F5A26BC3-B9EB-4DD6-92EE-1054A556A457}" type="pres">
      <dgm:prSet presAssocID="{58A6E7B5-6A73-49D1-8005-2FD91D7582D2}" presName="text_4" presStyleLbl="node1" presStyleIdx="3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DAE94-F5FE-4018-9FE2-BF411A03EE1D}" type="pres">
      <dgm:prSet presAssocID="{58A6E7B5-6A73-49D1-8005-2FD91D7582D2}" presName="accent_4" presStyleCnt="0"/>
      <dgm:spPr/>
      <dgm:t>
        <a:bodyPr/>
        <a:lstStyle/>
        <a:p>
          <a:endParaRPr lang="ru-RU"/>
        </a:p>
      </dgm:t>
    </dgm:pt>
    <dgm:pt modelId="{DBE91ECD-BE3B-4AE0-9F84-B98ED75A79CD}" type="pres">
      <dgm:prSet presAssocID="{58A6E7B5-6A73-49D1-8005-2FD91D7582D2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BB920774-B365-4440-983A-4B4B4BA158A9}" type="presOf" srcId="{AA284D64-C1C1-42BD-8718-F9AA861ECC44}" destId="{6BAD7F8E-009E-4091-AC4C-69DC21A81C0A}" srcOrd="0" destOrd="0" presId="urn:microsoft.com/office/officeart/2008/layout/VerticalCurvedList"/>
    <dgm:cxn modelId="{D20CE5DF-D534-4C64-AC05-3015BA22C5C0}" srcId="{AA284D64-C1C1-42BD-8718-F9AA861ECC44}" destId="{8F3689CC-AAB0-4E64-BB85-446B0579A944}" srcOrd="1" destOrd="0" parTransId="{1F9622F5-A2A8-416E-B3DC-FBEC4CC2F60D}" sibTransId="{B1431208-F4A5-43A8-B599-CC7DFCC5D428}"/>
    <dgm:cxn modelId="{ADDE1B6E-57B9-4642-A012-EE0FF3BAC81F}" type="presOf" srcId="{945EDFFE-061E-4657-ACC5-AC089EFED63C}" destId="{DD2CE743-1BD9-4C69-9C86-EA4B2355F136}" srcOrd="0" destOrd="0" presId="urn:microsoft.com/office/officeart/2008/layout/VerticalCurvedList"/>
    <dgm:cxn modelId="{05D94928-EB9A-4346-947D-01B082E623B8}" type="presOf" srcId="{8F3689CC-AAB0-4E64-BB85-446B0579A944}" destId="{37E50764-CFFB-4C2C-BA05-224EEDA5DC97}" srcOrd="0" destOrd="0" presId="urn:microsoft.com/office/officeart/2008/layout/VerticalCurvedList"/>
    <dgm:cxn modelId="{3792A069-ECC7-4457-8989-9B15959D990F}" srcId="{AA284D64-C1C1-42BD-8718-F9AA861ECC44}" destId="{350A1505-26E1-461D-A4E5-5ED653BA1584}" srcOrd="2" destOrd="0" parTransId="{9D0D3FBD-0F02-40C4-9783-4527BAA4F442}" sibTransId="{AD350106-99BC-4A31-9379-A175FC4A0C1E}"/>
    <dgm:cxn modelId="{27077D4C-E470-4396-AFD7-FCFAA3C3AC0E}" type="presOf" srcId="{58A6E7B5-6A73-49D1-8005-2FD91D7582D2}" destId="{F5A26BC3-B9EB-4DD6-92EE-1054A556A457}" srcOrd="0" destOrd="0" presId="urn:microsoft.com/office/officeart/2008/layout/VerticalCurvedList"/>
    <dgm:cxn modelId="{ABE8EC11-AB3B-4AFA-8D52-A6BC80EEE4F4}" srcId="{AA284D64-C1C1-42BD-8718-F9AA861ECC44}" destId="{945EDFFE-061E-4657-ACC5-AC089EFED63C}" srcOrd="0" destOrd="0" parTransId="{A6823DCD-F057-4F8F-9321-22A399276242}" sibTransId="{4DAD1EE9-9A58-489E-B56C-28BCEB892305}"/>
    <dgm:cxn modelId="{D10109BE-E9CC-4F75-9A92-9AC6081DE67C}" type="presOf" srcId="{350A1505-26E1-461D-A4E5-5ED653BA1584}" destId="{26D108B0-729F-4E65-91C6-5DBCD3DE9680}" srcOrd="0" destOrd="0" presId="urn:microsoft.com/office/officeart/2008/layout/VerticalCurvedList"/>
    <dgm:cxn modelId="{F94E4902-F2C1-4F39-8FF2-130E82285B85}" type="presOf" srcId="{4DAD1EE9-9A58-489E-B56C-28BCEB892305}" destId="{6364B66F-8E75-461C-B531-7C2A0941B296}" srcOrd="0" destOrd="0" presId="urn:microsoft.com/office/officeart/2008/layout/VerticalCurvedList"/>
    <dgm:cxn modelId="{72B643DE-C83D-434D-BE3A-640B16E25731}" srcId="{AA284D64-C1C1-42BD-8718-F9AA861ECC44}" destId="{58A6E7B5-6A73-49D1-8005-2FD91D7582D2}" srcOrd="3" destOrd="0" parTransId="{46F5073D-AD40-4E3D-BCF8-2F59177ECEF7}" sibTransId="{4A967309-0540-4414-8C7B-EC3290CF6C06}"/>
    <dgm:cxn modelId="{9BA0D79B-BA4C-4428-936B-E6F92ABE37BD}" type="presParOf" srcId="{6BAD7F8E-009E-4091-AC4C-69DC21A81C0A}" destId="{03809631-D969-431D-B598-7397D0B4B182}" srcOrd="0" destOrd="0" presId="urn:microsoft.com/office/officeart/2008/layout/VerticalCurvedList"/>
    <dgm:cxn modelId="{5F598DE5-CB4A-4114-919D-2238D6503664}" type="presParOf" srcId="{03809631-D969-431D-B598-7397D0B4B182}" destId="{D346C6A6-8246-47AB-BA42-FE20C1CD2B86}" srcOrd="0" destOrd="0" presId="urn:microsoft.com/office/officeart/2008/layout/VerticalCurvedList"/>
    <dgm:cxn modelId="{21CE3183-0E8E-4651-9247-A6DF92DBE5BD}" type="presParOf" srcId="{D346C6A6-8246-47AB-BA42-FE20C1CD2B86}" destId="{7BC4006F-FF8F-4445-947E-BB6112056A9C}" srcOrd="0" destOrd="0" presId="urn:microsoft.com/office/officeart/2008/layout/VerticalCurvedList"/>
    <dgm:cxn modelId="{FB728851-742A-4048-B0F2-F7996DC96CF0}" type="presParOf" srcId="{D346C6A6-8246-47AB-BA42-FE20C1CD2B86}" destId="{6364B66F-8E75-461C-B531-7C2A0941B296}" srcOrd="1" destOrd="0" presId="urn:microsoft.com/office/officeart/2008/layout/VerticalCurvedList"/>
    <dgm:cxn modelId="{A088A044-F573-4B37-B3FD-A2DFD8CF62C4}" type="presParOf" srcId="{D346C6A6-8246-47AB-BA42-FE20C1CD2B86}" destId="{A0769B9E-C708-440C-8BD3-3A2BE4D55BE7}" srcOrd="2" destOrd="0" presId="urn:microsoft.com/office/officeart/2008/layout/VerticalCurvedList"/>
    <dgm:cxn modelId="{CDDC8C52-AF89-4C59-B2F0-E8A6AFA26F00}" type="presParOf" srcId="{D346C6A6-8246-47AB-BA42-FE20C1CD2B86}" destId="{EB3A2C75-E9C0-4540-8623-B009F9313ECD}" srcOrd="3" destOrd="0" presId="urn:microsoft.com/office/officeart/2008/layout/VerticalCurvedList"/>
    <dgm:cxn modelId="{8A454969-BBC2-44A2-B830-5741684F0FF8}" type="presParOf" srcId="{03809631-D969-431D-B598-7397D0B4B182}" destId="{DD2CE743-1BD9-4C69-9C86-EA4B2355F136}" srcOrd="1" destOrd="0" presId="urn:microsoft.com/office/officeart/2008/layout/VerticalCurvedList"/>
    <dgm:cxn modelId="{36E27FFF-8AF2-45CE-BE3B-A9723BFAA232}" type="presParOf" srcId="{03809631-D969-431D-B598-7397D0B4B182}" destId="{82956855-E007-4701-B04D-49BEE0FA0790}" srcOrd="2" destOrd="0" presId="urn:microsoft.com/office/officeart/2008/layout/VerticalCurvedList"/>
    <dgm:cxn modelId="{92FE22A0-4D33-44EF-BEC1-E24DF9C008F5}" type="presParOf" srcId="{82956855-E007-4701-B04D-49BEE0FA0790}" destId="{7A5E0F80-9AE2-41F2-818C-8BF6FEA37ACF}" srcOrd="0" destOrd="0" presId="urn:microsoft.com/office/officeart/2008/layout/VerticalCurvedList"/>
    <dgm:cxn modelId="{6B27F464-87C2-429C-967E-7B4CFC5F8CBC}" type="presParOf" srcId="{03809631-D969-431D-B598-7397D0B4B182}" destId="{37E50764-CFFB-4C2C-BA05-224EEDA5DC97}" srcOrd="3" destOrd="0" presId="urn:microsoft.com/office/officeart/2008/layout/VerticalCurvedList"/>
    <dgm:cxn modelId="{39EF0FA9-1F73-4589-B990-0D7C50BE38F0}" type="presParOf" srcId="{03809631-D969-431D-B598-7397D0B4B182}" destId="{855DF8A2-F7F3-41D3-B5AF-5C1729068A62}" srcOrd="4" destOrd="0" presId="urn:microsoft.com/office/officeart/2008/layout/VerticalCurvedList"/>
    <dgm:cxn modelId="{04C6FC5E-B143-45C9-96B4-FCB8B78423BF}" type="presParOf" srcId="{855DF8A2-F7F3-41D3-B5AF-5C1729068A62}" destId="{F7DFE686-F4C1-48F9-8A3E-06CBA55A00D8}" srcOrd="0" destOrd="0" presId="urn:microsoft.com/office/officeart/2008/layout/VerticalCurvedList"/>
    <dgm:cxn modelId="{AABD4C34-3D76-4A2D-923F-1BF47F027661}" type="presParOf" srcId="{03809631-D969-431D-B598-7397D0B4B182}" destId="{26D108B0-729F-4E65-91C6-5DBCD3DE9680}" srcOrd="5" destOrd="0" presId="urn:microsoft.com/office/officeart/2008/layout/VerticalCurvedList"/>
    <dgm:cxn modelId="{97A7E97F-FF13-4476-825A-739C307F1B25}" type="presParOf" srcId="{03809631-D969-431D-B598-7397D0B4B182}" destId="{DCBC63F5-E71E-44FF-B7F4-76B9B1AA031D}" srcOrd="6" destOrd="0" presId="urn:microsoft.com/office/officeart/2008/layout/VerticalCurvedList"/>
    <dgm:cxn modelId="{3132078F-2A67-4EB9-BA66-5A6BBE8DB438}" type="presParOf" srcId="{DCBC63F5-E71E-44FF-B7F4-76B9B1AA031D}" destId="{E8D14D36-A03C-4628-BE87-2BFEF558BCD3}" srcOrd="0" destOrd="0" presId="urn:microsoft.com/office/officeart/2008/layout/VerticalCurvedList"/>
    <dgm:cxn modelId="{909CA610-E44D-4814-A7AB-934033183509}" type="presParOf" srcId="{03809631-D969-431D-B598-7397D0B4B182}" destId="{F5A26BC3-B9EB-4DD6-92EE-1054A556A457}" srcOrd="7" destOrd="0" presId="urn:microsoft.com/office/officeart/2008/layout/VerticalCurvedList"/>
    <dgm:cxn modelId="{BD890030-5EC2-450B-89E4-0A1E2FB31C10}" type="presParOf" srcId="{03809631-D969-431D-B598-7397D0B4B182}" destId="{048DAE94-F5FE-4018-9FE2-BF411A03EE1D}" srcOrd="8" destOrd="0" presId="urn:microsoft.com/office/officeart/2008/layout/VerticalCurvedList"/>
    <dgm:cxn modelId="{E22A2B88-6DD9-4330-8F4F-6CEEE74A766C}" type="presParOf" srcId="{048DAE94-F5FE-4018-9FE2-BF411A03EE1D}" destId="{DBE91ECD-BE3B-4AE0-9F84-B98ED75A79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1ppt.com/tubiao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CBEE-4DA9-4523-A281-2923D38CAF8A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527C-A53B-4694-A1CE-FE4C11558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3788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BD6D-B200-472D-913D-C643F4F32638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0997-C572-4DB5-AA1D-6FDBC330E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0921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8CA7-0E17-4BF9-A4B4-CE5B29B803D1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28DD-F773-4F8F-9E51-4E8B824A8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9436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A909-D153-40C0-B696-E99E4080E030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0279-4AD9-4721-88BB-B04E8B793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5405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6" y="3429003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3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F036-C858-403E-A235-39C0F98D6C76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07BF-55E3-40D4-970E-5C27304FD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0890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A301-3F33-421D-94C0-043062952B34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5DDB-D044-4019-9272-C80818BA0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9648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002F-F529-4365-9CC5-6C417C7BC152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3390-432B-4DB7-9887-794E8605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2407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9F87-1E85-4C7A-9279-8F8F3F475C99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0342-FEB1-4A37-A07E-B95A015A6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904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9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7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1498-044F-42E8-B431-53E65BC2B40D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F442-57BC-4744-A775-DA0C7CE23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0183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A9C0-6589-43A1-8BAF-AB31363E53C9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043E-A788-4E40-9BB6-10DC004A8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835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C334-3DE9-491E-B636-AB5F0AFCA402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B3A1-0338-4EE4-AEDE-B39520581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3484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 bwMode="auto">
          <a:xfrm>
            <a:off x="0" y="-14288"/>
            <a:ext cx="9144000" cy="87153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3" name="矩形 1"/>
          <p:cNvSpPr/>
          <p:nvPr userDrawn="1"/>
        </p:nvSpPr>
        <p:spPr>
          <a:xfrm>
            <a:off x="-7938" y="6042025"/>
            <a:ext cx="9188451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792163"/>
            <a:ext cx="9191626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6345238"/>
            <a:ext cx="582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 descr="png素材 (276)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7"/>
          <p:cNvSpPr/>
          <p:nvPr userDrawn="1"/>
        </p:nvSpPr>
        <p:spPr bwMode="auto">
          <a:xfrm>
            <a:off x="4716016" y="332656"/>
            <a:ext cx="44201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『HOMEPPT』—</a:t>
            </a:r>
            <a:r>
              <a:rPr lang="zh-CN" altLang="en-US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348038" y="6346825"/>
            <a:ext cx="5356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400" b="1" spc="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Freeform 2670"/>
          <p:cNvSpPr>
            <a:spLocks noEditPoints="1"/>
          </p:cNvSpPr>
          <p:nvPr userDrawn="1"/>
        </p:nvSpPr>
        <p:spPr bwMode="auto">
          <a:xfrm>
            <a:off x="2786063" y="6273800"/>
            <a:ext cx="403225" cy="406400"/>
          </a:xfrm>
          <a:custGeom>
            <a:avLst/>
            <a:gdLst>
              <a:gd name="T0" fmla="*/ 2147483647 w 300"/>
              <a:gd name="T1" fmla="*/ 2147483647 h 302"/>
              <a:gd name="T2" fmla="*/ 2147483647 w 300"/>
              <a:gd name="T3" fmla="*/ 2147483647 h 302"/>
              <a:gd name="T4" fmla="*/ 2147483647 w 300"/>
              <a:gd name="T5" fmla="*/ 2147483647 h 302"/>
              <a:gd name="T6" fmla="*/ 2147483647 w 300"/>
              <a:gd name="T7" fmla="*/ 2147483647 h 302"/>
              <a:gd name="T8" fmla="*/ 2147483647 w 300"/>
              <a:gd name="T9" fmla="*/ 2147483647 h 302"/>
              <a:gd name="T10" fmla="*/ 2147483647 w 300"/>
              <a:gd name="T11" fmla="*/ 2147483647 h 302"/>
              <a:gd name="T12" fmla="*/ 0 w 300"/>
              <a:gd name="T13" fmla="*/ 2147483647 h 302"/>
              <a:gd name="T14" fmla="*/ 0 w 300"/>
              <a:gd name="T15" fmla="*/ 2147483647 h 302"/>
              <a:gd name="T16" fmla="*/ 2147483647 w 300"/>
              <a:gd name="T17" fmla="*/ 2147483647 h 302"/>
              <a:gd name="T18" fmla="*/ 2147483647 w 300"/>
              <a:gd name="T19" fmla="*/ 2147483647 h 302"/>
              <a:gd name="T20" fmla="*/ 2147483647 w 300"/>
              <a:gd name="T21" fmla="*/ 2147483647 h 302"/>
              <a:gd name="T22" fmla="*/ 2147483647 w 300"/>
              <a:gd name="T23" fmla="*/ 2147483647 h 302"/>
              <a:gd name="T24" fmla="*/ 2147483647 w 300"/>
              <a:gd name="T25" fmla="*/ 0 h 302"/>
              <a:gd name="T26" fmla="*/ 2147483647 w 300"/>
              <a:gd name="T27" fmla="*/ 2147483647 h 302"/>
              <a:gd name="T28" fmla="*/ 2147483647 w 300"/>
              <a:gd name="T29" fmla="*/ 2147483647 h 302"/>
              <a:gd name="T30" fmla="*/ 2147483647 w 300"/>
              <a:gd name="T31" fmla="*/ 2147483647 h 302"/>
              <a:gd name="T32" fmla="*/ 2147483647 w 300"/>
              <a:gd name="T33" fmla="*/ 2147483647 h 302"/>
              <a:gd name="T34" fmla="*/ 2147483647 w 300"/>
              <a:gd name="T35" fmla="*/ 2147483647 h 302"/>
              <a:gd name="T36" fmla="*/ 2147483647 w 300"/>
              <a:gd name="T37" fmla="*/ 2147483647 h 302"/>
              <a:gd name="T38" fmla="*/ 2147483647 w 300"/>
              <a:gd name="T39" fmla="*/ 2147483647 h 302"/>
              <a:gd name="T40" fmla="*/ 2147483647 w 300"/>
              <a:gd name="T41" fmla="*/ 2147483647 h 302"/>
              <a:gd name="T42" fmla="*/ 2147483647 w 300"/>
              <a:gd name="T43" fmla="*/ 2147483647 h 302"/>
              <a:gd name="T44" fmla="*/ 2147483647 w 300"/>
              <a:gd name="T45" fmla="*/ 2147483647 h 302"/>
              <a:gd name="T46" fmla="*/ 2147483647 w 300"/>
              <a:gd name="T47" fmla="*/ 2147483647 h 302"/>
              <a:gd name="T48" fmla="*/ 2147483647 w 300"/>
              <a:gd name="T49" fmla="*/ 2147483647 h 302"/>
              <a:gd name="T50" fmla="*/ 2147483647 w 300"/>
              <a:gd name="T51" fmla="*/ 2147483647 h 302"/>
              <a:gd name="T52" fmla="*/ 2147483647 w 300"/>
              <a:gd name="T53" fmla="*/ 2147483647 h 302"/>
              <a:gd name="T54" fmla="*/ 2147483647 w 300"/>
              <a:gd name="T55" fmla="*/ 2147483647 h 302"/>
              <a:gd name="T56" fmla="*/ 2147483647 w 300"/>
              <a:gd name="T57" fmla="*/ 2147483647 h 302"/>
              <a:gd name="T58" fmla="*/ 2147483647 w 300"/>
              <a:gd name="T59" fmla="*/ 2147483647 h 302"/>
              <a:gd name="T60" fmla="*/ 2147483647 w 300"/>
              <a:gd name="T61" fmla="*/ 2147483647 h 302"/>
              <a:gd name="T62" fmla="*/ 2147483647 w 300"/>
              <a:gd name="T63" fmla="*/ 2147483647 h 302"/>
              <a:gd name="T64" fmla="*/ 2147483647 w 300"/>
              <a:gd name="T65" fmla="*/ 2147483647 h 302"/>
              <a:gd name="T66" fmla="*/ 2147483647 w 300"/>
              <a:gd name="T67" fmla="*/ 2147483647 h 302"/>
              <a:gd name="T68" fmla="*/ 2147483647 w 300"/>
              <a:gd name="T69" fmla="*/ 2147483647 h 302"/>
              <a:gd name="T70" fmla="*/ 2147483647 w 300"/>
              <a:gd name="T71" fmla="*/ 2147483647 h 302"/>
              <a:gd name="T72" fmla="*/ 2147483647 w 300"/>
              <a:gd name="T73" fmla="*/ 2147483647 h 302"/>
              <a:gd name="T74" fmla="*/ 2147483647 w 300"/>
              <a:gd name="T75" fmla="*/ 2147483647 h 302"/>
              <a:gd name="T76" fmla="*/ 2147483647 w 300"/>
              <a:gd name="T77" fmla="*/ 2147483647 h 302"/>
              <a:gd name="T78" fmla="*/ 2147483647 w 300"/>
              <a:gd name="T79" fmla="*/ 2147483647 h 302"/>
              <a:gd name="T80" fmla="*/ 2147483647 w 300"/>
              <a:gd name="T81" fmla="*/ 2147483647 h 302"/>
              <a:gd name="T82" fmla="*/ 2147483647 w 300"/>
              <a:gd name="T83" fmla="*/ 2147483647 h 302"/>
              <a:gd name="T84" fmla="*/ 2147483647 w 300"/>
              <a:gd name="T85" fmla="*/ 2147483647 h 302"/>
              <a:gd name="T86" fmla="*/ 2147483647 w 300"/>
              <a:gd name="T87" fmla="*/ 2147483647 h 302"/>
              <a:gd name="T88" fmla="*/ 2147483647 w 300"/>
              <a:gd name="T89" fmla="*/ 2147483647 h 302"/>
              <a:gd name="T90" fmla="*/ 2147483647 w 300"/>
              <a:gd name="T91" fmla="*/ 2147483647 h 302"/>
              <a:gd name="T92" fmla="*/ 2147483647 w 300"/>
              <a:gd name="T93" fmla="*/ 2147483647 h 302"/>
              <a:gd name="T94" fmla="*/ 2147483647 w 300"/>
              <a:gd name="T95" fmla="*/ 2147483647 h 302"/>
              <a:gd name="T96" fmla="*/ 2147483647 w 300"/>
              <a:gd name="T97" fmla="*/ 2147483647 h 302"/>
              <a:gd name="T98" fmla="*/ 2147483647 w 300"/>
              <a:gd name="T99" fmla="*/ 2147483647 h 302"/>
              <a:gd name="T100" fmla="*/ 2147483647 w 300"/>
              <a:gd name="T101" fmla="*/ 2147483647 h 302"/>
              <a:gd name="T102" fmla="*/ 2147483647 w 300"/>
              <a:gd name="T103" fmla="*/ 2147483647 h 302"/>
              <a:gd name="T104" fmla="*/ 2147483647 w 300"/>
              <a:gd name="T105" fmla="*/ 2147483647 h 302"/>
              <a:gd name="T106" fmla="*/ 2147483647 w 300"/>
              <a:gd name="T107" fmla="*/ 2147483647 h 302"/>
              <a:gd name="T108" fmla="*/ 2147483647 w 300"/>
              <a:gd name="T109" fmla="*/ 2147483647 h 302"/>
              <a:gd name="T110" fmla="*/ 2147483647 w 300"/>
              <a:gd name="T111" fmla="*/ 2147483647 h 302"/>
              <a:gd name="T112" fmla="*/ 2147483647 w 300"/>
              <a:gd name="T113" fmla="*/ 2147483647 h 302"/>
              <a:gd name="T114" fmla="*/ 2147483647 w 300"/>
              <a:gd name="T115" fmla="*/ 2147483647 h 302"/>
              <a:gd name="T116" fmla="*/ 2147483647 w 300"/>
              <a:gd name="T117" fmla="*/ 2147483647 h 302"/>
              <a:gd name="T118" fmla="*/ 2147483647 w 300"/>
              <a:gd name="T119" fmla="*/ 2147483647 h 302"/>
              <a:gd name="T120" fmla="*/ 2147483647 w 300"/>
              <a:gd name="T121" fmla="*/ 2147483647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10" name="矩形 10"/>
          <p:cNvSpPr/>
          <p:nvPr userDrawn="1"/>
        </p:nvSpPr>
        <p:spPr bwMode="auto">
          <a:xfrm>
            <a:off x="2771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b="1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hlinkClick r:id="rId6"/>
              </a:rPr>
              <a:t>WWW.HOMEPPT.COM/tubiao/</a:t>
            </a: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b="1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591823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3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39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7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0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30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54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66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02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26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1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14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615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615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5FC24F-1E6D-4F85-9B69-25CA79F71C05}" type="datetime1">
              <a:rPr lang="ru-RU" b="1">
                <a:latin typeface="Lucida Sans Unicode" pitchFamily="34" charset="0"/>
                <a:ea typeface="굴림" pitchFamily="34" charset="-127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08.04.2020</a:t>
            </a:fld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C504B7-A3D0-4649-866F-4D2A77273E8F}" type="slidenum">
              <a:rPr lang="ru-RU" b="1">
                <a:latin typeface="Lucida Sans Unicode" pitchFamily="34" charset="0"/>
                <a:ea typeface="굴림" pitchFamily="34" charset="-127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522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0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enter.kz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ъект 2"/>
          <p:cNvSpPr txBox="1">
            <a:spLocks/>
          </p:cNvSpPr>
          <p:nvPr/>
        </p:nvSpPr>
        <p:spPr bwMode="auto">
          <a:xfrm>
            <a:off x="2051721" y="188913"/>
            <a:ext cx="496855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dirty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АО «Финансовый центр» 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dirty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Министерства образования и науки 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dirty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Республики Казахстан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80963" y="1988840"/>
            <a:ext cx="895826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Обязательная отработка </a:t>
            </a:r>
            <a:b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</a:b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молодых специалистов 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/>
            </a:r>
            <a:b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</a:b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и докторов философии 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PhD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pic>
        <p:nvPicPr>
          <p:cNvPr id="14950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507"/>
            <a:ext cx="1442185" cy="121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2241" y="6021288"/>
            <a:ext cx="17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г. </a:t>
            </a:r>
            <a:r>
              <a:rPr lang="ru-RU" b="1" dirty="0" err="1">
                <a:solidFill>
                  <a:srgbClr val="002060"/>
                </a:solidFill>
                <a:latin typeface="Book Antiqua" pitchFamily="18" charset="0"/>
                <a:ea typeface="굴림" pitchFamily="34" charset="-127"/>
                <a:cs typeface="Times New Roman" pitchFamily="18" charset="0"/>
              </a:rPr>
              <a:t>Нур</a:t>
            </a:r>
            <a:r>
              <a:rPr lang="ru-RU" b="1" dirty="0">
                <a:solidFill>
                  <a:srgbClr val="002060"/>
                </a:solidFill>
                <a:latin typeface="Book Antiqua" pitchFamily="18" charset="0"/>
                <a:ea typeface="굴림" pitchFamily="34" charset="-127"/>
                <a:cs typeface="Times New Roman" pitchFamily="18" charset="0"/>
              </a:rPr>
              <a:t>-Султан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13596" r="27865" b="11403"/>
          <a:stretch/>
        </p:blipFill>
        <p:spPr>
          <a:xfrm>
            <a:off x="7020273" y="176296"/>
            <a:ext cx="1316140" cy="13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06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Порядок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Распределения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докторов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философии (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PhD)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112568"/>
          </a:xfrm>
        </p:spPr>
        <p:txBody>
          <a:bodyPr>
            <a:noAutofit/>
          </a:bodyPr>
          <a:lstStyle/>
          <a:p>
            <a:pPr algn="just"/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Распределение и направление на работу осуществляются в следующем порядке в вузах </a:t>
            </a:r>
            <a:r>
              <a:rPr lang="ru-RU" sz="2100" b="1" dirty="0" smtClean="0">
                <a:solidFill>
                  <a:srgbClr val="00B0F0"/>
                </a:solidFill>
                <a:latin typeface="Book Antiqua" pitchFamily="18" charset="0"/>
              </a:rPr>
              <a:t>создаются комиссии по персональному распределению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докторов философии </a:t>
            </a:r>
            <a:r>
              <a:rPr lang="en-US" sz="2100" dirty="0" smtClean="0">
                <a:solidFill>
                  <a:srgbClr val="0070C0"/>
                </a:solidFill>
                <a:latin typeface="Book Antiqua" pitchFamily="18" charset="0"/>
              </a:rPr>
              <a:t>(PhD)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.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</a:p>
          <a:p>
            <a:pPr algn="just"/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Персональное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распределение докторов философии (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)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осуществляется,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согласно заявкам вузов и научных организаций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о потребности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в кадрах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.</a:t>
            </a:r>
          </a:p>
          <a:p>
            <a:pPr algn="just"/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В случае отсутствия вакантных рабочих мест на момент распределения, </a:t>
            </a:r>
            <a:r>
              <a:rPr lang="ru-RU" sz="2100" u="sng" dirty="0" smtClean="0">
                <a:solidFill>
                  <a:srgbClr val="0070C0"/>
                </a:solidFill>
                <a:latin typeface="Book Antiqua" pitchFamily="18" charset="0"/>
              </a:rPr>
              <a:t>доктора 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философии (</a:t>
            </a:r>
            <a:r>
              <a:rPr lang="ru-RU" sz="2100" u="sng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)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направляются комиссиями по распределению </a:t>
            </a:r>
            <a:r>
              <a:rPr lang="ru-RU" sz="2100" b="1" dirty="0">
                <a:solidFill>
                  <a:srgbClr val="00B0F0"/>
                </a:solidFill>
                <a:latin typeface="Book Antiqua" pitchFamily="18" charset="0"/>
              </a:rPr>
              <a:t>на регистрацию в качестве лица, ищущего работу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, непосредственно в центре занятости населения по месту жительства с зачетом времени нахождения на учете в качестве безработного в срок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отработки.</a:t>
            </a:r>
          </a:p>
          <a:p>
            <a:pPr algn="just"/>
            <a:r>
              <a:rPr lang="ru-RU" sz="2100" u="sng" dirty="0" smtClean="0">
                <a:solidFill>
                  <a:srgbClr val="0070C0"/>
                </a:solidFill>
                <a:latin typeface="Book Antiqua" pitchFamily="18" charset="0"/>
              </a:rPr>
              <a:t>Доктора философии 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(</a:t>
            </a:r>
            <a:r>
              <a:rPr lang="ru-RU" sz="2100" u="sng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)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,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завершившие обучение в текущем году, не позднее </a:t>
            </a:r>
            <a:r>
              <a:rPr lang="ru-RU" sz="2100" b="1" dirty="0">
                <a:solidFill>
                  <a:srgbClr val="0070C0"/>
                </a:solidFill>
                <a:latin typeface="Book Antiqua" pitchFamily="18" charset="0"/>
              </a:rPr>
              <a:t>1 сентября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прибывают на место работы по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направлению.</a:t>
            </a:r>
            <a:endParaRPr lang="ru-RU" sz="2100" dirty="0">
              <a:solidFill>
                <a:srgbClr val="0070C0"/>
              </a:solidFill>
              <a:latin typeface="Book Antiqua" pitchFamily="18" charset="0"/>
            </a:endParaRPr>
          </a:p>
          <a:p>
            <a:pPr algn="just"/>
            <a:endParaRPr lang="ru-RU" sz="21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7581"/>
            <a:ext cx="8748464" cy="954107"/>
          </a:xfr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п. 17-2) ст. 47 Закон «Об образовании» предусмотрено освобождение от отработки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(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предоставляются </a:t>
            </a:r>
            <a:r>
              <a:rPr lang="ru-RU" sz="1600" i="1" dirty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только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Комиссиями по распределению в год окончания)</a:t>
            </a:r>
            <a:endParaRPr lang="ru-RU" sz="1600" b="1" i="1" dirty="0">
              <a:solidFill>
                <a:srgbClr val="C00000"/>
              </a:solidFill>
              <a:latin typeface="Book Antiqua" pitchFamily="18" charset="0"/>
              <a:ea typeface="굴림" pitchFamily="34" charset="-127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3199789"/>
              </p:ext>
            </p:extLst>
          </p:nvPr>
        </p:nvGraphicFramePr>
        <p:xfrm>
          <a:off x="539552" y="748928"/>
          <a:ext cx="820891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7946" y="12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1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678" y="23210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3678" y="34104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44998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229200"/>
            <a:ext cx="885698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Book Antiqua" pitchFamily="18" charset="0"/>
              </a:rPr>
              <a:t>ОТСРОЧКА: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При 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поступлении или призыве на </a:t>
            </a:r>
            <a:r>
              <a:rPr lang="ru-RU" sz="1700" b="1" dirty="0">
                <a:solidFill>
                  <a:srgbClr val="0070C0"/>
                </a:solidFill>
                <a:latin typeface="Book Antiqua" pitchFamily="18" charset="0"/>
              </a:rPr>
              <a:t>срочную воинскую службу 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молодому специалисту 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предоставляется 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отсрочка на время прохождения службы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, без 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зачета времени 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прохождения службы в срок 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отработки </a:t>
            </a:r>
            <a:b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(Пункт 17 ППРК № 390 от 30.03.2012). В остальных случаях отсрочка не предусмотрена.</a:t>
            </a:r>
            <a:endParaRPr lang="ru-RU" sz="17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3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9" b="83993" l="13375" r="80500"/>
                    </a14:imgEffect>
                    <a14:imgEffect>
                      <a14:artisticTexturiz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7" r="18999" b="15228"/>
          <a:stretch/>
        </p:blipFill>
        <p:spPr>
          <a:xfrm>
            <a:off x="1907704" y="620688"/>
            <a:ext cx="5458544" cy="4741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404664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В п.</a:t>
            </a:r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17-4</a:t>
            </a: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ст. 47 Закона РК «Об образовании» указано: </a:t>
            </a:r>
          </a:p>
          <a:p>
            <a:pPr marL="0" indent="0" algn="ctr">
              <a:buNone/>
            </a:pPr>
            <a:r>
              <a:rPr lang="ru-RU" sz="1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За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неисполнение обязанности по отработке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предусмотренной Законом,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молодой специалист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и доктор философии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PhD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возмещают расходы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понесенные за 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счет бюджетных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средств, в связи с их 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обучением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в бюджет через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оператора уполномоченного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органа в области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образования».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Оператор программы мониторинга является </a:t>
            </a:r>
            <a:b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АО «Финансовый центр»</a:t>
            </a:r>
            <a:endParaRPr lang="ru-RU" sz="2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4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Box 1"/>
          <p:cNvSpPr txBox="1">
            <a:spLocks noChangeArrowheads="1"/>
          </p:cNvSpPr>
          <p:nvPr/>
        </p:nvSpPr>
        <p:spPr bwMode="auto">
          <a:xfrm>
            <a:off x="251520" y="2042845"/>
            <a:ext cx="87849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Book Antiqua" pitchFamily="18" charset="0"/>
              </a:rPr>
              <a:t>ДОПОЛНИТЕЛЬНАЯ ИНФОРМАЦИЯ </a:t>
            </a:r>
            <a:br>
              <a:rPr lang="ru-RU" sz="2800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Book Antiqua" pitchFamily="18" charset="0"/>
              </a:rPr>
              <a:t>ПО СЛЕДУЮЩИМ КОНТАКТАМ:</a:t>
            </a:r>
          </a:p>
        </p:txBody>
      </p:sp>
      <p:pic>
        <p:nvPicPr>
          <p:cNvPr id="163843" name="Picture 2" descr="C:\Users\TastanbaevaZh\Desktop\fin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8913"/>
            <a:ext cx="2667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140968"/>
            <a:ext cx="83952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Контакты: 8(7172)69-50-32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, 69-50-34, 69-50-56, 69-50-57, 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69-50-58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Сотовый на время ЧС (карантина): 8 771 833 88 03, 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8 702 555 8902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Сайт: </a:t>
            </a:r>
            <a:r>
              <a:rPr lang="en-US" sz="2400" b="1" dirty="0">
                <a:solidFill>
                  <a:srgbClr val="002060"/>
                </a:solidFill>
                <a:latin typeface="Book Antiqua" pitchFamily="18" charset="0"/>
                <a:hlinkClick r:id="rId3"/>
              </a:rPr>
              <a:t>https://fincenter.kz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  <a:hlinkClick r:id="rId3"/>
              </a:rPr>
              <a:t>/</a:t>
            </a:r>
            <a:endParaRPr lang="ru-RU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Электронная почта: 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fincenter@fincenter.kz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45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191574" y="1517883"/>
            <a:ext cx="5991225" cy="7478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9000">
                <a:srgbClr val="F7E8E8"/>
              </a:gs>
              <a:gs pos="27000">
                <a:schemeClr val="accent2">
                  <a:lumMod val="40000"/>
                  <a:lumOff val="60000"/>
                </a:schemeClr>
              </a:gs>
              <a:gs pos="91000">
                <a:schemeClr val="bg1"/>
              </a:gs>
            </a:gsLst>
            <a:lin ang="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178178" name="Заголовок 1"/>
          <p:cNvSpPr txBox="1">
            <a:spLocks/>
          </p:cNvSpPr>
          <p:nvPr/>
        </p:nvSpPr>
        <p:spPr bwMode="auto">
          <a:xfrm>
            <a:off x="0" y="57398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Согласно пункту 17 статьи 47 Закона РК «Об образовании», а также </a:t>
            </a:r>
            <a:b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Правилам направления молодых специалистов на работу, утвержденные</a:t>
            </a:r>
            <a:b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Постановлением Правительства РК от 30.03.2012 г. № 390</a:t>
            </a:r>
          </a:p>
        </p:txBody>
      </p:sp>
      <p:grpSp>
        <p:nvGrpSpPr>
          <p:cNvPr id="178179" name="Группа 4"/>
          <p:cNvGrpSpPr>
            <a:grpSpLocks/>
          </p:cNvGrpSpPr>
          <p:nvPr/>
        </p:nvGrpSpPr>
        <p:grpSpPr bwMode="auto">
          <a:xfrm>
            <a:off x="179388" y="1484784"/>
            <a:ext cx="8209036" cy="4599513"/>
            <a:chOff x="509786" y="1136898"/>
            <a:chExt cx="8209036" cy="4599513"/>
          </a:xfrm>
        </p:grpSpPr>
        <p:sp>
          <p:nvSpPr>
            <p:cNvPr id="178181" name="Rectangle 2"/>
            <p:cNvSpPr>
              <a:spLocks noChangeArrowheads="1"/>
            </p:cNvSpPr>
            <p:nvPr/>
          </p:nvSpPr>
          <p:spPr bwMode="auto">
            <a:xfrm>
              <a:off x="2597348" y="1917848"/>
              <a:ext cx="5991225" cy="777504"/>
            </a:xfrm>
            <a:prstGeom prst="rect">
              <a:avLst/>
            </a:prstGeom>
            <a:gradFill rotWithShape="1">
              <a:gsLst>
                <a:gs pos="0">
                  <a:srgbClr val="FFD8B1"/>
                </a:gs>
                <a:gs pos="100000">
                  <a:srgbClr val="766452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2" name="Rectangle 3"/>
            <p:cNvSpPr>
              <a:spLocks noChangeArrowheads="1"/>
            </p:cNvSpPr>
            <p:nvPr/>
          </p:nvSpPr>
          <p:spPr bwMode="auto">
            <a:xfrm>
              <a:off x="4437261" y="4311427"/>
              <a:ext cx="4151312" cy="1357312"/>
            </a:xfrm>
            <a:prstGeom prst="rect">
              <a:avLst/>
            </a:prstGeom>
            <a:gradFill rotWithShape="1">
              <a:gsLst>
                <a:gs pos="0">
                  <a:srgbClr val="ACCEBD"/>
                </a:gs>
                <a:gs pos="100000">
                  <a:srgbClr val="505F57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3" name="Rectangle 4"/>
            <p:cNvSpPr>
              <a:spLocks noChangeArrowheads="1"/>
            </p:cNvSpPr>
            <p:nvPr/>
          </p:nvSpPr>
          <p:spPr bwMode="auto">
            <a:xfrm>
              <a:off x="3111698" y="2625502"/>
              <a:ext cx="5492750" cy="833223"/>
            </a:xfrm>
            <a:prstGeom prst="rect">
              <a:avLst/>
            </a:prstGeom>
            <a:gradFill rotWithShape="1">
              <a:gsLst>
                <a:gs pos="0">
                  <a:srgbClr val="E2E0A0"/>
                </a:gs>
                <a:gs pos="100000">
                  <a:srgbClr val="69684A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4" name="Rectangle 5"/>
            <p:cNvSpPr>
              <a:spLocks noChangeArrowheads="1"/>
            </p:cNvSpPr>
            <p:nvPr/>
          </p:nvSpPr>
          <p:spPr bwMode="auto">
            <a:xfrm>
              <a:off x="3697486" y="3368728"/>
              <a:ext cx="4891087" cy="942700"/>
            </a:xfrm>
            <a:prstGeom prst="rect">
              <a:avLst/>
            </a:prstGeom>
            <a:gradFill rotWithShape="1">
              <a:gsLst>
                <a:gs pos="0">
                  <a:srgbClr val="BED25A"/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5" name="Line 6"/>
            <p:cNvSpPr>
              <a:spLocks noChangeShapeType="1"/>
            </p:cNvSpPr>
            <p:nvPr/>
          </p:nvSpPr>
          <p:spPr bwMode="auto">
            <a:xfrm>
              <a:off x="2929136" y="2627089"/>
              <a:ext cx="565943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6" name="Line 7"/>
            <p:cNvSpPr>
              <a:spLocks noChangeShapeType="1"/>
            </p:cNvSpPr>
            <p:nvPr/>
          </p:nvSpPr>
          <p:spPr bwMode="auto">
            <a:xfrm>
              <a:off x="3697486" y="3369146"/>
              <a:ext cx="489108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7" name="Line 8"/>
            <p:cNvSpPr>
              <a:spLocks noChangeShapeType="1"/>
            </p:cNvSpPr>
            <p:nvPr/>
          </p:nvSpPr>
          <p:spPr bwMode="auto">
            <a:xfrm>
              <a:off x="4286448" y="4305250"/>
              <a:ext cx="4302125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8" name="Line 9"/>
            <p:cNvSpPr>
              <a:spLocks noChangeShapeType="1"/>
            </p:cNvSpPr>
            <p:nvPr/>
          </p:nvSpPr>
          <p:spPr bwMode="auto">
            <a:xfrm>
              <a:off x="509786" y="5668739"/>
              <a:ext cx="807878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90" name="Text Box 11"/>
            <p:cNvSpPr txBox="1">
              <a:spLocks noChangeArrowheads="1"/>
            </p:cNvSpPr>
            <p:nvPr/>
          </p:nvSpPr>
          <p:spPr bwMode="auto">
            <a:xfrm>
              <a:off x="4374389" y="2695352"/>
              <a:ext cx="43444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2012 года поступления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smtClean="0">
                  <a:solidFill>
                    <a:srgbClr val="002060"/>
                  </a:solidFill>
                  <a:latin typeface="Book Antiqua" pitchFamily="18" charset="0"/>
                </a:rPr>
                <a:t>в </a:t>
              </a:r>
              <a:r>
                <a:rPr kumimoji="1" lang="ru-RU" altLang="ko-KR" sz="1200" smtClean="0">
                  <a:solidFill>
                    <a:srgbClr val="002060"/>
                  </a:solidFill>
                  <a:latin typeface="Book Antiqua" pitchFamily="18" charset="0"/>
                </a:rPr>
                <a:t>организациях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высшего и (или) послевузовского образования и научных организациях 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178191" name="Text Box 12"/>
            <p:cNvSpPr txBox="1">
              <a:spLocks noChangeArrowheads="1"/>
            </p:cNvSpPr>
            <p:nvPr/>
          </p:nvSpPr>
          <p:spPr bwMode="auto">
            <a:xfrm>
              <a:off x="3028903" y="1856978"/>
              <a:ext cx="568991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2012 года поступления (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пед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/мед  специальности) отрабатывают в государственных организациях обр./здрав.</a:t>
              </a:r>
            </a:p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2017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года все 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остальные специальности в орг. независимо от формы собственности 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178192" name="Text Box 13"/>
            <p:cNvSpPr txBox="1">
              <a:spLocks noChangeArrowheads="1"/>
            </p:cNvSpPr>
            <p:nvPr/>
          </p:nvSpPr>
          <p:spPr bwMode="auto">
            <a:xfrm>
              <a:off x="2526134" y="1136898"/>
              <a:ext cx="61926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2008 года поступления (педагогические и медицинские  специальности)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2012 год поступления (ветеринарные специальности)</a:t>
              </a:r>
              <a:b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</a:b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 отрабатывают в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сельской местности в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гос.организациях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образ./здрав./в области ветеринарии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grpSp>
          <p:nvGrpSpPr>
            <p:cNvPr id="178193" name="Group 14"/>
            <p:cNvGrpSpPr>
              <a:grpSpLocks/>
            </p:cNvGrpSpPr>
            <p:nvPr/>
          </p:nvGrpSpPr>
          <p:grpSpPr bwMode="auto">
            <a:xfrm>
              <a:off x="509786" y="1196752"/>
              <a:ext cx="4678362" cy="4476750"/>
              <a:chOff x="-115" y="653"/>
              <a:chExt cx="3913" cy="3607"/>
            </a:xfrm>
          </p:grpSpPr>
          <p:grpSp>
            <p:nvGrpSpPr>
              <p:cNvPr id="178198" name="Group 15"/>
              <p:cNvGrpSpPr>
                <a:grpSpLocks/>
              </p:cNvGrpSpPr>
              <p:nvPr/>
            </p:nvGrpSpPr>
            <p:grpSpPr bwMode="auto">
              <a:xfrm>
                <a:off x="-115" y="3051"/>
                <a:ext cx="3913" cy="1214"/>
                <a:chOff x="61" y="3086"/>
                <a:chExt cx="2912" cy="963"/>
              </a:xfrm>
            </p:grpSpPr>
            <p:sp>
              <p:nvSpPr>
                <p:cNvPr id="39" name="Freeform 16"/>
                <p:cNvSpPr>
                  <a:spLocks/>
                </p:cNvSpPr>
                <p:nvPr/>
              </p:nvSpPr>
              <p:spPr bwMode="gray">
                <a:xfrm>
                  <a:off x="351" y="3086"/>
                  <a:ext cx="2242" cy="346"/>
                </a:xfrm>
                <a:custGeom>
                  <a:avLst/>
                  <a:gdLst>
                    <a:gd name="T0" fmla="*/ 0 w 2208"/>
                    <a:gd name="T1" fmla="*/ 1672 h 303"/>
                    <a:gd name="T2" fmla="*/ 2412 w 2208"/>
                    <a:gd name="T3" fmla="*/ 1698 h 303"/>
                    <a:gd name="T4" fmla="*/ 2693 w 2208"/>
                    <a:gd name="T5" fmla="*/ 0 h 303"/>
                    <a:gd name="T6" fmla="*/ 842 w 2208"/>
                    <a:gd name="T7" fmla="*/ 159 h 303"/>
                    <a:gd name="T8" fmla="*/ 0 w 2208"/>
                    <a:gd name="T9" fmla="*/ 1672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solidFill>
                  <a:srgbClr val="5590D7"/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40" name="Freeform 17"/>
                <p:cNvSpPr>
                  <a:spLocks/>
                </p:cNvSpPr>
                <p:nvPr/>
              </p:nvSpPr>
              <p:spPr bwMode="gray">
                <a:xfrm>
                  <a:off x="61" y="3429"/>
                  <a:ext cx="2597" cy="617"/>
                </a:xfrm>
                <a:custGeom>
                  <a:avLst/>
                  <a:gdLst>
                    <a:gd name="T0" fmla="*/ 0 w 2557"/>
                    <a:gd name="T1" fmla="*/ 3186 h 538"/>
                    <a:gd name="T2" fmla="*/ 3128 w 2557"/>
                    <a:gd name="T3" fmla="*/ 3182 h 538"/>
                    <a:gd name="T4" fmla="*/ 2767 w 2557"/>
                    <a:gd name="T5" fmla="*/ 1 h 538"/>
                    <a:gd name="T6" fmla="*/ 353 w 2557"/>
                    <a:gd name="T7" fmla="*/ 0 h 538"/>
                    <a:gd name="T8" fmla="*/ 0 w 2557"/>
                    <a:gd name="T9" fmla="*/ 3186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41" name="Freeform 18"/>
                <p:cNvSpPr>
                  <a:spLocks/>
                </p:cNvSpPr>
                <p:nvPr/>
              </p:nvSpPr>
              <p:spPr bwMode="gray">
                <a:xfrm>
                  <a:off x="2352" y="3092"/>
                  <a:ext cx="621" cy="957"/>
                </a:xfrm>
                <a:custGeom>
                  <a:avLst/>
                  <a:gdLst>
                    <a:gd name="T0" fmla="*/ 366 w 612"/>
                    <a:gd name="T1" fmla="*/ 4837 h 836"/>
                    <a:gd name="T2" fmla="*/ 739 w 612"/>
                    <a:gd name="T3" fmla="*/ 2755 h 836"/>
                    <a:gd name="T4" fmla="*/ 273 w 612"/>
                    <a:gd name="T5" fmla="*/ 0 h 836"/>
                    <a:gd name="T6" fmla="*/ 0 w 612"/>
                    <a:gd name="T7" fmla="*/ 1753 h 836"/>
                    <a:gd name="T8" fmla="*/ 366 w 612"/>
                    <a:gd name="T9" fmla="*/ 4837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70A2DE"/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199" name="Group 19"/>
              <p:cNvGrpSpPr>
                <a:grpSpLocks/>
              </p:cNvGrpSpPr>
              <p:nvPr/>
            </p:nvGrpSpPr>
            <p:grpSpPr bwMode="auto">
              <a:xfrm>
                <a:off x="305" y="2403"/>
                <a:ext cx="2912" cy="963"/>
                <a:chOff x="305" y="2403"/>
                <a:chExt cx="2912" cy="963"/>
              </a:xfrm>
            </p:grpSpPr>
            <p:sp>
              <p:nvSpPr>
                <p:cNvPr id="178211" name="Freeform 20"/>
                <p:cNvSpPr>
                  <a:spLocks/>
                </p:cNvSpPr>
                <p:nvPr/>
              </p:nvSpPr>
              <p:spPr bwMode="gray">
                <a:xfrm>
                  <a:off x="595" y="2403"/>
                  <a:ext cx="2242" cy="346"/>
                </a:xfrm>
                <a:custGeom>
                  <a:avLst/>
                  <a:gdLst>
                    <a:gd name="T0" fmla="*/ 0 w 2208"/>
                    <a:gd name="T1" fmla="*/ 89569 h 303"/>
                    <a:gd name="T2" fmla="*/ 3814 w 2208"/>
                    <a:gd name="T3" fmla="*/ 91006 h 303"/>
                    <a:gd name="T4" fmla="*/ 4260 w 2208"/>
                    <a:gd name="T5" fmla="*/ 0 h 303"/>
                    <a:gd name="T6" fmla="*/ 1332 w 2208"/>
                    <a:gd name="T7" fmla="*/ 8581 h 303"/>
                    <a:gd name="T8" fmla="*/ 0 w 2208"/>
                    <a:gd name="T9" fmla="*/ 8956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558000"/>
                    </a:gs>
                    <a:gs pos="50000">
                      <a:srgbClr val="385500"/>
                    </a:gs>
                    <a:gs pos="100000">
                      <a:srgbClr val="558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gray">
                <a:xfrm>
                  <a:off x="305" y="2746"/>
                  <a:ext cx="2597" cy="618"/>
                </a:xfrm>
                <a:custGeom>
                  <a:avLst/>
                  <a:gdLst>
                    <a:gd name="T0" fmla="*/ 0 w 2557"/>
                    <a:gd name="T1" fmla="*/ 4191 h 538"/>
                    <a:gd name="T2" fmla="*/ 3227 w 2557"/>
                    <a:gd name="T3" fmla="*/ 4185 h 538"/>
                    <a:gd name="T4" fmla="*/ 2854 w 2557"/>
                    <a:gd name="T5" fmla="*/ 1 h 538"/>
                    <a:gd name="T6" fmla="*/ 365 w 2557"/>
                    <a:gd name="T7" fmla="*/ 0 h 538"/>
                    <a:gd name="T8" fmla="*/ 0 w 2557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gray">
                <a:xfrm>
                  <a:off x="2595" y="2409"/>
                  <a:ext cx="619" cy="957"/>
                </a:xfrm>
                <a:custGeom>
                  <a:avLst/>
                  <a:gdLst>
                    <a:gd name="T0" fmla="*/ 376 w 612"/>
                    <a:gd name="T1" fmla="*/ 6338 h 836"/>
                    <a:gd name="T2" fmla="*/ 761 w 612"/>
                    <a:gd name="T3" fmla="*/ 3611 h 836"/>
                    <a:gd name="T4" fmla="*/ 281 w 612"/>
                    <a:gd name="T5" fmla="*/ 0 h 836"/>
                    <a:gd name="T6" fmla="*/ 0 w 612"/>
                    <a:gd name="T7" fmla="*/ 2297 h 836"/>
                    <a:gd name="T8" fmla="*/ 376 w 612"/>
                    <a:gd name="T9" fmla="*/ 6338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0" name="Group 23"/>
              <p:cNvGrpSpPr>
                <a:grpSpLocks/>
              </p:cNvGrpSpPr>
              <p:nvPr/>
            </p:nvGrpSpPr>
            <p:grpSpPr bwMode="auto">
              <a:xfrm>
                <a:off x="635" y="1825"/>
                <a:ext cx="2150" cy="838"/>
                <a:chOff x="635" y="1825"/>
                <a:chExt cx="2150" cy="838"/>
              </a:xfrm>
            </p:grpSpPr>
            <p:sp>
              <p:nvSpPr>
                <p:cNvPr id="178208" name="Freeform 24"/>
                <p:cNvSpPr>
                  <a:spLocks/>
                </p:cNvSpPr>
                <p:nvPr/>
              </p:nvSpPr>
              <p:spPr bwMode="gray">
                <a:xfrm>
                  <a:off x="2261" y="1825"/>
                  <a:ext cx="524" cy="838"/>
                </a:xfrm>
                <a:custGeom>
                  <a:avLst/>
                  <a:gdLst>
                    <a:gd name="T0" fmla="*/ 0 w 516"/>
                    <a:gd name="T1" fmla="*/ 67361 h 732"/>
                    <a:gd name="T2" fmla="*/ 570 w 516"/>
                    <a:gd name="T3" fmla="*/ 245228 h 732"/>
                    <a:gd name="T4" fmla="*/ 997 w 516"/>
                    <a:gd name="T5" fmla="*/ 148815 h 732"/>
                    <a:gd name="T6" fmla="*/ 302 w 516"/>
                    <a:gd name="T7" fmla="*/ 0 h 732"/>
                    <a:gd name="T8" fmla="*/ 0 w 516"/>
                    <a:gd name="T9" fmla="*/ 67361 h 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6"/>
                    <a:gd name="T16" fmla="*/ 0 h 732"/>
                    <a:gd name="T17" fmla="*/ 516 w 516"/>
                    <a:gd name="T18" fmla="*/ 732 h 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6" h="732">
                      <a:moveTo>
                        <a:pt x="0" y="201"/>
                      </a:moveTo>
                      <a:lnTo>
                        <a:pt x="294" y="731"/>
                      </a:lnTo>
                      <a:lnTo>
                        <a:pt x="515" y="444"/>
                      </a:lnTo>
                      <a:lnTo>
                        <a:pt x="156" y="0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FEF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9" name="Freeform 25"/>
                <p:cNvSpPr>
                  <a:spLocks/>
                </p:cNvSpPr>
                <p:nvPr/>
              </p:nvSpPr>
              <p:spPr bwMode="gray">
                <a:xfrm>
                  <a:off x="915" y="1825"/>
                  <a:ext cx="1504" cy="226"/>
                </a:xfrm>
                <a:custGeom>
                  <a:avLst/>
                  <a:gdLst>
                    <a:gd name="T0" fmla="*/ 0 w 1481"/>
                    <a:gd name="T1" fmla="*/ 72095 h 197"/>
                    <a:gd name="T2" fmla="*/ 2577 w 1481"/>
                    <a:gd name="T3" fmla="*/ 72095 h 197"/>
                    <a:gd name="T4" fmla="*/ 2870 w 1481"/>
                    <a:gd name="T5" fmla="*/ 0 h 197"/>
                    <a:gd name="T6" fmla="*/ 713 w 1481"/>
                    <a:gd name="T7" fmla="*/ 3 h 197"/>
                    <a:gd name="T8" fmla="*/ 0 w 1481"/>
                    <a:gd name="T9" fmla="*/ 72095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1"/>
                    <a:gd name="T16" fmla="*/ 0 h 197"/>
                    <a:gd name="T17" fmla="*/ 1481 w 1481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1" h="197">
                      <a:moveTo>
                        <a:pt x="0" y="196"/>
                      </a:moveTo>
                      <a:lnTo>
                        <a:pt x="1329" y="196"/>
                      </a:lnTo>
                      <a:lnTo>
                        <a:pt x="1480" y="0"/>
                      </a:lnTo>
                      <a:lnTo>
                        <a:pt x="367" y="3"/>
                      </a:lnTo>
                      <a:lnTo>
                        <a:pt x="0" y="196"/>
                      </a:lnTo>
                    </a:path>
                  </a:pathLst>
                </a:custGeom>
                <a:gradFill rotWithShape="1">
                  <a:gsLst>
                    <a:gs pos="0">
                      <a:srgbClr val="9E9A00"/>
                    </a:gs>
                    <a:gs pos="50000">
                      <a:srgbClr val="696600"/>
                    </a:gs>
                    <a:gs pos="100000">
                      <a:srgbClr val="9E9A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10" name="Freeform 26"/>
                <p:cNvSpPr>
                  <a:spLocks/>
                </p:cNvSpPr>
                <p:nvPr/>
              </p:nvSpPr>
              <p:spPr bwMode="gray">
                <a:xfrm>
                  <a:off x="635" y="2051"/>
                  <a:ext cx="1935" cy="607"/>
                </a:xfrm>
                <a:custGeom>
                  <a:avLst/>
                  <a:gdLst>
                    <a:gd name="T0" fmla="*/ 0 w 1906"/>
                    <a:gd name="T1" fmla="*/ 180360 h 530"/>
                    <a:gd name="T2" fmla="*/ 3646 w 1906"/>
                    <a:gd name="T3" fmla="*/ 180360 h 530"/>
                    <a:gd name="T4" fmla="*/ 3075 w 1906"/>
                    <a:gd name="T5" fmla="*/ 0 h 530"/>
                    <a:gd name="T6" fmla="*/ 539 w 1906"/>
                    <a:gd name="T7" fmla="*/ 0 h 530"/>
                    <a:gd name="T8" fmla="*/ 0 w 1906"/>
                    <a:gd name="T9" fmla="*/ 180360 h 5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6"/>
                    <a:gd name="T16" fmla="*/ 0 h 530"/>
                    <a:gd name="T17" fmla="*/ 1906 w 1906"/>
                    <a:gd name="T18" fmla="*/ 530 h 5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6" h="530">
                      <a:moveTo>
                        <a:pt x="0" y="529"/>
                      </a:moveTo>
                      <a:lnTo>
                        <a:pt x="1905" y="529"/>
                      </a:lnTo>
                      <a:lnTo>
                        <a:pt x="1606" y="0"/>
                      </a:lnTo>
                      <a:lnTo>
                        <a:pt x="282" y="0"/>
                      </a:lnTo>
                      <a:lnTo>
                        <a:pt x="0" y="529"/>
                      </a:lnTo>
                    </a:path>
                  </a:pathLst>
                </a:custGeom>
                <a:gradFill rotWithShape="1">
                  <a:gsLst>
                    <a:gs pos="0">
                      <a:srgbClr val="CCCC00"/>
                    </a:gs>
                    <a:gs pos="100000">
                      <a:srgbClr val="5E5E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1" name="Group 27"/>
              <p:cNvGrpSpPr>
                <a:grpSpLocks/>
              </p:cNvGrpSpPr>
              <p:nvPr/>
            </p:nvGrpSpPr>
            <p:grpSpPr bwMode="auto">
              <a:xfrm>
                <a:off x="955" y="1234"/>
                <a:ext cx="1404" cy="737"/>
                <a:chOff x="955" y="1234"/>
                <a:chExt cx="1404" cy="737"/>
              </a:xfrm>
            </p:grpSpPr>
            <p:sp>
              <p:nvSpPr>
                <p:cNvPr id="178205" name="Freeform 28"/>
                <p:cNvSpPr>
                  <a:spLocks/>
                </p:cNvSpPr>
                <p:nvPr/>
              </p:nvSpPr>
              <p:spPr bwMode="gray">
                <a:xfrm>
                  <a:off x="1250" y="1239"/>
                  <a:ext cx="742" cy="118"/>
                </a:xfrm>
                <a:custGeom>
                  <a:avLst/>
                  <a:gdLst>
                    <a:gd name="T0" fmla="*/ 0 w 734"/>
                    <a:gd name="T1" fmla="*/ 22714 h 104"/>
                    <a:gd name="T2" fmla="*/ 1038 w 734"/>
                    <a:gd name="T3" fmla="*/ 23580 h 104"/>
                    <a:gd name="T4" fmla="*/ 1167 w 734"/>
                    <a:gd name="T5" fmla="*/ 0 h 104"/>
                    <a:gd name="T6" fmla="*/ 284 w 734"/>
                    <a:gd name="T7" fmla="*/ 0 h 104"/>
                    <a:gd name="T8" fmla="*/ 0 w 734"/>
                    <a:gd name="T9" fmla="*/ 2271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4"/>
                    <a:gd name="T16" fmla="*/ 0 h 104"/>
                    <a:gd name="T17" fmla="*/ 734 w 73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4" h="104">
                      <a:moveTo>
                        <a:pt x="0" y="100"/>
                      </a:moveTo>
                      <a:lnTo>
                        <a:pt x="652" y="103"/>
                      </a:lnTo>
                      <a:lnTo>
                        <a:pt x="733" y="0"/>
                      </a:lnTo>
                      <a:lnTo>
                        <a:pt x="180" y="0"/>
                      </a:lnTo>
                      <a:lnTo>
                        <a:pt x="0" y="100"/>
                      </a:lnTo>
                    </a:path>
                  </a:pathLst>
                </a:custGeom>
                <a:gradFill rotWithShape="1">
                  <a:gsLst>
                    <a:gs pos="0">
                      <a:srgbClr val="FF6535"/>
                    </a:gs>
                    <a:gs pos="50000">
                      <a:srgbClr val="A94323"/>
                    </a:gs>
                    <a:gs pos="100000">
                      <a:srgbClr val="FF6535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6" name="Freeform 29"/>
                <p:cNvSpPr>
                  <a:spLocks/>
                </p:cNvSpPr>
                <p:nvPr/>
              </p:nvSpPr>
              <p:spPr bwMode="gray">
                <a:xfrm>
                  <a:off x="955" y="1354"/>
                  <a:ext cx="1258" cy="617"/>
                </a:xfrm>
                <a:custGeom>
                  <a:avLst/>
                  <a:gdLst>
                    <a:gd name="T0" fmla="*/ 0 w 1239"/>
                    <a:gd name="T1" fmla="*/ 194238 h 538"/>
                    <a:gd name="T2" fmla="*/ 2380 w 1239"/>
                    <a:gd name="T3" fmla="*/ 194238 h 538"/>
                    <a:gd name="T4" fmla="*/ 1827 w 1239"/>
                    <a:gd name="T5" fmla="*/ 0 h 538"/>
                    <a:gd name="T6" fmla="*/ 554 w 1239"/>
                    <a:gd name="T7" fmla="*/ 0 h 538"/>
                    <a:gd name="T8" fmla="*/ 0 w 1239"/>
                    <a:gd name="T9" fmla="*/ 194238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9"/>
                    <a:gd name="T16" fmla="*/ 0 h 538"/>
                    <a:gd name="T17" fmla="*/ 1239 w 1239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9" h="538">
                      <a:moveTo>
                        <a:pt x="0" y="537"/>
                      </a:moveTo>
                      <a:lnTo>
                        <a:pt x="1238" y="537"/>
                      </a:lnTo>
                      <a:lnTo>
                        <a:pt x="950" y="0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100000">
                      <a:srgbClr val="764718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7" name="Freeform 30"/>
                <p:cNvSpPr>
                  <a:spLocks/>
                </p:cNvSpPr>
                <p:nvPr/>
              </p:nvSpPr>
              <p:spPr bwMode="gray">
                <a:xfrm>
                  <a:off x="1914" y="1234"/>
                  <a:ext cx="445" cy="732"/>
                </a:xfrm>
                <a:custGeom>
                  <a:avLst/>
                  <a:gdLst>
                    <a:gd name="T0" fmla="*/ 516 w 439"/>
                    <a:gd name="T1" fmla="*/ 235104 h 638"/>
                    <a:gd name="T2" fmla="*/ 784 w 439"/>
                    <a:gd name="T3" fmla="*/ 162639 h 638"/>
                    <a:gd name="T4" fmla="*/ 134 w 439"/>
                    <a:gd name="T5" fmla="*/ 0 h 638"/>
                    <a:gd name="T6" fmla="*/ 0 w 439"/>
                    <a:gd name="T7" fmla="*/ 35237 h 638"/>
                    <a:gd name="T8" fmla="*/ 516 w 439"/>
                    <a:gd name="T9" fmla="*/ 235104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638"/>
                    <a:gd name="T17" fmla="*/ 439 w 43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638">
                      <a:moveTo>
                        <a:pt x="289" y="637"/>
                      </a:moveTo>
                      <a:lnTo>
                        <a:pt x="438" y="441"/>
                      </a:lnTo>
                      <a:lnTo>
                        <a:pt x="79" y="0"/>
                      </a:lnTo>
                      <a:lnTo>
                        <a:pt x="0" y="96"/>
                      </a:lnTo>
                      <a:lnTo>
                        <a:pt x="289" y="637"/>
                      </a:lnTo>
                    </a:path>
                  </a:pathLst>
                </a:custGeom>
                <a:solidFill>
                  <a:srgbClr val="FFBA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2" name="Group 31"/>
              <p:cNvGrpSpPr>
                <a:grpSpLocks/>
              </p:cNvGrpSpPr>
              <p:nvPr/>
            </p:nvGrpSpPr>
            <p:grpSpPr bwMode="auto">
              <a:xfrm>
                <a:off x="1284" y="653"/>
                <a:ext cx="653" cy="616"/>
                <a:chOff x="1284" y="653"/>
                <a:chExt cx="653" cy="616"/>
              </a:xfrm>
            </p:grpSpPr>
            <p:sp>
              <p:nvSpPr>
                <p:cNvPr id="178203" name="Freeform 32"/>
                <p:cNvSpPr>
                  <a:spLocks/>
                </p:cNvSpPr>
                <p:nvPr/>
              </p:nvSpPr>
              <p:spPr bwMode="gray">
                <a:xfrm>
                  <a:off x="1284" y="653"/>
                  <a:ext cx="598" cy="616"/>
                </a:xfrm>
                <a:custGeom>
                  <a:avLst/>
                  <a:gdLst>
                    <a:gd name="T0" fmla="*/ 0 w 587"/>
                    <a:gd name="T1" fmla="*/ 194914 h 537"/>
                    <a:gd name="T2" fmla="*/ 1298 w 587"/>
                    <a:gd name="T3" fmla="*/ 196133 h 537"/>
                    <a:gd name="T4" fmla="*/ 628 w 587"/>
                    <a:gd name="T5" fmla="*/ 0 h 537"/>
                    <a:gd name="T6" fmla="*/ 0 w 587"/>
                    <a:gd name="T7" fmla="*/ 194914 h 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7"/>
                    <a:gd name="T13" fmla="*/ 0 h 537"/>
                    <a:gd name="T14" fmla="*/ 587 w 587"/>
                    <a:gd name="T15" fmla="*/ 537 h 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7" h="537">
                      <a:moveTo>
                        <a:pt x="0" y="533"/>
                      </a:moveTo>
                      <a:lnTo>
                        <a:pt x="586" y="536"/>
                      </a:lnTo>
                      <a:lnTo>
                        <a:pt x="283" y="0"/>
                      </a:lnTo>
                      <a:lnTo>
                        <a:pt x="0" y="533"/>
                      </a:lnTo>
                    </a:path>
                  </a:pathLst>
                </a:custGeom>
                <a:solidFill>
                  <a:srgbClr val="F778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4" name="Freeform 33"/>
                <p:cNvSpPr>
                  <a:spLocks/>
                </p:cNvSpPr>
                <p:nvPr/>
              </p:nvSpPr>
              <p:spPr bwMode="gray">
                <a:xfrm>
                  <a:off x="1568" y="653"/>
                  <a:ext cx="369" cy="613"/>
                </a:xfrm>
                <a:custGeom>
                  <a:avLst/>
                  <a:gdLst>
                    <a:gd name="T0" fmla="*/ 531 w 364"/>
                    <a:gd name="T1" fmla="*/ 185852 h 535"/>
                    <a:gd name="T2" fmla="*/ 651 w 364"/>
                    <a:gd name="T3" fmla="*/ 154898 h 535"/>
                    <a:gd name="T4" fmla="*/ 0 w 364"/>
                    <a:gd name="T5" fmla="*/ 0 h 535"/>
                    <a:gd name="T6" fmla="*/ 531 w 364"/>
                    <a:gd name="T7" fmla="*/ 185852 h 5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4"/>
                    <a:gd name="T13" fmla="*/ 0 h 535"/>
                    <a:gd name="T14" fmla="*/ 364 w 364"/>
                    <a:gd name="T15" fmla="*/ 535 h 5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4" h="535">
                      <a:moveTo>
                        <a:pt x="296" y="534"/>
                      </a:moveTo>
                      <a:lnTo>
                        <a:pt x="363" y="445"/>
                      </a:lnTo>
                      <a:lnTo>
                        <a:pt x="0" y="0"/>
                      </a:lnTo>
                      <a:lnTo>
                        <a:pt x="296" y="534"/>
                      </a:lnTo>
                    </a:path>
                  </a:pathLst>
                </a:custGeom>
                <a:solidFill>
                  <a:srgbClr val="F7785F"/>
                </a:solidFill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</p:grp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1897767" y="2310272"/>
              <a:ext cx="1348447" cy="289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eaLnBrk="0" fontAlgn="base" latinLnBrk="1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ГОСЗАКАЗ</a:t>
              </a:r>
              <a:endParaRPr kumimoji="1" lang="en-US" altLang="ko-K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1180438" y="1282655"/>
              <a:ext cx="1138996" cy="4919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 eaLnBrk="0" fontAlgn="base" latinLnBrk="1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Сельская квота</a:t>
              </a:r>
              <a:endParaRPr kumimoji="1" lang="en-US" altLang="ko-K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1180438" y="4930552"/>
              <a:ext cx="3192463" cy="527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Высшее послевузовское образование</a:t>
              </a:r>
              <a:b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</a:b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(1. магистратура</a:t>
              </a: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, 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2. резидентура</a:t>
              </a: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)</a:t>
              </a:r>
              <a:endParaRPr kumimoji="1" lang="en-US" altLang="ko-K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140310" name="Rectangle 37"/>
            <p:cNvSpPr>
              <a:spLocks noChangeArrowheads="1"/>
            </p:cNvSpPr>
            <p:nvPr/>
          </p:nvSpPr>
          <p:spPr bwMode="auto">
            <a:xfrm>
              <a:off x="1456695" y="3171387"/>
              <a:ext cx="2257283" cy="2873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Доктора 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/>
              </a:r>
              <a:b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</a:b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философии</a:t>
              </a:r>
              <a:b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</a:b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(</a:t>
              </a:r>
              <a:r>
                <a:rPr kumimoji="1" lang="en-US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PhD)</a:t>
              </a:r>
            </a:p>
          </p:txBody>
        </p:sp>
        <p:sp>
          <p:nvSpPr>
            <p:cNvPr id="178189" name="Text Box 10"/>
            <p:cNvSpPr txBox="1">
              <a:spLocks noChangeArrowheads="1"/>
            </p:cNvSpPr>
            <p:nvPr/>
          </p:nvSpPr>
          <p:spPr bwMode="auto">
            <a:xfrm>
              <a:off x="4840486" y="4305250"/>
              <a:ext cx="3878336" cy="143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marL="228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с 2016 года поступления</a:t>
              </a:r>
              <a:b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</a:b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пед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./мед. спец-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ти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в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гос.орг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-х образ./здрав-я; </a:t>
              </a:r>
              <a:b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</a:b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2017 года поступления </a:t>
              </a:r>
              <a:r>
                <a:rPr kumimoji="1" lang="ru-RU" altLang="ko-KR" sz="1200" u="sng" dirty="0" smtClean="0">
                  <a:solidFill>
                    <a:srgbClr val="002060"/>
                  </a:solidFill>
                  <a:latin typeface="Book Antiqua" pitchFamily="18" charset="0"/>
                </a:rPr>
                <a:t>все остальные специальности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в орг. независимо от формы собственности</a:t>
              </a:r>
            </a:p>
            <a:p>
              <a:pPr marL="228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endParaRPr kumimoji="1" lang="ru-RU" altLang="ko-KR" sz="300" dirty="0" smtClean="0">
                <a:solidFill>
                  <a:srgbClr val="002060"/>
                </a:solidFill>
                <a:latin typeface="Book Antiqua" pitchFamily="18" charset="0"/>
              </a:endParaRPr>
            </a:p>
            <a:p>
              <a:pPr marL="228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2016 года поступления в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гос.оранизациях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здравоохранения</a:t>
              </a:r>
            </a:p>
          </p:txBody>
        </p:sp>
      </p:grpSp>
      <p:sp>
        <p:nvSpPr>
          <p:cNvPr id="178180" name="TextBox 41"/>
          <p:cNvSpPr txBox="1">
            <a:spLocks noChangeArrowheads="1"/>
          </p:cNvSpPr>
          <p:nvPr/>
        </p:nvSpPr>
        <p:spPr bwMode="auto">
          <a:xfrm>
            <a:off x="899592" y="1074222"/>
            <a:ext cx="75910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Book Antiqua" pitchFamily="18" charset="0"/>
              </a:rPr>
              <a:t>Возложена обязательная трехгодичная отработка на следующих граждан: </a:t>
            </a: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1353344" y="6165304"/>
            <a:ext cx="6400800" cy="5676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 года после окончания вуза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3333367" y="3670080"/>
            <a:ext cx="50550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r" eaLnBrk="0" fontAlgn="base" latinLnBrk="1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с 2016 года поступления 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граждане РК 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из числа сельской молодежи, переселяющихся 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в регионы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, определенные Правительством Республики Казахстан (педагогические, технические и сельскохозяйственные специальности) отрабатывают в регионе по месту обучения</a:t>
            </a:r>
            <a:endParaRPr kumimoji="1" lang="en-US" altLang="ko-KR" sz="12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rot="10800000" flipV="1">
            <a:off x="914400" y="2091055"/>
            <a:ext cx="1277174" cy="1"/>
          </a:xfrm>
          <a:prstGeom prst="bentConnector3">
            <a:avLst>
              <a:gd name="adj1" fmla="val 50000"/>
            </a:avLst>
          </a:prstGeom>
          <a:ln w="19050" cap="rnd"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34"/>
          <p:cNvSpPr txBox="1">
            <a:spLocks noChangeArrowheads="1"/>
          </p:cNvSpPr>
          <p:nvPr/>
        </p:nvSpPr>
        <p:spPr bwMode="auto">
          <a:xfrm>
            <a:off x="10476656" y="2569176"/>
            <a:ext cx="886782" cy="3016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0" fontAlgn="base" latinLnBrk="1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k-KZ" altLang="ko-K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Gulim" pitchFamily="34" charset="-127"/>
              </a:rPr>
              <a:t>Серпін</a:t>
            </a:r>
            <a:endParaRPr kumimoji="1" lang="en-US" altLang="ko-K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Gulim" pitchFamily="34" charset="-127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2566990" y="2265734"/>
            <a:ext cx="5707060" cy="0"/>
          </a:xfrm>
          <a:prstGeom prst="line">
            <a:avLst/>
          </a:prstGeom>
          <a:noFill/>
          <a:ln w="12700">
            <a:solidFill>
              <a:srgbClr val="000000">
                <a:alpha val="50195"/>
              </a:srgb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971600" y="4327168"/>
            <a:ext cx="2788517" cy="39797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Граждане РК из числа </a:t>
            </a:r>
            <a:b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</a:br>
            <a: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сельской молодежи </a:t>
            </a: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поступившие</a:t>
            </a:r>
            <a:b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</a:b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в пределах </a:t>
            </a:r>
            <a: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квоты</a:t>
            </a:r>
            <a:endParaRPr kumimoji="1" lang="en-US" altLang="ko-K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25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060" y="363952"/>
            <a:ext cx="3540103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СЕЛЬСКАЯ КВОТА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455" y="1052736"/>
            <a:ext cx="7711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Поступившие по </a:t>
            </a:r>
            <a:r>
              <a:rPr lang="ru-RU" sz="2000" b="1" i="1" u="sng" dirty="0" smtClean="0">
                <a:solidFill>
                  <a:srgbClr val="FF0000"/>
                </a:solidFill>
                <a:latin typeface="Book Antiqua" pitchFamily="18" charset="0"/>
              </a:rPr>
              <a:t>сельской квоте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на педагогические, медицинские и ветеринарные 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специальности (</a:t>
            </a:r>
            <a:r>
              <a:rPr lang="ru-RU" sz="2000" i="1" dirty="0" err="1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интернатура)</a:t>
            </a:r>
            <a:endParaRPr lang="ru-RU" sz="20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01436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Педагогические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2228" y="2204864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5444" y="299695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Медицинские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4068" y="299695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Ветеринарные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259632" y="3861049"/>
            <a:ext cx="68407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977532" y="3861049"/>
            <a:ext cx="68407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086156" y="3905550"/>
            <a:ext cx="68407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07082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</a:t>
            </a:r>
            <a:r>
              <a:rPr lang="ru-RU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  <a:t>сельской местности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организации ОБРАЗОВАНИЯ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5424" y="508759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</a:t>
            </a:r>
            <a:r>
              <a:rPr lang="ru-RU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  <a:t>сельской местности </a:t>
            </a:r>
            <a:b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организации ЗДРАВООХРАНЕНИЯ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4468" y="508759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</a:t>
            </a:r>
            <a:r>
              <a:rPr lang="ru-RU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ru-RU" u="sng" dirty="0" smtClean="0">
                <a:solidFill>
                  <a:srgbClr val="0070C0"/>
                </a:solidFill>
                <a:latin typeface="Book Antiqua" pitchFamily="18" charset="0"/>
              </a:rPr>
              <a:t>сельской местности </a:t>
            </a: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организациях в области ВЕТЕРЕНАРИИИ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184" y="149731"/>
            <a:ext cx="748883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dirty="0" smtClean="0"/>
              <a:t> ГОСУДАРСТВЕННЫЙ ОБРАЗОВАЕТЛЬНЫЙ ЗАКАЗ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17193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Поступившие по </a:t>
            </a:r>
            <a:r>
              <a:rPr lang="ru-RU" sz="2000" b="1" i="1" u="sng" dirty="0" smtClean="0">
                <a:solidFill>
                  <a:srgbClr val="FF0000"/>
                </a:solidFill>
                <a:latin typeface="Book Antiqua" pitchFamily="18" charset="0"/>
              </a:rPr>
              <a:t>государственному образовательному заказу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на педагогические, медицинские специальности </a:t>
            </a:r>
            <a:b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, интернатура,  магистратура/резидентура)</a:t>
            </a:r>
            <a:endParaRPr lang="ru-RU" sz="20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326000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Педагогические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2492896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068" y="324259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Медицинские специальности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555776" y="4106689"/>
            <a:ext cx="648072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48164" y="4106689"/>
            <a:ext cx="648072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518680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организации ОБРАЗОВАНИЯ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17748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гос. организации ЗДРАВООХРАНЕНИЯ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42497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Поступившие по государственному образовательному заказу по программе</a:t>
            </a:r>
            <a:r>
              <a:rPr lang="ru-RU" sz="2000" i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br>
              <a:rPr lang="ru-RU" sz="2000" i="1" dirty="0" smtClean="0">
                <a:solidFill>
                  <a:prstClr val="black"/>
                </a:solidFill>
                <a:latin typeface="Book Antiqua" pitchFamily="18" charset="0"/>
              </a:rPr>
            </a:br>
            <a:r>
              <a:rPr lang="ru-RU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Доктора философии (</a:t>
            </a:r>
            <a:r>
              <a:rPr lang="en-US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PhD</a:t>
            </a:r>
            <a:r>
              <a:rPr lang="ru-RU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)</a:t>
            </a:r>
            <a:endParaRPr lang="ru-RU" sz="2000" b="1" i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876" y="2996952"/>
            <a:ext cx="6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Все специальности</a:t>
            </a:r>
            <a:endParaRPr lang="en-US" sz="20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717" y="2420888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775717">
            <a:off x="3052168" y="3488859"/>
            <a:ext cx="50405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582271">
            <a:off x="5676876" y="3497860"/>
            <a:ext cx="50405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29309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организациях высшего и (или) послевузовского образования (ВУЗах)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4293096"/>
            <a:ext cx="29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НАУЧНЫХ ОРГАНИЗАЦИЯХ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184" y="248134"/>
            <a:ext cx="748883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dirty="0" smtClean="0"/>
              <a:t>ДОКТОРА ФИЛОСОФИИ </a:t>
            </a:r>
            <a:r>
              <a:rPr lang="en-US" dirty="0" smtClean="0"/>
              <a:t>PHD</a:t>
            </a:r>
            <a:r>
              <a:rPr lang="ru-RU" dirty="0"/>
              <a:t> </a:t>
            </a:r>
            <a:r>
              <a:rPr lang="ru-RU" dirty="0" smtClean="0"/>
              <a:t>(государственный образовательный заказ 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65242" y="4431595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или</a:t>
            </a:r>
            <a:endParaRPr lang="ru-RU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40439"/>
            <a:ext cx="8784975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2060"/>
                </a:solidFill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ГРАЖДАНЕ РК ИЗ ЧИСЛА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СЕЛЬСКОЙ МОЛОДЕЖИ ПОСТУПИВШИЕ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ПРЕДЕЛАХ КВОТЫ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57489"/>
            <a:ext cx="8424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Граждане РК из числа 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сельской молодежи 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поступившие в </a:t>
            </a: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пределах квоты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 обучившиеся по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педагогическим, техническим 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и 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сельскохозяйственным специальностям </a:t>
            </a: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) </a:t>
            </a:r>
            <a:b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согласно пп.6 п.8 ст. 26.</a:t>
            </a:r>
            <a:endParaRPr lang="ru-RU" sz="2000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126" y="3430741"/>
            <a:ext cx="799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Педагогические, Технические, </a:t>
            </a:r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Сельскохозяйственные специальности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7006" y="2823319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923928" y="4221088"/>
            <a:ext cx="1161007" cy="1008112"/>
          </a:xfrm>
          <a:prstGeom prst="downArrow">
            <a:avLst>
              <a:gd name="adj1" fmla="val 50000"/>
              <a:gd name="adj2" fmla="val 5481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6727" y="547716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В  РЕГИОНЕ ПО МЕСТУ ОБУЧЕНИЯ</a:t>
            </a:r>
            <a:endParaRPr lang="ru-RU" sz="2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123" y="134076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Поступившие (с 2017 года) по государственному образовательному заказу на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Book Antiqua" pitchFamily="18" charset="0"/>
              </a:rPr>
              <a:t>ДРУГИЕ СПЕЦИАЛЬНОСТИ </a:t>
            </a:r>
            <a:br>
              <a:rPr lang="ru-RU" sz="20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(т.е. за исключением педагогических, медицинских специальностей)</a:t>
            </a:r>
            <a:endParaRPr lang="ru-RU" sz="20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284984"/>
            <a:ext cx="6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Все специальности (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бакалавриат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, магистратура)</a:t>
            </a:r>
            <a:endParaRPr lang="en-US" sz="2000" dirty="0" smtClean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717" y="2564904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63501" y="3861048"/>
            <a:ext cx="890976" cy="792088"/>
          </a:xfrm>
          <a:prstGeom prst="down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0">
                <a:srgbClr val="007C31"/>
              </a:gs>
              <a:gs pos="50000">
                <a:srgbClr val="28AD5F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86916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Отрабатывают в организациях, </a:t>
            </a:r>
            <a:r>
              <a:rPr lang="ru-RU" sz="2000" b="1" u="sng" dirty="0" smtClean="0">
                <a:solidFill>
                  <a:srgbClr val="00B050"/>
                </a:solidFill>
                <a:latin typeface="Book Antiqua" pitchFamily="18" charset="0"/>
              </a:rPr>
              <a:t>независимо от формы собственности</a:t>
            </a:r>
            <a:endParaRPr lang="ru-RU" sz="2000" b="1" u="sng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184" y="248134"/>
            <a:ext cx="748883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dirty="0" smtClean="0"/>
              <a:t>ГОСУДАРСТВЕННЫЙ ОБРАЗОВАЕТЛЬНЫЙ ЗАКАЗ (другие специальности)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4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Распределение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В целях направления на работу молодых специалистов (выпускников) и докторов философии (</a:t>
            </a:r>
            <a:r>
              <a:rPr lang="ru-RU" sz="2400" b="1" dirty="0" err="1" smtClean="0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) осуществляется их персональное распределение </a:t>
            </a:r>
          </a:p>
          <a:p>
            <a:pPr fontAlgn="base"/>
            <a:endParaRPr lang="ru-RU" sz="10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marL="514350" indent="-514350" algn="just" fontAlgn="base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Комиссии 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по распределению создаются </a:t>
            </a: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ежегодно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при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соответствующих вузах Республики Казахстан, в которых завершают обучение молодые специалисты и доктора философии (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) - для персонального распределения на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работу.</a:t>
            </a:r>
          </a:p>
          <a:p>
            <a:pPr marL="514350" indent="-514350" algn="just" fontAlgn="base">
              <a:buFont typeface="+mj-lt"/>
              <a:buAutoNum type="arabicPeriod" startAt="2"/>
            </a:pPr>
            <a:endParaRPr lang="ru-RU" sz="105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marL="514350" indent="-514350" algn="just" fontAlgn="base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Молодые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специалисты и/или доктора философии (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), не явившиеся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без уважительной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причины в соответствующую Комиссию по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распределению, </a:t>
            </a:r>
            <a:r>
              <a:rPr lang="ru-RU" sz="2400" b="1" u="sng" dirty="0" smtClean="0">
                <a:solidFill>
                  <a:srgbClr val="0070C0"/>
                </a:solidFill>
                <a:latin typeface="Book Antiqua" pitchFamily="18" charset="0"/>
              </a:rPr>
              <a:t>распределяются </a:t>
            </a:r>
            <a:r>
              <a:rPr lang="ru-RU" sz="2400" b="1" u="sng" dirty="0">
                <a:solidFill>
                  <a:srgbClr val="0070C0"/>
                </a:solidFill>
                <a:latin typeface="Book Antiqua" pitchFamily="18" charset="0"/>
              </a:rPr>
              <a:t>без их </a:t>
            </a:r>
            <a:r>
              <a:rPr lang="ru-RU" sz="2400" b="1" u="sng" dirty="0" smtClean="0">
                <a:solidFill>
                  <a:srgbClr val="0070C0"/>
                </a:solidFill>
                <a:latin typeface="Book Antiqua" pitchFamily="18" charset="0"/>
              </a:rPr>
              <a:t>присутствия</a:t>
            </a:r>
            <a:endParaRPr lang="ru-RU" sz="2400" b="1" u="sng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Порядок Распределения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молодых специалистов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, интернатура, магистратура, резидентура)</a:t>
            </a:r>
            <a:endParaRPr lang="ru-RU" sz="2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0120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Распределение и направление на работу осуществляются в следующем порядке в вузах и (или) уполномоченном органе здравоохранения (МЗ РК для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мед.специальностей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) 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создаются комиссии по персональному распределению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молодых специалистов на работу;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Распределение осуществляется на основе 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ходатайства (справки)</a:t>
            </a:r>
            <a:r>
              <a:rPr lang="ru-RU" sz="2000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работодателя о предстоящем трудоустройстве и сохранении вакантного места до момента прибытия молодого специалиста на место работы.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В случае отсутствия вакантных рабочих мест на момент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распределения,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молодые специалисты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направляются комиссиями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по распределению 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на регистрацию в качестве лица, ищущего 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работу (Центр занятости населения)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,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непосредственно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в центре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занятости населения 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по месту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жительства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с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зачетом 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времени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нахождения на учете в качестве безработного 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в срок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отработки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. 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Молодые специалисты, завершившие обучение в текущем году, не позднее </a:t>
            </a:r>
            <a:r>
              <a:rPr lang="ru-RU" sz="2000" b="1" u="sng" dirty="0" smtClean="0">
                <a:solidFill>
                  <a:srgbClr val="0070C0"/>
                </a:solidFill>
                <a:latin typeface="Book Antiqua" pitchFamily="18" charset="0"/>
              </a:rPr>
              <a:t>1 сентября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прибывают на место работы по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направлению.</a:t>
            </a:r>
            <a:endParaRPr lang="ru-RU" sz="20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038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808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1_Волна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</vt:lpstr>
      <vt:lpstr>Порядок Распределения молодых специалистов (бакалавриат, интернатура, магистратура, резидентура)</vt:lpstr>
      <vt:lpstr>Порядок Распределения  докторов философии (PhD)</vt:lpstr>
      <vt:lpstr>п. 17-2) ст. 47 Закон «Об образовании» предусмотрено освобождение от отработки  (предоставляются только Комиссиями по распределению в год окончания)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Жанар Саятжановна Тастанбаева</dc:creator>
  <cp:lastModifiedBy>Акзира Сериккаликызы Сериккали</cp:lastModifiedBy>
  <cp:revision>43</cp:revision>
  <dcterms:created xsi:type="dcterms:W3CDTF">2019-02-25T04:24:15Z</dcterms:created>
  <dcterms:modified xsi:type="dcterms:W3CDTF">2020-04-08T09:15:02Z</dcterms:modified>
</cp:coreProperties>
</file>