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3" r:id="rId4"/>
    <p:sldId id="266" r:id="rId5"/>
    <p:sldId id="282" r:id="rId6"/>
    <p:sldId id="267" r:id="rId7"/>
    <p:sldId id="268" r:id="rId8"/>
    <p:sldId id="283" r:id="rId9"/>
    <p:sldId id="269" r:id="rId10"/>
    <p:sldId id="270" r:id="rId11"/>
    <p:sldId id="271" r:id="rId12"/>
    <p:sldId id="272" r:id="rId13"/>
    <p:sldId id="273" r:id="rId14"/>
    <p:sldId id="274" r:id="rId15"/>
    <p:sldId id="281" r:id="rId16"/>
    <p:sldId id="275" r:id="rId17"/>
    <p:sldId id="276" r:id="rId18"/>
    <p:sldId id="278" r:id="rId19"/>
    <p:sldId id="279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175351" cy="1793167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dirty="0"/>
              <a:t>Международная программа студенческого обмена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Global</a:t>
            </a:r>
            <a:r>
              <a:rPr lang="ru-RU" dirty="0" smtClean="0"/>
              <a:t> UGRAD</a:t>
            </a:r>
            <a:endParaRPr lang="ru-RU" dirty="0"/>
          </a:p>
        </p:txBody>
      </p:sp>
      <p:pic>
        <p:nvPicPr>
          <p:cNvPr id="1026" name="Picture 2" descr="C:\Users\KGU\Desktop\UGRAD-20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9144000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437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348880"/>
            <a:ext cx="7408333" cy="3882744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r>
              <a:rPr lang="ru-RU" dirty="0"/>
              <a:t>Кандидаты должны иметь высокую мотивацию и продемонстрировать лидерские качества посредством академической работы, общественных работ, и внеклассных мероприятий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Данная программа не присваивает академическую степень по окончанию обучения, поэтому студенты самостоятельно несут ответственность по вопросу зачёта кредитов набранных во время обучения по программе </a:t>
            </a:r>
            <a:r>
              <a:rPr lang="ru-RU" dirty="0" err="1"/>
              <a:t>Global</a:t>
            </a:r>
            <a:r>
              <a:rPr lang="ru-RU" dirty="0"/>
              <a:t> UGRAD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Обязанности </a:t>
            </a:r>
            <a:r>
              <a:rPr lang="ru-RU" dirty="0" smtClean="0"/>
              <a:t>студента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623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564904"/>
            <a:ext cx="7408333" cy="377728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Студенты должны будут посвятить 20 или более часов общественной работе в ходе программы. Финалисты программы также будут обязаны зарегистрироваться по крайней мере на один курс (3 кредита) в области Американистики, например, история США, литература США, искусство, или Американское правительство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Несоответствие </a:t>
            </a:r>
            <a:r>
              <a:rPr lang="ru-RU" dirty="0"/>
              <a:t>академическим требованиям принимающего университета и программы </a:t>
            </a:r>
            <a:r>
              <a:rPr lang="ru-RU" dirty="0" err="1"/>
              <a:t>Global</a:t>
            </a:r>
            <a:r>
              <a:rPr lang="ru-RU" dirty="0"/>
              <a:t> UGRAD (неуспеваемость, </a:t>
            </a:r>
            <a:r>
              <a:rPr lang="ru-RU" dirty="0" err="1"/>
              <a:t>непредоставление</a:t>
            </a:r>
            <a:r>
              <a:rPr lang="ru-RU" dirty="0"/>
              <a:t> выполненных заданий и непосещение занятий) может привести к отчислению из программы </a:t>
            </a:r>
            <a:r>
              <a:rPr lang="ru-RU" dirty="0" err="1"/>
              <a:t>Global</a:t>
            </a:r>
            <a:r>
              <a:rPr lang="ru-RU" dirty="0"/>
              <a:t> UGRAD. Участники должны поддерживать хорошую успеваемость с минимальным GPA 2,0.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Обязанности студента</a:t>
            </a:r>
          </a:p>
        </p:txBody>
      </p:sp>
    </p:spTree>
    <p:extLst>
      <p:ext uri="{BB962C8B-B14F-4D97-AF65-F5344CB8AC3E}">
        <p14:creationId xmlns:p14="http://schemas.microsoft.com/office/powerpoint/2010/main" val="162014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Заполненная </a:t>
            </a:r>
            <a:r>
              <a:rPr lang="ru-RU" dirty="0"/>
              <a:t>онлайн-анкета;</a:t>
            </a:r>
          </a:p>
          <a:p>
            <a:r>
              <a:rPr lang="ru-RU" dirty="0"/>
              <a:t>Мотивационное и тематическое эссе. (вопросы эссе указаны в анкете);</a:t>
            </a:r>
          </a:p>
          <a:p>
            <a:r>
              <a:rPr lang="ru-RU" dirty="0"/>
              <a:t>Копия паспорта (при подаче документов, вам необязательно предоставлять сканированный паспорт. Достаточно прикрепить сканированную копию удостоверения личности);</a:t>
            </a:r>
          </a:p>
          <a:p>
            <a:r>
              <a:rPr lang="ru-RU" dirty="0"/>
              <a:t>Академические транскрипты за годы обучения в университете с переводом на английский язык (студент может прикрепить самостоятельно переведенный </a:t>
            </a:r>
            <a:r>
              <a:rPr lang="ru-RU" dirty="0" err="1"/>
              <a:t>транскрипт</a:t>
            </a:r>
            <a:r>
              <a:rPr lang="ru-RU" dirty="0"/>
              <a:t>);</a:t>
            </a:r>
          </a:p>
          <a:p>
            <a:r>
              <a:rPr lang="ru-RU" dirty="0"/>
              <a:t>Два рекомендательных письма на английском языке.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/>
              <a:t>Пакет заявки на участие в программе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358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Содержание </a:t>
            </a:r>
            <a:r>
              <a:rPr lang="ru-RU" dirty="0" err="1"/>
              <a:t>транскриптов</a:t>
            </a:r>
            <a:r>
              <a:rPr lang="ru-RU" dirty="0"/>
              <a:t> и рекомендаций будет перепроверяться у соответствующих учебных учреждений и преподавателей.</a:t>
            </a:r>
          </a:p>
          <a:p>
            <a:endParaRPr lang="ru-RU" dirty="0"/>
          </a:p>
          <a:p>
            <a:r>
              <a:rPr lang="ru-RU" dirty="0"/>
              <a:t>Анкета заявителя должна показывать индивидуальную работу участника. Плагиат, выдающий язык, мысли, выражения и идеи другого автора как вашу собственную работу, без надлежащего на то разрешения, неприемлем. Любой вид плагиата в анкетах студента или эссе является основанием для немедленной дисквалификации из участия в программе.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Обратите внимание!!!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719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Опоздавшие </a:t>
            </a:r>
            <a:r>
              <a:rPr lang="ru-RU" dirty="0"/>
              <a:t>или неполные заявки рассматриваться не будут.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Заявки </a:t>
            </a:r>
            <a:r>
              <a:rPr lang="ru-RU" dirty="0"/>
              <a:t>должны быть поданы в режиме онлайн </a:t>
            </a:r>
            <a:r>
              <a:rPr lang="ru-RU" b="1" dirty="0">
                <a:solidFill>
                  <a:srgbClr val="FF0000"/>
                </a:solidFill>
              </a:rPr>
              <a:t>до 28 февраля 2021 года. 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Кандидаты </a:t>
            </a:r>
            <a:r>
              <a:rPr lang="ru-RU" dirty="0"/>
              <a:t>успешно прошедшие конкурсный отбор будут уведомлены в мае 2021 года.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Крайний срок подачи </a:t>
            </a:r>
            <a:r>
              <a:rPr lang="ru-RU" dirty="0" smtClean="0"/>
              <a:t>заявок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6068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solidFill>
                  <a:schemeClr val="tx1"/>
                </a:solidFill>
              </a:rPr>
              <a:t>Для подачи на программу </a:t>
            </a:r>
            <a:r>
              <a:rPr lang="ru-RU" sz="3600" dirty="0" err="1">
                <a:solidFill>
                  <a:schemeClr val="tx1"/>
                </a:solidFill>
              </a:rPr>
              <a:t>Global</a:t>
            </a:r>
            <a:r>
              <a:rPr lang="ru-RU" sz="3600" dirty="0">
                <a:solidFill>
                  <a:schemeClr val="tx1"/>
                </a:solidFill>
              </a:rPr>
              <a:t> UGRAD пройдите по данной ссылке </a:t>
            </a:r>
            <a:r>
              <a:rPr lang="ru-RU" sz="3600" b="1" dirty="0">
                <a:solidFill>
                  <a:schemeClr val="tx1"/>
                </a:solidFill>
              </a:rPr>
              <a:t>https://webportalapp.com/sp/closed/n9bqhdalu1 </a:t>
            </a:r>
          </a:p>
        </p:txBody>
      </p:sp>
    </p:spTree>
    <p:extLst>
      <p:ext uri="{BB962C8B-B14F-4D97-AF65-F5344CB8AC3E}">
        <p14:creationId xmlns:p14="http://schemas.microsoft.com/office/powerpoint/2010/main" val="2862955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Все участники отбираются на основе </a:t>
            </a:r>
            <a:r>
              <a:rPr lang="ru-RU" b="1" dirty="0"/>
              <a:t>открытого конкурса</a:t>
            </a:r>
            <a:r>
              <a:rPr lang="ru-RU" dirty="0"/>
              <a:t>. Приемные комиссии рассмотрят все соответствующие заявки. Полуфиналисты будут приглашены на интервью.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Окончательный отбор будет производиться Бюро образовательных и культурных программ Госдепартамента США в Вашингтоне, округ Колумбия.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Все финалисты программы должны будут пройти медицинское обследование и получить необходимые прививки до начала участия в программе </a:t>
            </a:r>
            <a:r>
              <a:rPr lang="ru-RU" dirty="0" err="1"/>
              <a:t>Global</a:t>
            </a:r>
            <a:r>
              <a:rPr lang="ru-RU" dirty="0"/>
              <a:t>  UGRAD.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Процедура </a:t>
            </a:r>
            <a:r>
              <a:rPr lang="ru-RU" dirty="0" smtClean="0"/>
              <a:t>отбора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221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По окончанию программы, финалисты программы получают </a:t>
            </a:r>
            <a:r>
              <a:rPr lang="ru-RU" dirty="0" err="1"/>
              <a:t>транскрипт</a:t>
            </a:r>
            <a:r>
              <a:rPr lang="ru-RU" dirty="0"/>
              <a:t> с оценками от американского вуза и Сертификат, подтверждающий участие и обучение по программе </a:t>
            </a:r>
            <a:r>
              <a:rPr lang="ru-RU" dirty="0" err="1"/>
              <a:t>Global</a:t>
            </a:r>
            <a:r>
              <a:rPr lang="ru-RU" dirty="0"/>
              <a:t> UGRAD. Студенты самостоятельно должны предоставить транскрипты американского вуза для того, чтобы схожие кредиты были зачислены в казахстанском вузе.</a:t>
            </a:r>
          </a:p>
        </p:txBody>
      </p:sp>
    </p:spTree>
    <p:extLst>
      <p:ext uri="{BB962C8B-B14F-4D97-AF65-F5344CB8AC3E}">
        <p14:creationId xmlns:p14="http://schemas.microsoft.com/office/powerpoint/2010/main" val="1258994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Опоздавшие </a:t>
            </a:r>
            <a:r>
              <a:rPr lang="ru-RU" dirty="0"/>
              <a:t>или неполные заявки рассматриваться не будут.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Заявки </a:t>
            </a:r>
            <a:r>
              <a:rPr lang="ru-RU" dirty="0"/>
              <a:t>должны быть поданы в режиме онлайн </a:t>
            </a:r>
            <a:r>
              <a:rPr lang="ru-RU" b="1" dirty="0">
                <a:solidFill>
                  <a:srgbClr val="FF0000"/>
                </a:solidFill>
              </a:rPr>
              <a:t>до 28 февраля 2021 года. 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Кандидаты </a:t>
            </a:r>
            <a:r>
              <a:rPr lang="ru-RU" dirty="0"/>
              <a:t>успешно </a:t>
            </a:r>
            <a:r>
              <a:rPr lang="ru-RU" b="1" u="sng" dirty="0"/>
              <a:t>прошедшие</a:t>
            </a:r>
            <a:r>
              <a:rPr lang="ru-RU" dirty="0"/>
              <a:t> конкурсный отбор </a:t>
            </a:r>
            <a:r>
              <a:rPr lang="ru-RU" b="1" u="sng" dirty="0"/>
              <a:t>будут уведомлены в мае 2021 года.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Крайний срок подачи </a:t>
            </a:r>
            <a:r>
              <a:rPr lang="ru-RU" dirty="0" smtClean="0"/>
              <a:t>заявок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12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solidFill>
                  <a:schemeClr val="tx1"/>
                </a:solidFill>
              </a:rPr>
              <a:t>Для подачи на программу </a:t>
            </a:r>
            <a:r>
              <a:rPr lang="ru-RU" sz="3600" dirty="0" err="1">
                <a:solidFill>
                  <a:schemeClr val="tx1"/>
                </a:solidFill>
              </a:rPr>
              <a:t>Global</a:t>
            </a:r>
            <a:r>
              <a:rPr lang="ru-RU" sz="3600" dirty="0">
                <a:solidFill>
                  <a:schemeClr val="tx1"/>
                </a:solidFill>
              </a:rPr>
              <a:t> UGRAD пройдите по данной ссылке </a:t>
            </a:r>
            <a:r>
              <a:rPr lang="ru-RU" sz="3600" b="1" dirty="0">
                <a:solidFill>
                  <a:schemeClr val="tx1"/>
                </a:solidFill>
              </a:rPr>
              <a:t>https://webportalapp.com/sp/closed/n9bqhdalu1 </a:t>
            </a:r>
          </a:p>
        </p:txBody>
      </p:sp>
    </p:spTree>
    <p:extLst>
      <p:ext uri="{BB962C8B-B14F-4D97-AF65-F5344CB8AC3E}">
        <p14:creationId xmlns:p14="http://schemas.microsoft.com/office/powerpoint/2010/main" val="171594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492896"/>
            <a:ext cx="7408333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Международная программа студенческого обмена (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Global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UGRAD) – это программа Бюро образовательных и культурных программ Госдепартамента США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для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студентов дневных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отделений вузов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Казахстана.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Программа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открыта для студентов всех казахстанских вузов и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всех специальностей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 Все участники отбираются на основе открытого конкурса.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кого эта программа предназначена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472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https://kz.usembassy.gov/ru/education-culture-ru/opportunities-ru/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Программы в области культуры и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361779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Студенты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не могут самостоятельно выбирать принимающий университет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для прохождения учёбы по программе </a:t>
            </a:r>
            <a:r>
              <a:rPr lang="ru-RU" sz="3600" dirty="0" err="1">
                <a:solidFill>
                  <a:schemeClr val="tx2">
                    <a:lumMod val="75000"/>
                  </a:schemeClr>
                </a:solidFill>
              </a:rPr>
              <a:t>Global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UGRAD и будут размещены в наиболее подходящий университет, учитывая академическую направленность студента. 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92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международный перелет от дома до принимающего университета в США,</a:t>
            </a:r>
          </a:p>
          <a:p>
            <a:r>
              <a:rPr lang="ru-RU" dirty="0"/>
              <a:t>обучение и проживание в США,</a:t>
            </a:r>
          </a:p>
          <a:p>
            <a:r>
              <a:rPr lang="ru-RU" dirty="0"/>
              <a:t>ориентацию перед отъездом из Казахстана,</a:t>
            </a:r>
          </a:p>
          <a:p>
            <a:r>
              <a:rPr lang="ru-RU" dirty="0"/>
              <a:t>онлайн-ориентацию после прибытия в США,</a:t>
            </a:r>
          </a:p>
          <a:p>
            <a:r>
              <a:rPr lang="ru-RU" dirty="0"/>
              <a:t>медицинскую страховку,</a:t>
            </a:r>
          </a:p>
          <a:p>
            <a:r>
              <a:rPr lang="ru-RU" dirty="0"/>
              <a:t>питание во время участия в обменной программе.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Программа полностью финансируется принимающей стороной, включая:</a:t>
            </a:r>
          </a:p>
        </p:txBody>
      </p:sp>
    </p:spTree>
    <p:extLst>
      <p:ext uri="{BB962C8B-B14F-4D97-AF65-F5344CB8AC3E}">
        <p14:creationId xmlns:p14="http://schemas.microsoft.com/office/powerpoint/2010/main" val="148193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420888"/>
            <a:ext cx="7408333" cy="3450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/>
              <a:t>Отбор участников программы </a:t>
            </a:r>
            <a:r>
              <a:rPr lang="ru-RU" sz="3200" dirty="0" err="1"/>
              <a:t>Global</a:t>
            </a:r>
            <a:r>
              <a:rPr lang="ru-RU" sz="3200" dirty="0"/>
              <a:t> UGRAD учитывает личные и общественные достижения кандидатов и проходит на основе </a:t>
            </a:r>
            <a:r>
              <a:rPr lang="ru-RU" sz="3200" b="1" dirty="0"/>
              <a:t>открытого конкурса</a:t>
            </a:r>
            <a:r>
              <a:rPr lang="ru-RU" sz="3200" dirty="0"/>
              <a:t>, в котором могут принять участие все студенты, соответствующие критериям </a:t>
            </a:r>
            <a:r>
              <a:rPr lang="ru-RU" sz="3200" dirty="0" smtClean="0"/>
              <a:t>отбора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9773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393504"/>
            <a:ext cx="7992887" cy="384380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граждане Республики Казахстан, в данный момент проживающие и обучающиеся в Республике Казахстан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студенты дневной формы обучения в казахстанском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вузе, которые после окончания программы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Global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UGRAD и по возвращению в свою страну должны иметь в запасе как минимум один академический семестр для продолжения обучения в своём казахстанском вузе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</a:t>
            </a:r>
            <a:r>
              <a:rPr lang="ru-RU" dirty="0"/>
              <a:t>отбора:</a:t>
            </a:r>
          </a:p>
        </p:txBody>
      </p:sp>
    </p:spTree>
    <p:extLst>
      <p:ext uri="{BB962C8B-B14F-4D97-AF65-F5344CB8AC3E}">
        <p14:creationId xmlns:p14="http://schemas.microsoft.com/office/powerpoint/2010/main" val="636312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772816"/>
            <a:ext cx="7408333" cy="3450696"/>
          </a:xfrm>
        </p:spPr>
        <p:txBody>
          <a:bodyPr>
            <a:noAutofit/>
          </a:bodyPr>
          <a:lstStyle/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кандидаты на участие в программе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Global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UGRAD должны продемонстрировать свой лидерский потенциал и подтвердить активное участие в учебе, общественных мероприятиях и жизни окружающего сообщества; 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случае успешного прохождения собеседования, кандидаты будут направлены на сдачу теста TOEFL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iBT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Кандидатам необходимо набрать минимальный балл 45 из 120 возможных для прохождения дальнейшего этапа конкурса.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отбора:</a:t>
            </a:r>
          </a:p>
        </p:txBody>
      </p:sp>
    </p:spTree>
    <p:extLst>
      <p:ext uri="{BB962C8B-B14F-4D97-AF65-F5344CB8AC3E}">
        <p14:creationId xmlns:p14="http://schemas.microsoft.com/office/powerpoint/2010/main" val="2527390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предпочтение будет отдано кандидатам, которые ранее не были в США или имеют небольшой опыт обучения/проживания в США или в другом регионе за пределами своей страны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обязуются вернуться в Казахстан после окончания программы в январе или мае 2022 года. 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возраст – по крайней мере 18 лет на момент начала программы.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отбора:</a:t>
            </a:r>
          </a:p>
        </p:txBody>
      </p:sp>
    </p:spTree>
    <p:extLst>
      <p:ext uri="{BB962C8B-B14F-4D97-AF65-F5344CB8AC3E}">
        <p14:creationId xmlns:p14="http://schemas.microsoft.com/office/powerpoint/2010/main" val="849596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492896"/>
            <a:ext cx="7408333" cy="3450696"/>
          </a:xfrm>
        </p:spPr>
        <p:txBody>
          <a:bodyPr>
            <a:normAutofit fontScale="92500"/>
          </a:bodyPr>
          <a:lstStyle/>
          <a:p>
            <a:endParaRPr lang="ru-RU" dirty="0"/>
          </a:p>
          <a:p>
            <a:pPr marL="0" indent="0" algn="ctr">
              <a:buNone/>
            </a:pPr>
            <a:r>
              <a:rPr lang="ru-RU" sz="3600" b="1" dirty="0"/>
              <a:t>Участники, прошедшие во второй тур будут сдавать официальный экзамен TOEFL. Все расходы, связанные с тестированием покрывается Посольством США в Казахстане.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Тестирование </a:t>
            </a:r>
            <a:r>
              <a:rPr lang="en-US" dirty="0" smtClean="0"/>
              <a:t>TOEFL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452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90</TotalTime>
  <Words>817</Words>
  <Application>Microsoft Office PowerPoint</Application>
  <PresentationFormat>Экран (4:3)</PresentationFormat>
  <Paragraphs>75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Международная программа студенческого обмена  Global UGRAD</vt:lpstr>
      <vt:lpstr>Для кого эта программа предназначена</vt:lpstr>
      <vt:lpstr>Презентация PowerPoint</vt:lpstr>
      <vt:lpstr>Программа полностью финансируется принимающей стороной, включая:</vt:lpstr>
      <vt:lpstr>Презентация PowerPoint</vt:lpstr>
      <vt:lpstr>Критерии отбора:</vt:lpstr>
      <vt:lpstr>Критерии отбора:</vt:lpstr>
      <vt:lpstr>Критерии отбора:</vt:lpstr>
      <vt:lpstr>Тестирование TOEFL</vt:lpstr>
      <vt:lpstr>Обязанности студента</vt:lpstr>
      <vt:lpstr>Обязанности студента</vt:lpstr>
      <vt:lpstr>Пакет заявки на участие в программе </vt:lpstr>
      <vt:lpstr>Обратите внимание!!!</vt:lpstr>
      <vt:lpstr>Крайний срок подачи заявок</vt:lpstr>
      <vt:lpstr>Презентация PowerPoint</vt:lpstr>
      <vt:lpstr>Процедура отбора</vt:lpstr>
      <vt:lpstr>Презентация PowerPoint</vt:lpstr>
      <vt:lpstr>Крайний срок подачи заявок</vt:lpstr>
      <vt:lpstr>Презентация PowerPoint</vt:lpstr>
      <vt:lpstr>Программы в области культуры и образования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Международная программа студенческого обмена  Global UGRAD</dc:title>
  <dc:creator>KGU</dc:creator>
  <cp:lastModifiedBy>KGU</cp:lastModifiedBy>
  <cp:revision>6</cp:revision>
  <dcterms:created xsi:type="dcterms:W3CDTF">2021-01-12T11:41:34Z</dcterms:created>
  <dcterms:modified xsi:type="dcterms:W3CDTF">2021-01-13T09:40:20Z</dcterms:modified>
</cp:coreProperties>
</file>