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0" r:id="rId2"/>
    <p:sldId id="325" r:id="rId3"/>
    <p:sldId id="331" r:id="rId4"/>
    <p:sldId id="339" r:id="rId5"/>
    <p:sldId id="332" r:id="rId6"/>
    <p:sldId id="341" r:id="rId7"/>
    <p:sldId id="344" r:id="rId8"/>
    <p:sldId id="342" r:id="rId9"/>
    <p:sldId id="335" r:id="rId10"/>
    <p:sldId id="343" r:id="rId11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лайды" id="{16691787-38BF-4DA6-8D03-5DCEC3EECF8C}">
          <p14:sldIdLst>
            <p14:sldId id="330"/>
            <p14:sldId id="325"/>
            <p14:sldId id="331"/>
            <p14:sldId id="339"/>
            <p14:sldId id="332"/>
            <p14:sldId id="341"/>
            <p14:sldId id="344"/>
            <p14:sldId id="342"/>
            <p14:sldId id="335"/>
            <p14:sldId id="3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7C1"/>
    <a:srgbClr val="C33988"/>
    <a:srgbClr val="006699"/>
    <a:srgbClr val="4799B5"/>
    <a:srgbClr val="000066"/>
    <a:srgbClr val="050D35"/>
    <a:srgbClr val="040462"/>
    <a:srgbClr val="003366"/>
    <a:srgbClr val="3690B8"/>
    <a:srgbClr val="005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81922" autoAdjust="0"/>
  </p:normalViewPr>
  <p:slideViewPr>
    <p:cSldViewPr>
      <p:cViewPr>
        <p:scale>
          <a:sx n="106" d="100"/>
          <a:sy n="106" d="100"/>
        </p:scale>
        <p:origin x="-102" y="-72"/>
      </p:cViewPr>
      <p:guideLst>
        <p:guide orient="horz" pos="1620"/>
        <p:guide pos="2154"/>
      </p:guideLst>
    </p:cSldViewPr>
  </p:slideViewPr>
  <p:outlineViewPr>
    <p:cViewPr>
      <p:scale>
        <a:sx n="33" d="100"/>
        <a:sy n="33" d="100"/>
      </p:scale>
      <p:origin x="36" y="6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F4CD7-1A3E-4292-A3F3-E5EF6AE63D1C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4DF85-67DA-41DB-870E-E564E037F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504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43D4F-C1C4-4377-A17D-FB83BDF15392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F0F43-0D02-401F-8536-F873DD0F1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90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9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19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400">
                <a:latin typeface="Century Gothic" panose="020B050202020202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1560" y="4371950"/>
            <a:ext cx="6400800" cy="30517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подразделения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51520" y="627534"/>
            <a:ext cx="8640960" cy="43924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 smtClean="0"/>
              <a:t>1. Первый уровень</a:t>
            </a:r>
          </a:p>
          <a:p>
            <a:pPr lvl="0"/>
            <a:r>
              <a:rPr lang="ru-RU" dirty="0" smtClean="0"/>
              <a:t>2. Второй уровень</a:t>
            </a:r>
          </a:p>
          <a:p>
            <a:pPr lvl="0"/>
            <a:r>
              <a:rPr lang="ru-RU" dirty="0" smtClean="0"/>
              <a:t>3. Третий уровень</a:t>
            </a:r>
          </a:p>
          <a:p>
            <a:pPr lvl="0"/>
            <a:r>
              <a:rPr lang="ru-RU" dirty="0" smtClean="0"/>
              <a:t>4. Четвертый уровень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5. 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111366"/>
            <a:ext cx="7992888" cy="421555"/>
          </a:xfrm>
        </p:spPr>
        <p:txBody>
          <a:bodyPr>
            <a:normAutofit/>
          </a:bodyPr>
          <a:lstStyle>
            <a:lvl1pPr algn="l">
              <a:defRPr sz="1800" b="1">
                <a:latin typeface="Century Gothic" panose="020B0502020202020204" pitchFamily="34" charset="0"/>
              </a:defRPr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60432" y="4803998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23204A1-D61A-46D4-AEE9-F41CBBF725CD}" type="slidenum">
              <a:rPr lang="ru-RU" sz="900" smtClean="0">
                <a:latin typeface="Century Gothic" panose="020B0502020202020204" pitchFamily="34" charset="0"/>
              </a:rPr>
              <a:pPr algn="ctr"/>
              <a:t>‹#›</a:t>
            </a:fld>
            <a:endParaRPr lang="ru-RU" sz="9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112030"/>
            <a:ext cx="7992888" cy="421555"/>
          </a:xfrm>
        </p:spPr>
        <p:txBody>
          <a:bodyPr>
            <a:normAutofit/>
          </a:bodyPr>
          <a:lstStyle>
            <a:lvl1pPr algn="l">
              <a:defRPr sz="1800" b="1">
                <a:latin typeface="Century Gothic" panose="020B050202020202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627063"/>
            <a:ext cx="8642350" cy="43926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 smtClean="0"/>
              <a:t>Данная область определяет границу текста и импортируемых объектов.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60432" y="4803998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23204A1-D61A-46D4-AEE9-F41CBBF725CD}" type="slidenum">
              <a:rPr lang="ru-RU" sz="900" smtClean="0">
                <a:latin typeface="Century Gothic" panose="020B0502020202020204" pitchFamily="34" charset="0"/>
              </a:rPr>
              <a:pPr algn="ctr"/>
              <a:t>‹#›</a:t>
            </a:fld>
            <a:endParaRPr lang="ru-RU" sz="9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рисунок/таблица/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627534"/>
            <a:ext cx="4248472" cy="439248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ru-RU" dirty="0" smtClean="0"/>
              <a:t>Данный слайд используется если предусмотрено немного описательной информации к рисунку/таблице/графику.</a:t>
            </a:r>
          </a:p>
          <a:p>
            <a:pPr lvl="0"/>
            <a:r>
              <a:rPr lang="ru-RU" dirty="0" smtClean="0"/>
              <a:t>Менять границу области текста запрещено.</a:t>
            </a:r>
          </a:p>
          <a:p>
            <a:pPr lv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6" hasCustomPrompt="1"/>
          </p:nvPr>
        </p:nvSpPr>
        <p:spPr>
          <a:xfrm>
            <a:off x="4572000" y="627534"/>
            <a:ext cx="4320480" cy="43924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 smtClean="0"/>
              <a:t>Данная область определяет границу рисунка / таблицы / графика.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Менять границу области запрещено.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112030"/>
            <a:ext cx="7992888" cy="421555"/>
          </a:xfrm>
        </p:spPr>
        <p:txBody>
          <a:bodyPr>
            <a:normAutofit/>
          </a:bodyPr>
          <a:lstStyle>
            <a:lvl1pPr algn="l">
              <a:defRPr sz="1800" b="1">
                <a:latin typeface="Century Gothic" panose="020B050202020202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60432" y="4803998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23204A1-D61A-46D4-AEE9-F41CBBF725CD}" type="slidenum">
              <a:rPr lang="ru-RU" sz="900" smtClean="0">
                <a:latin typeface="Century Gothic" panose="020B0502020202020204" pitchFamily="34" charset="0"/>
              </a:rPr>
              <a:pPr algn="ctr"/>
              <a:t>‹#›</a:t>
            </a:fld>
            <a:endParaRPr lang="ru-RU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627534"/>
            <a:ext cx="4248472" cy="43924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Данный слайд используется если необходимо отразить сравнительный текст, используя пиктограммы.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 smtClean="0"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627534"/>
            <a:ext cx="4320480" cy="43924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ru-RU" dirty="0" smtClean="0"/>
              <a:t>Менять границу области текста запрещено.</a:t>
            </a:r>
          </a:p>
          <a:p>
            <a:pPr lvl="0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112030"/>
            <a:ext cx="7992888" cy="421555"/>
          </a:xfrm>
        </p:spPr>
        <p:txBody>
          <a:bodyPr>
            <a:normAutofit/>
          </a:bodyPr>
          <a:lstStyle>
            <a:lvl1pPr algn="l">
              <a:defRPr sz="1800" b="1">
                <a:latin typeface="Century Gothic" panose="020B050202020202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460432" y="4803998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23204A1-D61A-46D4-AEE9-F41CBBF725CD}" type="slidenum">
              <a:rPr lang="ru-RU" sz="900" smtClean="0">
                <a:latin typeface="Century Gothic" panose="020B0502020202020204" pitchFamily="34" charset="0"/>
              </a:rPr>
              <a:pPr algn="ctr"/>
              <a:t>‹#›</a:t>
            </a:fld>
            <a:endParaRPr lang="ru-RU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5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/таблица/график + пояс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3003798"/>
            <a:ext cx="4248472" cy="20162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ru-RU" dirty="0" smtClean="0"/>
              <a:t>Данная область определяет границу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3003798"/>
            <a:ext cx="4320480" cy="20162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Менять границу области текста запрещено.</a:t>
            </a:r>
          </a:p>
          <a:p>
            <a:pPr lvl="0"/>
            <a:endParaRPr lang="ru-RU" dirty="0" smtClean="0"/>
          </a:p>
        </p:txBody>
      </p:sp>
      <p:sp>
        <p:nvSpPr>
          <p:cNvPr id="7" name="Объект 2"/>
          <p:cNvSpPr>
            <a:spLocks noGrp="1"/>
          </p:cNvSpPr>
          <p:nvPr>
            <p:ph sz="quarter" idx="17" hasCustomPrompt="1"/>
          </p:nvPr>
        </p:nvSpPr>
        <p:spPr>
          <a:xfrm>
            <a:off x="251520" y="627534"/>
            <a:ext cx="4248472" cy="230425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 smtClean="0"/>
              <a:t>Данная область определяет границу рисунка / таблицы / графика.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4572000" y="627534"/>
            <a:ext cx="4320480" cy="230425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Менять границу области запрещено.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112030"/>
            <a:ext cx="7992888" cy="421555"/>
          </a:xfrm>
        </p:spPr>
        <p:txBody>
          <a:bodyPr>
            <a:normAutofit/>
          </a:bodyPr>
          <a:lstStyle>
            <a:lvl1pPr algn="l">
              <a:defRPr sz="1800" b="1">
                <a:latin typeface="Century Gothic" panose="020B050202020202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460432" y="4803998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23204A1-D61A-46D4-AEE9-F41CBBF725CD}" type="slidenum">
              <a:rPr lang="ru-RU" sz="900" smtClean="0">
                <a:latin typeface="Century Gothic" panose="020B0502020202020204" pitchFamily="34" charset="0"/>
              </a:rPr>
              <a:pPr algn="ctr"/>
              <a:t>‹#›</a:t>
            </a:fld>
            <a:endParaRPr lang="ru-RU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0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/таблица/график+ пояс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507854"/>
            <a:ext cx="8640960" cy="15121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Данная область определяет границу текста.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Шрифт по умолчанию </a:t>
            </a:r>
            <a:r>
              <a:rPr lang="en-US" dirty="0" smtClean="0"/>
              <a:t>Century gothic</a:t>
            </a:r>
            <a:r>
              <a:rPr lang="ru-RU" dirty="0" smtClean="0"/>
              <a:t>, размер 18.</a:t>
            </a:r>
            <a:r>
              <a:rPr lang="en-US" dirty="0" smtClean="0"/>
              <a:t> </a:t>
            </a:r>
            <a:r>
              <a:rPr lang="ru-RU" dirty="0" smtClean="0"/>
              <a:t>Это минимально установленное значение шрифта, ниже которого использовать настоятельно не рекомендуется.</a:t>
            </a:r>
            <a:r>
              <a:rPr lang="en-US" dirty="0" smtClean="0"/>
              <a:t> </a:t>
            </a:r>
            <a:r>
              <a:rPr lang="ru-RU" dirty="0" smtClean="0"/>
              <a:t>Менять границу области текста запрещено.</a:t>
            </a:r>
          </a:p>
          <a:p>
            <a:pPr lvl="0"/>
            <a:endParaRPr lang="ru-RU" dirty="0" smtClean="0"/>
          </a:p>
        </p:txBody>
      </p:sp>
      <p:sp>
        <p:nvSpPr>
          <p:cNvPr id="6" name="Объект 2"/>
          <p:cNvSpPr>
            <a:spLocks noGrp="1"/>
          </p:cNvSpPr>
          <p:nvPr>
            <p:ph sz="quarter" idx="17" hasCustomPrompt="1"/>
          </p:nvPr>
        </p:nvSpPr>
        <p:spPr>
          <a:xfrm>
            <a:off x="251520" y="627534"/>
            <a:ext cx="8640960" cy="28083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 smtClean="0"/>
              <a:t>Данная область определяет границу рисунка / таблицы / графика.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Менять границу области запрещено.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112030"/>
            <a:ext cx="7992888" cy="421555"/>
          </a:xfrm>
        </p:spPr>
        <p:txBody>
          <a:bodyPr>
            <a:normAutofit/>
          </a:bodyPr>
          <a:lstStyle>
            <a:lvl1pPr algn="l">
              <a:defRPr sz="1800" b="1">
                <a:latin typeface="Century Gothic" panose="020B0502020202020204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460432" y="4803998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23204A1-D61A-46D4-AEE9-F41CBBF725CD}" type="slidenum">
              <a:rPr lang="ru-RU" sz="900" smtClean="0">
                <a:latin typeface="Century Gothic" panose="020B0502020202020204" pitchFamily="34" charset="0"/>
              </a:rPr>
              <a:pPr algn="ctr"/>
              <a:t>‹#›</a:t>
            </a:fld>
            <a:endParaRPr lang="ru-RU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0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07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9" r:id="rId7"/>
    <p:sldLayoutId id="2147483662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901"/>
          <p:cNvSpPr>
            <a:spLocks noChangeArrowheads="1"/>
          </p:cNvSpPr>
          <p:nvPr/>
        </p:nvSpPr>
        <p:spPr bwMode="auto">
          <a:xfrm>
            <a:off x="1" y="2214089"/>
            <a:ext cx="5724127" cy="933725"/>
          </a:xfrm>
          <a:prstGeom prst="roundRect">
            <a:avLst>
              <a:gd name="adj" fmla="val 0"/>
            </a:avLst>
          </a:prstGeom>
          <a:solidFill>
            <a:schemeClr val="tx1">
              <a:alpha val="3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12" name="AutoShape 1901"/>
          <p:cNvSpPr>
            <a:spLocks noChangeArrowheads="1"/>
          </p:cNvSpPr>
          <p:nvPr/>
        </p:nvSpPr>
        <p:spPr bwMode="auto">
          <a:xfrm>
            <a:off x="0" y="2214088"/>
            <a:ext cx="5724128" cy="933725"/>
          </a:xfrm>
          <a:prstGeom prst="roundRect">
            <a:avLst>
              <a:gd name="adj" fmla="val 0"/>
            </a:avLst>
          </a:prstGeom>
          <a:solidFill>
            <a:schemeClr val="tx1">
              <a:alpha val="3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0" y="2214089"/>
            <a:ext cx="5724128" cy="933725"/>
          </a:xfrm>
          <a:solidFill>
            <a:srgbClr val="479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dirty="0" smtClean="0">
                <a:solidFill>
                  <a:schemeClr val="lt1"/>
                </a:solidFill>
              </a:rPr>
              <a:t>Добро пожаловать в </a:t>
            </a:r>
            <a:r>
              <a:rPr lang="en-US" dirty="0" smtClean="0">
                <a:solidFill>
                  <a:schemeClr val="lt1"/>
                </a:solidFill>
              </a:rPr>
              <a:t>KMF</a:t>
            </a: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2211710"/>
            <a:ext cx="2232247" cy="936104"/>
          </a:xfrm>
        </p:spPr>
        <p:txBody>
          <a:bodyPr anchor="ctr">
            <a:normAutofit/>
          </a:bodyPr>
          <a:lstStyle/>
          <a:p>
            <a:pPr algn="l"/>
            <a:endParaRPr lang="ru-RU" sz="1200" dirty="0">
              <a:solidFill>
                <a:schemeClr val="bg1"/>
              </a:solidFill>
            </a:endParaRPr>
          </a:p>
          <a:p>
            <a:pPr algn="l"/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5" name="Picture 2" descr="C:\Users\maratk0112\Desktop\2020\Стратегия 2020\шаблоны графиков\new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66595"/>
            <a:ext cx="1080508" cy="92137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1" y="-35146"/>
            <a:ext cx="9116716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1215" y="2387084"/>
            <a:ext cx="1696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1215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7" descr="C:\Users\zarinaa2111\Downloads\instagram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29" y="4637004"/>
            <a:ext cx="285006" cy="28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zarinaa2111\Downloads\faceboo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8219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75535" y="4594841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/</a:t>
            </a:r>
            <a:r>
              <a:rPr lang="en-US" b="1" dirty="0" err="1" smtClean="0">
                <a:solidFill>
                  <a:srgbClr val="333333"/>
                </a:solidFill>
                <a:latin typeface="Century Gothic" panose="020B0502020202020204" pitchFamily="34" charset="0"/>
              </a:rPr>
              <a:t>kmf_kz</a:t>
            </a:r>
            <a:endParaRPr lang="ru-RU" b="1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48289" y="4267672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Century Gothic" panose="020B0502020202020204" pitchFamily="34" charset="0"/>
              </a:rPr>
              <a:t>/</a:t>
            </a:r>
            <a:r>
              <a:rPr lang="en-US" b="1" dirty="0" err="1">
                <a:solidFill>
                  <a:srgbClr val="333333"/>
                </a:solidFill>
                <a:latin typeface="Century Gothic" panose="020B0502020202020204" pitchFamily="34" charset="0"/>
              </a:rPr>
              <a:t>kmf.official</a:t>
            </a:r>
            <a:endParaRPr lang="ru-RU" b="1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83518" y="3898340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Century Gothic" panose="020B0502020202020204" pitchFamily="34" charset="0"/>
              </a:rPr>
              <a:t>www.kmf.kz</a:t>
            </a:r>
            <a:endParaRPr lang="ru-RU" b="1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283213" y="-32584"/>
            <a:ext cx="2915815" cy="5143499"/>
            <a:chOff x="6228184" y="0"/>
            <a:chExt cx="2915815" cy="514349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228184" y="0"/>
              <a:ext cx="2915815" cy="5143499"/>
            </a:xfrm>
            <a:prstGeom prst="rect">
              <a:avLst/>
            </a:prstGeom>
            <a:solidFill>
              <a:srgbClr val="47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C:\Users\maratk0112\Desktop\логотип новый\лого_белые буквы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5135" y="4751446"/>
              <a:ext cx="432589" cy="356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0531" y="111366"/>
            <a:ext cx="5917653" cy="421555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333333"/>
                </a:solidFill>
              </a:rPr>
              <a:t>   </a:t>
            </a:r>
            <a:br>
              <a:rPr lang="ru-RU" b="0" dirty="0" smtClean="0">
                <a:solidFill>
                  <a:srgbClr val="333333"/>
                </a:solidFill>
              </a:rPr>
            </a:br>
            <a:r>
              <a:rPr lang="ru-RU" b="0" dirty="0" smtClean="0">
                <a:solidFill>
                  <a:srgbClr val="333333"/>
                </a:solidFill>
              </a:rPr>
              <a:t>История </a:t>
            </a:r>
            <a:r>
              <a:rPr lang="ru-RU" b="0" dirty="0">
                <a:solidFill>
                  <a:srgbClr val="333333"/>
                </a:solidFill>
              </a:rPr>
              <a:t>компании</a:t>
            </a:r>
            <a:r>
              <a:rPr lang="ru-RU" sz="1600" b="0" dirty="0">
                <a:solidFill>
                  <a:srgbClr val="333333"/>
                </a:solidFill>
              </a:rPr>
              <a:t/>
            </a:r>
            <a:br>
              <a:rPr lang="ru-RU" sz="1600" b="0" dirty="0">
                <a:solidFill>
                  <a:srgbClr val="333333"/>
                </a:solidFill>
              </a:rPr>
            </a:br>
            <a:endParaRPr lang="ru-RU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AutoShape 1901"/>
          <p:cNvSpPr>
            <a:spLocks noChangeArrowheads="1"/>
          </p:cNvSpPr>
          <p:nvPr/>
        </p:nvSpPr>
        <p:spPr bwMode="auto">
          <a:xfrm>
            <a:off x="0" y="0"/>
            <a:ext cx="310530" cy="777595"/>
          </a:xfrm>
          <a:prstGeom prst="roundRect">
            <a:avLst>
              <a:gd name="adj" fmla="val 0"/>
            </a:avLst>
          </a:prstGeom>
          <a:ln>
            <a:noFill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1000"/>
          </a:p>
        </p:txBody>
      </p:sp>
      <p:sp>
        <p:nvSpPr>
          <p:cNvPr id="41" name="AutoShape 1901"/>
          <p:cNvSpPr>
            <a:spLocks noChangeArrowheads="1"/>
          </p:cNvSpPr>
          <p:nvPr/>
        </p:nvSpPr>
        <p:spPr bwMode="auto">
          <a:xfrm>
            <a:off x="1" y="777594"/>
            <a:ext cx="310530" cy="4365905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  <a:alpha val="34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16" name="Прямоугольник 15"/>
          <p:cNvSpPr/>
          <p:nvPr/>
        </p:nvSpPr>
        <p:spPr>
          <a:xfrm>
            <a:off x="310529" y="777594"/>
            <a:ext cx="591493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C0000"/>
                </a:solidFill>
                <a:latin typeface="Century Gothic" panose="020B0502020202020204" pitchFamily="34" charset="0"/>
              </a:rPr>
              <a:t>1996 – 1997. 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Зарождение 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компании</a:t>
            </a:r>
          </a:p>
          <a:p>
            <a:endParaRPr lang="en-US" sz="1400" b="1" dirty="0" smtClean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r>
              <a:rPr lang="ru-RU" sz="1400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ТЕНДЕР </a:t>
            </a:r>
            <a:r>
              <a:rPr lang="en-US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USAID 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на запуск и реализацию 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программы</a:t>
            </a:r>
          </a:p>
          <a:p>
            <a:endParaRPr lang="en-US" sz="1400" b="1" dirty="0" smtClean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r>
              <a:rPr lang="ru-RU" sz="1400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УЧРЕДИТЕЛЬ 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– американская корпорация </a:t>
            </a:r>
            <a:r>
              <a:rPr lang="en-US" sz="1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ACID/VOCA</a:t>
            </a:r>
            <a:endParaRPr lang="ru-RU" sz="1400" dirty="0" smtClean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endParaRPr lang="en-US" sz="1400" b="1" dirty="0" smtClean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r>
              <a:rPr lang="ru-RU" sz="1400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ЮРИДСКИЧЕАЯ </a:t>
            </a:r>
            <a:r>
              <a:rPr lang="ru-RU" sz="14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ФОРМА 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– Общественный Фонд 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КФКО</a:t>
            </a:r>
          </a:p>
          <a:p>
            <a:endParaRPr lang="en-US" sz="1400" b="1" dirty="0" smtClean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r>
              <a:rPr lang="ru-RU" sz="1400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ТАЛДЫКОРГАН 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– был выбран для осуществления деятельности</a:t>
            </a:r>
          </a:p>
          <a:p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как один из наиболее экономически депрессивных регионов страны в то время. </a:t>
            </a:r>
            <a:endParaRPr lang="ru-RU" sz="1400" dirty="0" smtClean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endParaRPr lang="en-US" sz="1400" b="1" dirty="0" smtClean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r>
              <a:rPr lang="ru-RU" sz="1400" b="1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КРЕДИТНЫЙ </a:t>
            </a:r>
            <a:r>
              <a:rPr lang="ru-RU" sz="14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ПРОДУКТ 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</a:rPr>
              <a:t>- групповое без залоговое 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кредитование.</a:t>
            </a:r>
            <a:endParaRPr lang="ru-RU" sz="1400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0712"/>
            <a:ext cx="2239261" cy="6807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55926"/>
            <a:ext cx="2239261" cy="595520"/>
          </a:xfrm>
          <a:prstGeom prst="rect">
            <a:avLst/>
          </a:prstGeom>
        </p:spPr>
      </p:pic>
      <p:pic>
        <p:nvPicPr>
          <p:cNvPr id="12" name="Picture 3" descr="C:\Users\maratk0112\Desktop\2019\Для\ГО\Элеонора\ПЛ\ГО_3_New_Logo — копия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7"/>
          <a:stretch/>
        </p:blipFill>
        <p:spPr bwMode="auto">
          <a:xfrm>
            <a:off x="6283213" y="1"/>
            <a:ext cx="2800974" cy="32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7655" y="3423538"/>
            <a:ext cx="25527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СЕГОДНЯ «KMF» - САМАЯ КРУПНАЯ МИКРОФИНАНСОВАЯ ОРГАНИЗАЦИЯ В КАЗАХСТАНЕ!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>
          <a:xfrm>
            <a:off x="251520" y="751562"/>
            <a:ext cx="8640960" cy="4392488"/>
          </a:xfrm>
        </p:spPr>
        <p:txBody>
          <a:bodyPr/>
          <a:lstStyle/>
          <a:p>
            <a:r>
              <a:rPr lang="ru-RU" sz="1400" dirty="0"/>
              <a:t>КМФ является лидером в сфере микрофинансирования как в Казахстане так и в Центральной Азии. Компания предоставляет </a:t>
            </a:r>
            <a:r>
              <a:rPr lang="ru-RU" sz="1400" dirty="0" err="1"/>
              <a:t>микрофинансовые</a:t>
            </a:r>
            <a:r>
              <a:rPr lang="ru-RU" sz="1400" dirty="0"/>
              <a:t> услуги более 20 лет, имеет 14 филиалов по стране, и обслуживает более 220 000 клиентов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endParaRPr lang="ru-RU" sz="1400" dirty="0" smtClean="0"/>
          </a:p>
          <a:p>
            <a:endParaRPr lang="ru-RU" sz="1400" b="1" dirty="0" smtClean="0">
              <a:solidFill>
                <a:srgbClr val="333333"/>
              </a:solidFill>
            </a:endParaRPr>
          </a:p>
          <a:p>
            <a:r>
              <a:rPr lang="ru-RU" sz="1400" b="1" dirty="0" smtClean="0">
                <a:solidFill>
                  <a:srgbClr val="333333"/>
                </a:solidFill>
              </a:rPr>
              <a:t>2014 </a:t>
            </a:r>
            <a:r>
              <a:rPr lang="ru-RU" sz="1400" b="1" dirty="0">
                <a:solidFill>
                  <a:srgbClr val="333333"/>
                </a:solidFill>
              </a:rPr>
              <a:t>год </a:t>
            </a:r>
            <a:r>
              <a:rPr lang="ru-RU" sz="1400" dirty="0">
                <a:solidFill>
                  <a:srgbClr val="333333"/>
                </a:solidFill>
              </a:rPr>
              <a:t>- KMF приобрел статус компании с международным участием, путем привлечения иностранных инвесторов </a:t>
            </a:r>
          </a:p>
          <a:p>
            <a:r>
              <a:rPr lang="ru-RU" sz="1400" b="1" dirty="0" err="1">
                <a:solidFill>
                  <a:srgbClr val="333333"/>
                </a:solidFill>
              </a:rPr>
              <a:t>Triodos</a:t>
            </a:r>
            <a:r>
              <a:rPr lang="ru-RU" sz="1400" b="1" dirty="0">
                <a:solidFill>
                  <a:srgbClr val="333333"/>
                </a:solidFill>
              </a:rPr>
              <a:t> </a:t>
            </a:r>
            <a:r>
              <a:rPr lang="ru-RU" sz="1400" b="1" dirty="0" err="1">
                <a:solidFill>
                  <a:srgbClr val="333333"/>
                </a:solidFill>
              </a:rPr>
              <a:t>Investment</a:t>
            </a:r>
            <a:r>
              <a:rPr lang="ru-RU" sz="1400" b="1" dirty="0">
                <a:solidFill>
                  <a:srgbClr val="333333"/>
                </a:solidFill>
              </a:rPr>
              <a:t> </a:t>
            </a:r>
            <a:r>
              <a:rPr lang="ru-RU" sz="1400" b="1" dirty="0" err="1">
                <a:solidFill>
                  <a:srgbClr val="333333"/>
                </a:solidFill>
              </a:rPr>
              <a:t>Management</a:t>
            </a:r>
            <a:r>
              <a:rPr lang="ru-RU" sz="1400" b="1" dirty="0">
                <a:solidFill>
                  <a:srgbClr val="333333"/>
                </a:solidFill>
              </a:rPr>
              <a:t> </a:t>
            </a:r>
            <a:r>
              <a:rPr lang="ru-RU" sz="1400" dirty="0">
                <a:solidFill>
                  <a:srgbClr val="333333"/>
                </a:solidFill>
              </a:rPr>
              <a:t>(Нидерланды</a:t>
            </a:r>
            <a:r>
              <a:rPr lang="ru-RU" sz="1400" dirty="0" smtClean="0">
                <a:solidFill>
                  <a:srgbClr val="333333"/>
                </a:solidFill>
              </a:rPr>
              <a:t>) </a:t>
            </a:r>
            <a:endParaRPr lang="ru-RU" sz="1400" dirty="0">
              <a:solidFill>
                <a:srgbClr val="333333"/>
              </a:solidFill>
            </a:endParaRPr>
          </a:p>
          <a:p>
            <a:endParaRPr lang="ru-RU" sz="1400" b="1" dirty="0" smtClean="0">
              <a:solidFill>
                <a:srgbClr val="333333"/>
              </a:solidFill>
            </a:endParaRPr>
          </a:p>
          <a:p>
            <a:r>
              <a:rPr lang="ru-RU" sz="1400" b="1" dirty="0" err="1" smtClean="0">
                <a:solidFill>
                  <a:srgbClr val="333333"/>
                </a:solidFill>
              </a:rPr>
              <a:t>responsAbility</a:t>
            </a:r>
            <a:r>
              <a:rPr lang="ru-RU" sz="1400" b="1" dirty="0" smtClean="0">
                <a:solidFill>
                  <a:srgbClr val="333333"/>
                </a:solidFill>
              </a:rPr>
              <a:t> </a:t>
            </a:r>
            <a:r>
              <a:rPr lang="ru-RU" sz="1400" b="1" dirty="0" err="1">
                <a:solidFill>
                  <a:srgbClr val="333333"/>
                </a:solidFill>
              </a:rPr>
              <a:t>Investments</a:t>
            </a:r>
            <a:r>
              <a:rPr lang="ru-RU" sz="1400" b="1" dirty="0">
                <a:solidFill>
                  <a:srgbClr val="333333"/>
                </a:solidFill>
              </a:rPr>
              <a:t> AG </a:t>
            </a:r>
            <a:r>
              <a:rPr lang="ru-RU" sz="1400" dirty="0">
                <a:solidFill>
                  <a:srgbClr val="333333"/>
                </a:solidFill>
              </a:rPr>
              <a:t>(Швейцария</a:t>
            </a:r>
            <a:r>
              <a:rPr lang="ru-RU" sz="1400" dirty="0" smtClean="0">
                <a:solidFill>
                  <a:srgbClr val="333333"/>
                </a:solidFill>
              </a:rPr>
              <a:t>). </a:t>
            </a:r>
            <a:endParaRPr lang="ru-RU" sz="1400" dirty="0">
              <a:solidFill>
                <a:srgbClr val="333333"/>
              </a:solidFill>
            </a:endParaRPr>
          </a:p>
          <a:p>
            <a:endParaRPr lang="ru-RU" sz="1400" dirty="0" smtClean="0"/>
          </a:p>
          <a:p>
            <a:r>
              <a:rPr lang="ru-RU" sz="1400" b="1" dirty="0">
                <a:solidFill>
                  <a:srgbClr val="333333"/>
                </a:solidFill>
              </a:rPr>
              <a:t>2015г.</a:t>
            </a:r>
            <a:r>
              <a:rPr lang="ru-RU" sz="1400" dirty="0">
                <a:solidFill>
                  <a:srgbClr val="333333"/>
                </a:solidFill>
              </a:rPr>
              <a:t> - В начале года компания прошла учетную регистрацию в Национальном Банке РК и была внесена в реестр </a:t>
            </a:r>
            <a:r>
              <a:rPr lang="ru-RU" sz="1400" dirty="0" err="1">
                <a:solidFill>
                  <a:srgbClr val="333333"/>
                </a:solidFill>
              </a:rPr>
              <a:t>микрофинансовых</a:t>
            </a:r>
            <a:r>
              <a:rPr lang="ru-RU" sz="1400" dirty="0">
                <a:solidFill>
                  <a:srgbClr val="333333"/>
                </a:solidFill>
              </a:rPr>
              <a:t> </a:t>
            </a:r>
            <a:r>
              <a:rPr lang="ru-RU" sz="1400" dirty="0" smtClean="0">
                <a:solidFill>
                  <a:srgbClr val="333333"/>
                </a:solidFill>
              </a:rPr>
              <a:t>организаций</a:t>
            </a:r>
            <a:r>
              <a:rPr lang="ru-RU" dirty="0" smtClean="0">
                <a:solidFill>
                  <a:srgbClr val="333333"/>
                </a:solidFill>
              </a:rPr>
              <a:t>.</a:t>
            </a:r>
            <a:endParaRPr lang="ru-RU" dirty="0">
              <a:solidFill>
                <a:srgbClr val="333333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23478"/>
            <a:ext cx="7992888" cy="421555"/>
          </a:xfrm>
        </p:spPr>
        <p:txBody>
          <a:bodyPr/>
          <a:lstStyle/>
          <a:p>
            <a:r>
              <a:rPr lang="ru-RU" b="0" dirty="0">
                <a:solidFill>
                  <a:srgbClr val="333333"/>
                </a:solidFill>
              </a:rPr>
              <a:t>История </a:t>
            </a:r>
            <a:r>
              <a:rPr lang="ru-RU" b="0" dirty="0" smtClean="0">
                <a:solidFill>
                  <a:srgbClr val="333333"/>
                </a:solidFill>
              </a:rPr>
              <a:t>компании (Основные шаги)</a:t>
            </a:r>
            <a:endParaRPr lang="ru-RU" b="0" dirty="0">
              <a:solidFill>
                <a:srgbClr val="333333"/>
              </a:solidFill>
            </a:endParaRPr>
          </a:p>
        </p:txBody>
      </p:sp>
      <p:pic>
        <p:nvPicPr>
          <p:cNvPr id="7" name="Picture 2" descr="C:\Users\AlmiraK0703\Desktop\Без назва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55" y="2741192"/>
            <a:ext cx="616743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lmiraK0703\Desktop\pngtree-flag-of-the-netherlands-icon-flat-style-png-image_1809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27" y="2321887"/>
            <a:ext cx="419305" cy="41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atk0112\Desktop\2020\Стратегия 2020\шаблоны графиков\new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00407"/>
            <a:ext cx="1691680" cy="1303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6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r>
              <a:rPr lang="en-US" altLang="ru-RU" dirty="0" smtClean="0">
                <a:solidFill>
                  <a:srgbClr val="333333"/>
                </a:solidFill>
              </a:rPr>
              <a:t>            </a:t>
            </a:r>
            <a:r>
              <a:rPr lang="ru-RU" altLang="ru-RU" sz="1400" dirty="0" smtClean="0">
                <a:solidFill>
                  <a:srgbClr val="333333"/>
                </a:solidFill>
              </a:rPr>
              <a:t>KMF </a:t>
            </a:r>
            <a:r>
              <a:rPr lang="ru-RU" altLang="ru-RU" sz="1400" dirty="0">
                <a:solidFill>
                  <a:srgbClr val="333333"/>
                </a:solidFill>
              </a:rPr>
              <a:t>признан одним из </a:t>
            </a:r>
            <a:r>
              <a:rPr lang="ru-RU" altLang="ru-RU" sz="1400" b="1" dirty="0">
                <a:solidFill>
                  <a:srgbClr val="333333"/>
                </a:solidFill>
              </a:rPr>
              <a:t>15-ти лучших проектов </a:t>
            </a:r>
            <a:r>
              <a:rPr lang="ru-RU" altLang="ru-RU" sz="1400" dirty="0">
                <a:solidFill>
                  <a:srgbClr val="333333"/>
                </a:solidFill>
              </a:rPr>
              <a:t>USAID во всем мире</a:t>
            </a:r>
          </a:p>
          <a:p>
            <a:pPr algn="ctr"/>
            <a:r>
              <a:rPr lang="en-US" dirty="0" smtClean="0"/>
              <a:t>           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ru-RU" altLang="ru-RU" sz="1400" dirty="0">
                <a:solidFill>
                  <a:srgbClr val="333333"/>
                </a:solidFill>
              </a:rPr>
              <a:t>KMF признан </a:t>
            </a:r>
            <a:r>
              <a:rPr lang="ru-RU" altLang="ru-RU" sz="1400" b="1" dirty="0">
                <a:solidFill>
                  <a:srgbClr val="333333"/>
                </a:solidFill>
              </a:rPr>
              <a:t>лучшей </a:t>
            </a:r>
            <a:r>
              <a:rPr lang="ru-RU" altLang="ru-RU" sz="1400" b="1" dirty="0" err="1">
                <a:solidFill>
                  <a:srgbClr val="333333"/>
                </a:solidFill>
              </a:rPr>
              <a:t>микрокредитной</a:t>
            </a:r>
            <a:r>
              <a:rPr lang="ru-RU" altLang="ru-RU" sz="1400" b="1" dirty="0">
                <a:solidFill>
                  <a:srgbClr val="333333"/>
                </a:solidFill>
              </a:rPr>
              <a:t> организацией года в </a:t>
            </a:r>
            <a:r>
              <a:rPr lang="ru-RU" altLang="ru-RU" sz="1400" b="1" dirty="0" smtClean="0">
                <a:solidFill>
                  <a:srgbClr val="333333"/>
                </a:solidFill>
              </a:rPr>
              <a:t>Казахстане</a:t>
            </a:r>
            <a:endParaRPr lang="en-US" altLang="ru-RU" sz="1400" b="1" dirty="0" smtClean="0">
              <a:solidFill>
                <a:srgbClr val="333333"/>
              </a:solidFill>
            </a:endParaRPr>
          </a:p>
          <a:p>
            <a:pPr algn="ctr"/>
            <a:endParaRPr lang="en-US" altLang="ru-RU" sz="1400" b="1" dirty="0">
              <a:solidFill>
                <a:srgbClr val="333333"/>
              </a:solidFill>
            </a:endParaRPr>
          </a:p>
          <a:p>
            <a:pPr algn="ctr"/>
            <a:r>
              <a:rPr lang="en-US" altLang="ru-RU" sz="1400" b="1" dirty="0" smtClean="0">
                <a:solidFill>
                  <a:srgbClr val="333333"/>
                </a:solidFill>
              </a:rPr>
              <a:t>              </a:t>
            </a:r>
            <a:endParaRPr lang="ru-RU" altLang="ru-RU" sz="1400" b="1" dirty="0" smtClean="0">
              <a:solidFill>
                <a:srgbClr val="333333"/>
              </a:solidFill>
            </a:endParaRPr>
          </a:p>
          <a:p>
            <a:pPr algn="ctr"/>
            <a:r>
              <a:rPr lang="ru-RU" altLang="ru-RU" sz="1400" b="1" dirty="0">
                <a:solidFill>
                  <a:srgbClr val="333333"/>
                </a:solidFill>
              </a:rPr>
              <a:t> </a:t>
            </a:r>
            <a:r>
              <a:rPr lang="ru-RU" altLang="ru-RU" sz="1400" b="1" dirty="0" smtClean="0">
                <a:solidFill>
                  <a:srgbClr val="333333"/>
                </a:solidFill>
              </a:rPr>
              <a:t>              </a:t>
            </a:r>
            <a:r>
              <a:rPr lang="en-US" altLang="ru-RU" sz="1400" b="1" dirty="0" smtClean="0">
                <a:solidFill>
                  <a:srgbClr val="333333"/>
                </a:solidFill>
              </a:rPr>
              <a:t> </a:t>
            </a:r>
            <a:r>
              <a:rPr lang="ru-RU" altLang="ru-RU" sz="1400" dirty="0">
                <a:solidFill>
                  <a:srgbClr val="333333"/>
                </a:solidFill>
              </a:rPr>
              <a:t>KMF в </a:t>
            </a:r>
            <a:r>
              <a:rPr lang="ru-RU" altLang="ru-RU" sz="1400" b="1" dirty="0">
                <a:solidFill>
                  <a:srgbClr val="333333"/>
                </a:solidFill>
              </a:rPr>
              <a:t>тройке лучших МФО </a:t>
            </a:r>
            <a:r>
              <a:rPr lang="ru-RU" altLang="ru-RU" sz="1400" dirty="0">
                <a:solidFill>
                  <a:srgbClr val="333333"/>
                </a:solidFill>
              </a:rPr>
              <a:t>мира по оценке глобального портала </a:t>
            </a:r>
            <a:endParaRPr lang="en-US" altLang="ru-RU" sz="1400" dirty="0" smtClean="0">
              <a:solidFill>
                <a:srgbClr val="333333"/>
              </a:solidFill>
            </a:endParaRPr>
          </a:p>
          <a:p>
            <a:pPr algn="ctr"/>
            <a:r>
              <a:rPr lang="en-US" altLang="ru-RU" sz="1400" dirty="0">
                <a:solidFill>
                  <a:srgbClr val="333333"/>
                </a:solidFill>
              </a:rPr>
              <a:t> </a:t>
            </a:r>
            <a:r>
              <a:rPr lang="en-US" altLang="ru-RU" sz="1400" dirty="0" smtClean="0">
                <a:solidFill>
                  <a:srgbClr val="333333"/>
                </a:solidFill>
              </a:rPr>
              <a:t>              </a:t>
            </a:r>
            <a:r>
              <a:rPr lang="ru-RU" altLang="ru-RU" sz="1400" dirty="0" err="1" smtClean="0">
                <a:solidFill>
                  <a:srgbClr val="333333"/>
                </a:solidFill>
              </a:rPr>
              <a:t>Mixmarket</a:t>
            </a:r>
            <a:r>
              <a:rPr lang="ru-RU" altLang="ru-RU" sz="1400" dirty="0" smtClean="0">
                <a:solidFill>
                  <a:srgbClr val="333333"/>
                </a:solidFill>
              </a:rPr>
              <a:t> </a:t>
            </a:r>
            <a:r>
              <a:rPr lang="en-US" altLang="ru-RU" sz="1400" dirty="0" smtClean="0">
                <a:solidFill>
                  <a:srgbClr val="333333"/>
                </a:solidFill>
              </a:rPr>
              <a:t> </a:t>
            </a:r>
            <a:r>
              <a:rPr lang="ru-RU" altLang="ru-RU" sz="1400" dirty="0" smtClean="0">
                <a:solidFill>
                  <a:srgbClr val="333333"/>
                </a:solidFill>
              </a:rPr>
              <a:t>(</a:t>
            </a:r>
            <a:r>
              <a:rPr lang="ru-RU" altLang="ru-RU" sz="1400" dirty="0">
                <a:solidFill>
                  <a:srgbClr val="333333"/>
                </a:solidFill>
              </a:rPr>
              <a:t>Всемирный Банк)</a:t>
            </a:r>
          </a:p>
          <a:p>
            <a:pPr algn="ctr"/>
            <a:endParaRPr lang="ru-RU" altLang="ru-RU" sz="1400" b="1" dirty="0">
              <a:solidFill>
                <a:srgbClr val="333333"/>
              </a:solidFill>
            </a:endParaRPr>
          </a:p>
          <a:p>
            <a:pPr algn="ctr"/>
            <a:r>
              <a:rPr lang="ru-RU" altLang="ru-RU" sz="1400" dirty="0"/>
              <a:t> </a:t>
            </a:r>
            <a:r>
              <a:rPr lang="ru-RU" altLang="ru-RU" sz="1400" dirty="0" smtClean="0"/>
              <a:t>           </a:t>
            </a:r>
            <a:r>
              <a:rPr lang="ru-RU" altLang="ru-RU" sz="1400" dirty="0" smtClean="0">
                <a:solidFill>
                  <a:srgbClr val="333333"/>
                </a:solidFill>
              </a:rPr>
              <a:t>KMF </a:t>
            </a:r>
            <a:r>
              <a:rPr lang="ru-RU" altLang="ru-RU" sz="1400" dirty="0">
                <a:solidFill>
                  <a:srgbClr val="333333"/>
                </a:solidFill>
              </a:rPr>
              <a:t>вошел в </a:t>
            </a:r>
            <a:r>
              <a:rPr lang="ru-RU" altLang="ru-RU" sz="1400" b="1" dirty="0">
                <a:solidFill>
                  <a:srgbClr val="333333"/>
                </a:solidFill>
              </a:rPr>
              <a:t>рейтинг 50 лучших МФО мира </a:t>
            </a:r>
            <a:r>
              <a:rPr lang="ru-RU" altLang="ru-RU" sz="1400" dirty="0">
                <a:solidFill>
                  <a:srgbClr val="333333"/>
                </a:solidFill>
              </a:rPr>
              <a:t>по версии журнала </a:t>
            </a:r>
            <a:r>
              <a:rPr lang="ru-RU" altLang="ru-RU" sz="1400" dirty="0" err="1">
                <a:solidFill>
                  <a:srgbClr val="333333"/>
                </a:solidFill>
              </a:rPr>
              <a:t>Forbes</a:t>
            </a:r>
            <a:endParaRPr lang="ru-RU" altLang="ru-RU" sz="1400" dirty="0">
              <a:solidFill>
                <a:srgbClr val="333333"/>
              </a:solidFill>
            </a:endParaRPr>
          </a:p>
          <a:p>
            <a:pPr algn="ctr"/>
            <a:endParaRPr lang="en-US" sz="1400" dirty="0" smtClean="0"/>
          </a:p>
          <a:p>
            <a:pPr algn="ctr"/>
            <a:r>
              <a:rPr lang="en-US" altLang="ru-RU" sz="1400" dirty="0" smtClean="0">
                <a:solidFill>
                  <a:srgbClr val="333333"/>
                </a:solidFill>
              </a:rPr>
              <a:t>             </a:t>
            </a:r>
            <a:endParaRPr lang="ru-RU" altLang="ru-RU" sz="1400" dirty="0">
              <a:solidFill>
                <a:srgbClr val="333333"/>
              </a:solidFill>
            </a:endParaRPr>
          </a:p>
          <a:p>
            <a:pPr algn="ctr"/>
            <a:r>
              <a:rPr lang="ru-RU" altLang="ru-RU" sz="1400" dirty="0" smtClean="0">
                <a:solidFill>
                  <a:srgbClr val="333333"/>
                </a:solidFill>
              </a:rPr>
              <a:t>            KMF </a:t>
            </a:r>
            <a:r>
              <a:rPr lang="ru-RU" altLang="ru-RU" sz="1400" dirty="0">
                <a:solidFill>
                  <a:srgbClr val="333333"/>
                </a:solidFill>
              </a:rPr>
              <a:t>- </a:t>
            </a:r>
            <a:r>
              <a:rPr lang="ru-RU" altLang="ru-RU" sz="1400" b="1" dirty="0">
                <a:solidFill>
                  <a:srgbClr val="333333"/>
                </a:solidFill>
              </a:rPr>
              <a:t>первая компания в Казахстане</a:t>
            </a:r>
            <a:r>
              <a:rPr lang="ru-RU" altLang="ru-RU" sz="1400" dirty="0">
                <a:solidFill>
                  <a:srgbClr val="333333"/>
                </a:solidFill>
              </a:rPr>
              <a:t>, получившая оценку «АА-», что свидетельствует </a:t>
            </a:r>
            <a:r>
              <a:rPr lang="ru-RU" altLang="ru-RU" sz="1400" dirty="0" smtClean="0">
                <a:solidFill>
                  <a:srgbClr val="333333"/>
                </a:solidFill>
              </a:rPr>
              <a:t>                                    об отличном </a:t>
            </a:r>
            <a:r>
              <a:rPr lang="ru-RU" altLang="ru-RU" sz="1400" dirty="0">
                <a:solidFill>
                  <a:srgbClr val="333333"/>
                </a:solidFill>
              </a:rPr>
              <a:t>управление в компании системами социального воздействия и </a:t>
            </a:r>
            <a:r>
              <a:rPr lang="ru-RU" altLang="ru-RU" sz="1400" dirty="0" smtClean="0">
                <a:solidFill>
                  <a:srgbClr val="333333"/>
                </a:solidFill>
              </a:rPr>
              <a:t>                     защиты Клиентов</a:t>
            </a:r>
            <a:r>
              <a:rPr lang="ru-RU" altLang="ru-RU" sz="1400" dirty="0">
                <a:solidFill>
                  <a:srgbClr val="333333"/>
                </a:solidFill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Достижения</a:t>
            </a:r>
            <a:br>
              <a:rPr lang="ru-RU" b="0" dirty="0" smtClean="0"/>
            </a:br>
            <a:endParaRPr lang="ru-RU" b="0" dirty="0"/>
          </a:p>
        </p:txBody>
      </p:sp>
      <p:pic>
        <p:nvPicPr>
          <p:cNvPr id="4" name="Picture 2" descr="C:\Users\zarinaa2111\Downloads\image 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3" y="555526"/>
            <a:ext cx="594396" cy="59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zarinaa2111\Downloads\image 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3" y="1216037"/>
            <a:ext cx="577634" cy="58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zarinaa2111\Downloads\Frame 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0" y="1917417"/>
            <a:ext cx="588557" cy="6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zarinaa2111\Downloads\Frame 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7" y="2787774"/>
            <a:ext cx="526574" cy="5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zarinaa2111\Downloads\Frame 2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3" y="3579862"/>
            <a:ext cx="605912" cy="62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5" descr="C:\Users\maratk0112\Desktop\2019\Шаблон презентации\иконки\470300-employees\png\011-thumbs-u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253559"/>
            <a:ext cx="502568" cy="5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5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KMF </a:t>
            </a:r>
            <a:r>
              <a:rPr lang="ru-RU" dirty="0">
                <a:solidFill>
                  <a:schemeClr val="bg1"/>
                </a:solidFill>
              </a:rPr>
              <a:t>сегодня</a:t>
            </a:r>
            <a:r>
              <a:rPr lang="ru-RU" dirty="0">
                <a:solidFill>
                  <a:srgbClr val="333333"/>
                </a:solidFill>
              </a:rPr>
              <a:t/>
            </a:r>
            <a:br>
              <a:rPr lang="ru-RU" dirty="0">
                <a:solidFill>
                  <a:srgbClr val="333333"/>
                </a:solidFill>
              </a:rPr>
            </a:br>
            <a:r>
              <a:rPr lang="en-US" sz="2000" dirty="0" smtClean="0">
                <a:solidFill>
                  <a:srgbClr val="333333"/>
                </a:solidFill>
              </a:rPr>
              <a:t>KMF </a:t>
            </a:r>
            <a:r>
              <a:rPr lang="kk-KZ" sz="2000" dirty="0" smtClean="0">
                <a:solidFill>
                  <a:srgbClr val="333333"/>
                </a:solidFill>
              </a:rPr>
              <a:t>сегодня</a:t>
            </a:r>
            <a:endParaRPr lang="ru-RU" sz="2000" dirty="0"/>
          </a:p>
        </p:txBody>
      </p:sp>
      <p:pic>
        <p:nvPicPr>
          <p:cNvPr id="4" name="Picture 3" descr="C:\Users\zarinaa2111\Downloads\Group 56905 (3).pn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550"/>
            <a:ext cx="613338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84268" y="1244248"/>
            <a:ext cx="2125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</a:rPr>
              <a:t>14 филиалов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0205" y="3127949"/>
            <a:ext cx="2159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</a:rPr>
              <a:t>1800 сотрудников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84268" y="2242061"/>
            <a:ext cx="1980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Century Gothic" panose="020B0502020202020204" pitchFamily="34" charset="0"/>
              </a:rPr>
              <a:t>110 отделений</a:t>
            </a:r>
          </a:p>
        </p:txBody>
      </p:sp>
      <p:pic>
        <p:nvPicPr>
          <p:cNvPr id="8" name="Picture 2" descr="C:\Users\zarinaa2111\Downloads\Group 569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72" y="1140763"/>
            <a:ext cx="545524" cy="54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zarinaa2111\Downloads\Group 569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04" y="2138576"/>
            <a:ext cx="545524" cy="54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zarinaa2111\Downloads\Group 569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51" y="3024464"/>
            <a:ext cx="545524" cy="54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1400" dirty="0"/>
              <a:t>Компания ориентирована на построение долгосрочных партнерских отношений с клиентами, основанных на взаимном доверии, понимании и уважении. МФО «KMF» предоставляет клиентам индивидуальные и групповые </a:t>
            </a:r>
            <a:r>
              <a:rPr lang="ru-RU" sz="1400" dirty="0" err="1"/>
              <a:t>микрокредиты</a:t>
            </a:r>
            <a:r>
              <a:rPr lang="ru-RU" sz="1400" dirty="0"/>
              <a:t> на следующие виды деятельности</a:t>
            </a:r>
            <a:r>
              <a:rPr lang="ru-RU" sz="1400" dirty="0" smtClean="0"/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Бизнес</a:t>
            </a: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Полеводство </a:t>
            </a:r>
            <a:r>
              <a:rPr lang="ru-RU" sz="1400" dirty="0"/>
              <a:t>и животноводство</a:t>
            </a: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Оказание </a:t>
            </a:r>
            <a:r>
              <a:rPr lang="ru-RU" sz="1400" dirty="0"/>
              <a:t>услуги </a:t>
            </a:r>
            <a:endParaRPr lang="ru-RU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Потребительское </a:t>
            </a:r>
            <a:r>
              <a:rPr lang="ru-RU" sz="1400" dirty="0"/>
              <a:t>кредитование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Производство </a:t>
            </a:r>
            <a:r>
              <a:rPr lang="ru-RU" sz="1400" dirty="0"/>
              <a:t>товаров 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  </a:t>
            </a:r>
            <a:endParaRPr lang="en-US" sz="1400" b="1" dirty="0">
              <a:solidFill>
                <a:srgbClr val="333333"/>
              </a:solidFill>
            </a:endParaRPr>
          </a:p>
          <a:p>
            <a:endParaRPr lang="ru-RU" sz="1400" dirty="0"/>
          </a:p>
          <a:p>
            <a:r>
              <a:rPr lang="ru-RU" sz="1400" dirty="0"/>
              <a:t> </a:t>
            </a:r>
            <a:endParaRPr lang="en-US" sz="1400" dirty="0" smtClean="0"/>
          </a:p>
          <a:p>
            <a:r>
              <a:rPr lang="en-US" sz="1400" dirty="0" smtClean="0"/>
              <a:t>   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Кредитные продукты </a:t>
            </a:r>
            <a:endParaRPr lang="ru-RU" b="0" dirty="0"/>
          </a:p>
        </p:txBody>
      </p:sp>
      <p:pic>
        <p:nvPicPr>
          <p:cNvPr id="9" name="Picture 4" descr="C:\Users\maratk0112\Desktop\логотип новый\лого_белые букв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19" y="4731990"/>
            <a:ext cx="475329" cy="3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zarinaa2111\Downloads\a2a1205c-2122-4caa-bda7-e1132d32a72f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3838"/>
            <a:ext cx="2447371" cy="163056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miraK0703\Desktop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33" y="3315967"/>
            <a:ext cx="2589451" cy="172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miraK0703\Desktop\KMF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92045"/>
            <a:ext cx="2555614" cy="17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7614"/>
            <a:ext cx="3362720" cy="180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2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1000" dirty="0" smtClean="0"/>
              <a:t>,</a:t>
            </a:r>
            <a:endParaRPr lang="ru-RU" sz="10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 flipH="1">
            <a:off x="8820471" y="1"/>
            <a:ext cx="216023" cy="266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ru-RU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4574" y="555526"/>
            <a:ext cx="6348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latin typeface="Century Gothic" panose="020B0502020202020204" pitchFamily="34" charset="0"/>
              </a:rPr>
              <a:t>KMF</a:t>
            </a:r>
            <a:r>
              <a:rPr lang="ru-RU" sz="1200" dirty="0" smtClean="0">
                <a:latin typeface="Century Gothic" panose="020B0502020202020204" pitchFamily="34" charset="0"/>
              </a:rPr>
              <a:t> предоставляет </a:t>
            </a:r>
            <a:r>
              <a:rPr lang="ru-RU" sz="1200" dirty="0">
                <a:latin typeface="Century Gothic" panose="020B0502020202020204" pitchFamily="34" charset="0"/>
              </a:rPr>
              <a:t>кредитные продукты, направленные на поддержку </a:t>
            </a:r>
            <a:r>
              <a:rPr lang="ru-RU" sz="1200" dirty="0" smtClean="0">
                <a:latin typeface="Century Gothic" panose="020B0502020202020204" pitchFamily="34" charset="0"/>
              </a:rPr>
              <a:t>предпринимательства и </a:t>
            </a:r>
            <a:r>
              <a:rPr lang="ru-RU" sz="1200" dirty="0">
                <a:latin typeface="Century Gothic" panose="020B0502020202020204" pitchFamily="34" charset="0"/>
              </a:rPr>
              <a:t>развитие сельского хозяйства.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78642" y="1203598"/>
            <a:ext cx="11137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55</a:t>
            </a:r>
            <a:r>
              <a:rPr lang="ru-RU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%</a:t>
            </a:r>
            <a:endParaRPr lang="ru-RU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3030" y="1203598"/>
            <a:ext cx="19802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134 млрд</a:t>
            </a:r>
            <a:endParaRPr lang="ru-RU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1203598"/>
            <a:ext cx="16953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240 000</a:t>
            </a:r>
            <a:endParaRPr lang="ru-RU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74" descr="C:\Users\maratk0112\Desktop\2019\Шаблон презентации\иконки\251962-business\png\book-ba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5" y="1347614"/>
            <a:ext cx="563523" cy="56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279365" y="1674162"/>
            <a:ext cx="18330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kk-KZ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доля рынка МФО в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KZ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86144" y="1674162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kk-KZ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кредитный портфель </a:t>
            </a:r>
          </a:p>
          <a:p>
            <a:pPr lvl="0">
              <a:lnSpc>
                <a:spcPts val="1200"/>
              </a:lnSpc>
            </a:pPr>
            <a:r>
              <a:rPr lang="kk-KZ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 тенге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1674162"/>
            <a:ext cx="18722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kk-KZ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активных клиентов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21577" y="3073902"/>
            <a:ext cx="1266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27 000</a:t>
            </a:r>
            <a:endParaRPr lang="ru-RU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25965" y="3073902"/>
            <a:ext cx="19802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$</a:t>
            </a:r>
            <a:r>
              <a:rPr lang="ru-RU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43 млн</a:t>
            </a:r>
            <a:endParaRPr lang="ru-RU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22300" y="3616474"/>
            <a:ext cx="18330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выдач в месяц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29079" y="3616474"/>
            <a:ext cx="18722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kk-KZ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объем выдач в месяц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3" descr="C:\Users\maratk0112\Desktop\2019\Для\ГО\Элеонора\программа лояльности\clien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6" y="2179656"/>
            <a:ext cx="824142" cy="8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253404" y="2131845"/>
            <a:ext cx="11137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86%</a:t>
            </a:r>
            <a:endParaRPr lang="ru-RU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57792" y="2131845"/>
            <a:ext cx="19802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67%</a:t>
            </a:r>
            <a:endParaRPr lang="ru-RU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78810" y="2131845"/>
            <a:ext cx="16953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57%</a:t>
            </a:r>
            <a:endParaRPr lang="ru-RU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54127" y="2531680"/>
            <a:ext cx="1833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Бизнес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Агро </a:t>
            </a:r>
          </a:p>
          <a:p>
            <a:pPr lvl="0">
              <a:lnSpc>
                <a:spcPts val="12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клиентов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60906" y="2531680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kk-KZ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клиентов из сельской местности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78810" y="2531680"/>
            <a:ext cx="18722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kk-KZ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клиентов женщин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Picture 106" descr="C:\Users\maratk0112\Desktop\2019\Шаблон презентации\иконки\251962-business\png\maps-and-flags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8" y="4150839"/>
            <a:ext cx="577968" cy="5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219790" y="4083974"/>
            <a:ext cx="1266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114</a:t>
            </a:r>
            <a:endParaRPr lang="ru-RU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24178" y="4087213"/>
            <a:ext cx="19802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1 980</a:t>
            </a:r>
            <a:endParaRPr lang="ru-RU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20513" y="4482530"/>
            <a:ext cx="18330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офисов по всему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KZ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27292" y="4485769"/>
            <a:ext cx="18722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kk-KZ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сотрудников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Picture 11" descr="C:\Users\maratk0112\Desktop\2019\Шаблон презентации\иконки\Тенге\noun_Shopping Cart_588084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9" t="29881" r="36108" b="45678"/>
          <a:stretch/>
        </p:blipFill>
        <p:spPr bwMode="auto">
          <a:xfrm>
            <a:off x="443297" y="3215796"/>
            <a:ext cx="587771" cy="50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 flipH="1">
            <a:off x="443120" y="2069874"/>
            <a:ext cx="6067591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43120" y="3044894"/>
            <a:ext cx="6067591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443120" y="4001546"/>
            <a:ext cx="6067591" cy="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179718" y="1069851"/>
            <a:ext cx="0" cy="373414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1520" y="55683"/>
            <a:ext cx="7992888" cy="421555"/>
          </a:xfrm>
        </p:spPr>
        <p:txBody>
          <a:bodyPr/>
          <a:lstStyle/>
          <a:p>
            <a:r>
              <a:rPr lang="ru-RU" dirty="0" smtClean="0"/>
              <a:t>Показатели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6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341">
              <a:spcBef>
                <a:spcPts val="0"/>
              </a:spcBef>
            </a:pPr>
            <a:r>
              <a:rPr lang="ru-RU" b="0" dirty="0">
                <a:solidFill>
                  <a:srgbClr val="333333"/>
                </a:solidFill>
                <a:ea typeface="+mn-ea"/>
                <a:cs typeface="+mn-cs"/>
              </a:rPr>
              <a:t>Миссия Ценности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" b="1723"/>
          <a:stretch/>
        </p:blipFill>
        <p:spPr bwMode="auto">
          <a:xfrm>
            <a:off x="827584" y="741606"/>
            <a:ext cx="7200800" cy="420640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6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33"/>
                </a:solidFill>
              </a:rPr>
              <a:t/>
            </a:r>
            <a:br>
              <a:rPr lang="ru-RU" dirty="0" smtClean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/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 smtClean="0">
                <a:solidFill>
                  <a:srgbClr val="333333"/>
                </a:solidFill>
              </a:rPr>
              <a:t>Корпоративная </a:t>
            </a:r>
            <a:r>
              <a:rPr lang="ru-RU" dirty="0">
                <a:solidFill>
                  <a:srgbClr val="333333"/>
                </a:solidFill>
              </a:rPr>
              <a:t>культура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 smtClean="0">
                <a:solidFill>
                  <a:srgbClr val="333333"/>
                </a:solidFill>
              </a:rPr>
              <a:t/>
            </a:r>
            <a:br>
              <a:rPr lang="ru-RU" dirty="0" smtClean="0">
                <a:solidFill>
                  <a:srgbClr val="333333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55576" y="699542"/>
            <a:ext cx="4248472" cy="4248472"/>
          </a:xfrm>
        </p:spPr>
        <p:txBody>
          <a:bodyPr>
            <a:noAutofit/>
          </a:bodyPr>
          <a:lstStyle/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rgbClr val="333333"/>
                </a:solidFill>
              </a:rPr>
              <a:t>Спонсорство и </a:t>
            </a:r>
            <a:r>
              <a:rPr lang="ru-RU" sz="1200" dirty="0" smtClean="0">
                <a:solidFill>
                  <a:srgbClr val="333333"/>
                </a:solidFill>
              </a:rPr>
              <a:t>благотворительность</a:t>
            </a:r>
          </a:p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endParaRPr lang="en-US" sz="1200" dirty="0">
              <a:solidFill>
                <a:srgbClr val="333333"/>
              </a:solidFill>
            </a:endParaRPr>
          </a:p>
          <a:p>
            <a:pPr defTabSz="800100">
              <a:spcAft>
                <a:spcPct val="35000"/>
              </a:spcAft>
              <a:defRPr/>
            </a:pPr>
            <a:r>
              <a:rPr lang="ru-RU" sz="1200" dirty="0">
                <a:solidFill>
                  <a:srgbClr val="333333"/>
                </a:solidFill>
              </a:rPr>
              <a:t>Социальный пакет</a:t>
            </a:r>
            <a:r>
              <a:rPr lang="en-US" sz="1200" dirty="0">
                <a:solidFill>
                  <a:srgbClr val="333333"/>
                </a:solidFill>
              </a:rPr>
              <a:t> </a:t>
            </a:r>
            <a:r>
              <a:rPr lang="en-US" sz="1200" dirty="0" smtClean="0">
                <a:solidFill>
                  <a:srgbClr val="333333"/>
                </a:solidFill>
              </a:rPr>
              <a:t>(</a:t>
            </a:r>
            <a:r>
              <a:rPr lang="ru-RU" sz="1200" dirty="0">
                <a:solidFill>
                  <a:srgbClr val="333333"/>
                </a:solidFill>
              </a:rPr>
              <a:t>13 -я заработная плата, 2 </a:t>
            </a:r>
            <a:r>
              <a:rPr lang="ru-RU" sz="1200" dirty="0" err="1">
                <a:solidFill>
                  <a:srgbClr val="333333"/>
                </a:solidFill>
              </a:rPr>
              <a:t>Day</a:t>
            </a:r>
            <a:r>
              <a:rPr lang="ru-RU" sz="1200" dirty="0">
                <a:solidFill>
                  <a:srgbClr val="333333"/>
                </a:solidFill>
              </a:rPr>
              <a:t> </a:t>
            </a:r>
            <a:r>
              <a:rPr lang="ru-RU" sz="1200" dirty="0" err="1">
                <a:solidFill>
                  <a:srgbClr val="333333"/>
                </a:solidFill>
              </a:rPr>
              <a:t>off</a:t>
            </a:r>
            <a:r>
              <a:rPr lang="ru-RU" sz="1200" dirty="0">
                <a:solidFill>
                  <a:srgbClr val="333333"/>
                </a:solidFill>
              </a:rPr>
              <a:t> (дополнительные дни отдыха); возмещение расходов сотруднику на :спорт, медицинское страхование, личное развитие, развитие детей, аренду жилья и другое., Отпуск 26 календарных дней</a:t>
            </a:r>
          </a:p>
          <a:p>
            <a:pPr defTabSz="800100">
              <a:spcAft>
                <a:spcPct val="35000"/>
              </a:spcAft>
              <a:defRPr/>
            </a:pPr>
            <a:r>
              <a:rPr lang="ru-RU" sz="1200" dirty="0"/>
              <a:t>Оформление в соответствии с ТК РК. Отпуск 26 календарных дней</a:t>
            </a:r>
          </a:p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r>
              <a:rPr lang="ru-RU" sz="1200" dirty="0" smtClean="0">
                <a:solidFill>
                  <a:srgbClr val="333333"/>
                </a:solidFill>
              </a:rPr>
              <a:t>Обучение</a:t>
            </a:r>
            <a:r>
              <a:rPr lang="ru-RU" sz="1200" dirty="0">
                <a:solidFill>
                  <a:srgbClr val="333333"/>
                </a:solidFill>
              </a:rPr>
              <a:t>. Центр развития. </a:t>
            </a:r>
            <a:r>
              <a:rPr lang="ru-RU" sz="1200" dirty="0" smtClean="0">
                <a:solidFill>
                  <a:srgbClr val="333333"/>
                </a:solidFill>
              </a:rPr>
              <a:t>Ротации</a:t>
            </a:r>
            <a:endParaRPr lang="ru-RU" sz="1200" dirty="0"/>
          </a:p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endParaRPr lang="en-US" sz="1200" dirty="0">
              <a:solidFill>
                <a:srgbClr val="333333"/>
              </a:solidFill>
            </a:endParaRPr>
          </a:p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r>
              <a:rPr lang="ru-RU" sz="1200" dirty="0"/>
              <a:t>Корпоративные мероприятия (летний выезд, турнир по шахматам, футбольный турнир, Новый год);</a:t>
            </a:r>
          </a:p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endParaRPr lang="ru-RU" sz="1200" dirty="0" smtClean="0">
              <a:solidFill>
                <a:srgbClr val="333333"/>
              </a:solidFill>
            </a:endParaRPr>
          </a:p>
          <a:p>
            <a:pPr defTabSz="800100">
              <a:lnSpc>
                <a:spcPct val="150000"/>
              </a:lnSpc>
              <a:spcAft>
                <a:spcPct val="35000"/>
              </a:spcAft>
              <a:defRPr/>
            </a:pPr>
            <a:endParaRPr lang="en-US" sz="1200" dirty="0">
              <a:solidFill>
                <a:srgbClr val="333333"/>
              </a:solidFill>
            </a:endParaRPr>
          </a:p>
        </p:txBody>
      </p:sp>
      <p:pic>
        <p:nvPicPr>
          <p:cNvPr id="4" name="Picture 2" descr="C:\Users\zarinaa2111\Downloads\Group 569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3" y="1275606"/>
            <a:ext cx="473516" cy="47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zarinaa2111\Downloads\Group 569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3" y="1851670"/>
            <a:ext cx="473516" cy="47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zarinaa2111\Downloads\Group 569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3" y="2499742"/>
            <a:ext cx="473516" cy="47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zarinaa2111\Downloads\Group 569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441221" cy="4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zarinaa2111\Downloads\Group 569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138641"/>
            <a:ext cx="441221" cy="4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zarinaa2111\Downloads\Group 569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1" y="386789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zarinaa2111\Downloads\d8333142-1371-4c51-abed-11258f46156c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5135"/>
            <a:ext cx="3048710" cy="20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zarinaa2111\Downloads\f07e211c-a48f-4d37-8fe9-de14d36bbecf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40" y="2736500"/>
            <a:ext cx="3015298" cy="200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KMF_2019_OK_с нумерацией">
  <a:themeElements>
    <a:clrScheme name="KMF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F7F7F"/>
      </a:accent1>
      <a:accent2>
        <a:srgbClr val="FFD657"/>
      </a:accent2>
      <a:accent3>
        <a:srgbClr val="D94734"/>
      </a:accent3>
      <a:accent4>
        <a:srgbClr val="7F7F7F"/>
      </a:accent4>
      <a:accent5>
        <a:srgbClr val="E36C09"/>
      </a:accent5>
      <a:accent6>
        <a:srgbClr val="C00000"/>
      </a:accent6>
      <a:hlink>
        <a:srgbClr val="0070C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KMF_2019_OK_с нумерацией</Template>
  <TotalTime>5095</TotalTime>
  <Words>441</Words>
  <Application>Microsoft Office PowerPoint</Application>
  <PresentationFormat>Экран (16:9)</PresentationFormat>
  <Paragraphs>92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презентации KMF_2019_OK_с нумерацией</vt:lpstr>
      <vt:lpstr>Добро пожаловать в KMF</vt:lpstr>
      <vt:lpstr>    История компании </vt:lpstr>
      <vt:lpstr>История компании (Основные шаги)</vt:lpstr>
      <vt:lpstr> Достижения </vt:lpstr>
      <vt:lpstr>KMF сегодня KMF сегодня</vt:lpstr>
      <vt:lpstr>Кредитные продукты </vt:lpstr>
      <vt:lpstr>Показатели </vt:lpstr>
      <vt:lpstr>Миссия Ценности</vt:lpstr>
      <vt:lpstr>  Корпоративная культура  </vt:lpstr>
      <vt:lpstr>Презентация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2020-2027</dc:title>
  <dc:creator>Марат Камалов</dc:creator>
  <cp:lastModifiedBy>Альмира Кусайнова</cp:lastModifiedBy>
  <cp:revision>296</cp:revision>
  <cp:lastPrinted>2020-02-10T09:08:20Z</cp:lastPrinted>
  <dcterms:created xsi:type="dcterms:W3CDTF">2019-10-22T09:23:51Z</dcterms:created>
  <dcterms:modified xsi:type="dcterms:W3CDTF">2021-05-05T06:55:33Z</dcterms:modified>
</cp:coreProperties>
</file>